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8.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9.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0.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35.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36.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37.xml" ContentType="application/vnd.openxmlformats-officedocument.presentationml.tags+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143" r:id="rId4"/>
    <p:sldMasterId id="2147485271" r:id="rId5"/>
    <p:sldMasterId id="2147485404" r:id="rId6"/>
    <p:sldMasterId id="2147485502" r:id="rId7"/>
    <p:sldMasterId id="2147485585" r:id="rId8"/>
    <p:sldMasterId id="2147485631" r:id="rId9"/>
    <p:sldMasterId id="2147485706" r:id="rId10"/>
    <p:sldMasterId id="2147485715" r:id="rId11"/>
    <p:sldMasterId id="2147485733" r:id="rId12"/>
    <p:sldMasterId id="2147485759" r:id="rId13"/>
    <p:sldMasterId id="2147485777" r:id="rId14"/>
  </p:sldMasterIdLst>
  <p:notesMasterIdLst>
    <p:notesMasterId r:id="rId196"/>
  </p:notesMasterIdLst>
  <p:handoutMasterIdLst>
    <p:handoutMasterId r:id="rId197"/>
  </p:handoutMasterIdLst>
  <p:sldIdLst>
    <p:sldId id="283" r:id="rId15"/>
    <p:sldId id="296" r:id="rId16"/>
    <p:sldId id="321" r:id="rId17"/>
    <p:sldId id="2147480151" r:id="rId18"/>
    <p:sldId id="13408" r:id="rId19"/>
    <p:sldId id="323" r:id="rId20"/>
    <p:sldId id="325" r:id="rId21"/>
    <p:sldId id="328" r:id="rId22"/>
    <p:sldId id="2147480704" r:id="rId23"/>
    <p:sldId id="330" r:id="rId24"/>
    <p:sldId id="2147470659" r:id="rId25"/>
    <p:sldId id="13108" r:id="rId26"/>
    <p:sldId id="331" r:id="rId27"/>
    <p:sldId id="332" r:id="rId28"/>
    <p:sldId id="333" r:id="rId29"/>
    <p:sldId id="380" r:id="rId30"/>
    <p:sldId id="381" r:id="rId31"/>
    <p:sldId id="382" r:id="rId32"/>
    <p:sldId id="383" r:id="rId33"/>
    <p:sldId id="384" r:id="rId34"/>
    <p:sldId id="385" r:id="rId35"/>
    <p:sldId id="260" r:id="rId36"/>
    <p:sldId id="287" r:id="rId37"/>
    <p:sldId id="2147471838" r:id="rId38"/>
    <p:sldId id="2147471837" r:id="rId39"/>
    <p:sldId id="336" r:id="rId40"/>
    <p:sldId id="273" r:id="rId41"/>
    <p:sldId id="280" r:id="rId42"/>
    <p:sldId id="268" r:id="rId43"/>
    <p:sldId id="274" r:id="rId44"/>
    <p:sldId id="266" r:id="rId45"/>
    <p:sldId id="281" r:id="rId46"/>
    <p:sldId id="257" r:id="rId47"/>
    <p:sldId id="2147483633" r:id="rId48"/>
    <p:sldId id="258" r:id="rId49"/>
    <p:sldId id="2147483628" r:id="rId50"/>
    <p:sldId id="270" r:id="rId51"/>
    <p:sldId id="13407" r:id="rId52"/>
    <p:sldId id="2147483567" r:id="rId53"/>
    <p:sldId id="290" r:id="rId54"/>
    <p:sldId id="2147483647" r:id="rId55"/>
    <p:sldId id="259" r:id="rId56"/>
    <p:sldId id="317" r:id="rId57"/>
    <p:sldId id="319" r:id="rId58"/>
    <p:sldId id="286" r:id="rId59"/>
    <p:sldId id="338" r:id="rId60"/>
    <p:sldId id="288" r:id="rId61"/>
    <p:sldId id="289" r:id="rId62"/>
    <p:sldId id="291" r:id="rId63"/>
    <p:sldId id="2147483487" r:id="rId64"/>
    <p:sldId id="2147483488" r:id="rId65"/>
    <p:sldId id="292" r:id="rId66"/>
    <p:sldId id="293" r:id="rId67"/>
    <p:sldId id="294" r:id="rId68"/>
    <p:sldId id="295" r:id="rId69"/>
    <p:sldId id="298" r:id="rId70"/>
    <p:sldId id="299" r:id="rId71"/>
    <p:sldId id="300" r:id="rId72"/>
    <p:sldId id="301" r:id="rId73"/>
    <p:sldId id="2147483489" r:id="rId74"/>
    <p:sldId id="2147483491" r:id="rId75"/>
    <p:sldId id="372" r:id="rId76"/>
    <p:sldId id="342" r:id="rId77"/>
    <p:sldId id="302" r:id="rId78"/>
    <p:sldId id="303" r:id="rId79"/>
    <p:sldId id="304" r:id="rId80"/>
    <p:sldId id="2147483490" r:id="rId81"/>
    <p:sldId id="339" r:id="rId82"/>
    <p:sldId id="340" r:id="rId83"/>
    <p:sldId id="305" r:id="rId84"/>
    <p:sldId id="306" r:id="rId85"/>
    <p:sldId id="307" r:id="rId86"/>
    <p:sldId id="343" r:id="rId87"/>
    <p:sldId id="341" r:id="rId88"/>
    <p:sldId id="308" r:id="rId89"/>
    <p:sldId id="309" r:id="rId90"/>
    <p:sldId id="310" r:id="rId91"/>
    <p:sldId id="311" r:id="rId92"/>
    <p:sldId id="312" r:id="rId93"/>
    <p:sldId id="344" r:id="rId94"/>
    <p:sldId id="261" r:id="rId95"/>
    <p:sldId id="272" r:id="rId96"/>
    <p:sldId id="314" r:id="rId97"/>
    <p:sldId id="356" r:id="rId98"/>
    <p:sldId id="320" r:id="rId99"/>
    <p:sldId id="346" r:id="rId100"/>
    <p:sldId id="2147483602" r:id="rId101"/>
    <p:sldId id="2147483601" r:id="rId102"/>
    <p:sldId id="263" r:id="rId103"/>
    <p:sldId id="264" r:id="rId104"/>
    <p:sldId id="265" r:id="rId105"/>
    <p:sldId id="277" r:id="rId106"/>
    <p:sldId id="267" r:id="rId107"/>
    <p:sldId id="2147483609" r:id="rId108"/>
    <p:sldId id="345" r:id="rId109"/>
    <p:sldId id="347" r:id="rId110"/>
    <p:sldId id="329" r:id="rId111"/>
    <p:sldId id="2147483606" r:id="rId112"/>
    <p:sldId id="324" r:id="rId113"/>
    <p:sldId id="326" r:id="rId114"/>
    <p:sldId id="322" r:id="rId115"/>
    <p:sldId id="334" r:id="rId116"/>
    <p:sldId id="327" r:id="rId117"/>
    <p:sldId id="2147483591" r:id="rId118"/>
    <p:sldId id="2147483592" r:id="rId119"/>
    <p:sldId id="2147483595" r:id="rId120"/>
    <p:sldId id="376" r:id="rId121"/>
    <p:sldId id="375" r:id="rId122"/>
    <p:sldId id="374" r:id="rId123"/>
    <p:sldId id="379" r:id="rId124"/>
    <p:sldId id="377" r:id="rId125"/>
    <p:sldId id="378" r:id="rId126"/>
    <p:sldId id="2147483610" r:id="rId127"/>
    <p:sldId id="350" r:id="rId128"/>
    <p:sldId id="348" r:id="rId129"/>
    <p:sldId id="2147483596" r:id="rId130"/>
    <p:sldId id="2147483597" r:id="rId131"/>
    <p:sldId id="2147483598" r:id="rId132"/>
    <p:sldId id="318" r:id="rId133"/>
    <p:sldId id="297" r:id="rId134"/>
    <p:sldId id="2147483611" r:id="rId135"/>
    <p:sldId id="351" r:id="rId136"/>
    <p:sldId id="349" r:id="rId137"/>
    <p:sldId id="279" r:id="rId138"/>
    <p:sldId id="269" r:id="rId139"/>
    <p:sldId id="282" r:id="rId140"/>
    <p:sldId id="352" r:id="rId141"/>
    <p:sldId id="262" r:id="rId142"/>
    <p:sldId id="315" r:id="rId143"/>
    <p:sldId id="316" r:id="rId144"/>
    <p:sldId id="271" r:id="rId145"/>
    <p:sldId id="370" r:id="rId146"/>
    <p:sldId id="313" r:id="rId147"/>
    <p:sldId id="2147475290" r:id="rId148"/>
    <p:sldId id="335" r:id="rId149"/>
    <p:sldId id="2147475289" r:id="rId150"/>
    <p:sldId id="2147475291" r:id="rId151"/>
    <p:sldId id="353" r:id="rId152"/>
    <p:sldId id="369" r:id="rId153"/>
    <p:sldId id="2147475288" r:id="rId154"/>
    <p:sldId id="2147475292" r:id="rId155"/>
    <p:sldId id="363" r:id="rId156"/>
    <p:sldId id="354" r:id="rId157"/>
    <p:sldId id="275" r:id="rId158"/>
    <p:sldId id="276" r:id="rId159"/>
    <p:sldId id="278" r:id="rId160"/>
    <p:sldId id="2147475286" r:id="rId161"/>
    <p:sldId id="2147475287" r:id="rId162"/>
    <p:sldId id="284" r:id="rId163"/>
    <p:sldId id="368" r:id="rId164"/>
    <p:sldId id="373" r:id="rId165"/>
    <p:sldId id="371" r:id="rId166"/>
    <p:sldId id="337" r:id="rId167"/>
    <p:sldId id="355" r:id="rId168"/>
    <p:sldId id="357" r:id="rId169"/>
    <p:sldId id="2147475284" r:id="rId170"/>
    <p:sldId id="2147475285" r:id="rId171"/>
    <p:sldId id="362" r:id="rId172"/>
    <p:sldId id="358" r:id="rId173"/>
    <p:sldId id="2147475301" r:id="rId174"/>
    <p:sldId id="2147475300" r:id="rId175"/>
    <p:sldId id="2147475293" r:id="rId176"/>
    <p:sldId id="364" r:id="rId177"/>
    <p:sldId id="359" r:id="rId178"/>
    <p:sldId id="285" r:id="rId179"/>
    <p:sldId id="2147475283" r:id="rId180"/>
    <p:sldId id="365" r:id="rId181"/>
    <p:sldId id="360" r:id="rId182"/>
    <p:sldId id="2147475294" r:id="rId183"/>
    <p:sldId id="2147475295" r:id="rId184"/>
    <p:sldId id="2147475281" r:id="rId185"/>
    <p:sldId id="2147475282" r:id="rId186"/>
    <p:sldId id="366" r:id="rId187"/>
    <p:sldId id="361" r:id="rId188"/>
    <p:sldId id="2147475296" r:id="rId189"/>
    <p:sldId id="2147475297" r:id="rId190"/>
    <p:sldId id="2147475298" r:id="rId191"/>
    <p:sldId id="2147475299" r:id="rId192"/>
    <p:sldId id="367" r:id="rId193"/>
    <p:sldId id="256" r:id="rId194"/>
    <p:sldId id="2147480083" r:id="rId195"/>
  </p:sldIdLst>
  <p:sldSz cx="12192000" cy="6858000"/>
  <p:notesSz cx="7772400" cy="10058400"/>
  <p:custDataLst>
    <p:tags r:id="rId19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2" pos="3719" userDrawn="1">
          <p15:clr>
            <a:srgbClr val="A4A3A4"/>
          </p15:clr>
        </p15:guide>
        <p15:guide id="4" pos="6208" userDrawn="1">
          <p15:clr>
            <a:srgbClr val="A4A3A4"/>
          </p15:clr>
        </p15:guide>
        <p15:guide id="5"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09F"/>
    <a:srgbClr val="0432FF"/>
    <a:srgbClr val="FF40FF"/>
    <a:srgbClr val="FFFFFF"/>
    <a:srgbClr val="E4ECF2"/>
    <a:srgbClr val="DBEFF5"/>
    <a:srgbClr val="DFF2F5"/>
    <a:srgbClr val="ECFEFF"/>
    <a:srgbClr val="DFEFFF"/>
    <a:srgbClr val="D2EE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853" autoAdjust="0"/>
    <p:restoredTop sz="96301" autoAdjust="0"/>
  </p:normalViewPr>
  <p:slideViewPr>
    <p:cSldViewPr snapToGrid="0">
      <p:cViewPr varScale="1">
        <p:scale>
          <a:sx n="121" d="100"/>
          <a:sy n="121" d="100"/>
        </p:scale>
        <p:origin x="184" y="216"/>
      </p:cViewPr>
      <p:guideLst>
        <p:guide pos="3719"/>
        <p:guide pos="6208"/>
        <p:guide orient="horz" pos="2160"/>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31" d="100"/>
        <a:sy n="131"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slide" Target="slides/slide145.xml"/><Relationship Id="rId170" Type="http://schemas.openxmlformats.org/officeDocument/2006/relationships/slide" Target="slides/slide156.xml"/><Relationship Id="rId191" Type="http://schemas.openxmlformats.org/officeDocument/2006/relationships/slide" Target="slides/slide177.xml"/><Relationship Id="rId107" Type="http://schemas.openxmlformats.org/officeDocument/2006/relationships/slide" Target="slides/slide93.xml"/><Relationship Id="rId11" Type="http://schemas.openxmlformats.org/officeDocument/2006/relationships/slideMaster" Target="slideMasters/slideMaster8.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2.xml"/><Relationship Id="rId95" Type="http://schemas.openxmlformats.org/officeDocument/2006/relationships/slide" Target="slides/slide81.xml"/><Relationship Id="rId160" Type="http://schemas.openxmlformats.org/officeDocument/2006/relationships/slide" Target="slides/slide146.xml"/><Relationship Id="rId181" Type="http://schemas.openxmlformats.org/officeDocument/2006/relationships/slide" Target="slides/slide167.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71" Type="http://schemas.openxmlformats.org/officeDocument/2006/relationships/slide" Target="slides/slide157.xml"/><Relationship Id="rId192" Type="http://schemas.openxmlformats.org/officeDocument/2006/relationships/slide" Target="slides/slide178.xml"/><Relationship Id="rId12" Type="http://schemas.openxmlformats.org/officeDocument/2006/relationships/slideMaster" Target="slideMasters/slideMaster9.xml"/><Relationship Id="rId33" Type="http://schemas.openxmlformats.org/officeDocument/2006/relationships/slide" Target="slides/slide19.xml"/><Relationship Id="rId108" Type="http://schemas.openxmlformats.org/officeDocument/2006/relationships/slide" Target="slides/slide94.xml"/><Relationship Id="rId129" Type="http://schemas.openxmlformats.org/officeDocument/2006/relationships/slide" Target="slides/slide115.xml"/><Relationship Id="rId54" Type="http://schemas.openxmlformats.org/officeDocument/2006/relationships/slide" Target="slides/slide40.xml"/><Relationship Id="rId75" Type="http://schemas.openxmlformats.org/officeDocument/2006/relationships/slide" Target="slides/slide61.xml"/><Relationship Id="rId96" Type="http://schemas.openxmlformats.org/officeDocument/2006/relationships/slide" Target="slides/slide82.xml"/><Relationship Id="rId140" Type="http://schemas.openxmlformats.org/officeDocument/2006/relationships/slide" Target="slides/slide126.xml"/><Relationship Id="rId161" Type="http://schemas.openxmlformats.org/officeDocument/2006/relationships/slide" Target="slides/slide147.xml"/><Relationship Id="rId182" Type="http://schemas.openxmlformats.org/officeDocument/2006/relationships/slide" Target="slides/slide168.xml"/><Relationship Id="rId6" Type="http://schemas.openxmlformats.org/officeDocument/2006/relationships/slideMaster" Target="slideMasters/slideMaster3.xml"/><Relationship Id="rId23" Type="http://schemas.openxmlformats.org/officeDocument/2006/relationships/slide" Target="slides/slide9.xml"/><Relationship Id="rId119" Type="http://schemas.openxmlformats.org/officeDocument/2006/relationships/slide" Target="slides/slide105.xml"/><Relationship Id="rId44" Type="http://schemas.openxmlformats.org/officeDocument/2006/relationships/slide" Target="slides/slide30.xml"/><Relationship Id="rId65" Type="http://schemas.openxmlformats.org/officeDocument/2006/relationships/slide" Target="slides/slide51.xml"/><Relationship Id="rId86" Type="http://schemas.openxmlformats.org/officeDocument/2006/relationships/slide" Target="slides/slide72.xml"/><Relationship Id="rId130" Type="http://schemas.openxmlformats.org/officeDocument/2006/relationships/slide" Target="slides/slide116.xml"/><Relationship Id="rId151" Type="http://schemas.openxmlformats.org/officeDocument/2006/relationships/slide" Target="slides/slide137.xml"/><Relationship Id="rId172" Type="http://schemas.openxmlformats.org/officeDocument/2006/relationships/slide" Target="slides/slide158.xml"/><Relationship Id="rId193" Type="http://schemas.openxmlformats.org/officeDocument/2006/relationships/slide" Target="slides/slide179.xml"/><Relationship Id="rId13" Type="http://schemas.openxmlformats.org/officeDocument/2006/relationships/slideMaster" Target="slideMasters/slideMaster10.xml"/><Relationship Id="rId109" Type="http://schemas.openxmlformats.org/officeDocument/2006/relationships/slide" Target="slides/slide95.xml"/><Relationship Id="rId34" Type="http://schemas.openxmlformats.org/officeDocument/2006/relationships/slide" Target="slides/slide20.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20" Type="http://schemas.openxmlformats.org/officeDocument/2006/relationships/slide" Target="slides/slide106.xml"/><Relationship Id="rId141" Type="http://schemas.openxmlformats.org/officeDocument/2006/relationships/slide" Target="slides/slide127.xml"/><Relationship Id="rId7" Type="http://schemas.openxmlformats.org/officeDocument/2006/relationships/slideMaster" Target="slideMasters/slideMaster4.xml"/><Relationship Id="rId162" Type="http://schemas.openxmlformats.org/officeDocument/2006/relationships/slide" Target="slides/slide148.xml"/><Relationship Id="rId183" Type="http://schemas.openxmlformats.org/officeDocument/2006/relationships/slide" Target="slides/slide169.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slide" Target="slides/slide143.xml"/><Relationship Id="rId178" Type="http://schemas.openxmlformats.org/officeDocument/2006/relationships/slide" Target="slides/slide164.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73" Type="http://schemas.openxmlformats.org/officeDocument/2006/relationships/slide" Target="slides/slide159.xml"/><Relationship Id="rId194" Type="http://schemas.openxmlformats.org/officeDocument/2006/relationships/slide" Target="slides/slide180.xml"/><Relationship Id="rId199" Type="http://schemas.openxmlformats.org/officeDocument/2006/relationships/commentAuthors" Target="commentAuthors.xml"/><Relationship Id="rId203" Type="http://schemas.openxmlformats.org/officeDocument/2006/relationships/tableStyles" Target="tableStyles.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184" Type="http://schemas.openxmlformats.org/officeDocument/2006/relationships/slide" Target="slides/slide170.xml"/><Relationship Id="rId189" Type="http://schemas.openxmlformats.org/officeDocument/2006/relationships/slide" Target="slides/slide175.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slide" Target="slides/slide160.xml"/><Relationship Id="rId179" Type="http://schemas.openxmlformats.org/officeDocument/2006/relationships/slide" Target="slides/slide165.xml"/><Relationship Id="rId195" Type="http://schemas.openxmlformats.org/officeDocument/2006/relationships/slide" Target="slides/slide181.xml"/><Relationship Id="rId190" Type="http://schemas.openxmlformats.org/officeDocument/2006/relationships/slide" Target="slides/slide176.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164" Type="http://schemas.openxmlformats.org/officeDocument/2006/relationships/slide" Target="slides/slide150.xml"/><Relationship Id="rId169" Type="http://schemas.openxmlformats.org/officeDocument/2006/relationships/slide" Target="slides/slide155.xml"/><Relationship Id="rId185" Type="http://schemas.openxmlformats.org/officeDocument/2006/relationships/slide" Target="slides/slide171.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66.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75" Type="http://schemas.openxmlformats.org/officeDocument/2006/relationships/slide" Target="slides/slide161.xml"/><Relationship Id="rId196" Type="http://schemas.openxmlformats.org/officeDocument/2006/relationships/notesMaster" Target="notesMasters/notesMaster1.xml"/><Relationship Id="rId200" Type="http://schemas.openxmlformats.org/officeDocument/2006/relationships/presProps" Target="presProps.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slide" Target="slides/slide151.xml"/><Relationship Id="rId186" Type="http://schemas.openxmlformats.org/officeDocument/2006/relationships/slide" Target="slides/slide172.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6" Type="http://schemas.openxmlformats.org/officeDocument/2006/relationships/slide" Target="slides/slide162.xml"/><Relationship Id="rId197" Type="http://schemas.openxmlformats.org/officeDocument/2006/relationships/handoutMaster" Target="handoutMasters/handoutMaster1.xml"/><Relationship Id="rId201" Type="http://schemas.openxmlformats.org/officeDocument/2006/relationships/viewProps" Target="viewProps.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 Id="rId70" Type="http://schemas.openxmlformats.org/officeDocument/2006/relationships/slide" Target="slides/slide56.xml"/><Relationship Id="rId91" Type="http://schemas.openxmlformats.org/officeDocument/2006/relationships/slide" Target="slides/slide77.xml"/><Relationship Id="rId145" Type="http://schemas.openxmlformats.org/officeDocument/2006/relationships/slide" Target="slides/slide131.xml"/><Relationship Id="rId166" Type="http://schemas.openxmlformats.org/officeDocument/2006/relationships/slide" Target="slides/slide152.xml"/><Relationship Id="rId187" Type="http://schemas.openxmlformats.org/officeDocument/2006/relationships/slide" Target="slides/slide173.xml"/><Relationship Id="rId1" Type="http://schemas.openxmlformats.org/officeDocument/2006/relationships/customXml" Target="../customXml/item1.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60" Type="http://schemas.openxmlformats.org/officeDocument/2006/relationships/slide" Target="slides/slide46.xml"/><Relationship Id="rId81" Type="http://schemas.openxmlformats.org/officeDocument/2006/relationships/slide" Target="slides/slide67.xml"/><Relationship Id="rId135" Type="http://schemas.openxmlformats.org/officeDocument/2006/relationships/slide" Target="slides/slide121.xml"/><Relationship Id="rId156" Type="http://schemas.openxmlformats.org/officeDocument/2006/relationships/slide" Target="slides/slide142.xml"/><Relationship Id="rId177" Type="http://schemas.openxmlformats.org/officeDocument/2006/relationships/slide" Target="slides/slide163.xml"/><Relationship Id="rId198" Type="http://schemas.openxmlformats.org/officeDocument/2006/relationships/tags" Target="tags/tag1.xml"/><Relationship Id="rId202" Type="http://schemas.openxmlformats.org/officeDocument/2006/relationships/theme" Target="theme/theme1.xml"/><Relationship Id="rId18" Type="http://schemas.openxmlformats.org/officeDocument/2006/relationships/slide" Target="slides/slide4.xml"/><Relationship Id="rId39" Type="http://schemas.openxmlformats.org/officeDocument/2006/relationships/slide" Target="slides/slide25.xml"/><Relationship Id="rId50" Type="http://schemas.openxmlformats.org/officeDocument/2006/relationships/slide" Target="slides/slide36.xml"/><Relationship Id="rId104" Type="http://schemas.openxmlformats.org/officeDocument/2006/relationships/slide" Target="slides/slide90.xml"/><Relationship Id="rId125" Type="http://schemas.openxmlformats.org/officeDocument/2006/relationships/slide" Target="slides/slide111.xml"/><Relationship Id="rId146" Type="http://schemas.openxmlformats.org/officeDocument/2006/relationships/slide" Target="slides/slide132.xml"/><Relationship Id="rId167" Type="http://schemas.openxmlformats.org/officeDocument/2006/relationships/slide" Target="slides/slide153.xml"/><Relationship Id="rId188" Type="http://schemas.openxmlformats.org/officeDocument/2006/relationships/slide" Target="slides/slide174.xml"/><Relationship Id="rId71" Type="http://schemas.openxmlformats.org/officeDocument/2006/relationships/slide" Target="slides/slide57.xml"/><Relationship Id="rId92" Type="http://schemas.openxmlformats.org/officeDocument/2006/relationships/slide" Target="slides/slide7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9/2/26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1721-B5D3-5585-CAFD-18DA042DB3A8}"/>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C74AEC58-6CD0-4A61-AFB3-8206413EE1F7}"/>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1CBFD492-513B-EA95-F53F-C30338FE0386}"/>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E09C48BB-C8DE-A82E-2189-65B059BDFAD1}"/>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509913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9955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553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5796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580521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15982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18</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19</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20</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1721-B5D3-5585-CAFD-18DA042DB3A8}"/>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C74AEC58-6CD0-4A61-AFB3-8206413EE1F7}"/>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1CBFD492-513B-EA95-F53F-C30338FE0386}"/>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E09C48BB-C8DE-A82E-2189-65B059BDFAD1}"/>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509913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5796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28</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580521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29</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15982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30</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31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32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DCD8-B8FC-AB34-C275-F5642BCFF42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8F7EDD-97F5-5064-6AE7-62B1FBB0EA7A}"/>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33</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04F6BE09-1D04-57C3-19D8-3C2F8015F69B}"/>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37EE7BCE-C21C-2243-F9F4-F16A7B291466}"/>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403937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448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2956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0FFB-4EA3-60EB-EC84-245F7C282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CAC39-8DE2-6FD6-8021-8B218E611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74845-0943-59E1-6058-6AAA346C03C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6343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5AFDF-5A11-D5E2-6831-1E1E8A814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19936-4B2C-53FC-EC2B-36BBDBE23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30909-AD4A-DDBE-6F7D-24AE88CAA1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2234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BA17F-E3C6-AA49-3150-9264CED86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7D8BE-E009-F291-1E91-0DD653C2B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9BCBB-5F39-66EE-32B0-F306372BDFE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7647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8777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05770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3017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8035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4149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2212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8689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3141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1133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2691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2081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090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88185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5964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57664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0038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0488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460751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82232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9768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3847823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4050455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000519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7845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3711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38265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6679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6222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250AD-9E92-49A8-BF3C-5D0D59CC1B9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29211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E1700-9503-B3C7-F25D-03D58EC0E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5C282-7827-1BF4-15A8-05BD3C1916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3EDFD-C63A-4F8A-BDED-FC8B00FA98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4422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49E08D6E-B315-472F-9137-D6AE6879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6245696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C07C9-FEB5-4865-A64F-49C8732DA0AE}" type="slidenum">
              <a:rPr kumimoji="0" lang="en-US" sz="1200" b="0" i="0" u="none" strike="noStrike" kern="1200" cap="none" spc="0" normalizeH="0" baseline="0" noProof="0" smtClean="0">
                <a:ln>
                  <a:noFill/>
                </a:ln>
                <a:solidFill>
                  <a:prstClr val="black"/>
                </a:solidFill>
                <a:effectLst/>
                <a:uLnTx/>
                <a:uFillTx/>
                <a:latin typeface="Calibri"/>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S PGothic" charset="0"/>
              <a:cs typeface="+mn-cs"/>
            </a:endParaRPr>
          </a:p>
        </p:txBody>
      </p:sp>
    </p:spTree>
    <p:extLst>
      <p:ext uri="{BB962C8B-B14F-4D97-AF65-F5344CB8AC3E}">
        <p14:creationId xmlns:p14="http://schemas.microsoft.com/office/powerpoint/2010/main" val="23488233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18513636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33469263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0066193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6179657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39220930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11763037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C473-AF8D-8C82-FB1E-47C414E76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D3201-74D8-87C7-624A-C61FBD03D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2D165-2886-501C-6EB3-3BA6A149736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06399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A8A0F-68B5-36A2-7BE0-E2AF856C0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02D6F-7544-7702-1FAC-1C918AE86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7C6E6-D79A-1C38-08D7-DABAAFA5FC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26BBEB-C760-D15C-EE1C-983B10535BC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49E08D6E-B315-472F-9137-D6AE6879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0793802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13139-A55F-813C-3CC5-1191C37CE7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0E68D-179E-C45C-06BC-64C2CE8A3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670C0-7E75-704D-6D82-7AF307F041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2B0C7B-E63A-6543-584B-ACEEF74255FF}"/>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49E08D6E-B315-472F-9137-D6AE68796B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609585"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32845143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1362-2162-1FE2-B6BE-E64839917004}"/>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8FB1B07-4C01-6B05-D7F1-A3B170FDAB5E}"/>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180</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FE5881F0-AD1D-168D-E4BB-0DB41BD78E95}"/>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81728CC4-452C-2462-7A94-78F4C7CC06BD}"/>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225757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Master" Target="../slideMasters/slideMaster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Master" Target="../slideMasters/slideMaster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5.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23963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9665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563749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5261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376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6997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53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09391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13811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5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752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952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131770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515869507"/>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5788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914909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12125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9847" y="2069902"/>
            <a:ext cx="11425767" cy="1620837"/>
          </a:xfrm>
        </p:spPr>
        <p:txBody>
          <a:bodyPr/>
          <a:lstStyle/>
          <a:p>
            <a:r>
              <a:rPr lang="en-US" dirty="0"/>
              <a:t>Click to edit Master title style</a:t>
            </a:r>
          </a:p>
        </p:txBody>
      </p:sp>
      <p:sp>
        <p:nvSpPr>
          <p:cNvPr id="3" name="Subtitle 2"/>
          <p:cNvSpPr>
            <a:spLocks noGrp="1"/>
          </p:cNvSpPr>
          <p:nvPr>
            <p:ph type="subTitle" idx="1"/>
          </p:nvPr>
        </p:nvSpPr>
        <p:spPr>
          <a:xfrm>
            <a:off x="1559496" y="4005064"/>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88758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052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9042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5627" y="4507115"/>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35627" y="285293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496859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0712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47369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3196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52694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6701042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882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434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35656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4858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606430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739930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80626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889799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39095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9/2/26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33458056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62262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37037857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992923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3559796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4266668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dirty="0"/>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365328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4227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403082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23176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142557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605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7644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3120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9216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100463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257036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8179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226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73894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3433743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42100461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872152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80286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31491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2 Plain Cropp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140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623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826054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02209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1699168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69139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25431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728057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9064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357361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3163406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9896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7505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42752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4348898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0514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8540995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388838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238561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2" name="Picture 21" descr="A picture containing outdoor, rain, wave, photo&#10;&#10;Description automatically generated">
            <a:extLst>
              <a:ext uri="{FF2B5EF4-FFF2-40B4-BE49-F238E27FC236}">
                <a16:creationId xmlns:a16="http://schemas.microsoft.com/office/drawing/2014/main" id="{1BA2600E-C0C8-B346-9553-8FAB84E9596D}"/>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2604" y="1"/>
            <a:ext cx="12189397" cy="6860145"/>
          </a:xfrm>
          <a:prstGeom prst="rect">
            <a:avLst/>
          </a:prstGeom>
        </p:spPr>
      </p:pic>
      <p:sp>
        <p:nvSpPr>
          <p:cNvPr id="16" name="Rectangle 15">
            <a:extLst>
              <a:ext uri="{FF2B5EF4-FFF2-40B4-BE49-F238E27FC236}">
                <a16:creationId xmlns:a16="http://schemas.microsoft.com/office/drawing/2014/main" id="{6077A860-9BC2-7542-8E82-697D5EEA5F4C}"/>
              </a:ext>
            </a:extLst>
          </p:cNvPr>
          <p:cNvSpPr/>
          <p:nvPr userDrawn="1"/>
        </p:nvSpPr>
        <p:spPr>
          <a:xfrm>
            <a:off x="0" y="5351722"/>
            <a:ext cx="12192000" cy="1532535"/>
          </a:xfrm>
          <a:prstGeom prst="rect">
            <a:avLst/>
          </a:prstGeom>
          <a:solidFill>
            <a:srgbClr val="005B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pic>
        <p:nvPicPr>
          <p:cNvPr id="5" name="Picture 4" descr="A black and white logo&#10;&#10;AI-generated content may be incorrect.">
            <a:extLst>
              <a:ext uri="{FF2B5EF4-FFF2-40B4-BE49-F238E27FC236}">
                <a16:creationId xmlns:a16="http://schemas.microsoft.com/office/drawing/2014/main" id="{9A25B2F9-B873-D389-3D69-3F85A24E9B23}"/>
              </a:ext>
            </a:extLst>
          </p:cNvPr>
          <p:cNvPicPr>
            <a:picLocks noChangeAspect="1"/>
          </p:cNvPicPr>
          <p:nvPr userDrawn="1"/>
        </p:nvPicPr>
        <p:blipFill>
          <a:blip r:embed="rId3"/>
          <a:stretch>
            <a:fillRect/>
          </a:stretch>
        </p:blipFill>
        <p:spPr>
          <a:xfrm>
            <a:off x="6024784" y="5842480"/>
            <a:ext cx="1463040" cy="661984"/>
          </a:xfrm>
          <a:prstGeom prst="rect">
            <a:avLst/>
          </a:prstGeom>
        </p:spPr>
      </p:pic>
      <p:pic>
        <p:nvPicPr>
          <p:cNvPr id="13" name="Picture 12">
            <a:extLst>
              <a:ext uri="{FF2B5EF4-FFF2-40B4-BE49-F238E27FC236}">
                <a16:creationId xmlns:a16="http://schemas.microsoft.com/office/drawing/2014/main" id="{86FED0DF-CF35-EF4F-A9E4-B20BEFCC02D8}"/>
              </a:ext>
            </a:extLst>
          </p:cNvPr>
          <p:cNvPicPr>
            <a:picLocks noChangeAspect="1"/>
          </p:cNvPicPr>
          <p:nvPr userDrawn="1"/>
        </p:nvPicPr>
        <p:blipFill rotWithShape="1">
          <a:blip r:embed="rId4">
            <a:alphaModFix/>
            <a:extLst>
              <a:ext uri="{28A0092B-C50C-407E-A947-70E740481C1C}">
                <a14:useLocalDpi xmlns:a14="http://schemas.microsoft.com/office/drawing/2010/main"/>
              </a:ext>
            </a:extLst>
          </a:blip>
          <a:srcRect l="20426" r="70"/>
          <a:stretch/>
        </p:blipFill>
        <p:spPr>
          <a:xfrm>
            <a:off x="0" y="336165"/>
            <a:ext cx="2937691" cy="4408139"/>
          </a:xfrm>
          <a:prstGeom prst="rect">
            <a:avLst/>
          </a:prstGeom>
          <a:effectLst>
            <a:outerShdw sx="1000" sy="1000" algn="ctr" rotWithShape="0">
              <a:srgbClr val="000000"/>
            </a:outerShdw>
          </a:effectLst>
        </p:spPr>
      </p:pic>
      <p:grpSp>
        <p:nvGrpSpPr>
          <p:cNvPr id="17" name="Group 16">
            <a:extLst>
              <a:ext uri="{FF2B5EF4-FFF2-40B4-BE49-F238E27FC236}">
                <a16:creationId xmlns:a16="http://schemas.microsoft.com/office/drawing/2014/main" id="{F08C7690-41CD-7C48-90C4-FED96A7F7261}"/>
              </a:ext>
            </a:extLst>
          </p:cNvPr>
          <p:cNvGrpSpPr/>
          <p:nvPr userDrawn="1"/>
        </p:nvGrpSpPr>
        <p:grpSpPr>
          <a:xfrm>
            <a:off x="7966413" y="5873962"/>
            <a:ext cx="3613872" cy="647877"/>
            <a:chOff x="2205664" y="4327151"/>
            <a:chExt cx="3296445" cy="590970"/>
          </a:xfrm>
        </p:grpSpPr>
        <p:pic>
          <p:nvPicPr>
            <p:cNvPr id="19" name="Picture 18" descr="A close up of a logo&#10;&#10;Description automatically generated">
              <a:extLst>
                <a:ext uri="{FF2B5EF4-FFF2-40B4-BE49-F238E27FC236}">
                  <a16:creationId xmlns:a16="http://schemas.microsoft.com/office/drawing/2014/main" id="{F1E79AF1-4BE1-5B42-B637-9B56E6540A07}"/>
                </a:ext>
              </a:extLst>
            </p:cNvPr>
            <p:cNvPicPr>
              <a:picLocks noChangeAspect="1"/>
            </p:cNvPicPr>
            <p:nvPr/>
          </p:nvPicPr>
          <p:blipFill>
            <a:blip r:embed="rId5"/>
            <a:stretch>
              <a:fillRect/>
            </a:stretch>
          </p:blipFill>
          <p:spPr>
            <a:xfrm>
              <a:off x="4072374" y="4346227"/>
              <a:ext cx="1429735" cy="571894"/>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F1E18430-D675-FF49-86A4-A0CCA126E273}"/>
                </a:ext>
              </a:extLst>
            </p:cNvPr>
            <p:cNvPicPr>
              <a:picLocks noChangeAspect="1"/>
            </p:cNvPicPr>
            <p:nvPr/>
          </p:nvPicPr>
          <p:blipFill>
            <a:blip r:embed="rId6"/>
            <a:stretch>
              <a:fillRect/>
            </a:stretch>
          </p:blipFill>
          <p:spPr>
            <a:xfrm>
              <a:off x="2205664" y="4327151"/>
              <a:ext cx="1429735" cy="564225"/>
            </a:xfrm>
            <a:prstGeom prst="rect">
              <a:avLst/>
            </a:prstGeom>
          </p:spPr>
        </p:pic>
      </p:grpSp>
      <p:sp>
        <p:nvSpPr>
          <p:cNvPr id="20" name="Text Placeholder 11"/>
          <p:cNvSpPr>
            <a:spLocks noGrp="1"/>
          </p:cNvSpPr>
          <p:nvPr>
            <p:ph type="body" sz="quarter" idx="15" hasCustomPrompt="1"/>
          </p:nvPr>
        </p:nvSpPr>
        <p:spPr>
          <a:xfrm>
            <a:off x="6096002" y="3959304"/>
            <a:ext cx="5484284" cy="685800"/>
          </a:xfrm>
        </p:spPr>
        <p:txBody>
          <a:bodyPr/>
          <a:lstStyle>
            <a:lvl1pPr marL="0" indent="0" algn="r">
              <a:buFontTx/>
              <a:buNone/>
              <a:defRPr sz="1867" baseline="0">
                <a:solidFill>
                  <a:srgbClr val="005B9C"/>
                </a:solidFill>
              </a:defRPr>
            </a:lvl1pPr>
            <a:lvl2pPr>
              <a:buFontTx/>
              <a:buNone/>
              <a:defRPr/>
            </a:lvl2pPr>
            <a:lvl3pPr>
              <a:buFontTx/>
              <a:buNone/>
              <a:defRPr/>
            </a:lvl3pPr>
            <a:lvl4pPr>
              <a:buFontTx/>
              <a:buNone/>
              <a:defRPr/>
            </a:lvl4pPr>
            <a:lvl5pPr>
              <a:buFontTx/>
              <a:buNone/>
              <a:defRPr/>
            </a:lvl5pPr>
          </a:lstStyle>
          <a:p>
            <a:pPr lvl="0"/>
            <a:r>
              <a:rPr lang="en-US" dirty="0"/>
              <a:t>One sentence of supporting</a:t>
            </a:r>
            <a:br>
              <a:rPr lang="en-US" dirty="0"/>
            </a:br>
            <a:r>
              <a:rPr lang="en-US" dirty="0"/>
              <a:t>presentation copy goes here</a:t>
            </a:r>
          </a:p>
        </p:txBody>
      </p:sp>
      <p:sp>
        <p:nvSpPr>
          <p:cNvPr id="14" name="Title 1"/>
          <p:cNvSpPr>
            <a:spLocks noGrp="1"/>
          </p:cNvSpPr>
          <p:nvPr>
            <p:ph type="ctrTitle" hasCustomPrompt="1"/>
          </p:nvPr>
        </p:nvSpPr>
        <p:spPr>
          <a:xfrm>
            <a:off x="6096002" y="3453811"/>
            <a:ext cx="5484284" cy="492443"/>
          </a:xfrm>
        </p:spPr>
        <p:txBody>
          <a:bodyPr anchor="b" anchorCtr="0">
            <a:noAutofit/>
          </a:bodyPr>
          <a:lstStyle>
            <a:lvl1pPr algn="r">
              <a:defRPr cap="none">
                <a:solidFill>
                  <a:srgbClr val="005B9C"/>
                </a:solidFill>
              </a:defRPr>
            </a:lvl1pPr>
          </a:lstStyle>
          <a:p>
            <a:r>
              <a:rPr lang="en-US" dirty="0"/>
              <a:t>Title Slide</a:t>
            </a:r>
          </a:p>
        </p:txBody>
      </p:sp>
      <p:pic>
        <p:nvPicPr>
          <p:cNvPr id="3" name="Picture 2" descr="A black background with a black square&#10;&#10;AI-generated content may be incorrect.">
            <a:extLst>
              <a:ext uri="{FF2B5EF4-FFF2-40B4-BE49-F238E27FC236}">
                <a16:creationId xmlns:a16="http://schemas.microsoft.com/office/drawing/2014/main" id="{ED8F9440-1E91-2AE1-E200-24B392468F63}"/>
              </a:ext>
            </a:extLst>
          </p:cNvPr>
          <p:cNvPicPr>
            <a:picLocks noChangeAspect="1"/>
          </p:cNvPicPr>
          <p:nvPr userDrawn="1"/>
        </p:nvPicPr>
        <p:blipFill>
          <a:blip r:embed="rId7">
            <a:extLst>
              <a:ext uri="{28A0092B-C50C-407E-A947-70E740481C1C}">
                <a14:useLocalDpi xmlns:a14="http://schemas.microsoft.com/office/drawing/2010/main"/>
              </a:ext>
            </a:extLst>
          </a:blip>
          <a:srcRect/>
          <a:stretch/>
        </p:blipFill>
        <p:spPr>
          <a:xfrm>
            <a:off x="8989486" y="662710"/>
            <a:ext cx="2666215" cy="1084564"/>
          </a:xfrm>
          <a:prstGeom prst="rect">
            <a:avLst/>
          </a:prstGeom>
        </p:spPr>
      </p:pic>
    </p:spTree>
    <p:extLst>
      <p:ext uri="{BB962C8B-B14F-4D97-AF65-F5344CB8AC3E}">
        <p14:creationId xmlns:p14="http://schemas.microsoft.com/office/powerpoint/2010/main" val="41087378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Breaker Slide">
    <p:spTree>
      <p:nvGrpSpPr>
        <p:cNvPr id="1" name=""/>
        <p:cNvGrpSpPr/>
        <p:nvPr/>
      </p:nvGrpSpPr>
      <p:grpSpPr>
        <a:xfrm>
          <a:off x="0" y="0"/>
          <a:ext cx="0" cy="0"/>
          <a:chOff x="0" y="0"/>
          <a:chExt cx="0" cy="0"/>
        </a:xfrm>
      </p:grpSpPr>
      <p:pic>
        <p:nvPicPr>
          <p:cNvPr id="6" name="Picture 5" descr="A picture containing outdoor, rain, wave, photo&#10;&#10;Description automatically generated">
            <a:extLst>
              <a:ext uri="{FF2B5EF4-FFF2-40B4-BE49-F238E27FC236}">
                <a16:creationId xmlns:a16="http://schemas.microsoft.com/office/drawing/2014/main" id="{1BA2600E-C0C8-B346-9553-8FAB84E9596D}"/>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2604" y="1"/>
            <a:ext cx="12189397" cy="6860145"/>
          </a:xfrm>
          <a:prstGeom prst="rect">
            <a:avLst/>
          </a:prstGeom>
        </p:spPr>
      </p:pic>
      <p:sp>
        <p:nvSpPr>
          <p:cNvPr id="11" name="Freeform 10"/>
          <p:cNvSpPr/>
          <p:nvPr userDrawn="1"/>
        </p:nvSpPr>
        <p:spPr>
          <a:xfrm flipH="1" flipV="1">
            <a:off x="3212578" y="2694710"/>
            <a:ext cx="8979423" cy="1439348"/>
          </a:xfrm>
          <a:custGeom>
            <a:avLst/>
            <a:gdLst>
              <a:gd name="connsiteX0" fmla="*/ 0 w 3790554"/>
              <a:gd name="connsiteY0" fmla="*/ 0 h 369016"/>
              <a:gd name="connsiteX1" fmla="*/ 3532785 w 3790554"/>
              <a:gd name="connsiteY1" fmla="*/ 0 h 369016"/>
              <a:gd name="connsiteX2" fmla="*/ 3790554 w 3790554"/>
              <a:gd name="connsiteY2" fmla="*/ 369016 h 369016"/>
              <a:gd name="connsiteX3" fmla="*/ 0 w 3790554"/>
              <a:gd name="connsiteY3" fmla="*/ 366303 h 369016"/>
              <a:gd name="connsiteX4" fmla="*/ 0 w 3790554"/>
              <a:gd name="connsiteY4" fmla="*/ 0 h 369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0554" h="369016">
                <a:moveTo>
                  <a:pt x="0" y="0"/>
                </a:moveTo>
                <a:lnTo>
                  <a:pt x="3532785" y="0"/>
                </a:lnTo>
                <a:lnTo>
                  <a:pt x="3790554" y="369016"/>
                </a:lnTo>
                <a:lnTo>
                  <a:pt x="0" y="366303"/>
                </a:lnTo>
                <a:lnTo>
                  <a:pt x="0" y="0"/>
                </a:lnTo>
                <a:close/>
              </a:path>
            </a:pathLst>
          </a:custGeom>
          <a:solidFill>
            <a:srgbClr val="005B9C"/>
          </a:solidFill>
          <a:ln>
            <a:solidFill>
              <a:srgbClr val="005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ubtitle 2"/>
          <p:cNvSpPr>
            <a:spLocks noGrp="1"/>
          </p:cNvSpPr>
          <p:nvPr>
            <p:ph type="subTitle" idx="1" hasCustomPrompt="1"/>
          </p:nvPr>
        </p:nvSpPr>
        <p:spPr>
          <a:xfrm>
            <a:off x="4407878" y="2707127"/>
            <a:ext cx="7589681" cy="1439348"/>
          </a:xfrm>
          <a:prstGeom prst="rect">
            <a:avLst/>
          </a:prstGeom>
        </p:spPr>
        <p:txBody>
          <a:bodyPr anchor="ctr">
            <a:normAutofit/>
          </a:bodyPr>
          <a:lstStyle>
            <a:lvl1pPr marL="0" indent="0" algn="l">
              <a:buNone/>
              <a:defRPr sz="3200" b="1">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30369862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1C3C2E-34B2-12E6-03A0-77DE369C7CD7}"/>
              </a:ext>
            </a:extLst>
          </p:cNvPr>
          <p:cNvSpPr/>
          <p:nvPr userDrawn="1"/>
        </p:nvSpPr>
        <p:spPr>
          <a:xfrm>
            <a:off x="0" y="6400800"/>
            <a:ext cx="12192000" cy="457200"/>
          </a:xfrm>
          <a:prstGeom prst="rect">
            <a:avLst/>
          </a:prstGeom>
          <a:solidFill>
            <a:srgbClr val="C8C9C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400"/>
          </a:p>
        </p:txBody>
      </p:sp>
      <p:sp>
        <p:nvSpPr>
          <p:cNvPr id="8" name="Rectangle 7">
            <a:extLst>
              <a:ext uri="{FF2B5EF4-FFF2-40B4-BE49-F238E27FC236}">
                <a16:creationId xmlns:a16="http://schemas.microsoft.com/office/drawing/2014/main" id="{7B048102-D24B-33C2-83F6-40923F4E7AD1}"/>
              </a:ext>
            </a:extLst>
          </p:cNvPr>
          <p:cNvSpPr/>
          <p:nvPr userDrawn="1"/>
        </p:nvSpPr>
        <p:spPr>
          <a:xfrm>
            <a:off x="1" y="6400800"/>
            <a:ext cx="2339545" cy="457200"/>
          </a:xfrm>
          <a:prstGeom prst="rect">
            <a:avLst/>
          </a:prstGeom>
          <a:solidFill>
            <a:srgbClr val="005B9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400"/>
          </a:p>
        </p:txBody>
      </p:sp>
      <p:sp>
        <p:nvSpPr>
          <p:cNvPr id="2" name="Title 1"/>
          <p:cNvSpPr>
            <a:spLocks noGrp="1"/>
          </p:cNvSpPr>
          <p:nvPr>
            <p:ph type="title" hasCustomPrompt="1"/>
          </p:nvPr>
        </p:nvSpPr>
        <p:spPr>
          <a:xfrm>
            <a:off x="609602" y="606431"/>
            <a:ext cx="10980369" cy="492443"/>
          </a:xfrm>
        </p:spPr>
        <p:txBody>
          <a:bodyPr anchor="b" anchorCtr="0">
            <a:noAutofit/>
          </a:bodyPr>
          <a:lstStyle>
            <a:lvl1pPr>
              <a:defRPr cap="none">
                <a:solidFill>
                  <a:srgbClr val="005B9C"/>
                </a:solidFill>
              </a:defRPr>
            </a:lvl1pPr>
          </a:lstStyle>
          <a:p>
            <a:r>
              <a:rPr lang="en-US" dirty="0"/>
              <a:t>Content Slide</a:t>
            </a:r>
          </a:p>
        </p:txBody>
      </p:sp>
      <p:cxnSp>
        <p:nvCxnSpPr>
          <p:cNvPr id="5" name="Straight Connector 4"/>
          <p:cNvCxnSpPr/>
          <p:nvPr userDrawn="1"/>
        </p:nvCxnSpPr>
        <p:spPr>
          <a:xfrm>
            <a:off x="617171" y="1117631"/>
            <a:ext cx="109728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360568A-EB80-AE26-8673-8AA79C72FF4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b="-2430"/>
          <a:stretch/>
        </p:blipFill>
        <p:spPr>
          <a:xfrm>
            <a:off x="309240" y="6459712"/>
            <a:ext cx="1597121" cy="341376"/>
          </a:xfrm>
          <a:prstGeom prst="rect">
            <a:avLst/>
          </a:prstGeom>
        </p:spPr>
      </p:pic>
      <p:sp>
        <p:nvSpPr>
          <p:cNvPr id="15" name="Content Placeholder 2">
            <a:extLst>
              <a:ext uri="{FF2B5EF4-FFF2-40B4-BE49-F238E27FC236}">
                <a16:creationId xmlns:a16="http://schemas.microsoft.com/office/drawing/2014/main" id="{B58A8BD4-8D9B-CE8F-4A00-E1040E574DCB}"/>
              </a:ext>
            </a:extLst>
          </p:cNvPr>
          <p:cNvSpPr>
            <a:spLocks noGrp="1"/>
          </p:cNvSpPr>
          <p:nvPr>
            <p:ph idx="1"/>
          </p:nvPr>
        </p:nvSpPr>
        <p:spPr>
          <a:xfrm>
            <a:off x="609600" y="1290431"/>
            <a:ext cx="10972800" cy="4792735"/>
          </a:xfrm>
        </p:spPr>
        <p:txBody>
          <a:bodyPr/>
          <a:lstStyle>
            <a:lvl1pPr>
              <a:defRPr sz="3200"/>
            </a:lvl1pPr>
            <a:lvl2pPr>
              <a:defRPr sz="32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5265630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Slide _ Without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606431"/>
            <a:ext cx="10980369" cy="492443"/>
          </a:xfrm>
        </p:spPr>
        <p:txBody>
          <a:bodyPr anchor="b" anchorCtr="0">
            <a:noAutofit/>
          </a:bodyPr>
          <a:lstStyle>
            <a:lvl1pPr>
              <a:defRPr cap="none">
                <a:solidFill>
                  <a:srgbClr val="005B9C"/>
                </a:solidFill>
              </a:defRPr>
            </a:lvl1pPr>
          </a:lstStyle>
          <a:p>
            <a:r>
              <a:rPr lang="en-US" dirty="0"/>
              <a:t>Content Slide</a:t>
            </a:r>
          </a:p>
        </p:txBody>
      </p:sp>
      <p:sp>
        <p:nvSpPr>
          <p:cNvPr id="3" name="Content Placeholder 2"/>
          <p:cNvSpPr>
            <a:spLocks noGrp="1"/>
          </p:cNvSpPr>
          <p:nvPr>
            <p:ph idx="1"/>
          </p:nvPr>
        </p:nvSpPr>
        <p:spPr>
          <a:xfrm>
            <a:off x="609600" y="1290431"/>
            <a:ext cx="10972800" cy="4792735"/>
          </a:xfrm>
        </p:spPr>
        <p:txBody>
          <a:bodyPr/>
          <a:lstStyle>
            <a:lvl1pPr>
              <a:defRPr sz="3200"/>
            </a:lvl1pPr>
            <a:lvl2pPr>
              <a:defRPr sz="3200"/>
            </a:lvl2pPr>
          </a:lstStyle>
          <a:p>
            <a:pPr lvl="0"/>
            <a:r>
              <a:rPr lang="en-US" dirty="0"/>
              <a:t>Click to edit Master text styles</a:t>
            </a:r>
          </a:p>
          <a:p>
            <a:pPr lvl="1"/>
            <a:r>
              <a:rPr lang="en-US" dirty="0"/>
              <a:t>Second level</a:t>
            </a:r>
          </a:p>
        </p:txBody>
      </p:sp>
      <p:cxnSp>
        <p:nvCxnSpPr>
          <p:cNvPr id="5" name="Straight Connector 4"/>
          <p:cNvCxnSpPr/>
          <p:nvPr userDrawn="1"/>
        </p:nvCxnSpPr>
        <p:spPr>
          <a:xfrm>
            <a:off x="617171" y="1117631"/>
            <a:ext cx="109728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0" hasCustomPrompt="1"/>
          </p:nvPr>
        </p:nvSpPr>
        <p:spPr>
          <a:xfrm>
            <a:off x="609600" y="6359120"/>
            <a:ext cx="10981267" cy="177800"/>
          </a:xfrm>
        </p:spPr>
        <p:txBody>
          <a:bodyPr/>
          <a:lstStyle>
            <a:lvl1pPr marL="0" indent="0">
              <a:buNone/>
              <a:defRPr sz="1200" b="0" i="1" baseline="0"/>
            </a:lvl1pPr>
          </a:lstStyle>
          <a:p>
            <a:pPr lvl="0"/>
            <a:r>
              <a:rPr lang="en-US" dirty="0"/>
              <a:t>[Citations can be placed here]</a:t>
            </a:r>
          </a:p>
        </p:txBody>
      </p:sp>
    </p:spTree>
    <p:extLst>
      <p:ext uri="{BB962C8B-B14F-4D97-AF65-F5344CB8AC3E}">
        <p14:creationId xmlns:p14="http://schemas.microsoft.com/office/powerpoint/2010/main" val="24855387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 Slide _ Without Title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3AACBE-3178-087C-C527-C69BC2385A8A}"/>
              </a:ext>
            </a:extLst>
          </p:cNvPr>
          <p:cNvSpPr/>
          <p:nvPr userDrawn="1"/>
        </p:nvSpPr>
        <p:spPr>
          <a:xfrm>
            <a:off x="0" y="6400800"/>
            <a:ext cx="12192000" cy="457200"/>
          </a:xfrm>
          <a:prstGeom prst="rect">
            <a:avLst/>
          </a:prstGeom>
          <a:solidFill>
            <a:srgbClr val="C8C9C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400"/>
          </a:p>
        </p:txBody>
      </p:sp>
      <p:sp>
        <p:nvSpPr>
          <p:cNvPr id="4" name="Rectangle 3">
            <a:extLst>
              <a:ext uri="{FF2B5EF4-FFF2-40B4-BE49-F238E27FC236}">
                <a16:creationId xmlns:a16="http://schemas.microsoft.com/office/drawing/2014/main" id="{45134582-F101-4C05-BA8F-9D6F32D30F83}"/>
              </a:ext>
            </a:extLst>
          </p:cNvPr>
          <p:cNvSpPr/>
          <p:nvPr userDrawn="1"/>
        </p:nvSpPr>
        <p:spPr>
          <a:xfrm>
            <a:off x="1" y="6400800"/>
            <a:ext cx="2339545" cy="457200"/>
          </a:xfrm>
          <a:prstGeom prst="rect">
            <a:avLst/>
          </a:prstGeom>
          <a:solidFill>
            <a:srgbClr val="005B9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2400"/>
          </a:p>
        </p:txBody>
      </p:sp>
      <p:sp>
        <p:nvSpPr>
          <p:cNvPr id="6" name="Title 1"/>
          <p:cNvSpPr>
            <a:spLocks noGrp="1"/>
          </p:cNvSpPr>
          <p:nvPr>
            <p:ph type="title" hasCustomPrompt="1"/>
          </p:nvPr>
        </p:nvSpPr>
        <p:spPr>
          <a:xfrm>
            <a:off x="609602" y="606431"/>
            <a:ext cx="10980369" cy="492443"/>
          </a:xfrm>
        </p:spPr>
        <p:txBody>
          <a:bodyPr anchor="b" anchorCtr="0">
            <a:noAutofit/>
          </a:bodyPr>
          <a:lstStyle>
            <a:lvl1pPr>
              <a:defRPr cap="none">
                <a:solidFill>
                  <a:srgbClr val="005B9C"/>
                </a:solidFill>
              </a:defRPr>
            </a:lvl1pPr>
          </a:lstStyle>
          <a:p>
            <a:r>
              <a:rPr lang="en-US" dirty="0"/>
              <a:t>Content Slide</a:t>
            </a:r>
          </a:p>
        </p:txBody>
      </p:sp>
      <p:pic>
        <p:nvPicPr>
          <p:cNvPr id="9" name="Picture 8">
            <a:extLst>
              <a:ext uri="{FF2B5EF4-FFF2-40B4-BE49-F238E27FC236}">
                <a16:creationId xmlns:a16="http://schemas.microsoft.com/office/drawing/2014/main" id="{75BB3F46-F3EB-E991-CF4F-B90A621F43D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b="-2430"/>
          <a:stretch/>
        </p:blipFill>
        <p:spPr>
          <a:xfrm>
            <a:off x="309240" y="6459712"/>
            <a:ext cx="1597121" cy="341376"/>
          </a:xfrm>
          <a:prstGeom prst="rect">
            <a:avLst/>
          </a:prstGeom>
        </p:spPr>
      </p:pic>
    </p:spTree>
    <p:extLst>
      <p:ext uri="{BB962C8B-B14F-4D97-AF65-F5344CB8AC3E}">
        <p14:creationId xmlns:p14="http://schemas.microsoft.com/office/powerpoint/2010/main" val="12428744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 Slide _ Without Title Bar or Footer">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09602" y="606431"/>
            <a:ext cx="10980369" cy="492443"/>
          </a:xfrm>
        </p:spPr>
        <p:txBody>
          <a:bodyPr anchor="b" anchorCtr="0">
            <a:noAutofit/>
          </a:bodyPr>
          <a:lstStyle>
            <a:lvl1pPr>
              <a:defRPr cap="none">
                <a:solidFill>
                  <a:srgbClr val="005B9C"/>
                </a:solidFill>
              </a:defRPr>
            </a:lvl1pPr>
          </a:lstStyle>
          <a:p>
            <a:r>
              <a:rPr lang="en-US" dirty="0"/>
              <a:t>Content Slide</a:t>
            </a:r>
          </a:p>
        </p:txBody>
      </p:sp>
      <p:sp>
        <p:nvSpPr>
          <p:cNvPr id="3" name="Text Placeholder 11"/>
          <p:cNvSpPr>
            <a:spLocks noGrp="1"/>
          </p:cNvSpPr>
          <p:nvPr>
            <p:ph type="body" sz="quarter" idx="10" hasCustomPrompt="1"/>
          </p:nvPr>
        </p:nvSpPr>
        <p:spPr>
          <a:xfrm>
            <a:off x="609600" y="6359120"/>
            <a:ext cx="10981267" cy="177800"/>
          </a:xfrm>
        </p:spPr>
        <p:txBody>
          <a:bodyPr/>
          <a:lstStyle>
            <a:lvl1pPr marL="0" indent="0">
              <a:buNone/>
              <a:defRPr sz="1200" b="0" i="1" baseline="0"/>
            </a:lvl1pPr>
          </a:lstStyle>
          <a:p>
            <a:pPr lvl="0"/>
            <a:r>
              <a:rPr lang="en-US" dirty="0"/>
              <a:t>[Citations can be placed here]</a:t>
            </a:r>
          </a:p>
        </p:txBody>
      </p:sp>
    </p:spTree>
    <p:extLst>
      <p:ext uri="{BB962C8B-B14F-4D97-AF65-F5344CB8AC3E}">
        <p14:creationId xmlns:p14="http://schemas.microsoft.com/office/powerpoint/2010/main" val="13060406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DFCA9D-60FC-074D-B727-5243BDC2398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133" b="-1"/>
          <a:stretch/>
        </p:blipFill>
        <p:spPr>
          <a:xfrm>
            <a:off x="0" y="-43291"/>
            <a:ext cx="12189019" cy="6901292"/>
          </a:xfrm>
          <a:prstGeom prst="rect">
            <a:avLst/>
          </a:prstGeom>
        </p:spPr>
      </p:pic>
      <p:pic>
        <p:nvPicPr>
          <p:cNvPr id="13" name="Picture 12" descr="A black and white logo&#10;&#10;AI-generated content may be incorrect.">
            <a:extLst>
              <a:ext uri="{FF2B5EF4-FFF2-40B4-BE49-F238E27FC236}">
                <a16:creationId xmlns:a16="http://schemas.microsoft.com/office/drawing/2014/main" id="{BD6C441B-422E-3557-64C6-838476B703FD}"/>
              </a:ext>
            </a:extLst>
          </p:cNvPr>
          <p:cNvPicPr>
            <a:picLocks noChangeAspect="1"/>
          </p:cNvPicPr>
          <p:nvPr userDrawn="1"/>
        </p:nvPicPr>
        <p:blipFill>
          <a:blip r:embed="rId3"/>
          <a:stretch>
            <a:fillRect/>
          </a:stretch>
        </p:blipFill>
        <p:spPr>
          <a:xfrm>
            <a:off x="6423217" y="6027437"/>
            <a:ext cx="1267968" cy="573720"/>
          </a:xfrm>
          <a:prstGeom prst="rect">
            <a:avLst/>
          </a:prstGeom>
        </p:spPr>
      </p:pic>
      <p:pic>
        <p:nvPicPr>
          <p:cNvPr id="5" name="Picture 4">
            <a:extLst>
              <a:ext uri="{FF2B5EF4-FFF2-40B4-BE49-F238E27FC236}">
                <a16:creationId xmlns:a16="http://schemas.microsoft.com/office/drawing/2014/main" id="{45B2135A-D258-FE92-B78F-3F936EFB9175}"/>
              </a:ext>
            </a:extLst>
          </p:cNvPr>
          <p:cNvPicPr>
            <a:picLocks noChangeAspect="1"/>
          </p:cNvPicPr>
          <p:nvPr userDrawn="1"/>
        </p:nvPicPr>
        <p:blipFill>
          <a:blip r:embed="rId4"/>
          <a:stretch>
            <a:fillRect/>
          </a:stretch>
        </p:blipFill>
        <p:spPr>
          <a:xfrm>
            <a:off x="5836068" y="5100651"/>
            <a:ext cx="5913120" cy="569989"/>
          </a:xfrm>
          <a:prstGeom prst="rect">
            <a:avLst/>
          </a:prstGeom>
        </p:spPr>
      </p:pic>
      <p:pic>
        <p:nvPicPr>
          <p:cNvPr id="14" name="Picture 13">
            <a:extLst>
              <a:ext uri="{FF2B5EF4-FFF2-40B4-BE49-F238E27FC236}">
                <a16:creationId xmlns:a16="http://schemas.microsoft.com/office/drawing/2014/main" id="{DBCB9F9A-04F2-0242-A0CE-B82379A35DA6}"/>
              </a:ext>
            </a:extLst>
          </p:cNvPr>
          <p:cNvPicPr>
            <a:picLocks noChangeAspect="1"/>
          </p:cNvPicPr>
          <p:nvPr userDrawn="1"/>
        </p:nvPicPr>
        <p:blipFill rotWithShape="1">
          <a:blip r:embed="rId5">
            <a:alphaModFix amt="33000"/>
            <a:extLst>
              <a:ext uri="{28A0092B-C50C-407E-A947-70E740481C1C}">
                <a14:useLocalDpi xmlns:a14="http://schemas.microsoft.com/office/drawing/2010/main"/>
              </a:ext>
            </a:extLst>
          </a:blip>
          <a:srcRect r="20811"/>
          <a:stretch/>
        </p:blipFill>
        <p:spPr>
          <a:xfrm>
            <a:off x="9265921" y="254885"/>
            <a:ext cx="2926080" cy="4408139"/>
          </a:xfrm>
          <a:prstGeom prst="rect">
            <a:avLst/>
          </a:prstGeom>
          <a:effectLst>
            <a:outerShdw sx="1000" sy="1000" algn="ctr" rotWithShape="0">
              <a:srgbClr val="000000"/>
            </a:outerShdw>
          </a:effectLst>
        </p:spPr>
      </p:pic>
      <p:grpSp>
        <p:nvGrpSpPr>
          <p:cNvPr id="9" name="Group 8">
            <a:extLst>
              <a:ext uri="{FF2B5EF4-FFF2-40B4-BE49-F238E27FC236}">
                <a16:creationId xmlns:a16="http://schemas.microsoft.com/office/drawing/2014/main" id="{F08C7690-41CD-7C48-90C4-FED96A7F7261}"/>
              </a:ext>
            </a:extLst>
          </p:cNvPr>
          <p:cNvGrpSpPr/>
          <p:nvPr userDrawn="1"/>
        </p:nvGrpSpPr>
        <p:grpSpPr>
          <a:xfrm>
            <a:off x="8112133" y="6064064"/>
            <a:ext cx="3137953" cy="562557"/>
            <a:chOff x="2205664" y="4327151"/>
            <a:chExt cx="3296445" cy="590970"/>
          </a:xfrm>
        </p:grpSpPr>
        <p:pic>
          <p:nvPicPr>
            <p:cNvPr id="11" name="Picture 10" descr="A close up of a logo&#10;&#10;Description automatically generated">
              <a:extLst>
                <a:ext uri="{FF2B5EF4-FFF2-40B4-BE49-F238E27FC236}">
                  <a16:creationId xmlns:a16="http://schemas.microsoft.com/office/drawing/2014/main" id="{F1E79AF1-4BE1-5B42-B637-9B56E6540A07}"/>
                </a:ext>
              </a:extLst>
            </p:cNvPr>
            <p:cNvPicPr>
              <a:picLocks noChangeAspect="1"/>
            </p:cNvPicPr>
            <p:nvPr/>
          </p:nvPicPr>
          <p:blipFill>
            <a:blip r:embed="rId6"/>
            <a:stretch>
              <a:fillRect/>
            </a:stretch>
          </p:blipFill>
          <p:spPr>
            <a:xfrm>
              <a:off x="4072374" y="4346227"/>
              <a:ext cx="1429735" cy="571894"/>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1E18430-D675-FF49-86A4-A0CCA126E273}"/>
                </a:ext>
              </a:extLst>
            </p:cNvPr>
            <p:cNvPicPr>
              <a:picLocks noChangeAspect="1"/>
            </p:cNvPicPr>
            <p:nvPr/>
          </p:nvPicPr>
          <p:blipFill>
            <a:blip r:embed="rId7"/>
            <a:stretch>
              <a:fillRect/>
            </a:stretch>
          </p:blipFill>
          <p:spPr>
            <a:xfrm>
              <a:off x="2205664" y="4327151"/>
              <a:ext cx="1429735" cy="564225"/>
            </a:xfrm>
            <a:prstGeom prst="rect">
              <a:avLst/>
            </a:prstGeom>
          </p:spPr>
        </p:pic>
      </p:grpSp>
    </p:spTree>
    <p:extLst>
      <p:ext uri="{BB962C8B-B14F-4D97-AF65-F5344CB8AC3E}">
        <p14:creationId xmlns:p14="http://schemas.microsoft.com/office/powerpoint/2010/main" val="30287734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34734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
        <p:nvSpPr>
          <p:cNvPr id="7" name="Rectangle 6">
            <a:extLst>
              <a:ext uri="{FF2B5EF4-FFF2-40B4-BE49-F238E27FC236}">
                <a16:creationId xmlns:a16="http://schemas.microsoft.com/office/drawing/2014/main" id="{E6DF84E7-F6F2-18C7-D8EF-CEF65E7F82BC}"/>
              </a:ext>
            </a:extLst>
          </p:cNvPr>
          <p:cNvSpPr/>
          <p:nvPr userDrawn="1"/>
        </p:nvSpPr>
        <p:spPr>
          <a:xfrm>
            <a:off x="0" y="0"/>
            <a:ext cx="6414443" cy="365760"/>
          </a:xfrm>
          <a:prstGeom prst="rect">
            <a:avLst/>
          </a:prstGeom>
          <a:solidFill>
            <a:srgbClr val="2AA9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city skyline with a bridge over water&#10;&#10;AI-generated content may be incorrect.">
            <a:extLst>
              <a:ext uri="{FF2B5EF4-FFF2-40B4-BE49-F238E27FC236}">
                <a16:creationId xmlns:a16="http://schemas.microsoft.com/office/drawing/2014/main" id="{617A9C73-310D-62D0-5F66-3E64B31B6FD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814269" y="1361283"/>
            <a:ext cx="5001369" cy="4135436"/>
          </a:xfrm>
          <a:prstGeom prst="rect">
            <a:avLst/>
          </a:prstGeom>
        </p:spPr>
      </p:pic>
    </p:spTree>
    <p:extLst>
      <p:ext uri="{BB962C8B-B14F-4D97-AF65-F5344CB8AC3E}">
        <p14:creationId xmlns:p14="http://schemas.microsoft.com/office/powerpoint/2010/main" val="24210491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08556152"/>
      </p:ext>
    </p:extLst>
  </p:cSld>
  <p:clrMapOvr>
    <a:masterClrMapping/>
  </p:clrMapOvr>
  <p:hf sldNum="0"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95381061"/>
      </p:ext>
    </p:extLst>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59365053"/>
      </p:ext>
    </p:extLst>
  </p:cSld>
  <p:clrMapOvr>
    <a:masterClrMapping/>
  </p:clrMapOvr>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60159225"/>
      </p:ext>
    </p:extLst>
  </p:cSld>
  <p:clrMapOvr>
    <a:masterClrMapping/>
  </p:clrMapOvr>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37193469"/>
      </p:ext>
    </p:extLst>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200129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82613050"/>
      </p:ext>
    </p:extLst>
  </p:cSld>
  <p:clrMapOvr>
    <a:masterClrMapping/>
  </p:clrMapOvr>
  <p:hf sldNum="0"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69770652"/>
      </p:ext>
    </p:extLst>
  </p:cSld>
  <p:clrMapOvr>
    <a:masterClrMapping/>
  </p:clrMapOvr>
  <p:hf sldNum="0"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41838765"/>
      </p:ext>
    </p:extLst>
  </p:cSld>
  <p:clrMapOvr>
    <a:masterClrMapping/>
  </p:clrMapOvr>
  <p:hf sldNum="0"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23549597"/>
      </p:ext>
    </p:extLst>
  </p:cSld>
  <p:clrMapOvr>
    <a:masterClrMapping/>
  </p:clrMapOvr>
  <p:hf sldNum="0"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600" y="307978"/>
            <a:ext cx="10972800" cy="989039"/>
          </a:xfrm>
        </p:spPr>
        <p:txBody>
          <a:bodyPr/>
          <a:lstStyle>
            <a:lvl1pPr>
              <a:defRPr>
                <a:solidFill>
                  <a:schemeClr val="bg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2400" b="1">
                <a:solidFill>
                  <a:schemeClr val="bg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11" name="Content Placeholder 2">
            <a:extLst>
              <a:ext uri="{FF2B5EF4-FFF2-40B4-BE49-F238E27FC236}">
                <a16:creationId xmlns:a16="http://schemas.microsoft.com/office/drawing/2014/main" id="{C67F151A-3C77-7747-98D6-903E5045BF42}"/>
              </a:ext>
            </a:extLst>
          </p:cNvPr>
          <p:cNvSpPr>
            <a:spLocks noGrp="1"/>
          </p:cNvSpPr>
          <p:nvPr>
            <p:ph sz="half" idx="12"/>
          </p:nvPr>
        </p:nvSpPr>
        <p:spPr>
          <a:xfrm>
            <a:off x="609602" y="2174877"/>
            <a:ext cx="5395615" cy="4292427"/>
          </a:xfrm>
        </p:spPr>
        <p:txBody>
          <a:bodyPr/>
          <a:lstStyle>
            <a:lvl1pPr>
              <a:defRPr sz="2000" b="1">
                <a:solidFill>
                  <a:schemeClr val="bg2"/>
                </a:solidFill>
              </a:defRPr>
            </a:lvl1pPr>
            <a:lvl2pPr>
              <a:defRPr sz="1800" b="0">
                <a:solidFill>
                  <a:schemeClr val="bg2"/>
                </a:solidFill>
              </a:defRPr>
            </a:lvl2pPr>
            <a:lvl3pPr>
              <a:defRPr sz="1600" b="0">
                <a:solidFill>
                  <a:schemeClr val="bg2"/>
                </a:solidFill>
              </a:defRPr>
            </a:lvl3pPr>
            <a:lvl4pPr>
              <a:defRPr sz="1800" b="0">
                <a:solidFill>
                  <a:schemeClr val="bg2"/>
                </a:solidFill>
                <a:effectLst/>
                <a:latin typeface="+mj-lt"/>
              </a:defRPr>
            </a:lvl4pPr>
            <a:lvl5pPr>
              <a:defRPr sz="1800" b="0">
                <a:solidFill>
                  <a:schemeClr val="bg2"/>
                </a:solidFill>
                <a:effectLst/>
                <a:latin typeface="+mj-lt"/>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9926A393-5BCD-C64B-A22A-7DD0B957571F}"/>
              </a:ext>
            </a:extLst>
          </p:cNvPr>
          <p:cNvSpPr>
            <a:spLocks noGrp="1"/>
          </p:cNvSpPr>
          <p:nvPr>
            <p:ph sz="half" idx="13"/>
          </p:nvPr>
        </p:nvSpPr>
        <p:spPr>
          <a:xfrm>
            <a:off x="6184669" y="2174877"/>
            <a:ext cx="5397731" cy="4292427"/>
          </a:xfrm>
        </p:spPr>
        <p:txBody>
          <a:bodyPr/>
          <a:lstStyle>
            <a:lvl1pPr>
              <a:defRPr sz="2000" b="1">
                <a:solidFill>
                  <a:schemeClr val="bg2"/>
                </a:solidFill>
              </a:defRPr>
            </a:lvl1pPr>
            <a:lvl2pPr>
              <a:defRPr sz="1800" b="0">
                <a:solidFill>
                  <a:schemeClr val="bg2"/>
                </a:solidFill>
              </a:defRPr>
            </a:lvl2pPr>
            <a:lvl3pPr>
              <a:defRPr sz="1600" b="0">
                <a:solidFill>
                  <a:schemeClr val="bg2"/>
                </a:solidFill>
              </a:defRPr>
            </a:lvl3pPr>
            <a:lvl4pPr>
              <a:defRPr sz="1800" b="0">
                <a:solidFill>
                  <a:schemeClr val="bg2"/>
                </a:solidFill>
                <a:effectLst/>
                <a:latin typeface="+mj-lt"/>
              </a:defRPr>
            </a:lvl4pPr>
            <a:lvl5pPr>
              <a:defRPr sz="1800" b="0">
                <a:solidFill>
                  <a:schemeClr val="bg2"/>
                </a:solidFill>
                <a:effectLst/>
                <a:latin typeface="+mj-lt"/>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p:txBody>
      </p:sp>
      <p:sp>
        <p:nvSpPr>
          <p:cNvPr id="14" name="Text Placeholder 10">
            <a:extLst>
              <a:ext uri="{FF2B5EF4-FFF2-40B4-BE49-F238E27FC236}">
                <a16:creationId xmlns:a16="http://schemas.microsoft.com/office/drawing/2014/main" id="{C390CE71-ABF3-964D-92FC-1FE32866BF6F}"/>
              </a:ext>
            </a:extLst>
          </p:cNvPr>
          <p:cNvSpPr>
            <a:spLocks noGrp="1"/>
          </p:cNvSpPr>
          <p:nvPr>
            <p:ph type="body" sz="quarter" idx="10" hasCustomPrompt="1"/>
          </p:nvPr>
        </p:nvSpPr>
        <p:spPr>
          <a:xfrm>
            <a:off x="154168" y="6332627"/>
            <a:ext cx="1664861" cy="199743"/>
          </a:xfrm>
        </p:spPr>
        <p:txBody>
          <a:bodyPr tIns="0" bIns="0"/>
          <a:lstStyle>
            <a:lvl1pPr marL="0" indent="0" algn="r">
              <a:buFontTx/>
              <a:buNone/>
              <a:defRPr sz="1051" b="0">
                <a:solidFill>
                  <a:schemeClr val="accent3"/>
                </a:solidFill>
              </a:defRPr>
            </a:lvl1pPr>
          </a:lstStyle>
          <a:p>
            <a:pPr lvl="0"/>
            <a:r>
              <a:rPr lang="en-US" dirty="0"/>
              <a:t>July 14, 2021</a:t>
            </a:r>
          </a:p>
        </p:txBody>
      </p:sp>
      <p:sp>
        <p:nvSpPr>
          <p:cNvPr id="15" name="Text Placeholder 10">
            <a:extLst>
              <a:ext uri="{FF2B5EF4-FFF2-40B4-BE49-F238E27FC236}">
                <a16:creationId xmlns:a16="http://schemas.microsoft.com/office/drawing/2014/main" id="{706D8F40-ED5B-9843-B89C-19B4D32ED823}"/>
              </a:ext>
            </a:extLst>
          </p:cNvPr>
          <p:cNvSpPr>
            <a:spLocks noGrp="1"/>
          </p:cNvSpPr>
          <p:nvPr>
            <p:ph type="body" sz="quarter" idx="11" hasCustomPrompt="1"/>
          </p:nvPr>
        </p:nvSpPr>
        <p:spPr>
          <a:xfrm>
            <a:off x="1819027" y="6534895"/>
            <a:ext cx="5994012" cy="199743"/>
          </a:xfrm>
        </p:spPr>
        <p:txBody>
          <a:bodyPr tIns="0" bIns="0"/>
          <a:lstStyle>
            <a:lvl1pPr marL="0" indent="0">
              <a:buFontTx/>
              <a:buNone/>
              <a:defRPr sz="1051" b="0">
                <a:solidFill>
                  <a:schemeClr val="bg2"/>
                </a:solidFill>
              </a:defRPr>
            </a:lvl1pPr>
          </a:lstStyle>
          <a:p>
            <a:pPr lvl="0"/>
            <a:r>
              <a:rPr lang="en-US" dirty="0"/>
              <a:t>John P. Leonard, MD  |  Jonathan Friedberg, MD, </a:t>
            </a:r>
            <a:r>
              <a:rPr lang="en-US" dirty="0" err="1"/>
              <a:t>MMSc</a:t>
            </a:r>
            <a:r>
              <a:rPr lang="en-US" dirty="0"/>
              <a:t>  |  Brad Kahl, MD</a:t>
            </a:r>
          </a:p>
        </p:txBody>
      </p:sp>
      <p:sp>
        <p:nvSpPr>
          <p:cNvPr id="16" name="Text Placeholder 10">
            <a:extLst>
              <a:ext uri="{FF2B5EF4-FFF2-40B4-BE49-F238E27FC236}">
                <a16:creationId xmlns:a16="http://schemas.microsoft.com/office/drawing/2014/main" id="{BF12DD10-0EF2-744B-8B0E-8AA0C42538DF}"/>
              </a:ext>
            </a:extLst>
          </p:cNvPr>
          <p:cNvSpPr>
            <a:spLocks noGrp="1"/>
          </p:cNvSpPr>
          <p:nvPr>
            <p:ph type="body" sz="quarter" idx="14" hasCustomPrompt="1"/>
          </p:nvPr>
        </p:nvSpPr>
        <p:spPr>
          <a:xfrm>
            <a:off x="1819028" y="6329947"/>
            <a:ext cx="4075693" cy="202423"/>
          </a:xfrm>
        </p:spPr>
        <p:txBody>
          <a:bodyPr tIns="0" bIns="0"/>
          <a:lstStyle>
            <a:lvl1pPr marL="0" indent="0">
              <a:buFontTx/>
              <a:buNone/>
              <a:defRPr sz="1200" b="1">
                <a:solidFill>
                  <a:schemeClr val="bg2"/>
                </a:solidFill>
              </a:defRPr>
            </a:lvl1pPr>
          </a:lstStyle>
          <a:p>
            <a:pPr lvl="0"/>
            <a:r>
              <a:rPr lang="en-US" dirty="0"/>
              <a:t>US Clinical Trials Update</a:t>
            </a:r>
          </a:p>
        </p:txBody>
      </p:sp>
      <p:cxnSp>
        <p:nvCxnSpPr>
          <p:cNvPr id="21" name="Straight Connector 20">
            <a:extLst>
              <a:ext uri="{FF2B5EF4-FFF2-40B4-BE49-F238E27FC236}">
                <a16:creationId xmlns:a16="http://schemas.microsoft.com/office/drawing/2014/main" id="{D47C795A-1873-294B-891B-77ACDAB55107}"/>
              </a:ext>
            </a:extLst>
          </p:cNvPr>
          <p:cNvCxnSpPr>
            <a:cxnSpLocks/>
          </p:cNvCxnSpPr>
          <p:nvPr userDrawn="1"/>
        </p:nvCxnSpPr>
        <p:spPr bwMode="auto">
          <a:xfrm>
            <a:off x="1819907" y="6333679"/>
            <a:ext cx="0" cy="370085"/>
          </a:xfrm>
          <a:prstGeom prst="line">
            <a:avLst/>
          </a:prstGeom>
          <a:ln w="28575">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4258662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15F8DD-F836-3082-93BB-B35601B5388B}"/>
              </a:ext>
            </a:extLst>
          </p:cNvPr>
          <p:cNvSpPr>
            <a:spLocks noGrp="1"/>
          </p:cNvSpPr>
          <p:nvPr>
            <p:ph type="ctrTitle"/>
          </p:nvPr>
        </p:nvSpPr>
        <p:spPr>
          <a:xfrm>
            <a:off x="517928" y="1122363"/>
            <a:ext cx="5896515" cy="2387600"/>
          </a:xfrm>
        </p:spPr>
        <p:txBody>
          <a:bodyPr>
            <a:normAutofit/>
          </a:bodyPr>
          <a:lstStyle/>
          <a:p>
            <a:pPr algn="l"/>
            <a:endParaRPr lang="en-US" dirty="0"/>
          </a:p>
        </p:txBody>
      </p:sp>
      <p:sp>
        <p:nvSpPr>
          <p:cNvPr id="4" name="Subtitle 2">
            <a:extLst>
              <a:ext uri="{FF2B5EF4-FFF2-40B4-BE49-F238E27FC236}">
                <a16:creationId xmlns:a16="http://schemas.microsoft.com/office/drawing/2014/main" id="{2CFEBD24-447B-A433-5CF5-5FFB9C57C809}"/>
              </a:ext>
            </a:extLst>
          </p:cNvPr>
          <p:cNvSpPr>
            <a:spLocks noGrp="1"/>
          </p:cNvSpPr>
          <p:nvPr>
            <p:ph type="subTitle" idx="1"/>
          </p:nvPr>
        </p:nvSpPr>
        <p:spPr>
          <a:xfrm>
            <a:off x="517928" y="3602037"/>
            <a:ext cx="5896515" cy="1655763"/>
          </a:xfrm>
          <a:prstGeom prst="rect">
            <a:avLst/>
          </a:prstGeom>
        </p:spPr>
        <p:txBody>
          <a:bodyPr>
            <a:normAutofit/>
          </a:bodyPr>
          <a:lstStyle>
            <a:lvl1pPr marL="0" indent="0">
              <a:buNone/>
              <a:defRPr>
                <a:latin typeface="Arial" panose="020B0604020202020204" pitchFamily="34" charset="0"/>
                <a:cs typeface="Arial" panose="020B0604020202020204" pitchFamily="34" charset="0"/>
              </a:defRPr>
            </a:lvl1pPr>
          </a:lstStyle>
          <a:p>
            <a:pPr algn="l"/>
            <a:endParaRPr lang="en-US" dirty="0"/>
          </a:p>
        </p:txBody>
      </p:sp>
      <p:sp>
        <p:nvSpPr>
          <p:cNvPr id="14" name="Rectangle 13">
            <a:extLst>
              <a:ext uri="{FF2B5EF4-FFF2-40B4-BE49-F238E27FC236}">
                <a16:creationId xmlns:a16="http://schemas.microsoft.com/office/drawing/2014/main" id="{5A82B921-AE74-CD25-44FF-AEA6EA3691D2}"/>
              </a:ext>
            </a:extLst>
          </p:cNvPr>
          <p:cNvSpPr/>
          <p:nvPr userDrawn="1"/>
        </p:nvSpPr>
        <p:spPr>
          <a:xfrm>
            <a:off x="0" y="0"/>
            <a:ext cx="6414443" cy="365760"/>
          </a:xfrm>
          <a:prstGeom prst="rect">
            <a:avLst/>
          </a:prstGeom>
          <a:solidFill>
            <a:srgbClr val="2AA9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descr="A city skyline with a bridge over water&#10;&#10;AI-generated content may be incorrect.">
            <a:extLst>
              <a:ext uri="{FF2B5EF4-FFF2-40B4-BE49-F238E27FC236}">
                <a16:creationId xmlns:a16="http://schemas.microsoft.com/office/drawing/2014/main" id="{D4DD44A9-07CD-0970-1AE4-667ABB1E56F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814269" y="1361283"/>
            <a:ext cx="5001369" cy="4135436"/>
          </a:xfrm>
          <a:prstGeom prst="rect">
            <a:avLst/>
          </a:prstGeom>
        </p:spPr>
      </p:pic>
    </p:spTree>
    <p:extLst>
      <p:ext uri="{BB962C8B-B14F-4D97-AF65-F5344CB8AC3E}">
        <p14:creationId xmlns:p14="http://schemas.microsoft.com/office/powerpoint/2010/main" val="312497895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5"/>
          <p:cNvSpPr>
            <a:spLocks noGrp="1"/>
          </p:cNvSpPr>
          <p:nvPr>
            <p:ph type="body" sz="quarter" idx="11"/>
          </p:nvPr>
        </p:nvSpPr>
        <p:spPr bwMode="blackWhite">
          <a:xfrm>
            <a:off x="438151" y="1335315"/>
            <a:ext cx="11324357" cy="4855936"/>
          </a:xfrm>
          <a:prstGeom prst="rect">
            <a:avLst/>
          </a:prstGeom>
        </p:spPr>
        <p:txBody>
          <a:bodyPr vert="horz">
            <a:normAutofit/>
          </a:bodyPr>
          <a:lstStyle>
            <a:lvl1pPr marL="623872" indent="-623872">
              <a:lnSpc>
                <a:spcPct val="110000"/>
              </a:lnSpc>
              <a:spcBef>
                <a:spcPts val="0"/>
              </a:spcBef>
              <a:spcAft>
                <a:spcPts val="1200"/>
              </a:spcAft>
              <a:buClrTx/>
              <a:buSzPct val="100000"/>
              <a:buFont typeface="Arial" panose="020B0604020202020204" pitchFamily="34" charset="0"/>
              <a:buChar char="•"/>
              <a:defRPr sz="3600" baseline="0">
                <a:solidFill>
                  <a:schemeClr val="tx1"/>
                </a:solidFill>
                <a:latin typeface="Arial" panose="020B0604020202020204" pitchFamily="34" charset="0"/>
                <a:cs typeface="Arial" panose="020B0604020202020204" pitchFamily="34" charset="0"/>
              </a:defRPr>
            </a:lvl1pPr>
            <a:lvl2pPr marL="1371566" indent="-625459">
              <a:lnSpc>
                <a:spcPct val="110000"/>
              </a:lnSpc>
              <a:spcBef>
                <a:spcPts val="0"/>
              </a:spcBef>
              <a:spcAft>
                <a:spcPts val="1200"/>
              </a:spcAft>
              <a:buClrTx/>
              <a:buFont typeface="Calibri" panose="020F0502020204030204" pitchFamily="34" charset="0"/>
              <a:buChar char="–"/>
              <a:defRPr sz="3600" baseline="0">
                <a:solidFill>
                  <a:schemeClr val="tx1"/>
                </a:solidFill>
                <a:latin typeface="Arial" panose="020B0604020202020204" pitchFamily="34" charset="0"/>
                <a:cs typeface="Arial" panose="020B0604020202020204" pitchFamily="34" charset="0"/>
              </a:defRPr>
            </a:lvl2pPr>
            <a:lvl3pPr marL="2120847" indent="-630223">
              <a:lnSpc>
                <a:spcPct val="110000"/>
              </a:lnSpc>
              <a:spcBef>
                <a:spcPts val="0"/>
              </a:spcBef>
              <a:spcAft>
                <a:spcPts val="1200"/>
              </a:spcAft>
              <a:buClrTx/>
              <a:buFont typeface="Arial" panose="020B0604020202020204" pitchFamily="34" charset="0"/>
              <a:buChar char="•"/>
              <a:tabLst/>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latin typeface="Arial" panose="020B0604020202020204" pitchFamily="34" charset="0"/>
                <a:cs typeface="Arial" panose="020B0604020202020204" pitchFamily="34" charset="0"/>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endParaRPr lang="en-US" dirty="0"/>
          </a:p>
        </p:txBody>
      </p:sp>
    </p:spTree>
    <p:extLst>
      <p:ext uri="{BB962C8B-B14F-4D97-AF65-F5344CB8AC3E}">
        <p14:creationId xmlns:p14="http://schemas.microsoft.com/office/powerpoint/2010/main" val="157001263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 1.a. Outline">
    <p:spTree>
      <p:nvGrpSpPr>
        <p:cNvPr id="1" name=""/>
        <p:cNvGrpSpPr/>
        <p:nvPr/>
      </p:nvGrpSpPr>
      <p:grpSpPr>
        <a:xfrm>
          <a:off x="0" y="0"/>
          <a:ext cx="0" cy="0"/>
          <a:chOff x="0" y="0"/>
          <a:chExt cx="0" cy="0"/>
        </a:xfrm>
      </p:grpSpPr>
      <p:sp>
        <p:nvSpPr>
          <p:cNvPr id="8" name="TextBox 7"/>
          <p:cNvSpPr txBox="1"/>
          <p:nvPr userDrawn="1"/>
        </p:nvSpPr>
        <p:spPr>
          <a:xfrm>
            <a:off x="6079069" y="6645275"/>
            <a:ext cx="184731" cy="369332"/>
          </a:xfrm>
          <a:prstGeom prst="rect">
            <a:avLst/>
          </a:prstGeom>
          <a:noFill/>
        </p:spPr>
        <p:txBody>
          <a:bodyPr wrap="none">
            <a:spAutoFit/>
          </a:bodyPr>
          <a:lstStyle/>
          <a:p>
            <a:pPr>
              <a:defRPr/>
            </a:pPr>
            <a:endParaRPr lang="en-US" sz="1800" dirty="0">
              <a:solidFill>
                <a:prstClr val="black"/>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38153" y="283701"/>
            <a:ext cx="11446639" cy="747712"/>
          </a:xfrm>
          <a:prstGeom prst="rect">
            <a:avLst/>
          </a:prstGeom>
        </p:spPr>
        <p:txBody>
          <a:bodyPr vert="horz" anchor="ctr">
            <a:normAutofit/>
          </a:bodyPr>
          <a:lstStyle>
            <a:lvl1pPr marL="0" indent="0" algn="l">
              <a:buFontTx/>
              <a:buNone/>
              <a:defRPr sz="4400" b="1" baseline="0">
                <a:solidFill>
                  <a:srgbClr val="2E398E"/>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2" y="1306287"/>
            <a:ext cx="11446933" cy="4884964"/>
          </a:xfrm>
          <a:prstGeom prst="rect">
            <a:avLst/>
          </a:prstGeom>
        </p:spPr>
        <p:txBody>
          <a:bodyPr vert="horz">
            <a:normAutofit/>
          </a:bodyPr>
          <a:lstStyle>
            <a:lvl1pPr marL="681022" indent="-681022">
              <a:lnSpc>
                <a:spcPct val="110000"/>
              </a:lnSpc>
              <a:spcBef>
                <a:spcPts val="0"/>
              </a:spcBef>
              <a:spcAft>
                <a:spcPts val="1200"/>
              </a:spcAft>
              <a:buClrTx/>
              <a:buSzPct val="100000"/>
              <a:buFont typeface="+mj-lt"/>
              <a:buAutoNum type="arabicPeriod"/>
              <a:defRPr sz="3600" baseline="0">
                <a:solidFill>
                  <a:schemeClr val="tx1"/>
                </a:solidFill>
                <a:latin typeface="Arial" panose="020B0604020202020204" pitchFamily="34" charset="0"/>
                <a:cs typeface="Arial" panose="020B0604020202020204" pitchFamily="34" charset="0"/>
              </a:defRPr>
            </a:lvl1pPr>
            <a:lvl2pPr marL="1371566" indent="-625459">
              <a:lnSpc>
                <a:spcPct val="110000"/>
              </a:lnSpc>
              <a:spcBef>
                <a:spcPts val="0"/>
              </a:spcBef>
              <a:spcAft>
                <a:spcPts val="1200"/>
              </a:spcAft>
              <a:buClrTx/>
              <a:buFont typeface="+mj-lt"/>
              <a:buAutoNum type="alphaLcPeriod"/>
              <a:defRPr sz="3600" baseline="0">
                <a:solidFill>
                  <a:schemeClr val="tx1"/>
                </a:solidFill>
                <a:latin typeface="Arial" panose="020B0604020202020204" pitchFamily="34" charset="0"/>
                <a:cs typeface="Arial" panose="020B0604020202020204" pitchFamily="34" charset="0"/>
              </a:defRPr>
            </a:lvl2pPr>
            <a:lvl3pPr marL="2062111" indent="-630223">
              <a:lnSpc>
                <a:spcPct val="110000"/>
              </a:lnSpc>
              <a:spcBef>
                <a:spcPts val="0"/>
              </a:spcBef>
              <a:spcAft>
                <a:spcPts val="1200"/>
              </a:spcAft>
              <a:buClrTx/>
              <a:buFont typeface="+mj-lt"/>
              <a:buAutoNum type="arabicParenR"/>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007598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 I.A. Outline">
    <p:spTree>
      <p:nvGrpSpPr>
        <p:cNvPr id="1" name=""/>
        <p:cNvGrpSpPr/>
        <p:nvPr/>
      </p:nvGrpSpPr>
      <p:grpSpPr>
        <a:xfrm>
          <a:off x="0" y="0"/>
          <a:ext cx="0" cy="0"/>
          <a:chOff x="0" y="0"/>
          <a:chExt cx="0" cy="0"/>
        </a:xfrm>
      </p:grpSpPr>
      <p:sp>
        <p:nvSpPr>
          <p:cNvPr id="8" name="TextBox 7"/>
          <p:cNvSpPr txBox="1"/>
          <p:nvPr userDrawn="1"/>
        </p:nvSpPr>
        <p:spPr>
          <a:xfrm>
            <a:off x="6079069" y="6645275"/>
            <a:ext cx="184731" cy="369332"/>
          </a:xfrm>
          <a:prstGeom prst="rect">
            <a:avLst/>
          </a:prstGeom>
          <a:noFill/>
        </p:spPr>
        <p:txBody>
          <a:bodyPr wrap="none">
            <a:spAutoFit/>
          </a:bodyPr>
          <a:lstStyle/>
          <a:p>
            <a:pPr>
              <a:defRPr/>
            </a:pPr>
            <a:endParaRPr lang="en-US" sz="1800" dirty="0">
              <a:solidFill>
                <a:prstClr val="black"/>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38153" y="283701"/>
            <a:ext cx="11446639" cy="747712"/>
          </a:xfrm>
          <a:prstGeom prst="rect">
            <a:avLst/>
          </a:prstGeom>
        </p:spPr>
        <p:txBody>
          <a:bodyPr vert="horz" anchor="ctr">
            <a:normAutofit/>
          </a:bodyPr>
          <a:lstStyle>
            <a:lvl1pPr marL="0" indent="0" algn="l">
              <a:buFontTx/>
              <a:buNone/>
              <a:defRPr sz="4400" b="1" baseline="0">
                <a:solidFill>
                  <a:srgbClr val="2E398E"/>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2" y="1322614"/>
            <a:ext cx="11446933" cy="4868636"/>
          </a:xfrm>
          <a:prstGeom prst="rect">
            <a:avLst/>
          </a:prstGeom>
        </p:spPr>
        <p:txBody>
          <a:bodyPr vert="horz">
            <a:normAutofit/>
          </a:bodyPr>
          <a:lstStyle>
            <a:lvl1pPr marL="582599" indent="-582599">
              <a:lnSpc>
                <a:spcPct val="110000"/>
              </a:lnSpc>
              <a:spcBef>
                <a:spcPts val="0"/>
              </a:spcBef>
              <a:spcAft>
                <a:spcPts val="1200"/>
              </a:spcAft>
              <a:buClrTx/>
              <a:buSzPct val="100000"/>
              <a:buFont typeface="+mj-lt"/>
              <a:buAutoNum type="romanUcPeriod"/>
              <a:defRPr sz="3600" baseline="0">
                <a:solidFill>
                  <a:schemeClr val="tx1"/>
                </a:solidFill>
                <a:latin typeface="Arial" panose="020B0604020202020204" pitchFamily="34" charset="0"/>
                <a:cs typeface="Arial" panose="020B0604020202020204" pitchFamily="34" charset="0"/>
              </a:defRPr>
            </a:lvl1pPr>
            <a:lvl2pPr marL="1371566" indent="-690545">
              <a:lnSpc>
                <a:spcPct val="110000"/>
              </a:lnSpc>
              <a:spcBef>
                <a:spcPts val="0"/>
              </a:spcBef>
              <a:spcAft>
                <a:spcPts val="1200"/>
              </a:spcAft>
              <a:buClrTx/>
              <a:buFont typeface="+mj-lt"/>
              <a:buAutoNum type="alphaUcPeriod"/>
              <a:defRPr sz="3600" baseline="0">
                <a:solidFill>
                  <a:schemeClr val="tx1"/>
                </a:solidFill>
                <a:latin typeface="Arial" panose="020B0604020202020204" pitchFamily="34" charset="0"/>
                <a:cs typeface="Arial" panose="020B0604020202020204" pitchFamily="34" charset="0"/>
              </a:defRPr>
            </a:lvl2pPr>
            <a:lvl3pPr marL="2003375" indent="-525450">
              <a:lnSpc>
                <a:spcPct val="110000"/>
              </a:lnSpc>
              <a:spcBef>
                <a:spcPts val="0"/>
              </a:spcBef>
              <a:spcAft>
                <a:spcPts val="1200"/>
              </a:spcAft>
              <a:buClrTx/>
              <a:buFont typeface="+mj-lt"/>
              <a:buAutoNum type="romanLcPeriod"/>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a:p>
            <a:pPr lvl="2"/>
            <a:endParaRPr lang="en-US" dirty="0"/>
          </a:p>
        </p:txBody>
      </p:sp>
    </p:spTree>
    <p:extLst>
      <p:ext uri="{BB962C8B-B14F-4D97-AF65-F5344CB8AC3E}">
        <p14:creationId xmlns:p14="http://schemas.microsoft.com/office/powerpoint/2010/main" val="10864439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ank w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82380786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2059"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1391708"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897385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77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82164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5400" y="4363099"/>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95400" y="2708920"/>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13567799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8238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94805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199596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9650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067804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8121943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28655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38104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23605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3253798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11392058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7983456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37916430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7417210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9/2/26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1069355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012058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6851627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1751012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13912070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36076632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22177474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7575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419323160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34523137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78548174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192155387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134112051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202032338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216142315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26580652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147352016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4009727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3503011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5718460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1897760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9824585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9685160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260246548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9/2/26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47465726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FD3D-4AEF-4DAA-3D96-97A360D2F5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B7CEB-5BA8-11B6-14AF-1324426D5F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DE2449-1115-1486-B536-76E18C1EF66D}"/>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1FF86DFF-51C2-5D61-739B-C3E20CBB1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3127A-5E95-3453-9E7D-B236A044D729}"/>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746841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1E4B-7CEE-2EEB-0C1C-7DDD08E8EB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FF57AC-D3D1-64EA-67F1-BFA1BD2402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F7C032-5729-47EC-1C82-4A11F14A6075}"/>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7C1230E6-5B26-BD46-1FCC-C498440CD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39C1CC-242F-64FC-9B49-142CCDF461E4}"/>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318266252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5F7A-013B-2453-0DC3-5A14C37EE2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3A12F7-B2F2-7CF2-7384-9FC5847338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00BEB4-8809-9207-F1FC-F99D566AAAC6}"/>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41EC0F32-0E99-DECF-65DE-6D50D85F2A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AF8AF-9100-009B-7E9B-410FF6735B11}"/>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303134560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B186-FDE2-6BE2-666A-C7075E258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EED88-291B-9B3D-E5B3-1E57229510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9C5A0-7127-C498-80E5-0E236B2495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F78BA5-04A8-3755-D165-83230DF6F5DA}"/>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6" name="Footer Placeholder 5">
            <a:extLst>
              <a:ext uri="{FF2B5EF4-FFF2-40B4-BE49-F238E27FC236}">
                <a16:creationId xmlns:a16="http://schemas.microsoft.com/office/drawing/2014/main" id="{267C8F3F-101D-0658-5BBA-71EA4C8CD4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4B921-6959-BE63-E505-24AF3DD65FA1}"/>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335436926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98D7-CE96-4693-41F3-6CA22A4C10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DDB756-E668-F38D-2F70-09E0F8F9C5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321EA0-604B-34F9-2EA9-E3355EE0CC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B6D0DA-106B-28BF-0D7F-CA739A7C1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54AF5D-CC5B-8B99-723D-1D681B035F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1A6A1A-5AEA-FF73-20F4-1C7561A1B87C}"/>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8" name="Footer Placeholder 7">
            <a:extLst>
              <a:ext uri="{FF2B5EF4-FFF2-40B4-BE49-F238E27FC236}">
                <a16:creationId xmlns:a16="http://schemas.microsoft.com/office/drawing/2014/main" id="{F53CFF4E-D3BE-AD8B-8E13-2E040D539E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4B23D1-CF76-6902-2966-9048A3F669AB}"/>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65699771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AF739-F8D7-95A5-B522-AF822C0E04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15FEE2-3EBB-CC23-D9D0-1D61239AA932}"/>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4" name="Footer Placeholder 3">
            <a:extLst>
              <a:ext uri="{FF2B5EF4-FFF2-40B4-BE49-F238E27FC236}">
                <a16:creationId xmlns:a16="http://schemas.microsoft.com/office/drawing/2014/main" id="{CB7BBAC1-0253-47FC-06FA-258C4C2D51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729505-EC98-BBBE-4007-C040BC43E035}"/>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397248173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BBEE4-2B1F-E1F8-C073-0F767816F081}"/>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3" name="Footer Placeholder 2">
            <a:extLst>
              <a:ext uri="{FF2B5EF4-FFF2-40B4-BE49-F238E27FC236}">
                <a16:creationId xmlns:a16="http://schemas.microsoft.com/office/drawing/2014/main" id="{74E47515-1DA8-65A9-44D9-496ACB5DE6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911B79-4352-1E5B-2CC2-D4C5AA52D42A}"/>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321958674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73E73-2FAB-79C6-C838-A0C698B414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50867D-764C-8040-33E9-77BCF7C0A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15011B-02B8-96EE-9400-0A0A6810E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E9B73-9B13-4B03-BF21-4CB7C6730D3A}"/>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6" name="Footer Placeholder 5">
            <a:extLst>
              <a:ext uri="{FF2B5EF4-FFF2-40B4-BE49-F238E27FC236}">
                <a16:creationId xmlns:a16="http://schemas.microsoft.com/office/drawing/2014/main" id="{D03D2BE9-8AEC-4DBE-7770-CC38A8190B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9CE28D-E957-D223-C460-285233E3D7CA}"/>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91501335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A606C-056E-647B-02F8-EE92833C6F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A8BF78-7972-C7A9-2B82-CE49B70A0B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78A335-2BA9-CB7F-10D2-8B8D34255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515D71-6175-3EA4-ACF5-1270B146F09F}"/>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6" name="Footer Placeholder 5">
            <a:extLst>
              <a:ext uri="{FF2B5EF4-FFF2-40B4-BE49-F238E27FC236}">
                <a16:creationId xmlns:a16="http://schemas.microsoft.com/office/drawing/2014/main" id="{A6EE2E49-6263-B3B8-0F5B-1F64A9280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520E3-1394-0D13-1036-162FB3C0C745}"/>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255121755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4ED0-349A-E31B-3280-50DF3B1A2E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1FCD12-D2E2-3B94-AECE-99EB85308D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535FE9-B11F-850F-320A-04C913A31C1E}"/>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FC12DAF7-2F76-A290-A121-7DEAA0EF8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074EC-E053-F61E-05AA-96856E1A24AA}"/>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263724123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277C65-10AC-592C-E823-78218BB327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658FD9-3BB5-1A2F-58F4-A64540AA79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CB2EA-F6AB-1ACD-CA56-52A414F69B40}"/>
              </a:ext>
            </a:extLst>
          </p:cNvPr>
          <p:cNvSpPr>
            <a:spLocks noGrp="1"/>
          </p:cNvSpPr>
          <p:nvPr>
            <p:ph type="dt" sz="half" idx="10"/>
          </p:nvPr>
        </p:nvSpPr>
        <p:spPr/>
        <p:txBody>
          <a:body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9347C23B-E8CB-D261-2D93-2F940B98E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47BDAF-3D2B-3248-E974-B119F7C2A09E}"/>
              </a:ext>
            </a:extLst>
          </p:cNvPr>
          <p:cNvSpPr>
            <a:spLocks noGrp="1"/>
          </p:cNvSpPr>
          <p:nvPr>
            <p:ph type="sldNum" sz="quarter" idx="12"/>
          </p:nvPr>
        </p:nvSpPr>
        <p:spPr/>
        <p:txBody>
          <a:bodyPr/>
          <a:lstStyle/>
          <a:p>
            <a:fld id="{D0958F6C-5005-402A-9A0F-7CF83F2BC001}" type="slidenum">
              <a:rPr lang="en-US" smtClean="0"/>
              <a:t>‹#›</a:t>
            </a:fld>
            <a:endParaRPr lang="en-US"/>
          </a:p>
        </p:txBody>
      </p:sp>
    </p:spTree>
    <p:extLst>
      <p:ext uri="{BB962C8B-B14F-4D97-AF65-F5344CB8AC3E}">
        <p14:creationId xmlns:p14="http://schemas.microsoft.com/office/powerpoint/2010/main" val="792453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2.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theme" Target="../theme/theme4.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image" Target="../media/image1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image" Target="../media/image2.png"/><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theme" Target="../theme/theme5.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theme" Target="../theme/theme6.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19" Type="http://schemas.openxmlformats.org/officeDocument/2006/relationships/image" Target="../media/image1.jpeg"/><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5" Type="http://schemas.openxmlformats.org/officeDocument/2006/relationships/slideLayout" Target="../slideLayouts/slideLayout123.xml"/><Relationship Id="rId4" Type="http://schemas.openxmlformats.org/officeDocument/2006/relationships/slideLayout" Target="../slideLayouts/slideLayout12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theme" Target="../theme/theme8.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10" Type="http://schemas.openxmlformats.org/officeDocument/2006/relationships/slideLayout" Target="../slideLayouts/slideLayout136.xml"/><Relationship Id="rId19" Type="http://schemas.openxmlformats.org/officeDocument/2006/relationships/image" Target="../media/image26.png"/><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26" Type="http://schemas.openxmlformats.org/officeDocument/2006/relationships/theme" Target="../theme/theme9.xml"/><Relationship Id="rId3" Type="http://schemas.openxmlformats.org/officeDocument/2006/relationships/slideLayout" Target="../slideLayouts/slideLayout146.xml"/><Relationship Id="rId21" Type="http://schemas.openxmlformats.org/officeDocument/2006/relationships/slideLayout" Target="../slideLayouts/slideLayout164.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0" Type="http://schemas.openxmlformats.org/officeDocument/2006/relationships/slideLayout" Target="../slideLayouts/slideLayout163.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10" Type="http://schemas.openxmlformats.org/officeDocument/2006/relationships/slideLayout" Target="../slideLayouts/slideLayout153.xml"/><Relationship Id="rId19" Type="http://schemas.openxmlformats.org/officeDocument/2006/relationships/slideLayout" Target="../slideLayouts/slideLayout162.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image" Target="../media/image2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theme" Target="../theme/theme10.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theme" Target="../theme/theme11.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0" Type="http://schemas.openxmlformats.org/officeDocument/2006/relationships/slideLayout" Target="../slideLayouts/slideLayout195.xml"/><Relationship Id="rId4" Type="http://schemas.openxmlformats.org/officeDocument/2006/relationships/slideLayout" Target="../slideLayouts/slideLayout189.xml"/><Relationship Id="rId9" Type="http://schemas.openxmlformats.org/officeDocument/2006/relationships/slideLayout" Target="../slideLayouts/slideLayout1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1787958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 id="2147485155" r:id="rId12"/>
    <p:sldLayoutId id="2147485156" r:id="rId13"/>
    <p:sldLayoutId id="2147485157" r:id="rId14"/>
    <p:sldLayoutId id="2147485158" r:id="rId15"/>
    <p:sldLayoutId id="2147485159" r:id="rId16"/>
    <p:sldLayoutId id="2147485160"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919556B3-89A1-A44F-B845-0089CD720DE3}"/>
              </a:ext>
            </a:extLst>
          </p:cNvPr>
          <p:cNvPicPr>
            <a:picLocks noChangeAspect="1"/>
          </p:cNvPicPr>
          <p:nvPr userDrawn="1"/>
        </p:nvPicPr>
        <p:blipFill>
          <a:blip r:embed="rId27"/>
          <a:srcRect/>
          <a:stretch/>
        </p:blipFill>
        <p:spPr>
          <a:xfrm>
            <a:off x="9798979" y="6137487"/>
            <a:ext cx="2362449" cy="557538"/>
          </a:xfrm>
          <a:prstGeom prst="rect">
            <a:avLst/>
          </a:prstGeom>
          <a:effectLst>
            <a:outerShdw blurRad="50800" dist="63500" dir="5400000" algn="t" rotWithShape="0">
              <a:srgbClr val="D0D8E1"/>
            </a:outerShdw>
          </a:effectLst>
        </p:spPr>
      </p:pic>
    </p:spTree>
    <p:extLst>
      <p:ext uri="{BB962C8B-B14F-4D97-AF65-F5344CB8AC3E}">
        <p14:creationId xmlns:p14="http://schemas.microsoft.com/office/powerpoint/2010/main" val="1439368218"/>
      </p:ext>
    </p:extLst>
  </p:cSld>
  <p:clrMap bg1="lt1" tx1="dk1" bg2="lt2" tx2="dk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 id="2147485514" r:id="rId12"/>
    <p:sldLayoutId id="2147485515" r:id="rId13"/>
    <p:sldLayoutId id="2147485516" r:id="rId14"/>
    <p:sldLayoutId id="2147485517" r:id="rId15"/>
    <p:sldLayoutId id="2147485518" r:id="rId16"/>
    <p:sldLayoutId id="2147485519" r:id="rId17"/>
    <p:sldLayoutId id="2147485520" r:id="rId18"/>
    <p:sldLayoutId id="2147485521" r:id="rId19"/>
    <p:sldLayoutId id="2147485522" r:id="rId20"/>
    <p:sldLayoutId id="2147485523" r:id="rId21"/>
    <p:sldLayoutId id="2147485524" r:id="rId22"/>
    <p:sldLayoutId id="2147485525" r:id="rId23"/>
    <p:sldLayoutId id="2147485526" r:id="rId24"/>
    <p:sldLayoutId id="2147485527" r:id="rId25"/>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82448904"/>
      </p:ext>
    </p:extLst>
  </p:cSld>
  <p:clrMap bg1="lt1" tx1="dk1" bg2="lt2" tx2="dk2" accent1="accent1" accent2="accent2" accent3="accent3" accent4="accent4" accent5="accent5" accent6="accent6" hlink="hlink" folHlink="folHlink"/>
  <p:sldLayoutIdLst>
    <p:sldLayoutId id="2147485586" r:id="rId1"/>
    <p:sldLayoutId id="2147485587" r:id="rId2"/>
    <p:sldLayoutId id="2147485588" r:id="rId3"/>
    <p:sldLayoutId id="2147485589" r:id="rId4"/>
    <p:sldLayoutId id="2147485590" r:id="rId5"/>
    <p:sldLayoutId id="2147485591" r:id="rId6"/>
    <p:sldLayoutId id="2147485592" r:id="rId7"/>
    <p:sldLayoutId id="2147485593" r:id="rId8"/>
    <p:sldLayoutId id="2147485594" r:id="rId9"/>
    <p:sldLayoutId id="2147485595" r:id="rId10"/>
    <p:sldLayoutId id="2147485596" r:id="rId11"/>
    <p:sldLayoutId id="2147485597" r:id="rId12"/>
    <p:sldLayoutId id="2147485598" r:id="rId13"/>
    <p:sldLayoutId id="2147485599" r:id="rId14"/>
    <p:sldLayoutId id="2147485600" r:id="rId15"/>
    <p:sldLayoutId id="2147485601" r:id="rId16"/>
    <p:sldLayoutId id="2147485602" r:id="rId17"/>
    <p:sldLayoutId id="2147485603" r:id="rId18"/>
    <p:sldLayoutId id="2147485604"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875799844"/>
      </p:ext>
    </p:extLst>
  </p:cSld>
  <p:clrMap bg1="lt1" tx1="dk1" bg2="lt2" tx2="dk2" accent1="accent1" accent2="accent2" accent3="accent3" accent4="accent4" accent5="accent5" accent6="accent6" hlink="hlink" folHlink="folHlink"/>
  <p:sldLayoutIdLst>
    <p:sldLayoutId id="2147485632" r:id="rId1"/>
    <p:sldLayoutId id="2147485633" r:id="rId2"/>
    <p:sldLayoutId id="2147485634" r:id="rId3"/>
    <p:sldLayoutId id="2147485635" r:id="rId4"/>
    <p:sldLayoutId id="2147485636" r:id="rId5"/>
    <p:sldLayoutId id="2147485637" r:id="rId6"/>
    <p:sldLayoutId id="2147485638" r:id="rId7"/>
    <p:sldLayoutId id="2147485639" r:id="rId8"/>
    <p:sldLayoutId id="2147485640" r:id="rId9"/>
    <p:sldLayoutId id="2147485641" r:id="rId10"/>
    <p:sldLayoutId id="2147485642" r:id="rId11"/>
    <p:sldLayoutId id="2147485643" r:id="rId12"/>
    <p:sldLayoutId id="2147485644" r:id="rId13"/>
    <p:sldLayoutId id="2147485645" r:id="rId14"/>
    <p:sldLayoutId id="2147485646" r:id="rId15"/>
    <p:sldLayoutId id="2147485647" r:id="rId16"/>
    <p:sldLayoutId id="2147485648" r:id="rId17"/>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42763"/>
            <a:ext cx="7507440" cy="492443"/>
          </a:xfrm>
          <a:prstGeom prst="rect">
            <a:avLst/>
          </a:prstGeom>
        </p:spPr>
        <p:txBody>
          <a:bodyPr vert="horz" wrap="non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609600" y="899964"/>
            <a:ext cx="10972800" cy="5221705"/>
          </a:xfrm>
          <a:prstGeom prst="rect">
            <a:avLst/>
          </a:prstGeom>
        </p:spPr>
        <p:txBody>
          <a:bodyPr vert="horz" lIns="0" tIns="0" rIns="0" bIns="45720" rtlCol="0">
            <a:noAutofit/>
          </a:bodyPr>
          <a:lstStyle/>
          <a:p>
            <a:pPr lvl="0"/>
            <a:r>
              <a:rPr lang="en-US" dirty="0"/>
              <a:t>Click to edit Master text styles</a:t>
            </a:r>
          </a:p>
          <a:p>
            <a:pPr lvl="1"/>
            <a:r>
              <a:rPr lang="en-US" dirty="0"/>
              <a:t>Second level</a:t>
            </a:r>
          </a:p>
        </p:txBody>
      </p:sp>
      <p:sp>
        <p:nvSpPr>
          <p:cNvPr id="4" name="TextBox 5">
            <a:extLst>
              <a:ext uri="{FF2B5EF4-FFF2-40B4-BE49-F238E27FC236}">
                <a16:creationId xmlns:a16="http://schemas.microsoft.com/office/drawing/2014/main" id="{8E673DDD-F7B0-02C0-5D41-0909AB1E2BBF}"/>
              </a:ext>
            </a:extLst>
          </p:cNvPr>
          <p:cNvSpPr txBox="1"/>
          <p:nvPr userDrawn="1">
            <p:extLst>
              <p:ext uri="{1162E1C5-73C7-4A58-AE30-91384D911F3F}">
                <p184:classification xmlns:p184="http://schemas.microsoft.com/office/powerpoint/2018/4/main" val="ftr"/>
              </p:ext>
            </p:extLst>
          </p:nvPr>
        </p:nvSpPr>
        <p:spPr>
          <a:xfrm>
            <a:off x="2107517" y="6545864"/>
            <a:ext cx="7970529" cy="276999"/>
          </a:xfrm>
          <a:prstGeom prst="rect">
            <a:avLst/>
          </a:prstGeom>
        </p:spPr>
        <p:txBody>
          <a:bodyPr horzOverflow="overflow" wrap="square" lIns="0" tIns="0" rIns="0" bIns="0">
            <a:spAutoFit/>
          </a:bodyPr>
          <a:lstStyle/>
          <a:p>
            <a:pPr algn="ctr"/>
            <a:r>
              <a:rPr lang="en-US" sz="900" dirty="0">
                <a:solidFill>
                  <a:schemeClr val="bg1"/>
                </a:solidFill>
              </a:rPr>
              <a:t>© 2026 Genmab A/S.  All rights reserved. Provided for your personal use only in response to your unsolicited request. Provision of this information does not imply any recommendation or promotion of any off-label use of the product. Copyright permissions may be required for further external distribution.</a:t>
            </a:r>
          </a:p>
        </p:txBody>
      </p:sp>
    </p:spTree>
    <p:extLst>
      <p:ext uri="{BB962C8B-B14F-4D97-AF65-F5344CB8AC3E}">
        <p14:creationId xmlns:p14="http://schemas.microsoft.com/office/powerpoint/2010/main" val="3969620419"/>
      </p:ext>
    </p:extLst>
  </p:cSld>
  <p:clrMap bg1="lt1" tx1="dk1" bg2="lt2" tx2="dk2" accent1="accent1" accent2="accent2" accent3="accent3" accent4="accent4" accent5="accent5" accent6="accent6" hlink="hlink" folHlink="folHlink"/>
  <p:sldLayoutIdLst>
    <p:sldLayoutId id="2147485707" r:id="rId1"/>
    <p:sldLayoutId id="2147485708" r:id="rId2"/>
    <p:sldLayoutId id="2147485709" r:id="rId3"/>
    <p:sldLayoutId id="2147485710" r:id="rId4"/>
    <p:sldLayoutId id="2147485711" r:id="rId5"/>
    <p:sldLayoutId id="2147485712" r:id="rId6"/>
    <p:sldLayoutId id="2147485713" r:id="rId7"/>
    <p:sldLayoutId id="2147485714" r:id="rId8"/>
  </p:sldLayoutIdLst>
  <p:hf hdr="0" ftr="0" dt="0"/>
  <p:txStyles>
    <p:titleStyle>
      <a:lvl1pPr algn="l" defTabSz="609585" rtl="0" eaLnBrk="1" latinLnBrk="0" hangingPunct="1">
        <a:spcBef>
          <a:spcPct val="0"/>
        </a:spcBef>
        <a:buNone/>
        <a:defRPr sz="3200" b="1" kern="1200" cap="all">
          <a:solidFill>
            <a:srgbClr val="005B9C"/>
          </a:solidFill>
          <a:latin typeface="Arial"/>
          <a:ea typeface="+mj-ea"/>
          <a:cs typeface="Arial"/>
        </a:defRPr>
      </a:lvl1pPr>
    </p:titleStyle>
    <p:bodyStyle>
      <a:lvl1pPr marL="457189" indent="-457189" algn="l" defTabSz="609585" rtl="0" eaLnBrk="1" latinLnBrk="0" hangingPunct="1">
        <a:spcBef>
          <a:spcPct val="20000"/>
        </a:spcBef>
        <a:buFont typeface="Arial" charset="0"/>
        <a:buChar char="•"/>
        <a:defRPr sz="3200" kern="1200">
          <a:solidFill>
            <a:srgbClr val="58595B"/>
          </a:solidFill>
          <a:latin typeface="Arial"/>
          <a:ea typeface="+mn-ea"/>
          <a:cs typeface="Arial"/>
        </a:defRPr>
      </a:lvl1pPr>
      <a:lvl2pPr marL="990575" indent="-380990" algn="l" defTabSz="609585" rtl="0" eaLnBrk="1" latinLnBrk="0" hangingPunct="1">
        <a:spcBef>
          <a:spcPct val="20000"/>
        </a:spcBef>
        <a:buFont typeface="Arial" charset="0"/>
        <a:buChar char="•"/>
        <a:defRPr sz="3200" kern="1200">
          <a:solidFill>
            <a:srgbClr val="58595B"/>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320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320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6">
            <a:extLst>
              <a:ext uri="{FF2B5EF4-FFF2-40B4-BE49-F238E27FC236}">
                <a16:creationId xmlns:a16="http://schemas.microsoft.com/office/drawing/2014/main" id="{4A20750B-4367-1108-2FDB-5DCFF01A70A6}"/>
              </a:ext>
            </a:extLst>
          </p:cNvPr>
          <p:cNvSpPr/>
          <p:nvPr userDrawn="1"/>
        </p:nvSpPr>
        <p:spPr>
          <a:xfrm>
            <a:off x="0" y="6326757"/>
            <a:ext cx="12192000" cy="5312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69E6BAE9-0C25-7B02-1642-440A59B6ECDE}"/>
              </a:ext>
            </a:extLst>
          </p:cNvPr>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269617" y="6397196"/>
            <a:ext cx="2293467" cy="435837"/>
          </a:xfrm>
          <a:prstGeom prst="rect">
            <a:avLst/>
          </a:prstGeom>
        </p:spPr>
      </p:pic>
    </p:spTree>
    <p:extLst>
      <p:ext uri="{BB962C8B-B14F-4D97-AF65-F5344CB8AC3E}">
        <p14:creationId xmlns:p14="http://schemas.microsoft.com/office/powerpoint/2010/main" val="2743228550"/>
      </p:ext>
    </p:extLst>
  </p:cSld>
  <p:clrMap bg1="lt1" tx1="dk1" bg2="lt2" tx2="dk2" accent1="accent1" accent2="accent2" accent3="accent3" accent4="accent4" accent5="accent5" accent6="accent6" hlink="hlink" folHlink="folHlink"/>
  <p:sldLayoutIdLst>
    <p:sldLayoutId id="2147485716" r:id="rId1"/>
    <p:sldLayoutId id="2147485717" r:id="rId2"/>
    <p:sldLayoutId id="2147485718" r:id="rId3"/>
    <p:sldLayoutId id="2147485719" r:id="rId4"/>
    <p:sldLayoutId id="2147485720" r:id="rId5"/>
    <p:sldLayoutId id="2147485721" r:id="rId6"/>
    <p:sldLayoutId id="2147485722" r:id="rId7"/>
    <p:sldLayoutId id="2147485723" r:id="rId8"/>
    <p:sldLayoutId id="2147485724" r:id="rId9"/>
    <p:sldLayoutId id="2147485725" r:id="rId10"/>
    <p:sldLayoutId id="2147485726" r:id="rId11"/>
    <p:sldLayoutId id="2147485727" r:id="rId12"/>
    <p:sldLayoutId id="2147485728" r:id="rId13"/>
    <p:sldLayoutId id="2147485729" r:id="rId14"/>
    <p:sldLayoutId id="2147485730" r:id="rId15"/>
    <p:sldLayoutId id="2147485731" r:id="rId16"/>
    <p:sldLayoutId id="2147485732"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descr="A close up of a sign&#10;&#10;Description automatically generated">
            <a:extLst>
              <a:ext uri="{FF2B5EF4-FFF2-40B4-BE49-F238E27FC236}">
                <a16:creationId xmlns:a16="http://schemas.microsoft.com/office/drawing/2014/main" id="{EF6EF916-92D7-B547-B155-482438CDB634}"/>
              </a:ext>
            </a:extLst>
          </p:cNvPr>
          <p:cNvPicPr>
            <a:picLocks noChangeAspect="1"/>
          </p:cNvPicPr>
          <p:nvPr userDrawn="1"/>
        </p:nvPicPr>
        <p:blipFill>
          <a:blip r:embed="rId27" cstate="screen">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6260240"/>
      </p:ext>
    </p:extLst>
  </p:cSld>
  <p:clrMap bg1="lt1" tx1="dk1" bg2="lt2" tx2="dk2" accent1="accent1" accent2="accent2" accent3="accent3" accent4="accent4" accent5="accent5" accent6="accent6" hlink="hlink" folHlink="folHlink"/>
  <p:sldLayoutIdLst>
    <p:sldLayoutId id="2147485734" r:id="rId1"/>
    <p:sldLayoutId id="2147485735" r:id="rId2"/>
    <p:sldLayoutId id="2147485736" r:id="rId3"/>
    <p:sldLayoutId id="2147485737" r:id="rId4"/>
    <p:sldLayoutId id="2147485738" r:id="rId5"/>
    <p:sldLayoutId id="2147485739" r:id="rId6"/>
    <p:sldLayoutId id="2147485740" r:id="rId7"/>
    <p:sldLayoutId id="2147485741" r:id="rId8"/>
    <p:sldLayoutId id="2147485742" r:id="rId9"/>
    <p:sldLayoutId id="2147485743" r:id="rId10"/>
    <p:sldLayoutId id="2147485744" r:id="rId11"/>
    <p:sldLayoutId id="2147485745" r:id="rId12"/>
    <p:sldLayoutId id="2147485746" r:id="rId13"/>
    <p:sldLayoutId id="2147485747" r:id="rId14"/>
    <p:sldLayoutId id="2147485748" r:id="rId15"/>
    <p:sldLayoutId id="2147485749" r:id="rId16"/>
    <p:sldLayoutId id="2147485750" r:id="rId17"/>
    <p:sldLayoutId id="2147485751" r:id="rId18"/>
    <p:sldLayoutId id="2147485752" r:id="rId19"/>
    <p:sldLayoutId id="2147485753" r:id="rId20"/>
    <p:sldLayoutId id="2147485754" r:id="rId21"/>
    <p:sldLayoutId id="2147485755" r:id="rId22"/>
    <p:sldLayoutId id="2147485756" r:id="rId23"/>
    <p:sldLayoutId id="2147485757" r:id="rId24"/>
    <p:sldLayoutId id="2147485758" r:id="rId25"/>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9/2/26</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extLst>
      <p:ext uri="{BB962C8B-B14F-4D97-AF65-F5344CB8AC3E}">
        <p14:creationId xmlns:p14="http://schemas.microsoft.com/office/powerpoint/2010/main" val="2856813850"/>
      </p:ext>
    </p:extLst>
  </p:cSld>
  <p:clrMap bg1="dk1" tx1="lt1" bg2="dk2" tx2="lt2" accent1="accent1" accent2="accent2" accent3="accent3" accent4="accent4" accent5="accent5" accent6="accent6" hlink="hlink" folHlink="folHlink"/>
  <p:sldLayoutIdLst>
    <p:sldLayoutId id="2147485760" r:id="rId1"/>
    <p:sldLayoutId id="2147485761" r:id="rId2"/>
    <p:sldLayoutId id="2147485762" r:id="rId3"/>
    <p:sldLayoutId id="2147485763" r:id="rId4"/>
    <p:sldLayoutId id="2147485764" r:id="rId5"/>
    <p:sldLayoutId id="2147485765" r:id="rId6"/>
    <p:sldLayoutId id="2147485766" r:id="rId7"/>
    <p:sldLayoutId id="2147485767" r:id="rId8"/>
    <p:sldLayoutId id="2147485768" r:id="rId9"/>
    <p:sldLayoutId id="2147485769" r:id="rId10"/>
    <p:sldLayoutId id="2147485770" r:id="rId11"/>
    <p:sldLayoutId id="2147485771" r:id="rId12"/>
    <p:sldLayoutId id="2147485772" r:id="rId13"/>
    <p:sldLayoutId id="2147485773" r:id="rId14"/>
    <p:sldLayoutId id="2147485774" r:id="rId15"/>
    <p:sldLayoutId id="2147485775" r:id="rId16"/>
    <p:sldLayoutId id="2147485776"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725241-000F-1848-91DB-733FD869CD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E08B59-E6F3-5CE2-E26C-2B648EE8A4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C3F943-7D92-CD44-DB92-2C06656895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7D6480-15F1-4B0D-8EBF-F725A2256887}" type="datetimeFigureOut">
              <a:rPr lang="en-US" smtClean="0"/>
              <a:t>9/2/26</a:t>
            </a:fld>
            <a:endParaRPr lang="en-US"/>
          </a:p>
        </p:txBody>
      </p:sp>
      <p:sp>
        <p:nvSpPr>
          <p:cNvPr id="5" name="Footer Placeholder 4">
            <a:extLst>
              <a:ext uri="{FF2B5EF4-FFF2-40B4-BE49-F238E27FC236}">
                <a16:creationId xmlns:a16="http://schemas.microsoft.com/office/drawing/2014/main" id="{74FA29A1-456B-CF41-B32F-A473789273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39C141C-82F3-BBF3-CFA5-DB882C5E19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958F6C-5005-402A-9A0F-7CF83F2BC001}" type="slidenum">
              <a:rPr lang="en-US" smtClean="0"/>
              <a:t>‹#›</a:t>
            </a:fld>
            <a:endParaRPr lang="en-US"/>
          </a:p>
        </p:txBody>
      </p:sp>
    </p:spTree>
    <p:extLst>
      <p:ext uri="{BB962C8B-B14F-4D97-AF65-F5344CB8AC3E}">
        <p14:creationId xmlns:p14="http://schemas.microsoft.com/office/powerpoint/2010/main" val="695678083"/>
      </p:ext>
    </p:extLst>
  </p:cSld>
  <p:clrMap bg1="lt1" tx1="dk1" bg2="lt2" tx2="dk2" accent1="accent1" accent2="accent2" accent3="accent3" accent4="accent4" accent5="accent5" accent6="accent6" hlink="hlink" folHlink="folHlink"/>
  <p:sldLayoutIdLst>
    <p:sldLayoutId id="2147485778" r:id="rId1"/>
    <p:sldLayoutId id="2147485779" r:id="rId2"/>
    <p:sldLayoutId id="2147485780" r:id="rId3"/>
    <p:sldLayoutId id="2147485781" r:id="rId4"/>
    <p:sldLayoutId id="2147485782" r:id="rId5"/>
    <p:sldLayoutId id="2147485783" r:id="rId6"/>
    <p:sldLayoutId id="2147485784" r:id="rId7"/>
    <p:sldLayoutId id="2147485785" r:id="rId8"/>
    <p:sldLayoutId id="2147485786" r:id="rId9"/>
    <p:sldLayoutId id="2147485787" r:id="rId10"/>
    <p:sldLayoutId id="21474857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8.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8.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8.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8.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8.xml"/><Relationship Id="rId1" Type="http://schemas.openxmlformats.org/officeDocument/2006/relationships/tags" Target="../tags/tag2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8.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8.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8.xml"/><Relationship Id="rId1" Type="http://schemas.openxmlformats.org/officeDocument/2006/relationships/tags" Target="../tags/tag2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8.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9.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169.xml"/><Relationship Id="rId5" Type="http://schemas.microsoft.com/office/2007/relationships/hdphoto" Target="../media/hdphoto2.wdp"/><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7.png"/><Relationship Id="rId1" Type="http://schemas.openxmlformats.org/officeDocument/2006/relationships/slideLayout" Target="../slideLayouts/slideLayout175.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9.jpeg"/><Relationship Id="rId1" Type="http://schemas.openxmlformats.org/officeDocument/2006/relationships/slideLayout" Target="../slideLayouts/slideLayout175.xml"/><Relationship Id="rId4" Type="http://schemas.microsoft.com/office/2007/relationships/hdphoto" Target="../media/hdphoto4.wdp"/></Relationships>
</file>

<file path=ppt/slides/_rels/slide5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9.png"/><Relationship Id="rId1" Type="http://schemas.openxmlformats.org/officeDocument/2006/relationships/slideLayout" Target="../slideLayouts/slideLayout107.xml"/><Relationship Id="rId5" Type="http://schemas.microsoft.com/office/2007/relationships/hdphoto" Target="../media/hdphoto6.wdp"/><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1.png"/><Relationship Id="rId1" Type="http://schemas.openxmlformats.org/officeDocument/2006/relationships/slideLayout" Target="../slideLayouts/slideLayout107.xml"/><Relationship Id="rId6" Type="http://schemas.microsoft.com/office/2007/relationships/hdphoto" Target="../media/hdphoto9.wdp"/><Relationship Id="rId5" Type="http://schemas.microsoft.com/office/2007/relationships/hdphoto" Target="../media/hdphoto8.wdp"/><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75.xml"/></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5.png"/><Relationship Id="rId1" Type="http://schemas.openxmlformats.org/officeDocument/2006/relationships/slideLayout" Target="../slideLayouts/slideLayout175.xml"/></Relationships>
</file>

<file path=ppt/slides/_rels/slide5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6.png"/><Relationship Id="rId1" Type="http://schemas.openxmlformats.org/officeDocument/2006/relationships/slideLayout" Target="../slideLayouts/slideLayout175.xml"/></Relationships>
</file>

<file path=ppt/slides/_rels/slide5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7.png"/><Relationship Id="rId1" Type="http://schemas.openxmlformats.org/officeDocument/2006/relationships/slideLayout" Target="../slideLayouts/slideLayout175.xml"/></Relationships>
</file>

<file path=ppt/slides/_rels/slide5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8.png"/><Relationship Id="rId1" Type="http://schemas.openxmlformats.org/officeDocument/2006/relationships/slideLayout" Target="../slideLayouts/slideLayout175.xml"/><Relationship Id="rId5" Type="http://schemas.microsoft.com/office/2007/relationships/hdphoto" Target="../media/hdphoto14.wdp"/><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0.png"/><Relationship Id="rId1" Type="http://schemas.openxmlformats.org/officeDocument/2006/relationships/slideLayout" Target="../slideLayouts/slideLayout175.xml"/><Relationship Id="rId5" Type="http://schemas.microsoft.com/office/2007/relationships/hdphoto" Target="../media/hdphoto16.wdp"/><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75.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75.xml"/></Relationships>
</file>

<file path=ppt/slides/_rels/slide6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3.png"/><Relationship Id="rId1" Type="http://schemas.openxmlformats.org/officeDocument/2006/relationships/slideLayout" Target="../slideLayouts/slideLayout192.xml"/><Relationship Id="rId5" Type="http://schemas.openxmlformats.org/officeDocument/2006/relationships/image" Target="../media/image65.png"/><Relationship Id="rId4" Type="http://schemas.openxmlformats.org/officeDocument/2006/relationships/image" Target="../media/image64.png"/></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9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5.xml"/></Relationships>
</file>

<file path=ppt/slides/_rels/slide6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9.png"/><Relationship Id="rId1" Type="http://schemas.openxmlformats.org/officeDocument/2006/relationships/slideLayout" Target="../slideLayouts/slideLayout175.xml"/></Relationships>
</file>

<file path=ppt/slides/_rels/slide66.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70.png"/><Relationship Id="rId1" Type="http://schemas.openxmlformats.org/officeDocument/2006/relationships/slideLayout" Target="../slideLayouts/slideLayout175.xml"/></Relationships>
</file>

<file path=ppt/slides/_rels/slide67.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1.png"/><Relationship Id="rId1" Type="http://schemas.openxmlformats.org/officeDocument/2006/relationships/slideLayout" Target="../slideLayouts/slideLayout19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72.png"/><Relationship Id="rId1" Type="http://schemas.openxmlformats.org/officeDocument/2006/relationships/slideLayout" Target="../slideLayouts/slideLayout175.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75.xml"/></Relationships>
</file>

<file path=ppt/slides/_rels/slide72.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5.png"/><Relationship Id="rId1" Type="http://schemas.openxmlformats.org/officeDocument/2006/relationships/slideLayout" Target="../slideLayouts/slideLayout17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75.xml"/><Relationship Id="rId4" Type="http://schemas.microsoft.com/office/2007/relationships/hdphoto" Target="../media/hdphoto23.wdp"/></Relationships>
</file>

<file path=ppt/slides/_rels/slide76.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78.png"/><Relationship Id="rId1" Type="http://schemas.openxmlformats.org/officeDocument/2006/relationships/slideLayout" Target="../slideLayouts/slideLayout175.xml"/></Relationships>
</file>

<file path=ppt/slides/_rels/slide77.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79.png"/><Relationship Id="rId1" Type="http://schemas.openxmlformats.org/officeDocument/2006/relationships/slideLayout" Target="../slideLayouts/slideLayout175.xml"/></Relationships>
</file>

<file path=ppt/slides/_rels/slide7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75.xml"/><Relationship Id="rId4" Type="http://schemas.microsoft.com/office/2007/relationships/hdphoto" Target="../media/hdphoto26.wdp"/></Relationships>
</file>

<file path=ppt/slides/_rels/slide79.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2.png"/><Relationship Id="rId1" Type="http://schemas.openxmlformats.org/officeDocument/2006/relationships/slideLayout" Target="../slideLayouts/slideLayout175.xml"/><Relationship Id="rId5" Type="http://schemas.microsoft.com/office/2007/relationships/hdphoto" Target="../media/hdphoto28.wdp"/><Relationship Id="rId4" Type="http://schemas.openxmlformats.org/officeDocument/2006/relationships/image" Target="../media/image8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18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191.xml"/><Relationship Id="rId4" Type="http://schemas.microsoft.com/office/2007/relationships/hdphoto" Target="../media/hdphoto29.wdp"/></Relationships>
</file>

<file path=ppt/slides/_rels/slide8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1.xml"/><Relationship Id="rId1" Type="http://schemas.openxmlformats.org/officeDocument/2006/relationships/slideLayout" Target="../slideLayouts/slideLayout191.xml"/><Relationship Id="rId4" Type="http://schemas.microsoft.com/office/2007/relationships/hdphoto" Target="../media/hdphoto30.wdp"/></Relationships>
</file>

<file path=ppt/slides/_rels/slide8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2.xml"/><Relationship Id="rId1" Type="http://schemas.openxmlformats.org/officeDocument/2006/relationships/slideLayout" Target="../slideLayouts/slideLayout187.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187.xml"/><Relationship Id="rId4" Type="http://schemas.microsoft.com/office/2007/relationships/hdphoto" Target="../media/hdphoto31.wdp"/></Relationships>
</file>

<file path=ppt/slides/_rels/slide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4.xml"/><Relationship Id="rId1" Type="http://schemas.openxmlformats.org/officeDocument/2006/relationships/slideLayout" Target="../slideLayouts/slideLayout187.xml"/><Relationship Id="rId4" Type="http://schemas.microsoft.com/office/2007/relationships/hdphoto" Target="../media/hdphoto32.wdp"/></Relationships>
</file>

<file path=ppt/slides/_rels/slide9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187.xml"/><Relationship Id="rId4" Type="http://schemas.microsoft.com/office/2007/relationships/hdphoto" Target="../media/hdphoto33.wdp"/></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187.xml"/><Relationship Id="rId4" Type="http://schemas.microsoft.com/office/2007/relationships/hdphoto" Target="../media/hdphoto34.wdp"/></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8.xml"/><Relationship Id="rId1" Type="http://schemas.openxmlformats.org/officeDocument/2006/relationships/slideLayout" Target="../slideLayouts/slideLayout191.xml"/><Relationship Id="rId4" Type="http://schemas.microsoft.com/office/2007/relationships/hdphoto" Target="../media/hdphoto35.wdp"/></Relationships>
</file>

<file path=ppt/slides/_rels/slide98.xml.rels><?xml version="1.0" encoding="UTF-8" standalone="yes"?>
<Relationships xmlns="http://schemas.openxmlformats.org/package/2006/relationships"><Relationship Id="rId8" Type="http://schemas.microsoft.com/office/2007/relationships/hdphoto" Target="../media/hdphoto38.wdp"/><Relationship Id="rId3" Type="http://schemas.openxmlformats.org/officeDocument/2006/relationships/image" Target="../media/image93.png"/><Relationship Id="rId7" Type="http://schemas.openxmlformats.org/officeDocument/2006/relationships/image" Target="../media/image95.png"/><Relationship Id="rId2" Type="http://schemas.openxmlformats.org/officeDocument/2006/relationships/notesSlide" Target="../notesSlides/notesSlide39.xml"/><Relationship Id="rId1" Type="http://schemas.openxmlformats.org/officeDocument/2006/relationships/slideLayout" Target="../slideLayouts/slideLayout191.xml"/><Relationship Id="rId6" Type="http://schemas.microsoft.com/office/2007/relationships/hdphoto" Target="../media/hdphoto37.wdp"/><Relationship Id="rId5" Type="http://schemas.openxmlformats.org/officeDocument/2006/relationships/image" Target="../media/image94.png"/><Relationship Id="rId4" Type="http://schemas.microsoft.com/office/2007/relationships/hdphoto" Target="../media/hdphoto36.wdp"/></Relationships>
</file>

<file path=ppt/slides/_rels/slide9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0.xml"/><Relationship Id="rId1" Type="http://schemas.openxmlformats.org/officeDocument/2006/relationships/slideLayout" Target="../slideLayouts/slideLayout187.xml"/><Relationship Id="rId4" Type="http://schemas.microsoft.com/office/2007/relationships/hdphoto" Target="../media/hdphoto39.wdp"/></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1.xml"/><Relationship Id="rId1" Type="http://schemas.openxmlformats.org/officeDocument/2006/relationships/slideLayout" Target="../slideLayouts/slideLayout187.xml"/><Relationship Id="rId4" Type="http://schemas.microsoft.com/office/2007/relationships/hdphoto" Target="../media/hdphoto40.wdp"/></Relationships>
</file>

<file path=ppt/slides/_rels/slide10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2.xml"/><Relationship Id="rId1" Type="http://schemas.openxmlformats.org/officeDocument/2006/relationships/slideLayout" Target="../slideLayouts/slideLayout187.xml"/><Relationship Id="rId4" Type="http://schemas.microsoft.com/office/2007/relationships/hdphoto" Target="../media/hdphoto41.wdp"/></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5.xml"/><Relationship Id="rId1" Type="http://schemas.openxmlformats.org/officeDocument/2006/relationships/slideLayout" Target="../slideLayouts/slideLayout191.xm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6.xml"/><Relationship Id="rId1" Type="http://schemas.openxmlformats.org/officeDocument/2006/relationships/slideLayout" Target="../slideLayouts/slideLayout191.xml"/></Relationships>
</file>

<file path=ppt/slides/_rels/slide10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7.xml"/><Relationship Id="rId1" Type="http://schemas.openxmlformats.org/officeDocument/2006/relationships/slideLayout" Target="../slideLayouts/slideLayout191.xml"/></Relationships>
</file>

<file path=ppt/slides/_rels/slide10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103.png"/><Relationship Id="rId1" Type="http://schemas.openxmlformats.org/officeDocument/2006/relationships/slideLayout" Target="../slideLayouts/slideLayout23.xml"/></Relationships>
</file>

<file path=ppt/slides/_rels/slide109.xml.rels><?xml version="1.0" encoding="UTF-8" standalone="yes"?>
<Relationships xmlns="http://schemas.openxmlformats.org/package/2006/relationships"><Relationship Id="rId3" Type="http://schemas.microsoft.com/office/2007/relationships/hdphoto" Target="../media/hdphoto43.wdp"/><Relationship Id="rId2" Type="http://schemas.openxmlformats.org/officeDocument/2006/relationships/image" Target="../media/image104.png"/><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3.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3" Type="http://schemas.microsoft.com/office/2007/relationships/hdphoto" Target="../media/hdphoto44.wdp"/><Relationship Id="rId2" Type="http://schemas.openxmlformats.org/officeDocument/2006/relationships/image" Target="../media/image108.png"/><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9.xml"/><Relationship Id="rId1" Type="http://schemas.openxmlformats.org/officeDocument/2006/relationships/slideLayout" Target="../slideLayouts/slideLayout191.xml"/><Relationship Id="rId5" Type="http://schemas.openxmlformats.org/officeDocument/2006/relationships/image" Target="../media/image110.jpeg"/><Relationship Id="rId4" Type="http://schemas.microsoft.com/office/2007/relationships/hdphoto" Target="../media/hdphoto45.wdp"/></Relationships>
</file>

<file path=ppt/slides/_rels/slide11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0.xml"/><Relationship Id="rId1" Type="http://schemas.openxmlformats.org/officeDocument/2006/relationships/slideLayout" Target="../slideLayouts/slideLayout191.xml"/><Relationship Id="rId4" Type="http://schemas.microsoft.com/office/2007/relationships/hdphoto" Target="../media/hdphoto46.wdp"/></Relationships>
</file>

<file path=ppt/slides/_rels/slide118.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5.jpeg"/><Relationship Id="rId2" Type="http://schemas.openxmlformats.org/officeDocument/2006/relationships/notesSlide" Target="../notesSlides/notesSlide51.xml"/><Relationship Id="rId1" Type="http://schemas.openxmlformats.org/officeDocument/2006/relationships/slideLayout" Target="../slideLayouts/slideLayout191.xml"/><Relationship Id="rId6" Type="http://schemas.openxmlformats.org/officeDocument/2006/relationships/image" Target="../media/image114.jpeg"/><Relationship Id="rId5" Type="http://schemas.openxmlformats.org/officeDocument/2006/relationships/image" Target="../media/image113.jpeg"/><Relationship Id="rId4" Type="http://schemas.microsoft.com/office/2007/relationships/hdphoto" Target="../media/hdphoto47.wdp"/></Relationships>
</file>

<file path=ppt/slides/_rels/slide11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2.xml"/><Relationship Id="rId1" Type="http://schemas.openxmlformats.org/officeDocument/2006/relationships/slideLayout" Target="../slideLayouts/slideLayout191.xml"/></Relationships>
</file>

<file path=ppt/slides/_rels/slide12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3.xml"/><Relationship Id="rId1" Type="http://schemas.openxmlformats.org/officeDocument/2006/relationships/slideLayout" Target="../slideLayouts/slideLayout191.xml"/><Relationship Id="rId6" Type="http://schemas.microsoft.com/office/2007/relationships/hdphoto" Target="../media/hdphoto49.wdp"/><Relationship Id="rId5" Type="http://schemas.openxmlformats.org/officeDocument/2006/relationships/image" Target="../media/image118.png"/><Relationship Id="rId4" Type="http://schemas.microsoft.com/office/2007/relationships/hdphoto" Target="../media/hdphoto48.wdp"/></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5.xml"/><Relationship Id="rId1" Type="http://schemas.openxmlformats.org/officeDocument/2006/relationships/slideLayout" Target="../slideLayouts/slideLayout187.xml"/><Relationship Id="rId4" Type="http://schemas.microsoft.com/office/2007/relationships/hdphoto" Target="../media/hdphoto50.wdp"/></Relationships>
</file>

<file path=ppt/slides/_rels/slide12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6.xml"/><Relationship Id="rId1" Type="http://schemas.openxmlformats.org/officeDocument/2006/relationships/slideLayout" Target="../slideLayouts/slideLayout187.xml"/><Relationship Id="rId4" Type="http://schemas.microsoft.com/office/2007/relationships/hdphoto" Target="../media/hdphoto51.wdp"/></Relationships>
</file>

<file path=ppt/slides/_rels/slide12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7.xml"/><Relationship Id="rId1" Type="http://schemas.openxmlformats.org/officeDocument/2006/relationships/slideLayout" Target="../slideLayouts/slideLayout187.xml"/><Relationship Id="rId4" Type="http://schemas.microsoft.com/office/2007/relationships/hdphoto" Target="../media/hdphoto52.wdp"/></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0.xml"/><Relationship Id="rId1" Type="http://schemas.openxmlformats.org/officeDocument/2006/relationships/slideLayout" Target="../slideLayouts/slideLayout138.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26.xml"/><Relationship Id="rId6" Type="http://schemas.microsoft.com/office/2007/relationships/hdphoto" Target="../media/hdphoto54.wdp"/><Relationship Id="rId5" Type="http://schemas.openxmlformats.org/officeDocument/2006/relationships/image" Target="../media/image125.png"/><Relationship Id="rId4" Type="http://schemas.microsoft.com/office/2007/relationships/hdphoto" Target="../media/hdphoto53.wdp"/></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26.xml"/><Relationship Id="rId6" Type="http://schemas.microsoft.com/office/2007/relationships/hdphoto" Target="../media/hdphoto56.wdp"/><Relationship Id="rId5" Type="http://schemas.openxmlformats.org/officeDocument/2006/relationships/image" Target="../media/image128.png"/><Relationship Id="rId4" Type="http://schemas.microsoft.com/office/2007/relationships/hdphoto" Target="../media/hdphoto55.wdp"/></Relationships>
</file>

<file path=ppt/slides/_rels/slide14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2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61.xml"/><Relationship Id="rId1" Type="http://schemas.openxmlformats.org/officeDocument/2006/relationships/slideLayout" Target="../slideLayouts/slideLayout126.xml"/></Relationships>
</file>

<file path=ppt/slides/_rels/slide14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62.xml"/><Relationship Id="rId1" Type="http://schemas.openxmlformats.org/officeDocument/2006/relationships/slideLayout" Target="../slideLayouts/slideLayout126.xml"/></Relationships>
</file>

<file path=ppt/slides/_rels/slide14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63.xml"/><Relationship Id="rId1" Type="http://schemas.openxmlformats.org/officeDocument/2006/relationships/slideLayout" Target="../slideLayouts/slideLayout126.xml"/></Relationships>
</file>

<file path=ppt/slides/_rels/slide14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64.xml"/><Relationship Id="rId1" Type="http://schemas.openxmlformats.org/officeDocument/2006/relationships/slideLayout" Target="../slideLayouts/slideLayout126.xml"/></Relationships>
</file>

<file path=ppt/slides/_rels/slide14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65.xml"/><Relationship Id="rId1" Type="http://schemas.openxmlformats.org/officeDocument/2006/relationships/slideLayout" Target="../slideLayouts/slideLayout126.xml"/></Relationships>
</file>

<file path=ppt/slides/_rels/slide14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66.xml"/><Relationship Id="rId1" Type="http://schemas.openxmlformats.org/officeDocument/2006/relationships/slideLayout" Target="../slideLayouts/slideLayout126.xml"/></Relationships>
</file>

<file path=ppt/slides/_rels/slide15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45.xml"/></Relationships>
</file>

<file path=ppt/slides/_rels/slide151.xml.rels><?xml version="1.0" encoding="UTF-8" standalone="yes"?>
<Relationships xmlns="http://schemas.openxmlformats.org/package/2006/relationships"><Relationship Id="rId3" Type="http://schemas.microsoft.com/office/2007/relationships/hdphoto" Target="../media/hdphoto57.wdp"/><Relationship Id="rId2" Type="http://schemas.openxmlformats.org/officeDocument/2006/relationships/image" Target="../media/image137.png"/><Relationship Id="rId1" Type="http://schemas.openxmlformats.org/officeDocument/2006/relationships/slideLayout" Target="../slideLayouts/slideLayout14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123.xml"/></Relationships>
</file>

<file path=ppt/slides/_rels/slide15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12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21.xml"/></Relationships>
</file>

<file path=ppt/slides/_rels/slide161.xml.rels><?xml version="1.0" encoding="UTF-8" standalone="yes"?>
<Relationships xmlns="http://schemas.openxmlformats.org/package/2006/relationships"><Relationship Id="rId3" Type="http://schemas.microsoft.com/office/2007/relationships/hdphoto" Target="../media/hdphoto58.wdp"/><Relationship Id="rId2" Type="http://schemas.openxmlformats.org/officeDocument/2006/relationships/image" Target="../media/image142.png"/><Relationship Id="rId1" Type="http://schemas.openxmlformats.org/officeDocument/2006/relationships/slideLayout" Target="../slideLayouts/slideLayout12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microsoft.com/office/2007/relationships/hdphoto" Target="../media/hdphoto59.wdp"/><Relationship Id="rId2" Type="http://schemas.openxmlformats.org/officeDocument/2006/relationships/image" Target="../media/image143.png"/><Relationship Id="rId1" Type="http://schemas.openxmlformats.org/officeDocument/2006/relationships/slideLayout" Target="../slideLayouts/slideLayout121.xml"/><Relationship Id="rId4" Type="http://schemas.openxmlformats.org/officeDocument/2006/relationships/image" Target="../media/image144.png"/></Relationships>
</file>

<file path=ppt/slides/_rels/slide16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8.xml"/><Relationship Id="rId1" Type="http://schemas.openxmlformats.org/officeDocument/2006/relationships/slideLayout" Target="../slideLayouts/slideLayout123.xml"/><Relationship Id="rId6" Type="http://schemas.microsoft.com/office/2007/relationships/hdphoto" Target="../media/hdphoto61.wdp"/><Relationship Id="rId5" Type="http://schemas.openxmlformats.org/officeDocument/2006/relationships/image" Target="../media/image146.png"/><Relationship Id="rId4" Type="http://schemas.microsoft.com/office/2007/relationships/hdphoto" Target="../media/hdphoto60.wdp"/></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21.xml"/></Relationships>
</file>

<file path=ppt/slides/_rels/slide17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21.xml"/></Relationships>
</file>

<file path=ppt/slides/_rels/slide171.xml.rels><?xml version="1.0" encoding="UTF-8" standalone="yes"?>
<Relationships xmlns="http://schemas.openxmlformats.org/package/2006/relationships"><Relationship Id="rId3" Type="http://schemas.microsoft.com/office/2007/relationships/hdphoto" Target="../media/hdphoto62.wdp"/><Relationship Id="rId2" Type="http://schemas.openxmlformats.org/officeDocument/2006/relationships/image" Target="../media/image149.png"/><Relationship Id="rId1" Type="http://schemas.openxmlformats.org/officeDocument/2006/relationships/slideLayout" Target="../slideLayouts/slideLayout123.xml"/><Relationship Id="rId4" Type="http://schemas.openxmlformats.org/officeDocument/2006/relationships/image" Target="../media/image150.jpeg"/></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microsoft.com/office/2007/relationships/hdphoto" Target="../media/hdphoto63.wdp"/><Relationship Id="rId2" Type="http://schemas.openxmlformats.org/officeDocument/2006/relationships/image" Target="../media/image151.png"/><Relationship Id="rId1" Type="http://schemas.openxmlformats.org/officeDocument/2006/relationships/slideLayout" Target="../slideLayouts/slideLayout121.xml"/></Relationships>
</file>

<file path=ppt/slides/_rels/slide176.xml.rels><?xml version="1.0" encoding="UTF-8" standalone="yes"?>
<Relationships xmlns="http://schemas.openxmlformats.org/package/2006/relationships"><Relationship Id="rId3" Type="http://schemas.microsoft.com/office/2007/relationships/hdphoto" Target="../media/hdphoto64.wdp"/><Relationship Id="rId2" Type="http://schemas.openxmlformats.org/officeDocument/2006/relationships/image" Target="../media/image152.png"/><Relationship Id="rId1" Type="http://schemas.openxmlformats.org/officeDocument/2006/relationships/slideLayout" Target="../slideLayouts/slideLayout121.xml"/></Relationships>
</file>

<file path=ppt/slides/_rels/slide177.xml.rels><?xml version="1.0" encoding="UTF-8" standalone="yes"?>
<Relationships xmlns="http://schemas.openxmlformats.org/package/2006/relationships"><Relationship Id="rId3" Type="http://schemas.microsoft.com/office/2007/relationships/hdphoto" Target="../media/hdphoto65.wdp"/><Relationship Id="rId2" Type="http://schemas.openxmlformats.org/officeDocument/2006/relationships/image" Target="../media/image153.png"/><Relationship Id="rId1" Type="http://schemas.openxmlformats.org/officeDocument/2006/relationships/slideLayout" Target="../slideLayouts/slideLayout121.xml"/></Relationships>
</file>

<file path=ppt/slides/_rels/slide178.xml.rels><?xml version="1.0" encoding="UTF-8" standalone="yes"?>
<Relationships xmlns="http://schemas.openxmlformats.org/package/2006/relationships"><Relationship Id="rId3" Type="http://schemas.microsoft.com/office/2007/relationships/hdphoto" Target="../media/hdphoto66.wdp"/><Relationship Id="rId2" Type="http://schemas.openxmlformats.org/officeDocument/2006/relationships/image" Target="../media/image154.png"/><Relationship Id="rId1" Type="http://schemas.openxmlformats.org/officeDocument/2006/relationships/slideLayout" Target="../slideLayouts/slideLayout12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tags" Target="../tags/tag3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8AABF-FC0E-DDD6-6873-B4770033512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4CA516A2-7730-03D6-F651-180904FE0234}"/>
              </a:ext>
            </a:extLst>
          </p:cNvPr>
          <p:cNvSpPr>
            <a:spLocks noGrp="1" noChangeArrowheads="1"/>
          </p:cNvSpPr>
          <p:nvPr>
            <p:ph type="title"/>
          </p:nvPr>
        </p:nvSpPr>
        <p:spPr>
          <a:xfrm>
            <a:off x="-26623" y="393121"/>
            <a:ext cx="12192000" cy="1143000"/>
          </a:xfrm>
        </p:spPr>
        <p:txBody>
          <a:bodyPr wrap="square" anchor="ctr">
            <a:noAutofit/>
          </a:bodyPr>
          <a:lstStyle/>
          <a:p>
            <a:r>
              <a:rPr lang="en-US" sz="3600" dirty="0"/>
              <a:t>The Implications of Recent Datasets for the Current and </a:t>
            </a:r>
            <a:br>
              <a:rPr lang="en-US" sz="3600" dirty="0"/>
            </a:br>
            <a:r>
              <a:rPr lang="en-US" sz="3600" dirty="0"/>
              <a:t>Future Management of Non-Hodgkin Lymphoma and Chronic Lymphocytic Leukemia — An ASCO/EHA 2026 Review</a:t>
            </a:r>
          </a:p>
        </p:txBody>
      </p:sp>
      <p:sp>
        <p:nvSpPr>
          <p:cNvPr id="2" name="Text Box 6">
            <a:extLst>
              <a:ext uri="{FF2B5EF4-FFF2-40B4-BE49-F238E27FC236}">
                <a16:creationId xmlns:a16="http://schemas.microsoft.com/office/drawing/2014/main" id="{423315BE-5A47-0239-87C0-BDA14C0AD1AE}"/>
              </a:ext>
            </a:extLst>
          </p:cNvPr>
          <p:cNvSpPr txBox="1">
            <a:spLocks noChangeArrowheads="1"/>
          </p:cNvSpPr>
          <p:nvPr/>
        </p:nvSpPr>
        <p:spPr bwMode="auto">
          <a:xfrm>
            <a:off x="0" y="2492205"/>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D83F15EE-CBFA-A6C5-54CE-A7CB58D2468C}"/>
              </a:ext>
            </a:extLst>
          </p:cNvPr>
          <p:cNvSpPr txBox="1">
            <a:spLocks noChangeArrowheads="1"/>
          </p:cNvSpPr>
          <p:nvPr/>
        </p:nvSpPr>
        <p:spPr bwMode="auto">
          <a:xfrm>
            <a:off x="0" y="5733256"/>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0488477-F133-0869-0CA4-9C18FDE3B76F}"/>
              </a:ext>
            </a:extLst>
          </p:cNvPr>
          <p:cNvSpPr txBox="1">
            <a:spLocks noChangeArrowheads="1"/>
          </p:cNvSpPr>
          <p:nvPr/>
        </p:nvSpPr>
        <p:spPr bwMode="auto">
          <a:xfrm>
            <a:off x="4647392" y="3666840"/>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B0C939B4-DCDB-8B2A-0F37-2D979DCC7724}"/>
              </a:ext>
            </a:extLst>
          </p:cNvPr>
          <p:cNvSpPr txBox="1">
            <a:spLocks noChangeArrowheads="1"/>
          </p:cNvSpPr>
          <p:nvPr/>
        </p:nvSpPr>
        <p:spPr bwMode="auto">
          <a:xfrm>
            <a:off x="152400" y="4221353"/>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Brad S Kahl,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Jeff Sharman,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Tanya Siddiqi, MD</a:t>
            </a:r>
            <a:endParaRPr kumimoji="0" lang="en-US" altLang="x-none" sz="3200" b="1" i="1"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86176565-964F-955C-B8D1-F16E0FFD81C1}"/>
              </a:ext>
            </a:extLst>
          </p:cNvPr>
          <p:cNvSpPr txBox="1">
            <a:spLocks noChangeArrowheads="1"/>
          </p:cNvSpPr>
          <p:nvPr/>
        </p:nvSpPr>
        <p:spPr bwMode="auto">
          <a:xfrm>
            <a:off x="0" y="1692200"/>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644623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3665422"/>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3665422"/>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Brad S Kahl,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Washington University School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Program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Siteman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 Louis, Missouri</a:t>
            </a: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4817819"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Jeff Sharman,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Medical Director of Hematology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Sarah Cannon Research Institute at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Willamette Valley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Eugene, Oregon</a:t>
            </a: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
        <p:nvSpPr>
          <p:cNvPr id="5" name="Text Box 7">
            <a:extLst>
              <a:ext uri="{FF2B5EF4-FFF2-40B4-BE49-F238E27FC236}">
                <a16:creationId xmlns:a16="http://schemas.microsoft.com/office/drawing/2014/main" id="{34B39769-BCE9-A153-62A6-B75BD74CD200}"/>
              </a:ext>
            </a:extLst>
          </p:cNvPr>
          <p:cNvSpPr txBox="1">
            <a:spLocks noChangeArrowheads="1"/>
          </p:cNvSpPr>
          <p:nvPr/>
        </p:nvSpPr>
        <p:spPr bwMode="auto">
          <a:xfrm>
            <a:off x="7691000" y="1438727"/>
            <a:ext cx="4279327"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Tanya Siddiqi,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Medical Director of Lymphoma and IEC Programs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OC</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CLL Program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Hematology/HCT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p:txBody>
      </p:sp>
      <p:pic>
        <p:nvPicPr>
          <p:cNvPr id="6" name="Picture 5">
            <a:extLst>
              <a:ext uri="{FF2B5EF4-FFF2-40B4-BE49-F238E27FC236}">
                <a16:creationId xmlns:a16="http://schemas.microsoft.com/office/drawing/2014/main" id="{6A1EC9B4-2677-470E-DD71-F0B6DF39958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59912" y="1438727"/>
            <a:ext cx="1371600" cy="1371600"/>
          </a:xfrm>
          <a:prstGeom prst="rect">
            <a:avLst/>
          </a:prstGeom>
        </p:spPr>
      </p:pic>
    </p:spTree>
    <p:extLst>
      <p:ext uri="{BB962C8B-B14F-4D97-AF65-F5344CB8AC3E}">
        <p14:creationId xmlns:p14="http://schemas.microsoft.com/office/powerpoint/2010/main" val="2121023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556792"/>
            <a:ext cx="10588976" cy="4799013"/>
          </a:xfrm>
        </p:spPr>
        <p:txBody>
          <a:bodyPr/>
          <a:lstStyle/>
          <a:p>
            <a:pPr marL="98425" indent="0">
              <a:buNone/>
            </a:pPr>
            <a:r>
              <a:rPr lang="en-US" sz="2500" b="0" dirty="0">
                <a:solidFill>
                  <a:schemeClr val="tx1"/>
                </a:solidFill>
              </a:rPr>
              <a:t>This activity is supported by educational grants from Genmab US Inc and Lilly.</a:t>
            </a:r>
          </a:p>
        </p:txBody>
      </p:sp>
    </p:spTree>
    <p:extLst>
      <p:ext uri="{BB962C8B-B14F-4D97-AF65-F5344CB8AC3E}">
        <p14:creationId xmlns:p14="http://schemas.microsoft.com/office/powerpoint/2010/main" val="8170101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3953234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Research To Practice CME Planning Committee Members, </a:t>
            </a:r>
            <a:br>
              <a:rPr lang="en-US" dirty="0"/>
            </a:br>
            <a:r>
              <a:rPr lang="en-US" dirty="0"/>
              <a:t>Staff and Reviewers</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912286" y="1772816"/>
            <a:ext cx="10512305" cy="4442250"/>
          </a:xfrm>
        </p:spPr>
        <p:txBody>
          <a:bodyPr/>
          <a:lstStyle/>
          <a:p>
            <a:pPr marL="98425" indent="0">
              <a:buNone/>
            </a:pPr>
            <a:r>
              <a:rPr lang="en-US" sz="2500" b="0" dirty="0">
                <a:solidFill>
                  <a:schemeClr val="tx1"/>
                </a:solidFill>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20954392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Kahl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nvGraphicFramePr>
        <p:xfrm>
          <a:off x="1295300" y="1838255"/>
          <a:ext cx="9855920" cy="2453190"/>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226595">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ADC Therapeutics, AstraZeneca Pharmaceuticals LP, </a:t>
                      </a:r>
                      <a:r>
                        <a:rPr lang="en-US" sz="1800" b="0" dirty="0" err="1">
                          <a:solidFill>
                            <a:schemeClr val="tx1"/>
                          </a:solidFill>
                        </a:rPr>
                        <a:t>BeOne</a:t>
                      </a:r>
                      <a:r>
                        <a:rPr lang="en-US" sz="1800" b="0" dirty="0">
                          <a:solidFill>
                            <a:schemeClr val="tx1"/>
                          </a:solidFill>
                        </a:rPr>
                        <a:t>, Genentech, a member of the Roche Group, Genmab US Inc, Incyte Corporation, Lilly, </a:t>
                      </a:r>
                      <a:r>
                        <a:rPr lang="en-US" sz="1800" b="0" dirty="0" err="1">
                          <a:solidFill>
                            <a:schemeClr val="tx1"/>
                          </a:solidFill>
                        </a:rPr>
                        <a:t>Octapharma</a:t>
                      </a:r>
                      <a:r>
                        <a:rPr lang="en-US" sz="1800" b="0" dirty="0">
                          <a:solidFill>
                            <a:schemeClr val="tx1"/>
                          </a:solidFill>
                        </a:rPr>
                        <a:t>, Roche Laboratories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226595">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Acrotech</a:t>
                      </a:r>
                      <a:r>
                        <a:rPr lang="en-US" sz="1800" b="0" dirty="0">
                          <a:solidFill>
                            <a:schemeClr val="tx1"/>
                          </a:solidFill>
                        </a:rPr>
                        <a:t> Biopharma, Bristol Myers Squibb, Foresight Diagnostics, a wholly-owned subsidiary of Natera Inc, </a:t>
                      </a:r>
                      <a:r>
                        <a:rPr lang="en-US" sz="1800" b="0" dirty="0" err="1">
                          <a:solidFill>
                            <a:schemeClr val="tx1"/>
                          </a:solidFill>
                        </a:rPr>
                        <a:t>Nurix</a:t>
                      </a:r>
                      <a:r>
                        <a:rPr lang="en-US" sz="1800" b="0" dirty="0">
                          <a:solidFill>
                            <a:schemeClr val="tx1"/>
                          </a:solidFill>
                        </a:rPr>
                        <a:t> Therapeutics Inc, </a:t>
                      </a:r>
                      <a:r>
                        <a:rPr lang="en-US" sz="1800" b="0" dirty="0" err="1">
                          <a:solidFill>
                            <a:schemeClr val="tx1"/>
                          </a:solidFill>
                        </a:rPr>
                        <a:t>PeproMene</a:t>
                      </a:r>
                      <a:r>
                        <a:rPr lang="en-US" sz="1800" b="0" dirty="0">
                          <a:solidFill>
                            <a:schemeClr val="tx1"/>
                          </a:solidFill>
                        </a:rPr>
                        <a:t> Bio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bl>
          </a:graphicData>
        </a:graphic>
      </p:graphicFrame>
    </p:spTree>
    <p:custDataLst>
      <p:tags r:id="rId1"/>
    </p:custDataLst>
    <p:extLst>
      <p:ext uri="{BB962C8B-B14F-4D97-AF65-F5344CB8AC3E}">
        <p14:creationId xmlns:p14="http://schemas.microsoft.com/office/powerpoint/2010/main" val="27966755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Sharman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838255"/>
          <a:ext cx="9855920" cy="2456130"/>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446729">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Bristol Myers Squibb, Genentech, a member of the Roche Group, Lilly, Merck, Roche Laboratories Inc </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009401">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BeOne</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bl>
          </a:graphicData>
        </a:graphic>
      </p:graphicFrame>
    </p:spTree>
    <p:custDataLst>
      <p:tags r:id="rId1"/>
    </p:custDataLst>
    <p:extLst>
      <p:ext uri="{BB962C8B-B14F-4D97-AF65-F5344CB8AC3E}">
        <p14:creationId xmlns:p14="http://schemas.microsoft.com/office/powerpoint/2010/main" val="10597061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Siddiqi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838255"/>
          <a:ext cx="9855920" cy="2362685"/>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353284">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Bristol Myers Squibb, Genentech, a member of the Roche Group, Gilead Sciences Inc, Merck, Pfizer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009401">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Bristol Myers Squibb</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bl>
          </a:graphicData>
        </a:graphic>
      </p:graphicFrame>
    </p:spTree>
    <p:custDataLst>
      <p:tags r:id="rId1"/>
    </p:custDataLst>
    <p:extLst>
      <p:ext uri="{BB962C8B-B14F-4D97-AF65-F5344CB8AC3E}">
        <p14:creationId xmlns:p14="http://schemas.microsoft.com/office/powerpoint/2010/main" val="21270815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22855330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a:t>
            </a:r>
            <a:r>
              <a:rPr kumimoji="0" lang="en-US" sz="3000" b="1" i="0" u="none" strike="noStrike" kern="0" cap="none" spc="0" normalizeH="0" baseline="0" noProof="0">
                <a:ln>
                  <a:noFill/>
                </a:ln>
                <a:solidFill>
                  <a:srgbClr val="0432FF"/>
                </a:solidFill>
                <a:effectLst/>
                <a:uLnTx/>
                <a:uFillTx/>
                <a:latin typeface="Calibri"/>
                <a:ea typeface="+mj-ea"/>
                <a:cs typeface="+mj-cs"/>
              </a:rPr>
              <a:t>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37912474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Expand chat submission box</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97036" y="1384871"/>
            <a:ext cx="7997928" cy="4174918"/>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977576" y="427127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097035" y="5631511"/>
            <a:ext cx="7997929"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Drag the white line above the submission box up to create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more space for your message.</a:t>
            </a:r>
          </a:p>
        </p:txBody>
      </p:sp>
    </p:spTree>
    <p:extLst>
      <p:ext uri="{BB962C8B-B14F-4D97-AF65-F5344CB8AC3E}">
        <p14:creationId xmlns:p14="http://schemas.microsoft.com/office/powerpoint/2010/main" val="38308420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Increase chat font size</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80258" y="1384098"/>
            <a:ext cx="7831484" cy="417646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732828" y="98758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180258" y="5631511"/>
            <a:ext cx="7831484"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Press Command (for Mac) or Control (for PC) and the + symbol.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You may do this as many times as you need for readability.</a:t>
            </a:r>
          </a:p>
        </p:txBody>
      </p:sp>
    </p:spTree>
    <p:extLst>
      <p:ext uri="{BB962C8B-B14F-4D97-AF65-F5344CB8AC3E}">
        <p14:creationId xmlns:p14="http://schemas.microsoft.com/office/powerpoint/2010/main" val="42067743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18202416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7086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200" dirty="0"/>
              <a:t>Data + Perspectives: Investigators </a:t>
            </a:r>
            <a:br>
              <a:rPr lang="en-US" sz="4200" dirty="0"/>
            </a:br>
            <a:r>
              <a:rPr lang="en-US" sz="4200" dirty="0"/>
              <a:t>Discuss the Optimal Management of </a:t>
            </a:r>
            <a:br>
              <a:rPr lang="en-US" sz="4200" dirty="0"/>
            </a:br>
            <a:r>
              <a:rPr lang="en-US" sz="4200" dirty="0"/>
              <a:t>Relapsed/Refractory Multiple Myeloma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301617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9, 2026</a:t>
            </a:r>
            <a:b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11:56 AM – 12:56 PM CT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 typeface="Wingdings" charset="2"/>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Robert Z Orlowski, MD, PhD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4082659"/>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637172"/>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Meletios-Athanasios (Thanos) C Dimopoulos, MD</a:t>
            </a:r>
            <a:b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Noopur Raje, MD</a:t>
            </a: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209099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CME-Accredited Satellite Symposium During the </a:t>
            </a:r>
            <a:b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Society of Hematologic Oncology 2026 Annual Meeting</a:t>
            </a:r>
          </a:p>
        </p:txBody>
      </p:sp>
    </p:spTree>
    <p:custDataLst>
      <p:tags r:id="rId1"/>
    </p:custDataLst>
    <p:extLst>
      <p:ext uri="{BB962C8B-B14F-4D97-AF65-F5344CB8AC3E}">
        <p14:creationId xmlns:p14="http://schemas.microsoft.com/office/powerpoint/2010/main" val="23098044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Data + Perspectives: Investigators Discuss the Optimal Management of Chronic Lymphocytic Leukemia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267541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September 17,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Catherine C Coombs,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S Davids, MD,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1673949"/>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30937869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45FFA0E9-3A99-EA4E-901A-E81B0F17160D}"/>
              </a:ext>
            </a:extLst>
          </p:cNvPr>
          <p:cNvSpPr>
            <a:spLocks noGrp="1" noChangeArrowheads="1"/>
          </p:cNvSpPr>
          <p:nvPr>
            <p:ph type="title"/>
          </p:nvPr>
        </p:nvSpPr>
        <p:spPr>
          <a:xfrm>
            <a:off x="-26623" y="197176"/>
            <a:ext cx="12192000" cy="1143000"/>
          </a:xfrm>
        </p:spPr>
        <p:txBody>
          <a:bodyPr wrap="square" anchor="ctr">
            <a:noAutofit/>
          </a:bodyPr>
          <a:lstStyle/>
          <a:p>
            <a:r>
              <a:rPr lang="en-US" sz="3600" dirty="0"/>
              <a:t>Integrating New Advances into </a:t>
            </a:r>
            <a:br>
              <a:rPr lang="en-US" sz="3600" dirty="0"/>
            </a:br>
            <a:r>
              <a:rPr lang="en-US" sz="3600" dirty="0"/>
              <a:t>Community Oncology Practice</a:t>
            </a:r>
          </a:p>
        </p:txBody>
      </p:sp>
      <p:sp>
        <p:nvSpPr>
          <p:cNvPr id="11" name="Text Box 6">
            <a:extLst>
              <a:ext uri="{FF2B5EF4-FFF2-40B4-BE49-F238E27FC236}">
                <a16:creationId xmlns:a16="http://schemas.microsoft.com/office/drawing/2014/main" id="{E340E827-C280-9B48-B129-D2E84327028D}"/>
              </a:ext>
            </a:extLst>
          </p:cNvPr>
          <p:cNvSpPr txBox="1">
            <a:spLocks noChangeArrowheads="1"/>
          </p:cNvSpPr>
          <p:nvPr/>
        </p:nvSpPr>
        <p:spPr bwMode="auto">
          <a:xfrm>
            <a:off x="0" y="4416605"/>
            <a:ext cx="12192000" cy="120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0" lang="en-US" sz="2700" b="1" i="1"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rPr>
              <a:t>Faculty to be announced.</a:t>
            </a:r>
          </a:p>
        </p:txBody>
      </p:sp>
      <p:sp>
        <p:nvSpPr>
          <p:cNvPr id="12" name="Text Box 3">
            <a:extLst>
              <a:ext uri="{FF2B5EF4-FFF2-40B4-BE49-F238E27FC236}">
                <a16:creationId xmlns:a16="http://schemas.microsoft.com/office/drawing/2014/main" id="{7E30105C-B3D1-1C45-996D-9E0E654A891B}"/>
              </a:ext>
            </a:extLst>
          </p:cNvPr>
          <p:cNvSpPr txBox="1">
            <a:spLocks noChangeArrowheads="1"/>
          </p:cNvSpPr>
          <p:nvPr/>
        </p:nvSpPr>
        <p:spPr bwMode="auto">
          <a:xfrm>
            <a:off x="3261360" y="5287891"/>
            <a:ext cx="566928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200"/>
              </a:lnSpc>
              <a:spcBef>
                <a:spcPct val="0"/>
              </a:spcBef>
              <a:spcAft>
                <a:spcPts val="0"/>
              </a:spcAft>
              <a:buClr>
                <a:srgbClr val="000000"/>
              </a:buClr>
              <a:buSzPct val="80000"/>
              <a:buFont typeface="Wingdings" charset="2"/>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200"/>
              </a:lnSpc>
              <a:spcBef>
                <a:spcPct val="0"/>
              </a:spcBef>
              <a:spcAft>
                <a:spcPts val="0"/>
              </a:spcAft>
              <a:buClr>
                <a:srgbClr val="000000"/>
              </a:buClr>
              <a:buSzPct val="80000"/>
              <a:buFontTx/>
              <a:buNone/>
              <a:tabLst/>
              <a:defRPr/>
            </a:pPr>
            <a:r>
              <a:rPr kumimoji="0" lang="en-US" altLang="x-none"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13" name="Text Box 7">
            <a:extLst>
              <a:ext uri="{FF2B5EF4-FFF2-40B4-BE49-F238E27FC236}">
                <a16:creationId xmlns:a16="http://schemas.microsoft.com/office/drawing/2014/main" id="{A5E19C6F-C502-CD4A-A2BB-D7430F1BC538}"/>
              </a:ext>
            </a:extLst>
          </p:cNvPr>
          <p:cNvSpPr txBox="1">
            <a:spLocks noChangeArrowheads="1"/>
          </p:cNvSpPr>
          <p:nvPr/>
        </p:nvSpPr>
        <p:spPr bwMode="auto">
          <a:xfrm>
            <a:off x="4647392" y="3800717"/>
            <a:ext cx="28972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35F8A6CD-FCA1-E840-88A9-EDC709243AF5}"/>
              </a:ext>
            </a:extLst>
          </p:cNvPr>
          <p:cNvSpPr txBox="1">
            <a:spLocks noChangeArrowheads="1"/>
          </p:cNvSpPr>
          <p:nvPr/>
        </p:nvSpPr>
        <p:spPr bwMode="auto">
          <a:xfrm>
            <a:off x="0" y="1910513"/>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Saturday, October 17, 2026</a:t>
            </a:r>
            <a:b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7:15 AM – 12:00 PM ET</a:t>
            </a:r>
            <a:endParaRPr kumimoji="0" lang="en-US" sz="30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Text Box 6">
            <a:extLst>
              <a:ext uri="{FF2B5EF4-FFF2-40B4-BE49-F238E27FC236}">
                <a16:creationId xmlns:a16="http://schemas.microsoft.com/office/drawing/2014/main" id="{103E5231-959F-364A-A4F0-5AF3B3B92FCA}"/>
              </a:ext>
            </a:extLst>
          </p:cNvPr>
          <p:cNvSpPr txBox="1">
            <a:spLocks noChangeArrowheads="1"/>
          </p:cNvSpPr>
          <p:nvPr/>
        </p:nvSpPr>
        <p:spPr bwMode="auto">
          <a:xfrm>
            <a:off x="0" y="2916713"/>
            <a:ext cx="121920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The Ritz-Carlton Orlando Grande Lakes | Orlando, Florida</a:t>
            </a:r>
            <a:endParaRPr kumimoji="0" lang="en-US" sz="3000" b="0"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2" name="Rectangle 4">
            <a:extLst>
              <a:ext uri="{FF2B5EF4-FFF2-40B4-BE49-F238E27FC236}">
                <a16:creationId xmlns:a16="http://schemas.microsoft.com/office/drawing/2014/main" id="{8A246314-AFAD-AE5E-6A0E-2AACFD42318B}"/>
              </a:ext>
            </a:extLst>
          </p:cNvPr>
          <p:cNvSpPr txBox="1">
            <a:spLocks noChangeArrowheads="1"/>
          </p:cNvSpPr>
          <p:nvPr/>
        </p:nvSpPr>
        <p:spPr bwMode="auto">
          <a:xfrm>
            <a:off x="0" y="1231054"/>
            <a:ext cx="12192000" cy="481589"/>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400" b="0" i="1" u="none" strike="noStrike" kern="1200" cap="none" spc="0" normalizeH="0" baseline="0" noProof="0" dirty="0">
                <a:ln>
                  <a:noFill/>
                </a:ln>
                <a:solidFill>
                  <a:srgbClr val="015593"/>
                </a:solidFill>
                <a:effectLst/>
                <a:uLnTx/>
                <a:uFillTx/>
                <a:latin typeface="Calibri"/>
                <a:ea typeface="MS PGothic" pitchFamily="34" charset="-128"/>
                <a:cs typeface="Calibri"/>
              </a:rPr>
              <a:t>A </a:t>
            </a:r>
            <a:r>
              <a:rPr kumimoji="0" lang="en-US" sz="2400" b="0" i="1" u="none" strike="noStrike" kern="1200" cap="none" spc="0" normalizeH="0" baseline="0" noProof="0" dirty="0" err="1">
                <a:ln>
                  <a:noFill/>
                </a:ln>
                <a:solidFill>
                  <a:srgbClr val="015593"/>
                </a:solidFill>
                <a:effectLst/>
                <a:uLnTx/>
                <a:uFillTx/>
                <a:latin typeface="Calibri"/>
                <a:ea typeface="MS PGothic" pitchFamily="34" charset="-128"/>
                <a:cs typeface="Calibri"/>
              </a:rPr>
              <a:t>Multitumor</a:t>
            </a:r>
            <a:r>
              <a:rPr kumimoji="0" lang="en-US" sz="2400" b="0" i="1" u="none" strike="noStrike" kern="1200" cap="none" spc="0" normalizeH="0" baseline="0" noProof="0" dirty="0">
                <a:ln>
                  <a:noFill/>
                </a:ln>
                <a:solidFill>
                  <a:srgbClr val="015593"/>
                </a:solidFill>
                <a:effectLst/>
                <a:uLnTx/>
                <a:uFillTx/>
                <a:latin typeface="Calibri"/>
                <a:ea typeface="MS PGothic" pitchFamily="34" charset="-128"/>
                <a:cs typeface="Calibri"/>
              </a:rPr>
              <a:t> Symposium in Partnership with Florida Cancer Specialists &amp; Research Institute</a:t>
            </a:r>
          </a:p>
        </p:txBody>
      </p:sp>
    </p:spTree>
    <p:custDataLst>
      <p:tags r:id="rId1"/>
    </p:custDataLst>
    <p:extLst>
      <p:ext uri="{BB962C8B-B14F-4D97-AF65-F5344CB8AC3E}">
        <p14:creationId xmlns:p14="http://schemas.microsoft.com/office/powerpoint/2010/main" val="18021968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55049"/>
            <a:ext cx="12192000" cy="1200732"/>
          </a:xfrm>
        </p:spPr>
        <p:txBody>
          <a:bodyPr wrap="square" anchor="ctr">
            <a:noAutofit/>
          </a:bodyPr>
          <a:lstStyle/>
          <a:p>
            <a:pPr>
              <a:lnSpc>
                <a:spcPts val="3820"/>
              </a:lnSpc>
            </a:pPr>
            <a:r>
              <a:rPr lang="en-US" sz="3400" dirty="0">
                <a:latin typeface="Calibri" panose="020F0502020204030204" pitchFamily="34" charset="0"/>
                <a:cs typeface="Calibri" panose="020F0502020204030204" pitchFamily="34" charset="0"/>
              </a:rPr>
              <a:t>Second Opinion: A Case-Based Exploration of Clinical Investigator 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4181022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0" y="55049"/>
            <a:ext cx="12192000" cy="1200732"/>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Preceding the 68th ASH Annual Meeting</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161028"/>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7110449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A2ED102-B9AE-A183-93C8-6DB2B0C752C8}"/>
              </a:ext>
            </a:extLst>
          </p:cNvPr>
          <p:cNvSpPr>
            <a:spLocks noGrp="1" noChangeArrowheads="1"/>
          </p:cNvSpPr>
          <p:nvPr>
            <p:ph type="title"/>
          </p:nvPr>
        </p:nvSpPr>
        <p:spPr>
          <a:xfrm>
            <a:off x="-13312" y="65242"/>
            <a:ext cx="12192000" cy="728190"/>
          </a:xfrm>
        </p:spPr>
        <p:txBody>
          <a:bodyPr wrap="square" anchor="ctr">
            <a:noAutofit/>
          </a:bodyPr>
          <a:lstStyle/>
          <a:p>
            <a:r>
              <a:rPr lang="en-US" sz="3400" dirty="0"/>
              <a:t>Grand Rounds</a:t>
            </a:r>
          </a:p>
        </p:txBody>
      </p:sp>
      <p:sp>
        <p:nvSpPr>
          <p:cNvPr id="13" name="Text Box 7">
            <a:extLst>
              <a:ext uri="{FF2B5EF4-FFF2-40B4-BE49-F238E27FC236}">
                <a16:creationId xmlns:a16="http://schemas.microsoft.com/office/drawing/2014/main" id="{1A554EAD-7508-69D1-3B9D-671125D7A85F}"/>
              </a:ext>
            </a:extLst>
          </p:cNvPr>
          <p:cNvSpPr txBox="1">
            <a:spLocks noChangeArrowheads="1"/>
          </p:cNvSpPr>
          <p:nvPr/>
        </p:nvSpPr>
        <p:spPr bwMode="auto">
          <a:xfrm>
            <a:off x="3872484" y="2052137"/>
            <a:ext cx="4420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Three Series</a:t>
            </a:r>
          </a:p>
        </p:txBody>
      </p:sp>
      <p:grpSp>
        <p:nvGrpSpPr>
          <p:cNvPr id="7" name="Group 6">
            <a:extLst>
              <a:ext uri="{FF2B5EF4-FFF2-40B4-BE49-F238E27FC236}">
                <a16:creationId xmlns:a16="http://schemas.microsoft.com/office/drawing/2014/main" id="{DAE65AC0-2A0A-767B-07BA-98F3B8EE28BF}"/>
              </a:ext>
            </a:extLst>
          </p:cNvPr>
          <p:cNvGrpSpPr/>
          <p:nvPr/>
        </p:nvGrpSpPr>
        <p:grpSpPr>
          <a:xfrm>
            <a:off x="3234923" y="1239108"/>
            <a:ext cx="5695530" cy="672783"/>
            <a:chOff x="3248235" y="1239108"/>
            <a:chExt cx="5695530" cy="672783"/>
          </a:xfrm>
        </p:grpSpPr>
        <p:sp>
          <p:nvSpPr>
            <p:cNvPr id="5" name="Content Placeholder 2">
              <a:extLst>
                <a:ext uri="{FF2B5EF4-FFF2-40B4-BE49-F238E27FC236}">
                  <a16:creationId xmlns:a16="http://schemas.microsoft.com/office/drawing/2014/main" id="{FA3033D2-6C61-0B98-06ED-0C69A0322421}"/>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6" name="Text Box 6">
              <a:extLst>
                <a:ext uri="{FF2B5EF4-FFF2-40B4-BE49-F238E27FC236}">
                  <a16:creationId xmlns:a16="http://schemas.microsoft.com/office/drawing/2014/main" id="{95BF6098-B69F-2976-6184-978807A81284}"/>
                </a:ext>
              </a:extLst>
            </p:cNvPr>
            <p:cNvSpPr txBox="1">
              <a:spLocks noChangeArrowheads="1"/>
            </p:cNvSpPr>
            <p:nvPr/>
          </p:nvSpPr>
          <p:spPr bwMode="auto">
            <a:xfrm>
              <a:off x="3248235" y="1327115"/>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8" name="Rectangle 4">
            <a:extLst>
              <a:ext uri="{FF2B5EF4-FFF2-40B4-BE49-F238E27FC236}">
                <a16:creationId xmlns:a16="http://schemas.microsoft.com/office/drawing/2014/main" id="{28940AD1-D551-9CBA-5A02-05AFCDC3376D}"/>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2" name="Text Box 6">
            <a:extLst>
              <a:ext uri="{FF2B5EF4-FFF2-40B4-BE49-F238E27FC236}">
                <a16:creationId xmlns:a16="http://schemas.microsoft.com/office/drawing/2014/main" id="{2A652CA5-B67E-8F76-EDAB-BF6D1C0EC262}"/>
              </a:ext>
            </a:extLst>
          </p:cNvPr>
          <p:cNvSpPr txBox="1">
            <a:spLocks noChangeArrowheads="1"/>
          </p:cNvSpPr>
          <p:nvPr/>
        </p:nvSpPr>
        <p:spPr bwMode="auto">
          <a:xfrm>
            <a:off x="4165600" y="2659448"/>
            <a:ext cx="3462455"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Optimizing the Use of </a:t>
            </a:r>
            <a:b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Novel Therapies for Patients with Diffuse Large B-Cell Lymphoma</a:t>
            </a:r>
          </a:p>
        </p:txBody>
      </p:sp>
      <p:sp>
        <p:nvSpPr>
          <p:cNvPr id="4" name="Text Box 7">
            <a:extLst>
              <a:ext uri="{FF2B5EF4-FFF2-40B4-BE49-F238E27FC236}">
                <a16:creationId xmlns:a16="http://schemas.microsoft.com/office/drawing/2014/main" id="{78CB5B62-E116-51CE-CB70-A631AC04D1B0}"/>
              </a:ext>
            </a:extLst>
          </p:cNvPr>
          <p:cNvSpPr txBox="1">
            <a:spLocks noChangeArrowheads="1"/>
          </p:cNvSpPr>
          <p:nvPr/>
        </p:nvSpPr>
        <p:spPr bwMode="auto">
          <a:xfrm>
            <a:off x="609601" y="5013175"/>
            <a:ext cx="10599854" cy="1657117"/>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2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 name="Text Box 6">
            <a:extLst>
              <a:ext uri="{FF2B5EF4-FFF2-40B4-BE49-F238E27FC236}">
                <a16:creationId xmlns:a16="http://schemas.microsoft.com/office/drawing/2014/main" id="{29A0F1FA-2643-3DD0-76D0-3D97D88DDEF5}"/>
              </a:ext>
            </a:extLst>
          </p:cNvPr>
          <p:cNvSpPr txBox="1">
            <a:spLocks noChangeArrowheads="1"/>
          </p:cNvSpPr>
          <p:nvPr/>
        </p:nvSpPr>
        <p:spPr bwMode="auto">
          <a:xfrm>
            <a:off x="7747000" y="2659448"/>
            <a:ext cx="3462454"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Optimizing Therapy for Patients with Hormone Receptor-Positive </a:t>
            </a:r>
            <a:b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Localized Breast Cancer</a:t>
            </a:r>
          </a:p>
        </p:txBody>
      </p:sp>
      <p:sp>
        <p:nvSpPr>
          <p:cNvPr id="9" name="Text Box 6">
            <a:extLst>
              <a:ext uri="{FF2B5EF4-FFF2-40B4-BE49-F238E27FC236}">
                <a16:creationId xmlns:a16="http://schemas.microsoft.com/office/drawing/2014/main" id="{C2EC936A-E251-89D3-C46C-97B21D6EA2F6}"/>
              </a:ext>
            </a:extLst>
          </p:cNvPr>
          <p:cNvSpPr txBox="1">
            <a:spLocks noChangeArrowheads="1"/>
          </p:cNvSpPr>
          <p:nvPr/>
        </p:nvSpPr>
        <p:spPr bwMode="auto">
          <a:xfrm>
            <a:off x="609600" y="2659448"/>
            <a:ext cx="3462455"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Integrating Recent Advances into the Management of Gastroesophageal Cancers</a:t>
            </a:r>
          </a:p>
        </p:txBody>
      </p:sp>
    </p:spTree>
    <p:custDataLst>
      <p:tags r:id="rId1"/>
    </p:custDataLst>
    <p:extLst>
      <p:ext uri="{BB962C8B-B14F-4D97-AF65-F5344CB8AC3E}">
        <p14:creationId xmlns:p14="http://schemas.microsoft.com/office/powerpoint/2010/main" val="7777128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841746" y="2636912"/>
            <a:ext cx="10508507" cy="1143000"/>
          </a:xfrm>
        </p:spPr>
        <p:txBody>
          <a:bodyPr/>
          <a:lstStyle/>
          <a:p>
            <a:r>
              <a:rPr lang="en-US" sz="3600" i="1" dirty="0"/>
              <a:t>Thank you for joining us! Please take a moment </a:t>
            </a:r>
            <a:br>
              <a:rPr lang="en-US" sz="3600" i="1" dirty="0"/>
            </a:br>
            <a:r>
              <a:rPr lang="en-US" sz="3600" i="1" dirty="0"/>
              <a:t>to complete the survey currently up on Zoom. </a:t>
            </a:r>
            <a:br>
              <a:rPr lang="en-US" sz="3600" i="1" dirty="0"/>
            </a:br>
            <a:r>
              <a:rPr lang="en-US" sz="3600" i="1" dirty="0"/>
              <a:t>Your feedback is very important to us.</a:t>
            </a:r>
            <a:br>
              <a:rPr lang="en-US" sz="3600" i="1" dirty="0"/>
            </a:br>
            <a:br>
              <a:rPr lang="en-US" sz="3600" i="1" dirty="0"/>
            </a:br>
            <a:r>
              <a:rPr lang="en-US" sz="3600" i="1" dirty="0"/>
              <a:t>Information on how to obtain CME, ABIM MOC and ABS credit will be provided at the conclusion </a:t>
            </a:r>
            <a:br>
              <a:rPr lang="en-US" sz="3600" i="1" dirty="0"/>
            </a:br>
            <a:r>
              <a:rPr lang="en-US" sz="3600" i="1" dirty="0"/>
              <a:t>of the activity in the Zoom chat room. Attendees </a:t>
            </a:r>
            <a:br>
              <a:rPr lang="en-US" sz="3600" i="1" dirty="0"/>
            </a:br>
            <a:r>
              <a:rPr lang="en-US" sz="3600" i="1" dirty="0"/>
              <a:t>will also receive an email in 1 to 3 business days </a:t>
            </a:r>
            <a:br>
              <a:rPr lang="en-US" sz="3600" i="1" dirty="0"/>
            </a:br>
            <a:r>
              <a:rPr lang="en-US" sz="3600" i="1" dirty="0"/>
              <a:t>with these instructions.</a:t>
            </a:r>
          </a:p>
        </p:txBody>
      </p:sp>
    </p:spTree>
    <p:extLst>
      <p:ext uri="{BB962C8B-B14F-4D97-AF65-F5344CB8AC3E}">
        <p14:creationId xmlns:p14="http://schemas.microsoft.com/office/powerpoint/2010/main" val="9262176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8AABF-FC0E-DDD6-6873-B4770033512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4CA516A2-7730-03D6-F651-180904FE0234}"/>
              </a:ext>
            </a:extLst>
          </p:cNvPr>
          <p:cNvSpPr>
            <a:spLocks noGrp="1" noChangeArrowheads="1"/>
          </p:cNvSpPr>
          <p:nvPr>
            <p:ph type="title"/>
          </p:nvPr>
        </p:nvSpPr>
        <p:spPr>
          <a:xfrm>
            <a:off x="-26623" y="393121"/>
            <a:ext cx="12192000" cy="1143000"/>
          </a:xfrm>
        </p:spPr>
        <p:txBody>
          <a:bodyPr wrap="square" anchor="ctr">
            <a:noAutofit/>
          </a:bodyPr>
          <a:lstStyle/>
          <a:p>
            <a:r>
              <a:rPr lang="en-US" sz="3600" dirty="0"/>
              <a:t>The Implications of Recent Datasets for the Current and </a:t>
            </a:r>
            <a:br>
              <a:rPr lang="en-US" sz="3600" dirty="0"/>
            </a:br>
            <a:r>
              <a:rPr lang="en-US" sz="3600" dirty="0"/>
              <a:t>Future Management of Non-Hodgkin Lymphoma and Chronic Lymphocytic Leukemia — An ASCO/EHA 2026 Review</a:t>
            </a:r>
          </a:p>
        </p:txBody>
      </p:sp>
      <p:sp>
        <p:nvSpPr>
          <p:cNvPr id="2" name="Text Box 6">
            <a:extLst>
              <a:ext uri="{FF2B5EF4-FFF2-40B4-BE49-F238E27FC236}">
                <a16:creationId xmlns:a16="http://schemas.microsoft.com/office/drawing/2014/main" id="{423315BE-5A47-0239-87C0-BDA14C0AD1AE}"/>
              </a:ext>
            </a:extLst>
          </p:cNvPr>
          <p:cNvSpPr txBox="1">
            <a:spLocks noChangeArrowheads="1"/>
          </p:cNvSpPr>
          <p:nvPr/>
        </p:nvSpPr>
        <p:spPr bwMode="auto">
          <a:xfrm>
            <a:off x="0" y="2492205"/>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D83F15EE-CBFA-A6C5-54CE-A7CB58D2468C}"/>
              </a:ext>
            </a:extLst>
          </p:cNvPr>
          <p:cNvSpPr txBox="1">
            <a:spLocks noChangeArrowheads="1"/>
          </p:cNvSpPr>
          <p:nvPr/>
        </p:nvSpPr>
        <p:spPr bwMode="auto">
          <a:xfrm>
            <a:off x="0" y="5733256"/>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0488477-F133-0869-0CA4-9C18FDE3B76F}"/>
              </a:ext>
            </a:extLst>
          </p:cNvPr>
          <p:cNvSpPr txBox="1">
            <a:spLocks noChangeArrowheads="1"/>
          </p:cNvSpPr>
          <p:nvPr/>
        </p:nvSpPr>
        <p:spPr bwMode="auto">
          <a:xfrm>
            <a:off x="4647392" y="3666840"/>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B0C939B4-DCDB-8B2A-0F37-2D979DCC7724}"/>
              </a:ext>
            </a:extLst>
          </p:cNvPr>
          <p:cNvSpPr txBox="1">
            <a:spLocks noChangeArrowheads="1"/>
          </p:cNvSpPr>
          <p:nvPr/>
        </p:nvSpPr>
        <p:spPr bwMode="auto">
          <a:xfrm>
            <a:off x="152400" y="4221353"/>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Brad S Kahl,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Jeff Sharman,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Tanya Siddiqi, MD</a:t>
            </a:r>
            <a:endParaRPr kumimoji="0" lang="en-US" altLang="x-none" sz="3200" b="1" i="1"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86176565-964F-955C-B8D1-F16E0FFD81C1}"/>
              </a:ext>
            </a:extLst>
          </p:cNvPr>
          <p:cNvSpPr txBox="1">
            <a:spLocks noChangeArrowheads="1"/>
          </p:cNvSpPr>
          <p:nvPr/>
        </p:nvSpPr>
        <p:spPr bwMode="auto">
          <a:xfrm>
            <a:off x="0" y="1692200"/>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0084255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3665422"/>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3665422"/>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a:solidFill>
                  <a:srgbClr val="000000"/>
                </a:solidFill>
                <a:latin typeface="Calibri"/>
              </a:rPr>
              <a:t>Siteman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4817819"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Jeff Sharman, MD</a:t>
            </a:r>
          </a:p>
          <a:p>
            <a:pPr lvl="0">
              <a:lnSpc>
                <a:spcPts val="1850"/>
              </a:lnSpc>
              <a:defRPr/>
            </a:pPr>
            <a:r>
              <a:rPr lang="en-US" sz="1600" b="0" dirty="0">
                <a:solidFill>
                  <a:srgbClr val="000000"/>
                </a:solidFill>
                <a:latin typeface="Calibri"/>
              </a:rPr>
              <a:t>Medical Director of Hematology Research</a:t>
            </a:r>
          </a:p>
          <a:p>
            <a:pPr lvl="0">
              <a:lnSpc>
                <a:spcPts val="1850"/>
              </a:lnSpc>
              <a:defRPr/>
            </a:pPr>
            <a:r>
              <a:rPr lang="en-US" sz="1600" b="0" dirty="0">
                <a:solidFill>
                  <a:srgbClr val="000000"/>
                </a:solidFill>
                <a:latin typeface="Calibri"/>
              </a:rPr>
              <a:t>Sarah Cannon Research Institute at</a:t>
            </a:r>
          </a:p>
          <a:p>
            <a:pPr lvl="0">
              <a:lnSpc>
                <a:spcPts val="1850"/>
              </a:lnSpc>
              <a:defRPr/>
            </a:pPr>
            <a:r>
              <a:rPr lang="en-US" sz="1600" b="0" dirty="0">
                <a:solidFill>
                  <a:srgbClr val="000000"/>
                </a:solidFill>
                <a:latin typeface="Calibri"/>
              </a:rPr>
              <a:t>Willamette Valley Cancer Center</a:t>
            </a:r>
          </a:p>
          <a:p>
            <a:pPr lvl="0">
              <a:lnSpc>
                <a:spcPts val="1850"/>
              </a:lnSpc>
              <a:defRPr/>
            </a:pPr>
            <a:r>
              <a:rPr lang="en-US" sz="1600" b="0" dirty="0">
                <a:solidFill>
                  <a:srgbClr val="000000"/>
                </a:solidFill>
                <a:latin typeface="Calibri"/>
              </a:rPr>
              <a:t>Eugene, Oregon</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
        <p:nvSpPr>
          <p:cNvPr id="5" name="Text Box 7">
            <a:extLst>
              <a:ext uri="{FF2B5EF4-FFF2-40B4-BE49-F238E27FC236}">
                <a16:creationId xmlns:a16="http://schemas.microsoft.com/office/drawing/2014/main" id="{34B39769-BCE9-A153-62A6-B75BD74CD200}"/>
              </a:ext>
            </a:extLst>
          </p:cNvPr>
          <p:cNvSpPr txBox="1">
            <a:spLocks noChangeArrowheads="1"/>
          </p:cNvSpPr>
          <p:nvPr/>
        </p:nvSpPr>
        <p:spPr bwMode="auto">
          <a:xfrm>
            <a:off x="7691000" y="1438727"/>
            <a:ext cx="427932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Tanya Siddiqi, MD</a:t>
            </a:r>
          </a:p>
          <a:p>
            <a:pPr lvl="0">
              <a:lnSpc>
                <a:spcPts val="1850"/>
              </a:lnSpc>
              <a:defRPr/>
            </a:pPr>
            <a:r>
              <a:rPr lang="en-US" sz="1600" b="0" dirty="0">
                <a:solidFill>
                  <a:srgbClr val="000000"/>
                </a:solidFill>
                <a:latin typeface="Calibri"/>
              </a:rPr>
              <a:t>Medical Director of Lymphoma and IEC Programs</a:t>
            </a:r>
          </a:p>
          <a:p>
            <a:pPr lvl="0">
              <a:lnSpc>
                <a:spcPts val="1850"/>
              </a:lnSpc>
              <a:defRPr/>
            </a:pPr>
            <a:r>
              <a:rPr lang="en-US" sz="1600" b="0" dirty="0">
                <a:solidFill>
                  <a:srgbClr val="000000"/>
                </a:solidFill>
                <a:latin typeface="Calibri"/>
              </a:rPr>
              <a:t>City of Hope OC</a:t>
            </a:r>
          </a:p>
          <a:p>
            <a:pPr lvl="0">
              <a:lnSpc>
                <a:spcPts val="1850"/>
              </a:lnSpc>
              <a:defRPr/>
            </a:pPr>
            <a:r>
              <a:rPr lang="en-US" sz="1600" b="0" dirty="0">
                <a:solidFill>
                  <a:srgbClr val="000000"/>
                </a:solidFill>
                <a:latin typeface="Calibri"/>
              </a:rPr>
              <a:t>Director, CLL Program</a:t>
            </a:r>
          </a:p>
          <a:p>
            <a:pPr lvl="0">
              <a:lnSpc>
                <a:spcPts val="1850"/>
              </a:lnSpc>
              <a:defRPr/>
            </a:pPr>
            <a:r>
              <a:rPr lang="en-US" sz="1600" b="0" dirty="0">
                <a:solidFill>
                  <a:srgbClr val="000000"/>
                </a:solidFill>
                <a:latin typeface="Calibri"/>
              </a:rPr>
              <a:t>Professor, Department of Hematology/HCT</a:t>
            </a:r>
          </a:p>
          <a:p>
            <a:pPr lvl="0">
              <a:lnSpc>
                <a:spcPts val="1850"/>
              </a:lnSpc>
              <a:defRPr/>
            </a:pPr>
            <a:r>
              <a:rPr lang="en-US" sz="1600" b="0" dirty="0">
                <a:solidFill>
                  <a:srgbClr val="000000"/>
                </a:solidFill>
                <a:latin typeface="Calibri"/>
              </a:rPr>
              <a:t>City of Hope</a:t>
            </a:r>
          </a:p>
          <a:p>
            <a:pPr lvl="0">
              <a:lnSpc>
                <a:spcPts val="1850"/>
              </a:lnSpc>
              <a:defRPr/>
            </a:pPr>
            <a:r>
              <a:rPr lang="en-US" sz="1600" b="0" dirty="0">
                <a:solidFill>
                  <a:srgbClr val="000000"/>
                </a:solidFill>
                <a:latin typeface="Calibri"/>
              </a:rPr>
              <a:t>Duarte, California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6A1EC9B4-2677-470E-DD71-F0B6DF39958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59912" y="1438727"/>
            <a:ext cx="1371600" cy="1371600"/>
          </a:xfrm>
          <a:prstGeom prst="rect">
            <a:avLst/>
          </a:prstGeom>
        </p:spPr>
      </p:pic>
    </p:spTree>
    <p:extLst>
      <p:ext uri="{BB962C8B-B14F-4D97-AF65-F5344CB8AC3E}">
        <p14:creationId xmlns:p14="http://schemas.microsoft.com/office/powerpoint/2010/main" val="28182011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1946737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2183490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1089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200" dirty="0"/>
              <a:t>Data + Perspectives: Investigators </a:t>
            </a:r>
            <a:br>
              <a:rPr lang="en-US" sz="4200" dirty="0"/>
            </a:br>
            <a:r>
              <a:rPr lang="en-US" sz="4200" dirty="0"/>
              <a:t>Discuss the Optimal Management of </a:t>
            </a:r>
            <a:br>
              <a:rPr lang="en-US" sz="4200" dirty="0"/>
            </a:br>
            <a:r>
              <a:rPr lang="en-US" sz="4200" dirty="0"/>
              <a:t>Relapsed/Refractory Multiple Myeloma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301617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9, 2026</a:t>
            </a:r>
            <a:b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11:56 AM – 12:56 PM CT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 typeface="Wingdings" charset="2"/>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Robert Z Orlowski, MD, PhD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4082659"/>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637172"/>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Meletios-Athanasios (Thanos) C Dimopoulos, MD</a:t>
            </a:r>
            <a:b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Noopur Raje, MD</a:t>
            </a: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209099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CME-Accredited Satellite Symposium During the </a:t>
            </a:r>
            <a:b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Society of Hematologic Oncology 2026 Annual Meeting</a:t>
            </a:r>
          </a:p>
        </p:txBody>
      </p:sp>
    </p:spTree>
    <p:custDataLst>
      <p:tags r:id="rId1"/>
    </p:custDataLst>
    <p:extLst>
      <p:ext uri="{BB962C8B-B14F-4D97-AF65-F5344CB8AC3E}">
        <p14:creationId xmlns:p14="http://schemas.microsoft.com/office/powerpoint/2010/main" val="38592171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Data + Perspectives: Investigators Discuss the Optimal Management of Chronic Lymphocytic Leukemia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267541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September 17,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Catherine C Coombs,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S Davids, MD,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1673949"/>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3201906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45FFA0E9-3A99-EA4E-901A-E81B0F17160D}"/>
              </a:ext>
            </a:extLst>
          </p:cNvPr>
          <p:cNvSpPr>
            <a:spLocks noGrp="1" noChangeArrowheads="1"/>
          </p:cNvSpPr>
          <p:nvPr>
            <p:ph type="title"/>
          </p:nvPr>
        </p:nvSpPr>
        <p:spPr>
          <a:xfrm>
            <a:off x="-26623" y="197176"/>
            <a:ext cx="12192000" cy="1143000"/>
          </a:xfrm>
        </p:spPr>
        <p:txBody>
          <a:bodyPr wrap="square" anchor="ctr">
            <a:noAutofit/>
          </a:bodyPr>
          <a:lstStyle/>
          <a:p>
            <a:r>
              <a:rPr lang="en-US" sz="3600" dirty="0"/>
              <a:t>Integrating New Advances into </a:t>
            </a:r>
            <a:br>
              <a:rPr lang="en-US" sz="3600" dirty="0"/>
            </a:br>
            <a:r>
              <a:rPr lang="en-US" sz="3600" dirty="0"/>
              <a:t>Community Oncology Practice</a:t>
            </a:r>
          </a:p>
        </p:txBody>
      </p:sp>
      <p:sp>
        <p:nvSpPr>
          <p:cNvPr id="11" name="Text Box 6">
            <a:extLst>
              <a:ext uri="{FF2B5EF4-FFF2-40B4-BE49-F238E27FC236}">
                <a16:creationId xmlns:a16="http://schemas.microsoft.com/office/drawing/2014/main" id="{E340E827-C280-9B48-B129-D2E84327028D}"/>
              </a:ext>
            </a:extLst>
          </p:cNvPr>
          <p:cNvSpPr txBox="1">
            <a:spLocks noChangeArrowheads="1"/>
          </p:cNvSpPr>
          <p:nvPr/>
        </p:nvSpPr>
        <p:spPr bwMode="auto">
          <a:xfrm>
            <a:off x="0" y="4416605"/>
            <a:ext cx="12192000" cy="120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2800"/>
              </a:lnSpc>
              <a:spcBef>
                <a:spcPct val="0"/>
              </a:spcBef>
              <a:spcAft>
                <a:spcPct val="0"/>
              </a:spcAft>
              <a:buClrTx/>
              <a:buSzTx/>
              <a:buFontTx/>
              <a:buNone/>
              <a:tabLst/>
              <a:defRPr/>
            </a:pPr>
            <a:r>
              <a:rPr kumimoji="0" lang="en-US" sz="2700" b="1" i="1"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rPr>
              <a:t>Faculty to be announced.</a:t>
            </a:r>
          </a:p>
        </p:txBody>
      </p:sp>
      <p:sp>
        <p:nvSpPr>
          <p:cNvPr id="12" name="Text Box 3">
            <a:extLst>
              <a:ext uri="{FF2B5EF4-FFF2-40B4-BE49-F238E27FC236}">
                <a16:creationId xmlns:a16="http://schemas.microsoft.com/office/drawing/2014/main" id="{7E30105C-B3D1-1C45-996D-9E0E654A891B}"/>
              </a:ext>
            </a:extLst>
          </p:cNvPr>
          <p:cNvSpPr txBox="1">
            <a:spLocks noChangeArrowheads="1"/>
          </p:cNvSpPr>
          <p:nvPr/>
        </p:nvSpPr>
        <p:spPr bwMode="auto">
          <a:xfrm>
            <a:off x="3261360" y="5287891"/>
            <a:ext cx="566928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200"/>
              </a:lnSpc>
              <a:spcBef>
                <a:spcPct val="0"/>
              </a:spcBef>
              <a:spcAft>
                <a:spcPts val="0"/>
              </a:spcAft>
              <a:buClr>
                <a:srgbClr val="000000"/>
              </a:buClr>
              <a:buSzPct val="80000"/>
              <a:buFont typeface="Wingdings" charset="2"/>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200"/>
              </a:lnSpc>
              <a:spcBef>
                <a:spcPct val="0"/>
              </a:spcBef>
              <a:spcAft>
                <a:spcPts val="0"/>
              </a:spcAft>
              <a:buClr>
                <a:srgbClr val="000000"/>
              </a:buClr>
              <a:buSzPct val="80000"/>
              <a:buFontTx/>
              <a:buNone/>
              <a:tabLst/>
              <a:defRPr/>
            </a:pPr>
            <a:r>
              <a:rPr kumimoji="0" lang="en-US" altLang="x-none"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13" name="Text Box 7">
            <a:extLst>
              <a:ext uri="{FF2B5EF4-FFF2-40B4-BE49-F238E27FC236}">
                <a16:creationId xmlns:a16="http://schemas.microsoft.com/office/drawing/2014/main" id="{A5E19C6F-C502-CD4A-A2BB-D7430F1BC538}"/>
              </a:ext>
            </a:extLst>
          </p:cNvPr>
          <p:cNvSpPr txBox="1">
            <a:spLocks noChangeArrowheads="1"/>
          </p:cNvSpPr>
          <p:nvPr/>
        </p:nvSpPr>
        <p:spPr bwMode="auto">
          <a:xfrm>
            <a:off x="4647392" y="3800717"/>
            <a:ext cx="28972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35F8A6CD-FCA1-E840-88A9-EDC709243AF5}"/>
              </a:ext>
            </a:extLst>
          </p:cNvPr>
          <p:cNvSpPr txBox="1">
            <a:spLocks noChangeArrowheads="1"/>
          </p:cNvSpPr>
          <p:nvPr/>
        </p:nvSpPr>
        <p:spPr bwMode="auto">
          <a:xfrm>
            <a:off x="0" y="1910513"/>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Saturday, October 17, 2026</a:t>
            </a:r>
            <a:b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7:15 AM – 12:00 PM ET</a:t>
            </a:r>
            <a:endParaRPr kumimoji="0" lang="en-US" sz="30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Text Box 6">
            <a:extLst>
              <a:ext uri="{FF2B5EF4-FFF2-40B4-BE49-F238E27FC236}">
                <a16:creationId xmlns:a16="http://schemas.microsoft.com/office/drawing/2014/main" id="{103E5231-959F-364A-A4F0-5AF3B3B92FCA}"/>
              </a:ext>
            </a:extLst>
          </p:cNvPr>
          <p:cNvSpPr txBox="1">
            <a:spLocks noChangeArrowheads="1"/>
          </p:cNvSpPr>
          <p:nvPr/>
        </p:nvSpPr>
        <p:spPr bwMode="auto">
          <a:xfrm>
            <a:off x="0" y="2916713"/>
            <a:ext cx="121920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The Ritz-Carlton Orlando Grande Lakes | Orlando, Florida</a:t>
            </a:r>
            <a:endParaRPr kumimoji="0" lang="en-US" sz="3000" b="0"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2" name="Rectangle 4">
            <a:extLst>
              <a:ext uri="{FF2B5EF4-FFF2-40B4-BE49-F238E27FC236}">
                <a16:creationId xmlns:a16="http://schemas.microsoft.com/office/drawing/2014/main" id="{8A246314-AFAD-AE5E-6A0E-2AACFD42318B}"/>
              </a:ext>
            </a:extLst>
          </p:cNvPr>
          <p:cNvSpPr txBox="1">
            <a:spLocks noChangeArrowheads="1"/>
          </p:cNvSpPr>
          <p:nvPr/>
        </p:nvSpPr>
        <p:spPr bwMode="auto">
          <a:xfrm>
            <a:off x="0" y="1231054"/>
            <a:ext cx="12192000" cy="481589"/>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400" b="0" i="1" u="none" strike="noStrike" kern="1200" cap="none" spc="0" normalizeH="0" baseline="0" noProof="0" dirty="0">
                <a:ln>
                  <a:noFill/>
                </a:ln>
                <a:solidFill>
                  <a:srgbClr val="015593"/>
                </a:solidFill>
                <a:effectLst/>
                <a:uLnTx/>
                <a:uFillTx/>
                <a:latin typeface="Calibri"/>
                <a:ea typeface="MS PGothic" pitchFamily="34" charset="-128"/>
                <a:cs typeface="Calibri"/>
              </a:rPr>
              <a:t>A </a:t>
            </a:r>
            <a:r>
              <a:rPr kumimoji="0" lang="en-US" sz="2400" b="0" i="1" u="none" strike="noStrike" kern="1200" cap="none" spc="0" normalizeH="0" baseline="0" noProof="0" dirty="0" err="1">
                <a:ln>
                  <a:noFill/>
                </a:ln>
                <a:solidFill>
                  <a:srgbClr val="015593"/>
                </a:solidFill>
                <a:effectLst/>
                <a:uLnTx/>
                <a:uFillTx/>
                <a:latin typeface="Calibri"/>
                <a:ea typeface="MS PGothic" pitchFamily="34" charset="-128"/>
                <a:cs typeface="Calibri"/>
              </a:rPr>
              <a:t>Multitumor</a:t>
            </a:r>
            <a:r>
              <a:rPr kumimoji="0" lang="en-US" sz="2400" b="0" i="1" u="none" strike="noStrike" kern="1200" cap="none" spc="0" normalizeH="0" baseline="0" noProof="0" dirty="0">
                <a:ln>
                  <a:noFill/>
                </a:ln>
                <a:solidFill>
                  <a:srgbClr val="015593"/>
                </a:solidFill>
                <a:effectLst/>
                <a:uLnTx/>
                <a:uFillTx/>
                <a:latin typeface="Calibri"/>
                <a:ea typeface="MS PGothic" pitchFamily="34" charset="-128"/>
                <a:cs typeface="Calibri"/>
              </a:rPr>
              <a:t> Symposium in Partnership with Florida Cancer Specialists &amp; Research Institute</a:t>
            </a:r>
          </a:p>
        </p:txBody>
      </p:sp>
    </p:spTree>
    <p:custDataLst>
      <p:tags r:id="rId1"/>
    </p:custDataLst>
    <p:extLst>
      <p:ext uri="{BB962C8B-B14F-4D97-AF65-F5344CB8AC3E}">
        <p14:creationId xmlns:p14="http://schemas.microsoft.com/office/powerpoint/2010/main" val="3627699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600"/>
              </a:spcBef>
              <a:spcAft>
                <a:spcPts val="0"/>
              </a:spcAft>
              <a:buNone/>
              <a:defRPr/>
            </a:pPr>
            <a:r>
              <a:rPr lang="en-US" sz="3100" kern="0" dirty="0">
                <a:solidFill>
                  <a:srgbClr val="0331FF"/>
                </a:solidFill>
              </a:rPr>
              <a:t>HER2-Positive Breast Cancer</a:t>
            </a:r>
          </a:p>
          <a:p>
            <a:pPr marL="98425" lvl="0" indent="0" algn="ctr">
              <a:lnSpc>
                <a:spcPts val="2800"/>
              </a:lnSpc>
              <a:spcBef>
                <a:spcPts val="600"/>
              </a:spcBef>
              <a:spcAft>
                <a:spcPts val="0"/>
              </a:spcAft>
              <a:buNone/>
              <a:defRPr/>
            </a:pPr>
            <a:r>
              <a:rPr lang="en-US" sz="2700" kern="0" dirty="0">
                <a:solidFill>
                  <a:srgbClr val="015593"/>
                </a:solidFill>
              </a:rPr>
              <a:t>Tuesday, December 8, 2026</a:t>
            </a:r>
          </a:p>
          <a:p>
            <a:pPr marL="98425" lvl="0" indent="0" algn="ctr">
              <a:lnSpc>
                <a:spcPts val="2800"/>
              </a:lnSpc>
              <a:spcBef>
                <a:spcPts val="600"/>
              </a:spcBef>
              <a:spcAft>
                <a:spcPts val="0"/>
              </a:spcAft>
              <a:buNone/>
              <a:defRPr/>
            </a:pPr>
            <a:r>
              <a:rPr lang="en-US" sz="2700" kern="0" dirty="0">
                <a:solidFill>
                  <a:srgbClr val="015593"/>
                </a:solidFill>
              </a:rPr>
              <a:t>7:00 PM – 9:00 PM </a:t>
            </a: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CT</a:t>
            </a:r>
          </a:p>
        </p:txBody>
      </p:sp>
      <p:sp>
        <p:nvSpPr>
          <p:cNvPr id="6" name="Rectangle 4"/>
          <p:cNvSpPr>
            <a:spLocks noGrp="1" noChangeArrowheads="1"/>
          </p:cNvSpPr>
          <p:nvPr>
            <p:ph type="title"/>
          </p:nvPr>
        </p:nvSpPr>
        <p:spPr>
          <a:xfrm>
            <a:off x="0" y="55049"/>
            <a:ext cx="12192000" cy="1200732"/>
          </a:xfrm>
        </p:spPr>
        <p:txBody>
          <a:bodyPr wrap="square" anchor="ctr">
            <a:noAutofit/>
          </a:bodyPr>
          <a:lstStyle/>
          <a:p>
            <a:pPr>
              <a:lnSpc>
                <a:spcPts val="3820"/>
              </a:lnSpc>
            </a:pPr>
            <a:r>
              <a:rPr lang="en-US" sz="3400" dirty="0">
                <a:latin typeface="Calibri" panose="020F0502020204030204" pitchFamily="34" charset="0"/>
                <a:cs typeface="Calibri" panose="020F0502020204030204" pitchFamily="34" charset="0"/>
              </a:rPr>
              <a:t>Second Opinion: A Case-Based Exploration of Clinical Investigator 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lnSpc>
                <a:spcPts val="3220"/>
              </a:lnSpc>
              <a:defRPr/>
            </a:pPr>
            <a:r>
              <a:rPr lang="en-US" sz="2800" b="0" i="1" dirty="0">
                <a:solidFill>
                  <a:srgbClr val="015593"/>
                </a:solidFill>
              </a:rPr>
              <a:t>A CME Satellite Symposium Series</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600"/>
              </a:spcBef>
              <a:spcAft>
                <a:spcPts val="0"/>
              </a:spcAft>
              <a:buNone/>
              <a:defRPr/>
            </a:pPr>
            <a:r>
              <a:rPr lang="en-US" sz="3100" kern="0" dirty="0">
                <a:solidFill>
                  <a:srgbClr val="0331FF"/>
                </a:solidFill>
              </a:rPr>
              <a:t>PI3K/AKT/mTOR Inhibitors for HR-Positive Breast Cancer</a:t>
            </a:r>
          </a:p>
          <a:p>
            <a:pPr marL="98425" lvl="0" indent="0" algn="ctr">
              <a:lnSpc>
                <a:spcPts val="2800"/>
              </a:lnSpc>
              <a:spcBef>
                <a:spcPts val="600"/>
              </a:spcBef>
              <a:spcAft>
                <a:spcPts val="0"/>
              </a:spcAft>
              <a:buNone/>
              <a:defRPr/>
            </a:pPr>
            <a:r>
              <a:rPr lang="en-US" sz="2700" kern="0" dirty="0">
                <a:solidFill>
                  <a:srgbClr val="015593"/>
                </a:solidFill>
              </a:rPr>
              <a:t>Tuesday, December 8, 2026</a:t>
            </a:r>
          </a:p>
          <a:p>
            <a:pPr marL="98425" lvl="0" indent="0" algn="ctr">
              <a:lnSpc>
                <a:spcPts val="2800"/>
              </a:lnSpc>
              <a:spcBef>
                <a:spcPts val="600"/>
              </a:spcBef>
              <a:spcAft>
                <a:spcPts val="0"/>
              </a:spcAft>
              <a:buNone/>
              <a:defRPr/>
            </a:pPr>
            <a:r>
              <a:rPr lang="en-US" sz="2700" kern="0" dirty="0">
                <a:solidFill>
                  <a:srgbClr val="015593"/>
                </a:solidFill>
              </a:rPr>
              <a:t>7:00 PM – 9:00 PM </a:t>
            </a: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600"/>
              </a:spcBef>
              <a:spcAft>
                <a:spcPts val="0"/>
              </a:spcAft>
              <a:buNone/>
              <a:defRPr/>
            </a:pPr>
            <a:r>
              <a:rPr lang="en-US" sz="3100" kern="0" dirty="0">
                <a:solidFill>
                  <a:srgbClr val="0331FF"/>
                </a:solidFill>
              </a:rPr>
              <a:t>Triple-Negative Breast Cancer</a:t>
            </a:r>
          </a:p>
          <a:p>
            <a:pPr marL="98425" lvl="0" indent="0" algn="ctr">
              <a:lnSpc>
                <a:spcPts val="2800"/>
              </a:lnSpc>
              <a:spcBef>
                <a:spcPts val="600"/>
              </a:spcBef>
              <a:spcAft>
                <a:spcPts val="0"/>
              </a:spcAft>
              <a:buNone/>
              <a:defRPr/>
            </a:pPr>
            <a:r>
              <a:rPr lang="en-US" sz="2700" kern="0" dirty="0">
                <a:solidFill>
                  <a:srgbClr val="015593"/>
                </a:solidFill>
              </a:rPr>
              <a:t>Wednesday, December 9, 2026</a:t>
            </a:r>
          </a:p>
          <a:p>
            <a:pPr marL="98425" lvl="0" indent="0" algn="ctr">
              <a:lnSpc>
                <a:spcPts val="2800"/>
              </a:lnSpc>
              <a:spcBef>
                <a:spcPts val="600"/>
              </a:spcBef>
              <a:spcAft>
                <a:spcPts val="0"/>
              </a:spcAft>
              <a:buNone/>
              <a:defRPr/>
            </a:pPr>
            <a:r>
              <a:rPr lang="en-US" sz="2700" kern="0" dirty="0">
                <a:solidFill>
                  <a:srgbClr val="015593"/>
                </a:solidFill>
              </a:rPr>
              <a:t>7:00 PM – 9:00 PM </a:t>
            </a: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600"/>
              </a:spcBef>
              <a:spcAft>
                <a:spcPts val="0"/>
              </a:spcAft>
              <a:buNone/>
              <a:defRPr/>
            </a:pPr>
            <a:r>
              <a:rPr lang="en-US" sz="3100" kern="0" dirty="0">
                <a:solidFill>
                  <a:srgbClr val="0331FF"/>
                </a:solidFill>
              </a:rPr>
              <a:t>Localized HR-Positive </a:t>
            </a:r>
            <a:br>
              <a:rPr lang="en-US" sz="3100" kern="0" dirty="0">
                <a:solidFill>
                  <a:srgbClr val="0331FF"/>
                </a:solidFill>
              </a:rPr>
            </a:br>
            <a:r>
              <a:rPr lang="en-US" sz="3100" kern="0" dirty="0">
                <a:solidFill>
                  <a:srgbClr val="0331FF"/>
                </a:solidFill>
              </a:rPr>
              <a:t>Breast Cancer </a:t>
            </a:r>
          </a:p>
          <a:p>
            <a:pPr marL="98425" lvl="0" indent="0" algn="ctr">
              <a:lnSpc>
                <a:spcPts val="2800"/>
              </a:lnSpc>
              <a:spcBef>
                <a:spcPts val="600"/>
              </a:spcBef>
              <a:spcAft>
                <a:spcPts val="0"/>
              </a:spcAft>
              <a:buNone/>
              <a:defRPr/>
            </a:pPr>
            <a:r>
              <a:rPr lang="en-US" sz="2700" kern="0" dirty="0">
                <a:solidFill>
                  <a:srgbClr val="015593"/>
                </a:solidFill>
              </a:rPr>
              <a:t>Thursday, December 10, 2026</a:t>
            </a:r>
          </a:p>
          <a:p>
            <a:pPr marL="98425" lvl="0" indent="0" algn="ctr">
              <a:lnSpc>
                <a:spcPts val="2800"/>
              </a:lnSpc>
              <a:spcBef>
                <a:spcPts val="600"/>
              </a:spcBef>
              <a:spcAft>
                <a:spcPts val="0"/>
              </a:spcAft>
              <a:buNone/>
              <a:defRPr/>
            </a:pPr>
            <a:r>
              <a:rPr lang="en-US" sz="2700" kern="0" dirty="0">
                <a:solidFill>
                  <a:srgbClr val="015593"/>
                </a:solidFill>
              </a:rPr>
              <a:t>7:00 PM – 9:00 PM </a:t>
            </a: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600"/>
              </a:spcBef>
              <a:spcAft>
                <a:spcPts val="0"/>
              </a:spcAft>
              <a:buNone/>
              <a:defRPr/>
            </a:pPr>
            <a:r>
              <a:rPr lang="en-US" sz="3100" kern="0" dirty="0">
                <a:solidFill>
                  <a:srgbClr val="0331FF"/>
                </a:solidFill>
              </a:rPr>
              <a:t>Oral SERDs for HR-Positive Breast Cancer</a:t>
            </a:r>
          </a:p>
          <a:p>
            <a:pPr marL="98425" lvl="0" indent="0" algn="ctr">
              <a:lnSpc>
                <a:spcPts val="2800"/>
              </a:lnSpc>
              <a:spcBef>
                <a:spcPts val="600"/>
              </a:spcBef>
              <a:spcAft>
                <a:spcPts val="0"/>
              </a:spcAft>
              <a:buNone/>
              <a:defRPr/>
            </a:pPr>
            <a:r>
              <a:rPr lang="en-US" sz="2700" kern="0" dirty="0">
                <a:solidFill>
                  <a:srgbClr val="015593"/>
                </a:solidFill>
              </a:rPr>
              <a:t>Thursday, December 10, 2026</a:t>
            </a:r>
          </a:p>
          <a:p>
            <a:pPr marL="98425" lvl="0" indent="0" algn="ctr">
              <a:lnSpc>
                <a:spcPts val="2800"/>
              </a:lnSpc>
              <a:spcBef>
                <a:spcPts val="600"/>
              </a:spcBef>
              <a:spcAft>
                <a:spcPts val="0"/>
              </a:spcAft>
              <a:buNone/>
              <a:defRPr/>
            </a:pPr>
            <a:r>
              <a:rPr lang="en-US" sz="2700" kern="0" dirty="0">
                <a:solidFill>
                  <a:srgbClr val="015593"/>
                </a:solidFill>
              </a:rPr>
              <a:t>7:00 PM – 9:00 PM </a:t>
            </a: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CT</a:t>
            </a:r>
          </a:p>
        </p:txBody>
      </p:sp>
    </p:spTree>
    <p:custDataLst>
      <p:tags r:id="rId1"/>
    </p:custDataLst>
    <p:extLst>
      <p:ext uri="{BB962C8B-B14F-4D97-AF65-F5344CB8AC3E}">
        <p14:creationId xmlns:p14="http://schemas.microsoft.com/office/powerpoint/2010/main" val="2684259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0" y="55049"/>
            <a:ext cx="12192000" cy="1200732"/>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Preceding the 68th ASH Annual Meeting</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161028"/>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lgn="ctr">
              <a:lnSpc>
                <a:spcPts val="2800"/>
              </a:lnSpc>
              <a:spcBef>
                <a:spcPts val="300"/>
              </a:spcBef>
              <a:spcAft>
                <a:spcPts val="0"/>
              </a:spcAft>
              <a:buNone/>
              <a:defRPr/>
            </a:pPr>
            <a:r>
              <a:rPr lang="en-US" sz="3000" kern="0" dirty="0">
                <a:solidFill>
                  <a:srgbClr val="0331FF"/>
                </a:solidFill>
              </a:rPr>
              <a:t>BCMA ADCs and Bispecific </a:t>
            </a: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586920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A2ED102-B9AE-A183-93C8-6DB2B0C752C8}"/>
              </a:ext>
            </a:extLst>
          </p:cNvPr>
          <p:cNvSpPr>
            <a:spLocks noGrp="1" noChangeArrowheads="1"/>
          </p:cNvSpPr>
          <p:nvPr>
            <p:ph type="title"/>
          </p:nvPr>
        </p:nvSpPr>
        <p:spPr>
          <a:xfrm>
            <a:off x="-13312" y="65242"/>
            <a:ext cx="12192000" cy="728190"/>
          </a:xfrm>
        </p:spPr>
        <p:txBody>
          <a:bodyPr wrap="square" anchor="ctr">
            <a:noAutofit/>
          </a:bodyPr>
          <a:lstStyle/>
          <a:p>
            <a:r>
              <a:rPr lang="en-US" sz="3400" dirty="0"/>
              <a:t>Grand Rounds</a:t>
            </a:r>
          </a:p>
        </p:txBody>
      </p:sp>
      <p:sp>
        <p:nvSpPr>
          <p:cNvPr id="13" name="Text Box 7">
            <a:extLst>
              <a:ext uri="{FF2B5EF4-FFF2-40B4-BE49-F238E27FC236}">
                <a16:creationId xmlns:a16="http://schemas.microsoft.com/office/drawing/2014/main" id="{1A554EAD-7508-69D1-3B9D-671125D7A85F}"/>
              </a:ext>
            </a:extLst>
          </p:cNvPr>
          <p:cNvSpPr txBox="1">
            <a:spLocks noChangeArrowheads="1"/>
          </p:cNvSpPr>
          <p:nvPr/>
        </p:nvSpPr>
        <p:spPr bwMode="auto">
          <a:xfrm>
            <a:off x="3872484" y="2052137"/>
            <a:ext cx="4420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Three Series</a:t>
            </a:r>
          </a:p>
        </p:txBody>
      </p:sp>
      <p:grpSp>
        <p:nvGrpSpPr>
          <p:cNvPr id="7" name="Group 6">
            <a:extLst>
              <a:ext uri="{FF2B5EF4-FFF2-40B4-BE49-F238E27FC236}">
                <a16:creationId xmlns:a16="http://schemas.microsoft.com/office/drawing/2014/main" id="{DAE65AC0-2A0A-767B-07BA-98F3B8EE28BF}"/>
              </a:ext>
            </a:extLst>
          </p:cNvPr>
          <p:cNvGrpSpPr/>
          <p:nvPr/>
        </p:nvGrpSpPr>
        <p:grpSpPr>
          <a:xfrm>
            <a:off x="3234923" y="1239108"/>
            <a:ext cx="5695530" cy="672783"/>
            <a:chOff x="3248235" y="1239108"/>
            <a:chExt cx="5695530" cy="672783"/>
          </a:xfrm>
        </p:grpSpPr>
        <p:sp>
          <p:nvSpPr>
            <p:cNvPr id="5" name="Content Placeholder 2">
              <a:extLst>
                <a:ext uri="{FF2B5EF4-FFF2-40B4-BE49-F238E27FC236}">
                  <a16:creationId xmlns:a16="http://schemas.microsoft.com/office/drawing/2014/main" id="{FA3033D2-6C61-0B98-06ED-0C69A0322421}"/>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6" name="Text Box 6">
              <a:extLst>
                <a:ext uri="{FF2B5EF4-FFF2-40B4-BE49-F238E27FC236}">
                  <a16:creationId xmlns:a16="http://schemas.microsoft.com/office/drawing/2014/main" id="{95BF6098-B69F-2976-6184-978807A81284}"/>
                </a:ext>
              </a:extLst>
            </p:cNvPr>
            <p:cNvSpPr txBox="1">
              <a:spLocks noChangeArrowheads="1"/>
            </p:cNvSpPr>
            <p:nvPr/>
          </p:nvSpPr>
          <p:spPr bwMode="auto">
            <a:xfrm>
              <a:off x="3248235" y="1327115"/>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8" name="Rectangle 4">
            <a:extLst>
              <a:ext uri="{FF2B5EF4-FFF2-40B4-BE49-F238E27FC236}">
                <a16:creationId xmlns:a16="http://schemas.microsoft.com/office/drawing/2014/main" id="{28940AD1-D551-9CBA-5A02-05AFCDC3376D}"/>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2" name="Text Box 6">
            <a:extLst>
              <a:ext uri="{FF2B5EF4-FFF2-40B4-BE49-F238E27FC236}">
                <a16:creationId xmlns:a16="http://schemas.microsoft.com/office/drawing/2014/main" id="{2A652CA5-B67E-8F76-EDAB-BF6D1C0EC262}"/>
              </a:ext>
            </a:extLst>
          </p:cNvPr>
          <p:cNvSpPr txBox="1">
            <a:spLocks noChangeArrowheads="1"/>
          </p:cNvSpPr>
          <p:nvPr/>
        </p:nvSpPr>
        <p:spPr bwMode="auto">
          <a:xfrm>
            <a:off x="4165600" y="2659448"/>
            <a:ext cx="3462455"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Optimizing the Use of </a:t>
            </a:r>
            <a:b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Novel Therapies for Patients with Diffuse Large B-Cell Lymphoma</a:t>
            </a:r>
          </a:p>
        </p:txBody>
      </p:sp>
      <p:sp>
        <p:nvSpPr>
          <p:cNvPr id="4" name="Text Box 7">
            <a:extLst>
              <a:ext uri="{FF2B5EF4-FFF2-40B4-BE49-F238E27FC236}">
                <a16:creationId xmlns:a16="http://schemas.microsoft.com/office/drawing/2014/main" id="{78CB5B62-E116-51CE-CB70-A631AC04D1B0}"/>
              </a:ext>
            </a:extLst>
          </p:cNvPr>
          <p:cNvSpPr txBox="1">
            <a:spLocks noChangeArrowheads="1"/>
          </p:cNvSpPr>
          <p:nvPr/>
        </p:nvSpPr>
        <p:spPr bwMode="auto">
          <a:xfrm>
            <a:off x="609601" y="5013175"/>
            <a:ext cx="10599854" cy="1657117"/>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2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 name="Text Box 6">
            <a:extLst>
              <a:ext uri="{FF2B5EF4-FFF2-40B4-BE49-F238E27FC236}">
                <a16:creationId xmlns:a16="http://schemas.microsoft.com/office/drawing/2014/main" id="{29A0F1FA-2643-3DD0-76D0-3D97D88DDEF5}"/>
              </a:ext>
            </a:extLst>
          </p:cNvPr>
          <p:cNvSpPr txBox="1">
            <a:spLocks noChangeArrowheads="1"/>
          </p:cNvSpPr>
          <p:nvPr/>
        </p:nvSpPr>
        <p:spPr bwMode="auto">
          <a:xfrm>
            <a:off x="7747000" y="2659448"/>
            <a:ext cx="3462454"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Optimizing Therapy for Patients with Hormone Receptor-Positive </a:t>
            </a:r>
            <a:b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Localized Breast Cancer</a:t>
            </a:r>
          </a:p>
        </p:txBody>
      </p:sp>
      <p:sp>
        <p:nvSpPr>
          <p:cNvPr id="9" name="Text Box 6">
            <a:extLst>
              <a:ext uri="{FF2B5EF4-FFF2-40B4-BE49-F238E27FC236}">
                <a16:creationId xmlns:a16="http://schemas.microsoft.com/office/drawing/2014/main" id="{C2EC936A-E251-89D3-C46C-97B21D6EA2F6}"/>
              </a:ext>
            </a:extLst>
          </p:cNvPr>
          <p:cNvSpPr txBox="1">
            <a:spLocks noChangeArrowheads="1"/>
          </p:cNvSpPr>
          <p:nvPr/>
        </p:nvSpPr>
        <p:spPr bwMode="auto">
          <a:xfrm>
            <a:off x="609600" y="2659448"/>
            <a:ext cx="3462455" cy="2137703"/>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Integrating Recent Advances into the Management of Gastroesophageal Cancers</a:t>
            </a:r>
          </a:p>
        </p:txBody>
      </p:sp>
    </p:spTree>
    <p:custDataLst>
      <p:tags r:id="rId1"/>
    </p:custDataLst>
    <p:extLst>
      <p:ext uri="{BB962C8B-B14F-4D97-AF65-F5344CB8AC3E}">
        <p14:creationId xmlns:p14="http://schemas.microsoft.com/office/powerpoint/2010/main" val="2660654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EAA12-B9F6-63D0-421B-9FCB3ED52F3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2F8D4E1E-B093-20F5-FE93-455B16C4EFEB}"/>
              </a:ext>
            </a:extLst>
          </p:cNvPr>
          <p:cNvSpPr>
            <a:spLocks noGrp="1" noChangeArrowheads="1"/>
          </p:cNvSpPr>
          <p:nvPr>
            <p:ph type="title"/>
          </p:nvPr>
        </p:nvSpPr>
        <p:spPr>
          <a:xfrm>
            <a:off x="-26623" y="393121"/>
            <a:ext cx="12192000" cy="1143000"/>
          </a:xfrm>
        </p:spPr>
        <p:txBody>
          <a:bodyPr wrap="square" anchor="ctr">
            <a:noAutofit/>
          </a:bodyPr>
          <a:lstStyle/>
          <a:p>
            <a:r>
              <a:rPr lang="en-US" sz="3600" dirty="0"/>
              <a:t>The Implications of Recent Datasets for the Current and </a:t>
            </a:r>
            <a:br>
              <a:rPr lang="en-US" sz="3600" dirty="0"/>
            </a:br>
            <a:r>
              <a:rPr lang="en-US" sz="3600" dirty="0"/>
              <a:t>Future Management of Non-Hodgkin Lymphoma and Chronic Lymphocytic Leukemia — An ASCO/EHA 2026 Review</a:t>
            </a:r>
          </a:p>
        </p:txBody>
      </p:sp>
      <p:sp>
        <p:nvSpPr>
          <p:cNvPr id="2" name="Text Box 6">
            <a:extLst>
              <a:ext uri="{FF2B5EF4-FFF2-40B4-BE49-F238E27FC236}">
                <a16:creationId xmlns:a16="http://schemas.microsoft.com/office/drawing/2014/main" id="{12A8B1AE-14E5-9D48-3A46-A29B16C882D2}"/>
              </a:ext>
            </a:extLst>
          </p:cNvPr>
          <p:cNvSpPr txBox="1">
            <a:spLocks noChangeArrowheads="1"/>
          </p:cNvSpPr>
          <p:nvPr/>
        </p:nvSpPr>
        <p:spPr bwMode="auto">
          <a:xfrm>
            <a:off x="0" y="2492205"/>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82F82884-DE57-A03C-F873-ADECBDDA7DE1}"/>
              </a:ext>
            </a:extLst>
          </p:cNvPr>
          <p:cNvSpPr txBox="1">
            <a:spLocks noChangeArrowheads="1"/>
          </p:cNvSpPr>
          <p:nvPr/>
        </p:nvSpPr>
        <p:spPr bwMode="auto">
          <a:xfrm>
            <a:off x="0" y="5733256"/>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4CCAB96E-7512-D4DF-6E07-178888BEE45F}"/>
              </a:ext>
            </a:extLst>
          </p:cNvPr>
          <p:cNvSpPr txBox="1">
            <a:spLocks noChangeArrowheads="1"/>
          </p:cNvSpPr>
          <p:nvPr/>
        </p:nvSpPr>
        <p:spPr bwMode="auto">
          <a:xfrm>
            <a:off x="4647392" y="3666840"/>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DA3390F7-A0D7-959A-CD4A-744B3E652133}"/>
              </a:ext>
            </a:extLst>
          </p:cNvPr>
          <p:cNvSpPr txBox="1">
            <a:spLocks noChangeArrowheads="1"/>
          </p:cNvSpPr>
          <p:nvPr/>
        </p:nvSpPr>
        <p:spPr bwMode="auto">
          <a:xfrm>
            <a:off x="152400" y="4221353"/>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Brad S Kahl,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Jeff Sharman,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Tanya Siddiqi, MD</a:t>
            </a:r>
            <a:endParaRPr kumimoji="0" lang="en-US" altLang="x-none" sz="3200" b="1" i="1"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80934464-BB98-ED11-8305-E3DA6152C353}"/>
              </a:ext>
            </a:extLst>
          </p:cNvPr>
          <p:cNvSpPr txBox="1">
            <a:spLocks noChangeArrowheads="1"/>
          </p:cNvSpPr>
          <p:nvPr/>
        </p:nvSpPr>
        <p:spPr bwMode="auto">
          <a:xfrm>
            <a:off x="0" y="1692200"/>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8798004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Kahl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nvGraphicFramePr>
        <p:xfrm>
          <a:off x="1295300" y="1838255"/>
          <a:ext cx="9855920" cy="2453190"/>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226595">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ADC Therapeutics, AstraZeneca Pharmaceuticals LP, </a:t>
                      </a:r>
                      <a:r>
                        <a:rPr lang="en-US" sz="1800" b="0" dirty="0" err="1">
                          <a:solidFill>
                            <a:schemeClr val="tx1"/>
                          </a:solidFill>
                        </a:rPr>
                        <a:t>BeOne</a:t>
                      </a:r>
                      <a:r>
                        <a:rPr lang="en-US" sz="1800" b="0" dirty="0">
                          <a:solidFill>
                            <a:schemeClr val="tx1"/>
                          </a:solidFill>
                        </a:rPr>
                        <a:t>, Genentech, a member of the Roche Group, Genmab US Inc, Incyte Corporation, Lilly, </a:t>
                      </a:r>
                      <a:r>
                        <a:rPr lang="en-US" sz="1800" b="0" dirty="0" err="1">
                          <a:solidFill>
                            <a:schemeClr val="tx1"/>
                          </a:solidFill>
                        </a:rPr>
                        <a:t>Octapharma</a:t>
                      </a:r>
                      <a:r>
                        <a:rPr lang="en-US" sz="1800" b="0" dirty="0">
                          <a:solidFill>
                            <a:schemeClr val="tx1"/>
                          </a:solidFill>
                        </a:rPr>
                        <a:t>, Roche Laboratories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226595">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Acrotech</a:t>
                      </a:r>
                      <a:r>
                        <a:rPr lang="en-US" sz="1800" b="0" dirty="0">
                          <a:solidFill>
                            <a:schemeClr val="tx1"/>
                          </a:solidFill>
                        </a:rPr>
                        <a:t> Biopharma, Bristol Myers Squibb, Foresight Diagnostics, a wholly-owned subsidiary of Natera Inc, </a:t>
                      </a:r>
                      <a:r>
                        <a:rPr lang="en-US" sz="1800" b="0" dirty="0" err="1">
                          <a:solidFill>
                            <a:schemeClr val="tx1"/>
                          </a:solidFill>
                        </a:rPr>
                        <a:t>Nurix</a:t>
                      </a:r>
                      <a:r>
                        <a:rPr lang="en-US" sz="1800" b="0" dirty="0">
                          <a:solidFill>
                            <a:schemeClr val="tx1"/>
                          </a:solidFill>
                        </a:rPr>
                        <a:t> Therapeutics Inc, </a:t>
                      </a:r>
                      <a:r>
                        <a:rPr lang="en-US" sz="1800" b="0" dirty="0" err="1">
                          <a:solidFill>
                            <a:schemeClr val="tx1"/>
                          </a:solidFill>
                        </a:rPr>
                        <a:t>PeproMene</a:t>
                      </a:r>
                      <a:r>
                        <a:rPr lang="en-US" sz="1800" b="0" dirty="0">
                          <a:solidFill>
                            <a:schemeClr val="tx1"/>
                          </a:solidFill>
                        </a:rPr>
                        <a:t> Bio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bl>
          </a:graphicData>
        </a:graphic>
      </p:graphicFrame>
    </p:spTree>
    <p:custDataLst>
      <p:tags r:id="rId1"/>
    </p:custDataLst>
    <p:extLst>
      <p:ext uri="{BB962C8B-B14F-4D97-AF65-F5344CB8AC3E}">
        <p14:creationId xmlns:p14="http://schemas.microsoft.com/office/powerpoint/2010/main" val="5864542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Sharman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838255"/>
          <a:ext cx="9855920" cy="2456130"/>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446729">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Bristol Myers Squibb, Genentech, a member of the Roche Group, Lilly, Merck, Roche Laboratories Inc </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009401">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BeOne</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bl>
          </a:graphicData>
        </a:graphic>
      </p:graphicFrame>
    </p:spTree>
    <p:custDataLst>
      <p:tags r:id="rId1"/>
    </p:custDataLst>
    <p:extLst>
      <p:ext uri="{BB962C8B-B14F-4D97-AF65-F5344CB8AC3E}">
        <p14:creationId xmlns:p14="http://schemas.microsoft.com/office/powerpoint/2010/main" val="8392210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Siddiqi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838255"/>
          <a:ext cx="9855920" cy="2362685"/>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353284">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Bristol Myers Squibb, Genentech, a member of the Roche Group, Gilead Sciences Inc, Merck, Pfizer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009401">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Bristol Myers Squibb</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bl>
          </a:graphicData>
        </a:graphic>
      </p:graphicFrame>
    </p:spTree>
    <p:custDataLst>
      <p:tags r:id="rId1"/>
    </p:custDataLst>
    <p:extLst>
      <p:ext uri="{BB962C8B-B14F-4D97-AF65-F5344CB8AC3E}">
        <p14:creationId xmlns:p14="http://schemas.microsoft.com/office/powerpoint/2010/main" val="2029368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2256518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240953"/>
            <a:ext cx="10532290" cy="1323951"/>
          </a:xfrm>
        </p:spPr>
        <p:txBody>
          <a:bodyPr/>
          <a:lstStyle/>
          <a:p>
            <a:pPr marL="98425" indent="0">
              <a:buNone/>
            </a:pPr>
            <a:r>
              <a:rPr lang="en-US" sz="2500" b="0" dirty="0">
                <a:solidFill>
                  <a:schemeClr val="tx1"/>
                </a:solidFill>
              </a:rPr>
              <a:t>This activity is supported by educational grants from Genmab US Inc and Lilly.</a:t>
            </a:r>
          </a:p>
        </p:txBody>
      </p:sp>
      <p:sp>
        <p:nvSpPr>
          <p:cNvPr id="4" name="Title 1">
            <a:extLst>
              <a:ext uri="{FF2B5EF4-FFF2-40B4-BE49-F238E27FC236}">
                <a16:creationId xmlns:a16="http://schemas.microsoft.com/office/drawing/2014/main" id="{1F6875F1-59FE-254D-A8FE-1316270A7DC6}"/>
              </a:ext>
            </a:extLst>
          </p:cNvPr>
          <p:cNvSpPr txBox="1">
            <a:spLocks/>
          </p:cNvSpPr>
          <p:nvPr/>
        </p:nvSpPr>
        <p:spPr bwMode="auto">
          <a:xfrm>
            <a:off x="912286" y="3251348"/>
            <a:ext cx="10532291"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Research To Practice CME Planning Committee Members, </a:t>
            </a:r>
            <a:b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b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Staff and Reviewers</a:t>
            </a:r>
          </a:p>
        </p:txBody>
      </p:sp>
      <p:sp>
        <p:nvSpPr>
          <p:cNvPr id="5" name="Content Placeholder 2">
            <a:extLst>
              <a:ext uri="{FF2B5EF4-FFF2-40B4-BE49-F238E27FC236}">
                <a16:creationId xmlns:a16="http://schemas.microsoft.com/office/drawing/2014/main" id="{80DDE065-FB06-F943-98BC-99AF1283D66B}"/>
              </a:ext>
            </a:extLst>
          </p:cNvPr>
          <p:cNvSpPr txBox="1">
            <a:spLocks/>
          </p:cNvSpPr>
          <p:nvPr/>
        </p:nvSpPr>
        <p:spPr bwMode="auto">
          <a:xfrm>
            <a:off x="1051640" y="4581128"/>
            <a:ext cx="10512305"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500" b="0" i="0" u="none" strike="noStrike" kern="0" cap="none" spc="0" normalizeH="0" baseline="0" noProof="0" dirty="0">
                <a:ln>
                  <a:noFill/>
                </a:ln>
                <a:solidFill>
                  <a:srgbClr val="000000"/>
                </a:solidFill>
                <a:effectLst/>
                <a:uLnTx/>
                <a:uFillTx/>
                <a:latin typeface="Calibri" charset="0"/>
                <a:ea typeface="MS PGothic" pitchFamily="34" charset="-128"/>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1994583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p:cNvSpPr>
            <a:spLocks noGrp="1"/>
          </p:cNvSpPr>
          <p:nvPr>
            <p:ph idx="1"/>
          </p:nvPr>
        </p:nvSpPr>
        <p:spPr>
          <a:xfrm>
            <a:off x="1282390" y="1921821"/>
            <a:ext cx="8842271" cy="3259686"/>
          </a:xfrm>
        </p:spPr>
        <p:txBody>
          <a:bodyPr/>
          <a:lstStyle/>
          <a:p>
            <a:pPr marL="98425" indent="0">
              <a:lnSpc>
                <a:spcPts val="3240"/>
              </a:lnSpc>
              <a:spcBef>
                <a:spcPts val="1000"/>
              </a:spcBef>
              <a:spcAft>
                <a:spcPts val="600"/>
              </a:spcAft>
              <a:buNone/>
            </a:pPr>
            <a:r>
              <a:rPr lang="en-US" sz="2600" dirty="0">
                <a:solidFill>
                  <a:schemeClr val="accent2"/>
                </a:solidFill>
              </a:rPr>
              <a:t>Introduction: </a:t>
            </a:r>
            <a:r>
              <a:rPr lang="en-US" sz="2600" dirty="0">
                <a:solidFill>
                  <a:schemeClr val="tx1"/>
                </a:solidFill>
              </a:rPr>
              <a:t>Trials in Progress</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Chronic Lymphocytic Leukemia</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Diffuse Large B-Cell Lymphoma </a:t>
            </a:r>
            <a:endParaRPr lang="en-US" sz="2600" dirty="0">
              <a:solidFill>
                <a:schemeClr val="accent2"/>
              </a:solidFill>
            </a:endParaRP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Mantle Cell Lymphoma </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Follicular Lymphoma</a:t>
            </a:r>
          </a:p>
        </p:txBody>
      </p:sp>
    </p:spTree>
    <p:custDataLst>
      <p:tags r:id="rId1"/>
    </p:custDataLst>
    <p:extLst>
      <p:ext uri="{BB962C8B-B14F-4D97-AF65-F5344CB8AC3E}">
        <p14:creationId xmlns:p14="http://schemas.microsoft.com/office/powerpoint/2010/main" val="1458223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F034-480B-63A0-74F6-9A61D85FA7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C97B02-1A6F-B264-A6E5-B004957BC05E}"/>
              </a:ext>
            </a:extLst>
          </p:cNvPr>
          <p:cNvSpPr/>
          <p:nvPr/>
        </p:nvSpPr>
        <p:spPr bwMode="auto">
          <a:xfrm>
            <a:off x="536197" y="1848626"/>
            <a:ext cx="11175157" cy="5205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A5FD209-F4D6-1664-E031-36DCE67FE954}"/>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27116D1C-DF35-F029-F990-3A14AC59344F}"/>
              </a:ext>
            </a:extLst>
          </p:cNvPr>
          <p:cNvSpPr>
            <a:spLocks noGrp="1"/>
          </p:cNvSpPr>
          <p:nvPr>
            <p:ph idx="1"/>
          </p:nvPr>
        </p:nvSpPr>
        <p:spPr>
          <a:xfrm>
            <a:off x="1282391" y="1921821"/>
            <a:ext cx="8895280" cy="3259686"/>
          </a:xfrm>
        </p:spPr>
        <p:txBody>
          <a:bodyPr/>
          <a:lstStyle/>
          <a:p>
            <a:pPr marL="98425" indent="0">
              <a:lnSpc>
                <a:spcPts val="3240"/>
              </a:lnSpc>
              <a:spcBef>
                <a:spcPts val="1000"/>
              </a:spcBef>
              <a:spcAft>
                <a:spcPts val="600"/>
              </a:spcAft>
              <a:buNone/>
            </a:pPr>
            <a:r>
              <a:rPr lang="en-US" sz="2600" dirty="0">
                <a:solidFill>
                  <a:schemeClr val="bg1"/>
                </a:solidFill>
              </a:rPr>
              <a:t>Introduction: Trials in Progress</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Chronic Lymphocytic Leukemia</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Diffuse Large B-Cell Lymphoma </a:t>
            </a:r>
            <a:endParaRPr lang="en-US" sz="2600" dirty="0">
              <a:solidFill>
                <a:schemeClr val="accent2"/>
              </a:solidFill>
            </a:endParaRP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Mantle Cell Lymphoma </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Follicular Lymphoma</a:t>
            </a:r>
          </a:p>
        </p:txBody>
      </p:sp>
    </p:spTree>
    <p:custDataLst>
      <p:tags r:id="rId1"/>
    </p:custDataLst>
    <p:extLst>
      <p:ext uri="{BB962C8B-B14F-4D97-AF65-F5344CB8AC3E}">
        <p14:creationId xmlns:p14="http://schemas.microsoft.com/office/powerpoint/2010/main" val="3505046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27169-3D40-82FF-9AD0-A73DBF779A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06951B-A026-3F69-3954-41A9C2AF8D15}"/>
              </a:ext>
            </a:extLst>
          </p:cNvPr>
          <p:cNvSpPr/>
          <p:nvPr/>
        </p:nvSpPr>
        <p:spPr bwMode="auto">
          <a:xfrm>
            <a:off x="509820" y="1989304"/>
            <a:ext cx="11175157" cy="5205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6433DA7-E09F-4BF7-0071-B86DC2FD8A38}"/>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DE35F1C1-52D5-FA96-3447-A48A549E8D5D}"/>
              </a:ext>
            </a:extLst>
          </p:cNvPr>
          <p:cNvSpPr>
            <a:spLocks noGrp="1"/>
          </p:cNvSpPr>
          <p:nvPr>
            <p:ph idx="1"/>
          </p:nvPr>
        </p:nvSpPr>
        <p:spPr>
          <a:xfrm>
            <a:off x="1256013" y="1429452"/>
            <a:ext cx="9866256" cy="3259686"/>
          </a:xfrm>
        </p:spPr>
        <p:txBody>
          <a:bodyPr/>
          <a:lstStyle/>
          <a:p>
            <a:pPr marL="98425" indent="0">
              <a:lnSpc>
                <a:spcPts val="3240"/>
              </a:lnSpc>
              <a:spcBef>
                <a:spcPts val="1000"/>
              </a:spcBef>
              <a:spcAft>
                <a:spcPts val="600"/>
              </a:spcAft>
              <a:buNone/>
            </a:pPr>
            <a:r>
              <a:rPr lang="en-US" sz="2600" dirty="0">
                <a:solidFill>
                  <a:schemeClr val="accent2"/>
                </a:solidFill>
              </a:rPr>
              <a:t>Introduction: Trials in Progress</a:t>
            </a:r>
          </a:p>
          <a:p>
            <a:pPr marL="98425" indent="0">
              <a:lnSpc>
                <a:spcPts val="3240"/>
              </a:lnSpc>
              <a:spcBef>
                <a:spcPts val="1000"/>
              </a:spcBef>
              <a:spcAft>
                <a:spcPts val="600"/>
              </a:spcAft>
              <a:buNone/>
            </a:pPr>
            <a:r>
              <a:rPr lang="en-US" sz="2600" dirty="0">
                <a:solidFill>
                  <a:schemeClr val="bg1"/>
                </a:solidFill>
              </a:rPr>
              <a:t>Module 1: Chronic Lymphocytic Leukemia</a:t>
            </a:r>
          </a:p>
          <a:p>
            <a:pPr>
              <a:lnSpc>
                <a:spcPts val="3240"/>
              </a:lnSpc>
              <a:spcBef>
                <a:spcPts val="0"/>
              </a:spcBef>
              <a:spcAft>
                <a:spcPts val="400"/>
              </a:spcAft>
            </a:pPr>
            <a:r>
              <a:rPr lang="en-US" sz="2400" dirty="0">
                <a:solidFill>
                  <a:schemeClr val="tx1"/>
                </a:solidFill>
              </a:rPr>
              <a:t>First-Line Therapy</a:t>
            </a:r>
          </a:p>
          <a:p>
            <a:pPr>
              <a:lnSpc>
                <a:spcPts val="3240"/>
              </a:lnSpc>
              <a:spcBef>
                <a:spcPts val="0"/>
              </a:spcBef>
              <a:spcAft>
                <a:spcPts val="400"/>
              </a:spcAft>
            </a:pPr>
            <a:r>
              <a:rPr lang="en-US" sz="2400" dirty="0">
                <a:solidFill>
                  <a:schemeClr val="tx1"/>
                </a:solidFill>
              </a:rPr>
              <a:t>BRUIN CLL-322 (Pirtobrutinib/Venetoclax/Rituximab for Relapsed Disease)</a:t>
            </a:r>
          </a:p>
          <a:p>
            <a:pPr>
              <a:lnSpc>
                <a:spcPts val="3240"/>
              </a:lnSpc>
              <a:spcBef>
                <a:spcPts val="0"/>
              </a:spcBef>
              <a:spcAft>
                <a:spcPts val="400"/>
              </a:spcAft>
            </a:pPr>
            <a:r>
              <a:rPr lang="en-US" sz="2400" dirty="0">
                <a:solidFill>
                  <a:schemeClr val="tx1"/>
                </a:solidFill>
              </a:rPr>
              <a:t>Bispecific Antibodies (Epcoritamab)</a:t>
            </a:r>
          </a:p>
          <a:p>
            <a:pPr>
              <a:lnSpc>
                <a:spcPts val="3240"/>
              </a:lnSpc>
              <a:spcBef>
                <a:spcPts val="0"/>
              </a:spcBef>
              <a:spcAft>
                <a:spcPts val="400"/>
              </a:spcAft>
            </a:pPr>
            <a:r>
              <a:rPr lang="en-US" sz="2400" dirty="0">
                <a:solidFill>
                  <a:schemeClr val="tx1"/>
                </a:solidFill>
              </a:rPr>
              <a:t>BTK Degraders</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Diffuse Large B-Cell Lymphoma </a:t>
            </a:r>
            <a:endParaRPr lang="en-US" sz="2600" dirty="0">
              <a:solidFill>
                <a:schemeClr val="accent2"/>
              </a:solidFill>
            </a:endParaRP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Mantle Cell Lymphoma </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Follicular Lymphoma</a:t>
            </a:r>
          </a:p>
        </p:txBody>
      </p:sp>
    </p:spTree>
    <p:custDataLst>
      <p:tags r:id="rId1"/>
    </p:custDataLst>
    <p:extLst>
      <p:ext uri="{BB962C8B-B14F-4D97-AF65-F5344CB8AC3E}">
        <p14:creationId xmlns:p14="http://schemas.microsoft.com/office/powerpoint/2010/main" val="41805610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4564C-868C-F503-4A82-77E6154B5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F2EDC-1BBE-0DBE-D0E8-D48FECCD86FE}"/>
              </a:ext>
            </a:extLst>
          </p:cNvPr>
          <p:cNvSpPr>
            <a:spLocks noGrp="1"/>
          </p:cNvSpPr>
          <p:nvPr>
            <p:ph type="title"/>
          </p:nvPr>
        </p:nvSpPr>
        <p:spPr/>
        <p:txBody>
          <a:bodyPr/>
          <a:lstStyle/>
          <a:p>
            <a:r>
              <a:rPr lang="en-US" dirty="0"/>
              <a:t>Key Datasets</a:t>
            </a:r>
          </a:p>
        </p:txBody>
      </p:sp>
      <p:sp>
        <p:nvSpPr>
          <p:cNvPr id="3" name="Content Placeholder 2">
            <a:extLst>
              <a:ext uri="{FF2B5EF4-FFF2-40B4-BE49-F238E27FC236}">
                <a16:creationId xmlns:a16="http://schemas.microsoft.com/office/drawing/2014/main" id="{C4413C4B-C469-B44A-0901-DEAE24A90032}"/>
              </a:ext>
            </a:extLst>
          </p:cNvPr>
          <p:cNvSpPr>
            <a:spLocks noGrp="1"/>
          </p:cNvSpPr>
          <p:nvPr>
            <p:ph idx="1"/>
          </p:nvPr>
        </p:nvSpPr>
        <p:spPr/>
        <p:txBody>
          <a:bodyPr/>
          <a:lstStyle/>
          <a:p>
            <a:r>
              <a:rPr lang="en-US" sz="2000" b="0" dirty="0"/>
              <a:t>Fischer K et al. </a:t>
            </a:r>
            <a:r>
              <a:rPr lang="en-US" sz="2000" dirty="0"/>
              <a:t>Venetoclax-obinutuzumab</a:t>
            </a:r>
            <a:r>
              <a:rPr lang="en-US" sz="2000" b="0" dirty="0"/>
              <a:t> for </a:t>
            </a:r>
            <a:r>
              <a:rPr lang="en-US" sz="2000" dirty="0"/>
              <a:t>previously untreated chronic lymphocytic leukemia</a:t>
            </a:r>
            <a:r>
              <a:rPr lang="en-US" sz="2000" b="0" dirty="0"/>
              <a:t>: </a:t>
            </a:r>
            <a:r>
              <a:rPr lang="en-US" sz="2000" dirty="0"/>
              <a:t>Final results </a:t>
            </a:r>
            <a:r>
              <a:rPr lang="en-US" sz="2000" b="0" dirty="0"/>
              <a:t>of the randomized </a:t>
            </a:r>
            <a:r>
              <a:rPr lang="en-US" sz="2000" dirty="0"/>
              <a:t>CLL14 study</a:t>
            </a:r>
            <a:r>
              <a:rPr lang="en-US" sz="2000" b="0" dirty="0"/>
              <a:t>. EHA 2026;Abstract S146.</a:t>
            </a:r>
          </a:p>
          <a:p>
            <a:r>
              <a:rPr lang="en-US" sz="2000" b="0" dirty="0"/>
              <a:t>Seymour JF et al. </a:t>
            </a:r>
            <a:r>
              <a:rPr lang="en-US" sz="2000" dirty="0"/>
              <a:t>Safety</a:t>
            </a:r>
            <a:r>
              <a:rPr lang="en-US" sz="2000" b="0" dirty="0"/>
              <a:t> of </a:t>
            </a:r>
            <a:r>
              <a:rPr lang="en-US" sz="2000" dirty="0"/>
              <a:t>fixed-duration</a:t>
            </a:r>
            <a:r>
              <a:rPr lang="en-US" sz="2000" b="0" dirty="0"/>
              <a:t> (FD) </a:t>
            </a:r>
            <a:r>
              <a:rPr lang="en-US" sz="2000" dirty="0"/>
              <a:t>acalabrutinib-venetoclax combinations </a:t>
            </a:r>
            <a:r>
              <a:rPr lang="en-US" sz="2000" b="0" dirty="0"/>
              <a:t>in patients (pts) with </a:t>
            </a:r>
            <a:r>
              <a:rPr lang="en-US" sz="2000" dirty="0"/>
              <a:t>chronic lymphocytic leukemia </a:t>
            </a:r>
            <a:r>
              <a:rPr lang="en-US" sz="2000" b="0" dirty="0"/>
              <a:t>(CLL) stratified by age: </a:t>
            </a:r>
            <a:r>
              <a:rPr lang="en-US" sz="2000" dirty="0"/>
              <a:t>Post hoc analysis </a:t>
            </a:r>
            <a:r>
              <a:rPr lang="en-US" sz="2000" b="0" dirty="0"/>
              <a:t>of the </a:t>
            </a:r>
            <a:r>
              <a:rPr lang="en-US" sz="2000" dirty="0"/>
              <a:t>phase 3 AMPLIFY trial</a:t>
            </a:r>
            <a:r>
              <a:rPr lang="en-US" sz="2000" b="0" dirty="0"/>
              <a:t>. EHA 2026;Abstract PF614.</a:t>
            </a:r>
          </a:p>
          <a:p>
            <a:r>
              <a:rPr lang="en-US" sz="2000" b="0" dirty="0"/>
              <a:t>Cheah CY et al. </a:t>
            </a:r>
            <a:r>
              <a:rPr lang="en-US" sz="2000" dirty="0"/>
              <a:t>First-line treatment </a:t>
            </a:r>
            <a:r>
              <a:rPr lang="en-US" sz="2000" b="0" dirty="0"/>
              <a:t>of CLL/SLL with the </a:t>
            </a:r>
            <a:r>
              <a:rPr lang="en-US" sz="2000" dirty="0"/>
              <a:t>all-oral combination of sonrotoclax and zanubrutinib</a:t>
            </a:r>
            <a:r>
              <a:rPr lang="en-US" sz="2000" b="0" dirty="0"/>
              <a:t> achieves </a:t>
            </a:r>
            <a:r>
              <a:rPr lang="en-US" sz="2000" dirty="0"/>
              <a:t>undetectable minimal residual disease </a:t>
            </a:r>
            <a:r>
              <a:rPr lang="en-US" sz="2000" b="0" dirty="0"/>
              <a:t>rates of &gt;90%, including in patients with </a:t>
            </a:r>
            <a:r>
              <a:rPr lang="en-US" sz="2000" dirty="0"/>
              <a:t>del(17p)/TP53</a:t>
            </a:r>
            <a:r>
              <a:rPr lang="en-US" sz="2000" b="0" dirty="0"/>
              <a:t>. EHA 2026;Abstract S145.</a:t>
            </a:r>
          </a:p>
          <a:p>
            <a:r>
              <a:rPr lang="en-US" sz="2000" b="0" dirty="0"/>
              <a:t>Ahn I et al. A </a:t>
            </a:r>
            <a:r>
              <a:rPr lang="en-US" sz="2000" dirty="0"/>
              <a:t>phase 2 study </a:t>
            </a:r>
            <a:r>
              <a:rPr lang="en-US" sz="2000" b="0" dirty="0"/>
              <a:t>of </a:t>
            </a:r>
            <a:r>
              <a:rPr lang="en-US" sz="2000" dirty="0"/>
              <a:t>fixed-duration pirtobrutinib </a:t>
            </a:r>
            <a:r>
              <a:rPr lang="en-US" sz="2000" b="0" dirty="0"/>
              <a:t>and obinutuzumab in </a:t>
            </a:r>
            <a:r>
              <a:rPr lang="en-US" sz="2000" dirty="0"/>
              <a:t>previously untreated CLL</a:t>
            </a:r>
            <a:r>
              <a:rPr lang="en-US" sz="2000" b="0" dirty="0"/>
              <a:t>. EHA 2026;Abstract S148.</a:t>
            </a:r>
          </a:p>
          <a:p>
            <a:r>
              <a:rPr lang="en-US" sz="2000" b="0" dirty="0"/>
              <a:t>Wierda W et al. </a:t>
            </a:r>
            <a:r>
              <a:rPr lang="en-US" sz="2000" dirty="0"/>
              <a:t>Pirtobrutinib</a:t>
            </a:r>
            <a:r>
              <a:rPr lang="en-US" sz="2000" b="0" dirty="0"/>
              <a:t> in </a:t>
            </a:r>
            <a:r>
              <a:rPr lang="en-US" sz="2000" dirty="0"/>
              <a:t>treatment-naïve</a:t>
            </a:r>
            <a:r>
              <a:rPr lang="en-US" sz="2000" b="0" dirty="0"/>
              <a:t> patients with CLL/SLL: </a:t>
            </a:r>
            <a:r>
              <a:rPr lang="en-US" sz="2000" dirty="0"/>
              <a:t>Pooled results from</a:t>
            </a:r>
            <a:r>
              <a:rPr lang="en-US" sz="2000" b="0" dirty="0"/>
              <a:t> </a:t>
            </a:r>
            <a:r>
              <a:rPr lang="en-US" sz="2000" dirty="0"/>
              <a:t>BRUIN CLL-313 and BRUIN CLL-314</a:t>
            </a:r>
            <a:r>
              <a:rPr lang="en-US" sz="2000" b="0" dirty="0"/>
              <a:t>. ASCO 2026;Abstract 7044. </a:t>
            </a:r>
          </a:p>
        </p:txBody>
      </p:sp>
    </p:spTree>
    <p:extLst>
      <p:ext uri="{BB962C8B-B14F-4D97-AF65-F5344CB8AC3E}">
        <p14:creationId xmlns:p14="http://schemas.microsoft.com/office/powerpoint/2010/main" val="13857700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2E54C-7735-2CD7-A111-8299EAFB7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8A78B-3AE7-42C3-A2B4-FFC5244C3CB2}"/>
              </a:ext>
            </a:extLst>
          </p:cNvPr>
          <p:cNvSpPr>
            <a:spLocks noGrp="1"/>
          </p:cNvSpPr>
          <p:nvPr>
            <p:ph type="title"/>
          </p:nvPr>
        </p:nvSpPr>
        <p:spPr/>
        <p:txBody>
          <a:bodyPr/>
          <a:lstStyle/>
          <a:p>
            <a:r>
              <a:rPr lang="en-US" dirty="0"/>
              <a:t>Key Datasets (Continued)</a:t>
            </a:r>
          </a:p>
        </p:txBody>
      </p:sp>
      <p:sp>
        <p:nvSpPr>
          <p:cNvPr id="3" name="Content Placeholder 2">
            <a:extLst>
              <a:ext uri="{FF2B5EF4-FFF2-40B4-BE49-F238E27FC236}">
                <a16:creationId xmlns:a16="http://schemas.microsoft.com/office/drawing/2014/main" id="{20596F0E-34D6-77B5-F960-24F44091DC42}"/>
              </a:ext>
            </a:extLst>
          </p:cNvPr>
          <p:cNvSpPr>
            <a:spLocks noGrp="1"/>
          </p:cNvSpPr>
          <p:nvPr>
            <p:ph idx="1"/>
          </p:nvPr>
        </p:nvSpPr>
        <p:spPr>
          <a:xfrm>
            <a:off x="912287" y="1416053"/>
            <a:ext cx="10154032" cy="4799013"/>
          </a:xfrm>
        </p:spPr>
        <p:txBody>
          <a:bodyPr/>
          <a:lstStyle/>
          <a:p>
            <a:r>
              <a:rPr lang="en-US" sz="2000" b="0" dirty="0"/>
              <a:t>Davids MS et al. </a:t>
            </a:r>
            <a:r>
              <a:rPr lang="en-US" sz="2000" dirty="0"/>
              <a:t>Fixed duration pirtobrutinib </a:t>
            </a:r>
            <a:r>
              <a:rPr lang="en-US" sz="2000" b="0" dirty="0"/>
              <a:t>plus venetoclax–rituximab versus venetoclax–rituximab for patients with </a:t>
            </a:r>
            <a:r>
              <a:rPr lang="en-US" sz="2000" dirty="0"/>
              <a:t>previously treated CLL/SLL</a:t>
            </a:r>
            <a:r>
              <a:rPr lang="en-US" sz="2000" b="0" dirty="0"/>
              <a:t>: A </a:t>
            </a:r>
            <a:r>
              <a:rPr lang="en-US" sz="2000" dirty="0"/>
              <a:t>phase 3</a:t>
            </a:r>
            <a:r>
              <a:rPr lang="en-US" sz="2000" b="0" dirty="0"/>
              <a:t>, randomized trial (BRUIN CLL-322). EHA 2026;Abstract LB5001.</a:t>
            </a:r>
          </a:p>
          <a:p>
            <a:r>
              <a:rPr lang="en-US" sz="2000" b="0" dirty="0"/>
              <a:t>Kater AP et al. </a:t>
            </a:r>
            <a:r>
              <a:rPr lang="en-US" sz="2000" dirty="0"/>
              <a:t>Fixed duration venetoclax plus epcoritamab</a:t>
            </a:r>
            <a:r>
              <a:rPr lang="en-US" sz="2000" b="0" dirty="0"/>
              <a:t> shows favorable tolerability and high response rates with early molecular responses in R/R CLL/SLL: </a:t>
            </a:r>
            <a:r>
              <a:rPr lang="en-US" sz="2000" dirty="0"/>
              <a:t>Interim analysis </a:t>
            </a:r>
            <a:r>
              <a:rPr lang="en-US" sz="2000" b="0" dirty="0"/>
              <a:t>of the randomized </a:t>
            </a:r>
            <a:r>
              <a:rPr lang="en-US" sz="2000" dirty="0"/>
              <a:t>HOVON 165/AETHER trial</a:t>
            </a:r>
            <a:r>
              <a:rPr lang="en-US" sz="2000" b="0" dirty="0"/>
              <a:t>. EHA 2026;Abstract S153. </a:t>
            </a:r>
          </a:p>
          <a:p>
            <a:r>
              <a:rPr lang="en-US" sz="2000" b="0" dirty="0"/>
              <a:t>Stilgenbauer S et al. </a:t>
            </a:r>
            <a:r>
              <a:rPr lang="en-US" sz="2000" dirty="0"/>
              <a:t>BGB-16673,</a:t>
            </a:r>
            <a:r>
              <a:rPr lang="en-US" sz="2000" b="0" dirty="0"/>
              <a:t> a Bruton tyrosine kinase (BTK) degrader, in patients with </a:t>
            </a:r>
            <a:r>
              <a:rPr lang="en-US" sz="2000" dirty="0"/>
              <a:t>relapsed/refractory </a:t>
            </a:r>
            <a:r>
              <a:rPr lang="en-US" sz="2000" b="0" dirty="0"/>
              <a:t>(R/R) </a:t>
            </a:r>
            <a:r>
              <a:rPr lang="en-US" sz="2000" dirty="0"/>
              <a:t>chronic lymphocytic leukemia/small lymphocytic lymphoma </a:t>
            </a:r>
            <a:r>
              <a:rPr lang="en-US" sz="2000" b="0" dirty="0"/>
              <a:t>(CLL/SLL): A </a:t>
            </a:r>
            <a:r>
              <a:rPr lang="en-US" sz="2000" dirty="0"/>
              <a:t>phase 1 CADANCE-101 study update</a:t>
            </a:r>
            <a:r>
              <a:rPr lang="en-US" sz="2000" b="0" dirty="0"/>
              <a:t>. EHA 2026;Abstract S152. </a:t>
            </a:r>
          </a:p>
          <a:p>
            <a:r>
              <a:rPr lang="en-US" sz="2000" b="0" dirty="0"/>
              <a:t>Munir T et al. </a:t>
            </a:r>
            <a:r>
              <a:rPr lang="en-US" sz="2000" dirty="0"/>
              <a:t>Updated efficacy and safety data</a:t>
            </a:r>
            <a:r>
              <a:rPr lang="en-US" sz="2000" b="0" dirty="0"/>
              <a:t> from an ongoing </a:t>
            </a:r>
            <a:r>
              <a:rPr lang="en-US" sz="2000" dirty="0"/>
              <a:t>phase 1a/b trial </a:t>
            </a:r>
            <a:r>
              <a:rPr lang="en-US" sz="2000" b="0" dirty="0"/>
              <a:t>of the BTK degrader </a:t>
            </a:r>
            <a:r>
              <a:rPr lang="en-US" sz="2000" dirty="0" err="1"/>
              <a:t>bexobrutideg</a:t>
            </a:r>
            <a:r>
              <a:rPr lang="en-US" sz="2000" dirty="0"/>
              <a:t> (NX-5948) </a:t>
            </a:r>
            <a:r>
              <a:rPr lang="en-US" sz="2000" b="0" dirty="0"/>
              <a:t>in patients with </a:t>
            </a:r>
            <a:r>
              <a:rPr lang="en-US" sz="2000" dirty="0"/>
              <a:t>CLL</a:t>
            </a:r>
            <a:r>
              <a:rPr lang="en-US" sz="2000" b="0" dirty="0"/>
              <a:t> across lines of therapy. EHA 2026;Abstract S150. </a:t>
            </a:r>
          </a:p>
        </p:txBody>
      </p:sp>
    </p:spTree>
    <p:extLst>
      <p:ext uri="{BB962C8B-B14F-4D97-AF65-F5344CB8AC3E}">
        <p14:creationId xmlns:p14="http://schemas.microsoft.com/office/powerpoint/2010/main" val="2361608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E0B0-8580-8738-8E4F-F0115B9A0DC3}"/>
              </a:ext>
            </a:extLst>
          </p:cNvPr>
          <p:cNvSpPr>
            <a:spLocks noGrp="1"/>
          </p:cNvSpPr>
          <p:nvPr>
            <p:ph type="ctrTitle"/>
          </p:nvPr>
        </p:nvSpPr>
        <p:spPr>
          <a:xfrm>
            <a:off x="1370693" y="1494119"/>
            <a:ext cx="9440034" cy="1828801"/>
          </a:xfrm>
        </p:spPr>
        <p:txBody>
          <a:bodyPr/>
          <a:lstStyle/>
          <a:p>
            <a:r>
              <a:rPr lang="en-US" dirty="0"/>
              <a:t>Updates in CLL</a:t>
            </a:r>
          </a:p>
        </p:txBody>
      </p:sp>
      <p:sp>
        <p:nvSpPr>
          <p:cNvPr id="3" name="Subtitle 2">
            <a:extLst>
              <a:ext uri="{FF2B5EF4-FFF2-40B4-BE49-F238E27FC236}">
                <a16:creationId xmlns:a16="http://schemas.microsoft.com/office/drawing/2014/main" id="{2362701F-FE92-3A53-7DA7-99A36B76D9C5}"/>
              </a:ext>
            </a:extLst>
          </p:cNvPr>
          <p:cNvSpPr>
            <a:spLocks noGrp="1"/>
          </p:cNvSpPr>
          <p:nvPr>
            <p:ph type="subTitle" idx="1"/>
          </p:nvPr>
        </p:nvSpPr>
        <p:spPr>
          <a:xfrm>
            <a:off x="1370693" y="4005963"/>
            <a:ext cx="9440034" cy="1049867"/>
          </a:xfrm>
        </p:spPr>
        <p:txBody>
          <a:bodyPr/>
          <a:lstStyle/>
          <a:p>
            <a:r>
              <a:rPr lang="en-US" dirty="0"/>
              <a:t>Jeff Sharman M.D.</a:t>
            </a:r>
          </a:p>
          <a:p>
            <a:r>
              <a:rPr lang="en-US" dirty="0"/>
              <a:t>Medical Director of Hematology Research SCRI</a:t>
            </a:r>
          </a:p>
        </p:txBody>
      </p:sp>
    </p:spTree>
    <p:extLst>
      <p:ext uri="{BB962C8B-B14F-4D97-AF65-F5344CB8AC3E}">
        <p14:creationId xmlns:p14="http://schemas.microsoft.com/office/powerpoint/2010/main" val="1479504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19D74-55CB-9EDF-E8D9-5B193C9EA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6CEC0-9652-D15F-EFD8-FE931F4D8977}"/>
              </a:ext>
            </a:extLst>
          </p:cNvPr>
          <p:cNvSpPr>
            <a:spLocks noGrp="1"/>
          </p:cNvSpPr>
          <p:nvPr>
            <p:ph type="title"/>
          </p:nvPr>
        </p:nvSpPr>
        <p:spPr/>
        <p:txBody>
          <a:bodyPr/>
          <a:lstStyle/>
          <a:p>
            <a:r>
              <a:rPr lang="en-US" dirty="0"/>
              <a:t>Key Datasets — First-Line Therapy</a:t>
            </a:r>
          </a:p>
        </p:txBody>
      </p:sp>
      <p:sp>
        <p:nvSpPr>
          <p:cNvPr id="3" name="Content Placeholder 2">
            <a:extLst>
              <a:ext uri="{FF2B5EF4-FFF2-40B4-BE49-F238E27FC236}">
                <a16:creationId xmlns:a16="http://schemas.microsoft.com/office/drawing/2014/main" id="{CCC959C4-7319-7741-A11F-8775ECB44897}"/>
              </a:ext>
            </a:extLst>
          </p:cNvPr>
          <p:cNvSpPr>
            <a:spLocks noGrp="1"/>
          </p:cNvSpPr>
          <p:nvPr>
            <p:ph idx="1"/>
          </p:nvPr>
        </p:nvSpPr>
        <p:spPr/>
        <p:txBody>
          <a:bodyPr/>
          <a:lstStyle/>
          <a:p>
            <a:r>
              <a:rPr lang="en-US" sz="2000" b="0" dirty="0"/>
              <a:t>Fischer K et al. </a:t>
            </a:r>
            <a:r>
              <a:rPr lang="en-US" sz="2000" dirty="0"/>
              <a:t>Venetoclax-obinutuzumab</a:t>
            </a:r>
            <a:r>
              <a:rPr lang="en-US" sz="2000" b="0" dirty="0"/>
              <a:t> for </a:t>
            </a:r>
            <a:r>
              <a:rPr lang="en-US" sz="2000" dirty="0"/>
              <a:t>previously untreated chronic lymphocytic leukemia</a:t>
            </a:r>
            <a:r>
              <a:rPr lang="en-US" sz="2000" b="0" dirty="0"/>
              <a:t>: </a:t>
            </a:r>
            <a:r>
              <a:rPr lang="en-US" sz="2000" dirty="0"/>
              <a:t>Final results </a:t>
            </a:r>
            <a:r>
              <a:rPr lang="en-US" sz="2000" b="0" dirty="0"/>
              <a:t>of the randomized </a:t>
            </a:r>
            <a:r>
              <a:rPr lang="en-US" sz="2000" dirty="0"/>
              <a:t>CLL14 study</a:t>
            </a:r>
            <a:r>
              <a:rPr lang="en-US" sz="2000" b="0" dirty="0"/>
              <a:t>. EHA 2026;Abstract S146.</a:t>
            </a:r>
          </a:p>
          <a:p>
            <a:r>
              <a:rPr lang="en-US" sz="2000" b="0" dirty="0"/>
              <a:t>Seymour JF et al. </a:t>
            </a:r>
            <a:r>
              <a:rPr lang="en-US" sz="2000" dirty="0"/>
              <a:t>Safety</a:t>
            </a:r>
            <a:r>
              <a:rPr lang="en-US" sz="2000" b="0" dirty="0"/>
              <a:t> of </a:t>
            </a:r>
            <a:r>
              <a:rPr lang="en-US" sz="2000" dirty="0"/>
              <a:t>fixed-duration</a:t>
            </a:r>
            <a:r>
              <a:rPr lang="en-US" sz="2000" b="0" dirty="0"/>
              <a:t> (FD) </a:t>
            </a:r>
            <a:r>
              <a:rPr lang="en-US" sz="2000" dirty="0"/>
              <a:t>acalabrutinib-venetoclax combinations </a:t>
            </a:r>
            <a:r>
              <a:rPr lang="en-US" sz="2000" b="0" dirty="0"/>
              <a:t>in patients (pts) with </a:t>
            </a:r>
            <a:r>
              <a:rPr lang="en-US" sz="2000" dirty="0"/>
              <a:t>chronic lymphocytic leukemia </a:t>
            </a:r>
            <a:r>
              <a:rPr lang="en-US" sz="2000" b="0" dirty="0"/>
              <a:t>(CLL) stratified by age: </a:t>
            </a:r>
            <a:r>
              <a:rPr lang="en-US" sz="2000" dirty="0"/>
              <a:t>Post hoc analysis </a:t>
            </a:r>
            <a:r>
              <a:rPr lang="en-US" sz="2000" b="0" dirty="0"/>
              <a:t>of the </a:t>
            </a:r>
            <a:r>
              <a:rPr lang="en-US" sz="2000" dirty="0"/>
              <a:t>phase 3 AMPLIFY trial</a:t>
            </a:r>
            <a:r>
              <a:rPr lang="en-US" sz="2000" b="0" dirty="0"/>
              <a:t>. EHA 2026;Abstract PF614.</a:t>
            </a:r>
          </a:p>
          <a:p>
            <a:r>
              <a:rPr lang="en-US" sz="2000" b="0" dirty="0"/>
              <a:t>Cheah CY et al. </a:t>
            </a:r>
            <a:r>
              <a:rPr lang="en-US" sz="2000" dirty="0"/>
              <a:t>First-line treatment </a:t>
            </a:r>
            <a:r>
              <a:rPr lang="en-US" sz="2000" b="0" dirty="0"/>
              <a:t>of CLL/SLL with the </a:t>
            </a:r>
            <a:r>
              <a:rPr lang="en-US" sz="2000" dirty="0"/>
              <a:t>all-oral combination of sonrotoclax and zanubrutinib</a:t>
            </a:r>
            <a:r>
              <a:rPr lang="en-US" sz="2000" b="0" dirty="0"/>
              <a:t> achieves </a:t>
            </a:r>
            <a:r>
              <a:rPr lang="en-US" sz="2000" dirty="0"/>
              <a:t>undetectable minimal residual disease </a:t>
            </a:r>
            <a:r>
              <a:rPr lang="en-US" sz="2000" b="0" dirty="0"/>
              <a:t>rates of &gt;90%, including in patients with </a:t>
            </a:r>
            <a:r>
              <a:rPr lang="en-US" sz="2000" dirty="0"/>
              <a:t>del(17p)/TP53</a:t>
            </a:r>
            <a:r>
              <a:rPr lang="en-US" sz="2000" b="0" dirty="0"/>
              <a:t>. EHA 2026;Abstract S145.</a:t>
            </a:r>
          </a:p>
          <a:p>
            <a:r>
              <a:rPr lang="en-US" sz="2000" b="0" dirty="0"/>
              <a:t>Ahn I et al. A </a:t>
            </a:r>
            <a:r>
              <a:rPr lang="en-US" sz="2000" dirty="0"/>
              <a:t>phase 2 study </a:t>
            </a:r>
            <a:r>
              <a:rPr lang="en-US" sz="2000" b="0" dirty="0"/>
              <a:t>of </a:t>
            </a:r>
            <a:r>
              <a:rPr lang="en-US" sz="2000" dirty="0"/>
              <a:t>fixed-duration pirtobrutinib </a:t>
            </a:r>
            <a:r>
              <a:rPr lang="en-US" sz="2000" b="0" dirty="0"/>
              <a:t>and obinutuzumab in </a:t>
            </a:r>
            <a:r>
              <a:rPr lang="en-US" sz="2000" dirty="0"/>
              <a:t>previously untreated CLL</a:t>
            </a:r>
            <a:r>
              <a:rPr lang="en-US" sz="2000" b="0" dirty="0"/>
              <a:t>. EHA 2026;Abstract S148.</a:t>
            </a:r>
          </a:p>
          <a:p>
            <a:r>
              <a:rPr lang="en-US" sz="2000" b="0" dirty="0"/>
              <a:t>Wierda W et al. </a:t>
            </a:r>
            <a:r>
              <a:rPr lang="en-US" sz="2000" dirty="0"/>
              <a:t>Pirtobrutinib</a:t>
            </a:r>
            <a:r>
              <a:rPr lang="en-US" sz="2000" b="0" dirty="0"/>
              <a:t> in </a:t>
            </a:r>
            <a:r>
              <a:rPr lang="en-US" sz="2000" dirty="0"/>
              <a:t>treatment-naïve</a:t>
            </a:r>
            <a:r>
              <a:rPr lang="en-US" sz="2000" b="0" dirty="0"/>
              <a:t> patients with CLL/SLL: </a:t>
            </a:r>
            <a:r>
              <a:rPr lang="en-US" sz="2000" dirty="0"/>
              <a:t>Pooled results from</a:t>
            </a:r>
            <a:r>
              <a:rPr lang="en-US" sz="2000" b="0" dirty="0"/>
              <a:t> </a:t>
            </a:r>
            <a:r>
              <a:rPr lang="en-US" sz="2000" dirty="0"/>
              <a:t>BRUIN CLL-313 and BRUIN CLL-314</a:t>
            </a:r>
            <a:r>
              <a:rPr lang="en-US" sz="2000" b="0" dirty="0"/>
              <a:t>. ASCO 2026;Abstract 7044. </a:t>
            </a:r>
          </a:p>
        </p:txBody>
      </p:sp>
    </p:spTree>
    <p:extLst>
      <p:ext uri="{BB962C8B-B14F-4D97-AF65-F5344CB8AC3E}">
        <p14:creationId xmlns:p14="http://schemas.microsoft.com/office/powerpoint/2010/main" val="379703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440F2B-C337-90A3-1686-04DAC924C87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786838" y="2397115"/>
            <a:ext cx="8618323" cy="4189876"/>
          </a:xfrm>
          <a:prstGeom prst="rect">
            <a:avLst/>
          </a:prstGeom>
        </p:spPr>
      </p:pic>
      <p:pic>
        <p:nvPicPr>
          <p:cNvPr id="7" name="Picture 6">
            <a:extLst>
              <a:ext uri="{FF2B5EF4-FFF2-40B4-BE49-F238E27FC236}">
                <a16:creationId xmlns:a16="http://schemas.microsoft.com/office/drawing/2014/main" id="{DE9167A9-033B-FF21-A3BC-1BFABBB397B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007773" y="152533"/>
            <a:ext cx="6176453" cy="2147306"/>
          </a:xfrm>
          <a:prstGeom prst="rect">
            <a:avLst/>
          </a:prstGeom>
        </p:spPr>
      </p:pic>
      <p:sp>
        <p:nvSpPr>
          <p:cNvPr id="2" name="TextBox 1">
            <a:extLst>
              <a:ext uri="{FF2B5EF4-FFF2-40B4-BE49-F238E27FC236}">
                <a16:creationId xmlns:a16="http://schemas.microsoft.com/office/drawing/2014/main" id="{B5FBD453-7E08-3B1B-4D67-AF3E368D942D}"/>
              </a:ext>
            </a:extLst>
          </p:cNvPr>
          <p:cNvSpPr txBox="1"/>
          <p:nvPr/>
        </p:nvSpPr>
        <p:spPr>
          <a:xfrm>
            <a:off x="0" y="6586991"/>
            <a:ext cx="286007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Fischer K et al. EHA 2026;Abstract S146</a:t>
            </a:r>
          </a:p>
        </p:txBody>
      </p:sp>
    </p:spTree>
    <p:extLst>
      <p:ext uri="{BB962C8B-B14F-4D97-AF65-F5344CB8AC3E}">
        <p14:creationId xmlns:p14="http://schemas.microsoft.com/office/powerpoint/2010/main" val="23803500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7FF1B7-C688-6A41-F747-E0C27906131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6027" y="418641"/>
            <a:ext cx="11233208" cy="5971141"/>
          </a:xfrm>
          <a:prstGeom prst="rect">
            <a:avLst/>
          </a:prstGeom>
        </p:spPr>
      </p:pic>
      <p:sp>
        <p:nvSpPr>
          <p:cNvPr id="2" name="TextBox 1">
            <a:extLst>
              <a:ext uri="{FF2B5EF4-FFF2-40B4-BE49-F238E27FC236}">
                <a16:creationId xmlns:a16="http://schemas.microsoft.com/office/drawing/2014/main" id="{A67540A7-80FE-B5CA-D9E6-E7C6735EF372}"/>
              </a:ext>
            </a:extLst>
          </p:cNvPr>
          <p:cNvSpPr txBox="1"/>
          <p:nvPr/>
        </p:nvSpPr>
        <p:spPr>
          <a:xfrm>
            <a:off x="0" y="6586991"/>
            <a:ext cx="286007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Fischer K et al. EHA 2026;Abstract S146</a:t>
            </a:r>
          </a:p>
        </p:txBody>
      </p:sp>
    </p:spTree>
    <p:extLst>
      <p:ext uri="{BB962C8B-B14F-4D97-AF65-F5344CB8AC3E}">
        <p14:creationId xmlns:p14="http://schemas.microsoft.com/office/powerpoint/2010/main" val="2315259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4A12F0-8158-4372-9761-AD0A6ED3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pic>
        <p:nvPicPr>
          <p:cNvPr id="3" name="Picture 2">
            <a:extLst>
              <a:ext uri="{FF2B5EF4-FFF2-40B4-BE49-F238E27FC236}">
                <a16:creationId xmlns:a16="http://schemas.microsoft.com/office/drawing/2014/main" id="{AA936CEC-5D88-CD93-65F6-705CA65281B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a:xfrm>
            <a:off x="1429710" y="970585"/>
            <a:ext cx="9332580" cy="4916829"/>
          </a:xfrm>
          <a:prstGeom prst="rect">
            <a:avLst/>
          </a:prstGeom>
          <a:ln w="190500">
            <a:solidFill>
              <a:schemeClr val="tx1">
                <a:alpha val="7000"/>
              </a:schemeClr>
            </a:solidFill>
          </a:ln>
        </p:spPr>
      </p:pic>
      <p:sp>
        <p:nvSpPr>
          <p:cNvPr id="2" name="TextBox 1">
            <a:extLst>
              <a:ext uri="{FF2B5EF4-FFF2-40B4-BE49-F238E27FC236}">
                <a16:creationId xmlns:a16="http://schemas.microsoft.com/office/drawing/2014/main" id="{FA6C1D13-2689-4F68-02B4-5C807E2CCD4A}"/>
              </a:ext>
            </a:extLst>
          </p:cNvPr>
          <p:cNvSpPr txBox="1"/>
          <p:nvPr/>
        </p:nvSpPr>
        <p:spPr>
          <a:xfrm>
            <a:off x="0" y="6586991"/>
            <a:ext cx="286007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Fischer K et al. EHA 2026;Abstract S146</a:t>
            </a:r>
          </a:p>
        </p:txBody>
      </p:sp>
    </p:spTree>
    <p:extLst>
      <p:ext uri="{BB962C8B-B14F-4D97-AF65-F5344CB8AC3E}">
        <p14:creationId xmlns:p14="http://schemas.microsoft.com/office/powerpoint/2010/main" val="76489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019019-A34B-DE82-555F-7F3DAB8DBC2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474015" y="0"/>
            <a:ext cx="7243969" cy="3343370"/>
          </a:xfrm>
          <a:prstGeom prst="rect">
            <a:avLst/>
          </a:prstGeom>
        </p:spPr>
      </p:pic>
      <p:sp>
        <p:nvSpPr>
          <p:cNvPr id="6" name="TextBox 5">
            <a:extLst>
              <a:ext uri="{FF2B5EF4-FFF2-40B4-BE49-F238E27FC236}">
                <a16:creationId xmlns:a16="http://schemas.microsoft.com/office/drawing/2014/main" id="{03C4D7A3-35B2-C40A-149B-6242AAF43E75}"/>
              </a:ext>
            </a:extLst>
          </p:cNvPr>
          <p:cNvSpPr txBox="1"/>
          <p:nvPr/>
        </p:nvSpPr>
        <p:spPr>
          <a:xfrm>
            <a:off x="11017" y="6558967"/>
            <a:ext cx="3137334" cy="29238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a:ea typeface="MS PGothic" charset="0"/>
                <a:cs typeface="+mn-cs"/>
              </a:rPr>
              <a:t>Seymour JF et al. EHA 2026;Abstract PF614.</a:t>
            </a:r>
          </a:p>
        </p:txBody>
      </p:sp>
      <p:pic>
        <p:nvPicPr>
          <p:cNvPr id="7" name="Picture 6">
            <a:extLst>
              <a:ext uri="{FF2B5EF4-FFF2-40B4-BE49-F238E27FC236}">
                <a16:creationId xmlns:a16="http://schemas.microsoft.com/office/drawing/2014/main" id="{148BE147-50B9-7352-C663-A9013B31EE3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239627" y="3353154"/>
            <a:ext cx="5712745" cy="3504846"/>
          </a:xfrm>
          <a:prstGeom prst="rect">
            <a:avLst/>
          </a:prstGeom>
        </p:spPr>
      </p:pic>
    </p:spTree>
    <p:extLst>
      <p:ext uri="{BB962C8B-B14F-4D97-AF65-F5344CB8AC3E}">
        <p14:creationId xmlns:p14="http://schemas.microsoft.com/office/powerpoint/2010/main" val="9675973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BEC73-4173-5B65-B985-43E268ACD8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68F7C7-514F-F45B-3E1F-8178E2027CDD}"/>
              </a:ext>
            </a:extLst>
          </p:cNvPr>
          <p:cNvSpPr>
            <a:spLocks noGrp="1"/>
          </p:cNvSpPr>
          <p:nvPr>
            <p:ph type="title"/>
          </p:nvPr>
        </p:nvSpPr>
        <p:spPr>
          <a:xfrm>
            <a:off x="5353878" y="227013"/>
            <a:ext cx="5917375" cy="1143000"/>
          </a:xfrm>
        </p:spPr>
        <p:txBody>
          <a:bodyPr/>
          <a:lstStyle/>
          <a:p>
            <a:pPr algn="l"/>
            <a:r>
              <a:rPr lang="en-US" dirty="0"/>
              <a:t>Phase III AMPLIFY: </a:t>
            </a:r>
            <a:br>
              <a:rPr lang="en-US" dirty="0"/>
            </a:br>
            <a:r>
              <a:rPr lang="en-US" dirty="0"/>
              <a:t>Post-Hoc Safety Analysis</a:t>
            </a:r>
          </a:p>
        </p:txBody>
      </p:sp>
      <p:grpSp>
        <p:nvGrpSpPr>
          <p:cNvPr id="10" name="Group 9">
            <a:extLst>
              <a:ext uri="{FF2B5EF4-FFF2-40B4-BE49-F238E27FC236}">
                <a16:creationId xmlns:a16="http://schemas.microsoft.com/office/drawing/2014/main" id="{DD40B5B6-1AB4-413C-A5FF-96B4A6D535E8}"/>
              </a:ext>
            </a:extLst>
          </p:cNvPr>
          <p:cNvGrpSpPr/>
          <p:nvPr/>
        </p:nvGrpSpPr>
        <p:grpSpPr>
          <a:xfrm>
            <a:off x="5353878" y="2224074"/>
            <a:ext cx="6787063" cy="2409851"/>
            <a:chOff x="5234608" y="2363855"/>
            <a:chExt cx="6155914" cy="2130290"/>
          </a:xfrm>
        </p:grpSpPr>
        <p:pic>
          <p:nvPicPr>
            <p:cNvPr id="3" name="Picture 2">
              <a:extLst>
                <a:ext uri="{FF2B5EF4-FFF2-40B4-BE49-F238E27FC236}">
                  <a16:creationId xmlns:a16="http://schemas.microsoft.com/office/drawing/2014/main" id="{FB5B849E-B7B3-3CB7-3101-2EDD3CCBF9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34608" y="2363855"/>
              <a:ext cx="6155914" cy="2130290"/>
            </a:xfrm>
            <a:prstGeom prst="rect">
              <a:avLst/>
            </a:prstGeom>
          </p:spPr>
        </p:pic>
        <p:sp>
          <p:nvSpPr>
            <p:cNvPr id="9" name="Rectangle 8">
              <a:extLst>
                <a:ext uri="{FF2B5EF4-FFF2-40B4-BE49-F238E27FC236}">
                  <a16:creationId xmlns:a16="http://schemas.microsoft.com/office/drawing/2014/main" id="{3196002F-36B1-D8BC-BA43-A29A8619A784}"/>
                </a:ext>
              </a:extLst>
            </p:cNvPr>
            <p:cNvSpPr/>
            <p:nvPr/>
          </p:nvSpPr>
          <p:spPr bwMode="auto">
            <a:xfrm>
              <a:off x="5473148" y="2981739"/>
              <a:ext cx="3392556" cy="151240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grpSp>
        <p:nvGrpSpPr>
          <p:cNvPr id="12" name="Group 11">
            <a:extLst>
              <a:ext uri="{FF2B5EF4-FFF2-40B4-BE49-F238E27FC236}">
                <a16:creationId xmlns:a16="http://schemas.microsoft.com/office/drawing/2014/main" id="{5D11ABB6-98C2-23A4-6B2F-56584EA9146A}"/>
              </a:ext>
            </a:extLst>
          </p:cNvPr>
          <p:cNvGrpSpPr/>
          <p:nvPr/>
        </p:nvGrpSpPr>
        <p:grpSpPr>
          <a:xfrm>
            <a:off x="558468" y="0"/>
            <a:ext cx="4636919" cy="6558967"/>
            <a:chOff x="427505" y="0"/>
            <a:chExt cx="4687834" cy="6630987"/>
          </a:xfrm>
        </p:grpSpPr>
        <p:grpSp>
          <p:nvGrpSpPr>
            <p:cNvPr id="8" name="Group 7">
              <a:extLst>
                <a:ext uri="{FF2B5EF4-FFF2-40B4-BE49-F238E27FC236}">
                  <a16:creationId xmlns:a16="http://schemas.microsoft.com/office/drawing/2014/main" id="{BABD3A7D-114F-78BE-56D8-1F38597575B8}"/>
                </a:ext>
              </a:extLst>
            </p:cNvPr>
            <p:cNvGrpSpPr/>
            <p:nvPr/>
          </p:nvGrpSpPr>
          <p:grpSpPr>
            <a:xfrm>
              <a:off x="427505" y="0"/>
              <a:ext cx="4687834" cy="6630987"/>
              <a:chOff x="427505" y="0"/>
              <a:chExt cx="4875278" cy="7414428"/>
            </a:xfrm>
          </p:grpSpPr>
          <p:pic>
            <p:nvPicPr>
              <p:cNvPr id="2" name="Picture 1">
                <a:extLst>
                  <a:ext uri="{FF2B5EF4-FFF2-40B4-BE49-F238E27FC236}">
                    <a16:creationId xmlns:a16="http://schemas.microsoft.com/office/drawing/2014/main" id="{96B3DADE-A168-E588-A7E5-04E08AED6C6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rcRect b="56541"/>
              <a:stretch>
                <a:fillRect/>
              </a:stretch>
            </p:blipFill>
            <p:spPr>
              <a:xfrm>
                <a:off x="434557" y="0"/>
                <a:ext cx="4868226" cy="3606178"/>
              </a:xfrm>
              <a:prstGeom prst="rect">
                <a:avLst/>
              </a:prstGeom>
            </p:spPr>
          </p:pic>
          <p:pic>
            <p:nvPicPr>
              <p:cNvPr id="7" name="Picture 6">
                <a:extLst>
                  <a:ext uri="{FF2B5EF4-FFF2-40B4-BE49-F238E27FC236}">
                    <a16:creationId xmlns:a16="http://schemas.microsoft.com/office/drawing/2014/main" id="{51A007FC-B74A-C48B-C939-33EDF64A17A5}"/>
                  </a:ext>
                </a:extLst>
              </p:cNvPr>
              <p:cNvPicPr>
                <a:picLocks noChangeAspect="1"/>
              </p:cNvPicPr>
              <p:nvPr/>
            </p:nvPicPr>
            <p:blipFill>
              <a:blip r:embed="rId4">
                <a:extLst>
                  <a:ext uri="{BEBA8EAE-BF5A-486C-A8C5-ECC9F3942E4B}">
                    <a14:imgProps xmlns:a14="http://schemas.microsoft.com/office/drawing/2010/main">
                      <a14:imgLayer r:embed="rId6">
                        <a14:imgEffect>
                          <a14:sharpenSoften amount="50000"/>
                        </a14:imgEffect>
                      </a14:imgLayer>
                    </a14:imgProps>
                  </a:ext>
                </a:extLst>
              </a:blip>
              <a:srcRect t="54107" b="-1"/>
              <a:stretch>
                <a:fillRect/>
              </a:stretch>
            </p:blipFill>
            <p:spPr>
              <a:xfrm>
                <a:off x="427505" y="3606178"/>
                <a:ext cx="4868225" cy="3808250"/>
              </a:xfrm>
              <a:prstGeom prst="rect">
                <a:avLst/>
              </a:prstGeom>
            </p:spPr>
          </p:pic>
        </p:grpSp>
        <p:sp>
          <p:nvSpPr>
            <p:cNvPr id="11" name="Rectangle 10">
              <a:extLst>
                <a:ext uri="{FF2B5EF4-FFF2-40B4-BE49-F238E27FC236}">
                  <a16:creationId xmlns:a16="http://schemas.microsoft.com/office/drawing/2014/main" id="{AD235247-16FE-0D22-674E-CB67689A52DB}"/>
                </a:ext>
              </a:extLst>
            </p:cNvPr>
            <p:cNvSpPr/>
            <p:nvPr/>
          </p:nvSpPr>
          <p:spPr bwMode="auto">
            <a:xfrm>
              <a:off x="427505" y="622852"/>
              <a:ext cx="4681052" cy="159026"/>
            </a:xfrm>
            <a:prstGeom prst="rect">
              <a:avLst/>
            </a:prstGeom>
            <a:solidFill>
              <a:srgbClr val="FFFF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5" name="TextBox 4">
            <a:extLst>
              <a:ext uri="{FF2B5EF4-FFF2-40B4-BE49-F238E27FC236}">
                <a16:creationId xmlns:a16="http://schemas.microsoft.com/office/drawing/2014/main" id="{22818ADD-DCAF-BF43-677B-8E8A841CCFA8}"/>
              </a:ext>
            </a:extLst>
          </p:cNvPr>
          <p:cNvSpPr txBox="1"/>
          <p:nvPr/>
        </p:nvSpPr>
        <p:spPr>
          <a:xfrm>
            <a:off x="11017" y="6558967"/>
            <a:ext cx="3137334" cy="29238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a:ea typeface="MS PGothic" charset="0"/>
                <a:cs typeface="+mn-cs"/>
              </a:rPr>
              <a:t>Seymour JF et al. EHA 2026;Abstract PF614.</a:t>
            </a:r>
          </a:p>
        </p:txBody>
      </p:sp>
    </p:spTree>
    <p:extLst>
      <p:ext uri="{BB962C8B-B14F-4D97-AF65-F5344CB8AC3E}">
        <p14:creationId xmlns:p14="http://schemas.microsoft.com/office/powerpoint/2010/main" val="10963288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DC9BAD-CCC2-135E-AB55-1BD15EA15F7F}"/>
              </a:ext>
            </a:extLst>
          </p:cNvPr>
          <p:cNvPicPr>
            <a:picLocks noChangeAspect="1"/>
          </p:cNvPicPr>
          <p:nvPr/>
        </p:nvPicPr>
        <p:blipFill>
          <a:blip r:embed="rId2"/>
          <a:stretch>
            <a:fillRect/>
          </a:stretch>
        </p:blipFill>
        <p:spPr>
          <a:xfrm>
            <a:off x="1635434" y="189722"/>
            <a:ext cx="8921131" cy="2599468"/>
          </a:xfrm>
          <a:prstGeom prst="rect">
            <a:avLst/>
          </a:prstGeom>
        </p:spPr>
      </p:pic>
      <p:pic>
        <p:nvPicPr>
          <p:cNvPr id="5" name="Picture 4">
            <a:extLst>
              <a:ext uri="{FF2B5EF4-FFF2-40B4-BE49-F238E27FC236}">
                <a16:creationId xmlns:a16="http://schemas.microsoft.com/office/drawing/2014/main" id="{430652BF-C0DD-2377-6996-B3A86E10AE0A}"/>
              </a:ext>
            </a:extLst>
          </p:cNvPr>
          <p:cNvPicPr>
            <a:picLocks noChangeAspect="1"/>
          </p:cNvPicPr>
          <p:nvPr/>
        </p:nvPicPr>
        <p:blipFill>
          <a:blip r:embed="rId3"/>
          <a:stretch>
            <a:fillRect/>
          </a:stretch>
        </p:blipFill>
        <p:spPr>
          <a:xfrm>
            <a:off x="368004" y="2888008"/>
            <a:ext cx="11455989" cy="3702240"/>
          </a:xfrm>
          <a:prstGeom prst="rect">
            <a:avLst/>
          </a:prstGeom>
        </p:spPr>
      </p:pic>
      <p:sp>
        <p:nvSpPr>
          <p:cNvPr id="2" name="TextBox 1">
            <a:extLst>
              <a:ext uri="{FF2B5EF4-FFF2-40B4-BE49-F238E27FC236}">
                <a16:creationId xmlns:a16="http://schemas.microsoft.com/office/drawing/2014/main" id="{5D163ECC-872D-076D-50FA-419081160F07}"/>
              </a:ext>
            </a:extLst>
          </p:cNvPr>
          <p:cNvSpPr txBox="1"/>
          <p:nvPr/>
        </p:nvSpPr>
        <p:spPr>
          <a:xfrm>
            <a:off x="0" y="6586991"/>
            <a:ext cx="291618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Cheah CY et al. EHA 2026;Abstract S145</a:t>
            </a:r>
          </a:p>
        </p:txBody>
      </p:sp>
    </p:spTree>
    <p:extLst>
      <p:ext uri="{BB962C8B-B14F-4D97-AF65-F5344CB8AC3E}">
        <p14:creationId xmlns:p14="http://schemas.microsoft.com/office/powerpoint/2010/main" val="1653270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6CE2F4-489C-F455-B28D-0DABCA763E6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06107" y="933321"/>
            <a:ext cx="11379785" cy="4991357"/>
          </a:xfrm>
          <a:prstGeom prst="rect">
            <a:avLst/>
          </a:prstGeom>
        </p:spPr>
      </p:pic>
      <p:sp>
        <p:nvSpPr>
          <p:cNvPr id="2" name="TextBox 1">
            <a:extLst>
              <a:ext uri="{FF2B5EF4-FFF2-40B4-BE49-F238E27FC236}">
                <a16:creationId xmlns:a16="http://schemas.microsoft.com/office/drawing/2014/main" id="{BA9647ED-737E-CD28-BB35-E80A82CDBD2B}"/>
              </a:ext>
            </a:extLst>
          </p:cNvPr>
          <p:cNvSpPr txBox="1"/>
          <p:nvPr/>
        </p:nvSpPr>
        <p:spPr>
          <a:xfrm>
            <a:off x="0" y="6586991"/>
            <a:ext cx="291618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Cheah CY et al. EHA 2026;Abstract S145</a:t>
            </a:r>
          </a:p>
        </p:txBody>
      </p:sp>
    </p:spTree>
    <p:extLst>
      <p:ext uri="{BB962C8B-B14F-4D97-AF65-F5344CB8AC3E}">
        <p14:creationId xmlns:p14="http://schemas.microsoft.com/office/powerpoint/2010/main" val="2905290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E46211-FEC7-378D-7341-852DA076345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2244" y="495038"/>
            <a:ext cx="11247511" cy="5867924"/>
          </a:xfrm>
          <a:prstGeom prst="rect">
            <a:avLst/>
          </a:prstGeom>
        </p:spPr>
      </p:pic>
      <p:sp>
        <p:nvSpPr>
          <p:cNvPr id="2" name="TextBox 1">
            <a:extLst>
              <a:ext uri="{FF2B5EF4-FFF2-40B4-BE49-F238E27FC236}">
                <a16:creationId xmlns:a16="http://schemas.microsoft.com/office/drawing/2014/main" id="{82DBCC7D-0A33-DE95-A1B1-BC31A657260D}"/>
              </a:ext>
            </a:extLst>
          </p:cNvPr>
          <p:cNvSpPr txBox="1"/>
          <p:nvPr/>
        </p:nvSpPr>
        <p:spPr>
          <a:xfrm>
            <a:off x="0" y="6586991"/>
            <a:ext cx="291618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Cheah CY et al. EHA 2026;Abstract S145</a:t>
            </a:r>
          </a:p>
        </p:txBody>
      </p:sp>
    </p:spTree>
    <p:extLst>
      <p:ext uri="{BB962C8B-B14F-4D97-AF65-F5344CB8AC3E}">
        <p14:creationId xmlns:p14="http://schemas.microsoft.com/office/powerpoint/2010/main" val="484701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A455C4-DD12-66E5-2A41-B9F94D1E8AB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81342" y="363557"/>
            <a:ext cx="11029315" cy="6130886"/>
          </a:xfrm>
          <a:prstGeom prst="rect">
            <a:avLst/>
          </a:prstGeom>
        </p:spPr>
      </p:pic>
      <p:sp>
        <p:nvSpPr>
          <p:cNvPr id="2" name="Rectangle 1">
            <a:extLst>
              <a:ext uri="{FF2B5EF4-FFF2-40B4-BE49-F238E27FC236}">
                <a16:creationId xmlns:a16="http://schemas.microsoft.com/office/drawing/2014/main" id="{551E46BD-648A-74D8-0346-FD28D5AFDE0A}"/>
              </a:ext>
            </a:extLst>
          </p:cNvPr>
          <p:cNvSpPr/>
          <p:nvPr/>
        </p:nvSpPr>
        <p:spPr>
          <a:xfrm>
            <a:off x="10609243" y="363557"/>
            <a:ext cx="1002535" cy="4627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854DE82A-6664-0EA1-9D18-5C411D962007}"/>
              </a:ext>
            </a:extLst>
          </p:cNvPr>
          <p:cNvSpPr txBox="1"/>
          <p:nvPr/>
        </p:nvSpPr>
        <p:spPr>
          <a:xfrm>
            <a:off x="0" y="6586991"/>
            <a:ext cx="291618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Cheah CY et al. EHA 2026;Abstract S145</a:t>
            </a:r>
          </a:p>
        </p:txBody>
      </p:sp>
    </p:spTree>
    <p:extLst>
      <p:ext uri="{BB962C8B-B14F-4D97-AF65-F5344CB8AC3E}">
        <p14:creationId xmlns:p14="http://schemas.microsoft.com/office/powerpoint/2010/main" val="2618145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AC6C2B-78E4-1116-E4E7-1248893B096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77566" y="340103"/>
            <a:ext cx="11036867" cy="2933851"/>
          </a:xfrm>
          <a:prstGeom prst="rect">
            <a:avLst/>
          </a:prstGeom>
        </p:spPr>
      </p:pic>
      <p:pic>
        <p:nvPicPr>
          <p:cNvPr id="5" name="Picture 4">
            <a:extLst>
              <a:ext uri="{FF2B5EF4-FFF2-40B4-BE49-F238E27FC236}">
                <a16:creationId xmlns:a16="http://schemas.microsoft.com/office/drawing/2014/main" id="{446735E6-CD55-FFBB-A3F9-435CA5AC192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853981" y="3501492"/>
            <a:ext cx="8484036" cy="3016405"/>
          </a:xfrm>
          <a:prstGeom prst="rect">
            <a:avLst/>
          </a:prstGeom>
        </p:spPr>
      </p:pic>
      <p:sp>
        <p:nvSpPr>
          <p:cNvPr id="2" name="TextBox 1">
            <a:extLst>
              <a:ext uri="{FF2B5EF4-FFF2-40B4-BE49-F238E27FC236}">
                <a16:creationId xmlns:a16="http://schemas.microsoft.com/office/drawing/2014/main" id="{8BE45324-7933-3540-7128-9FA7378F011B}"/>
              </a:ext>
            </a:extLst>
          </p:cNvPr>
          <p:cNvSpPr txBox="1"/>
          <p:nvPr/>
        </p:nvSpPr>
        <p:spPr>
          <a:xfrm>
            <a:off x="0" y="6586991"/>
            <a:ext cx="2608406"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Ahn I et al. EHA 2026;Abstract S148</a:t>
            </a:r>
          </a:p>
        </p:txBody>
      </p:sp>
    </p:spTree>
    <p:extLst>
      <p:ext uri="{BB962C8B-B14F-4D97-AF65-F5344CB8AC3E}">
        <p14:creationId xmlns:p14="http://schemas.microsoft.com/office/powerpoint/2010/main" val="25066338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1402E4-8146-6C61-0785-05CA7521696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67923" y="236223"/>
            <a:ext cx="8256149" cy="3200230"/>
          </a:xfrm>
          <a:prstGeom prst="rect">
            <a:avLst/>
          </a:prstGeom>
        </p:spPr>
      </p:pic>
      <p:pic>
        <p:nvPicPr>
          <p:cNvPr id="5" name="Picture 4">
            <a:extLst>
              <a:ext uri="{FF2B5EF4-FFF2-40B4-BE49-F238E27FC236}">
                <a16:creationId xmlns:a16="http://schemas.microsoft.com/office/drawing/2014/main" id="{77873C87-7856-76C9-FABE-352A678ECE3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263287" y="3629695"/>
            <a:ext cx="9665423" cy="2918853"/>
          </a:xfrm>
          <a:prstGeom prst="rect">
            <a:avLst/>
          </a:prstGeom>
        </p:spPr>
      </p:pic>
      <p:sp>
        <p:nvSpPr>
          <p:cNvPr id="2" name="TextBox 1">
            <a:extLst>
              <a:ext uri="{FF2B5EF4-FFF2-40B4-BE49-F238E27FC236}">
                <a16:creationId xmlns:a16="http://schemas.microsoft.com/office/drawing/2014/main" id="{197F8D80-2510-D3CF-9209-2D2C2707F66E}"/>
              </a:ext>
            </a:extLst>
          </p:cNvPr>
          <p:cNvSpPr txBox="1"/>
          <p:nvPr/>
        </p:nvSpPr>
        <p:spPr>
          <a:xfrm>
            <a:off x="0" y="6586991"/>
            <a:ext cx="2608406"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Ahn I et al. EHA 2026;Abstract S148</a:t>
            </a:r>
          </a:p>
        </p:txBody>
      </p:sp>
    </p:spTree>
    <p:extLst>
      <p:ext uri="{BB962C8B-B14F-4D97-AF65-F5344CB8AC3E}">
        <p14:creationId xmlns:p14="http://schemas.microsoft.com/office/powerpoint/2010/main" val="24314786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0" descr="preencoded.png">
            <a:extLst>
              <a:ext uri="{FF2B5EF4-FFF2-40B4-BE49-F238E27FC236}">
                <a16:creationId xmlns:a16="http://schemas.microsoft.com/office/drawing/2014/main" id="{EF89C06A-A098-F436-4003-6EBD2A5DCF08}"/>
              </a:ext>
            </a:extLst>
          </p:cNvPr>
          <p:cNvPicPr>
            <a:picLocks noChangeAspect="1"/>
          </p:cNvPicPr>
          <p:nvPr/>
        </p:nvPicPr>
        <p:blipFill>
          <a:blip r:embed="rId2"/>
          <a:srcRect t="3781" r="79867" b="69017"/>
          <a:stretch>
            <a:fillRect/>
          </a:stretch>
        </p:blipFill>
        <p:spPr>
          <a:xfrm>
            <a:off x="114701" y="1912385"/>
            <a:ext cx="3552566" cy="3033230"/>
          </a:xfrm>
          <a:prstGeom prst="rect">
            <a:avLst/>
          </a:prstGeom>
        </p:spPr>
      </p:pic>
      <p:pic>
        <p:nvPicPr>
          <p:cNvPr id="4" name="Image 0" descr="preencoded.png">
            <a:extLst>
              <a:ext uri="{FF2B5EF4-FFF2-40B4-BE49-F238E27FC236}">
                <a16:creationId xmlns:a16="http://schemas.microsoft.com/office/drawing/2014/main" id="{DDC9A3CA-A1F9-2DE4-3834-E5A0D9576842}"/>
              </a:ext>
            </a:extLst>
          </p:cNvPr>
          <p:cNvPicPr>
            <a:picLocks noChangeAspect="1"/>
          </p:cNvPicPr>
          <p:nvPr/>
        </p:nvPicPr>
        <p:blipFill>
          <a:blip r:embed="rId2"/>
          <a:srcRect l="22548" t="27963" r="39415" b="44835"/>
          <a:stretch>
            <a:fillRect/>
          </a:stretch>
        </p:blipFill>
        <p:spPr>
          <a:xfrm>
            <a:off x="3731987" y="1445711"/>
            <a:ext cx="8339595" cy="3809333"/>
          </a:xfrm>
          <a:prstGeom prst="rect">
            <a:avLst/>
          </a:prstGeom>
        </p:spPr>
      </p:pic>
      <p:sp>
        <p:nvSpPr>
          <p:cNvPr id="2" name="TextBox 1">
            <a:extLst>
              <a:ext uri="{FF2B5EF4-FFF2-40B4-BE49-F238E27FC236}">
                <a16:creationId xmlns:a16="http://schemas.microsoft.com/office/drawing/2014/main" id="{73FA7034-BD57-70B1-E7E0-29B41FF259A8}"/>
              </a:ext>
            </a:extLst>
          </p:cNvPr>
          <p:cNvSpPr txBox="1"/>
          <p:nvPr/>
        </p:nvSpPr>
        <p:spPr>
          <a:xfrm>
            <a:off x="0" y="6586991"/>
            <a:ext cx="299190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Wierda W et al. ASCO 2026;Abstract 7044</a:t>
            </a:r>
          </a:p>
        </p:txBody>
      </p:sp>
    </p:spTree>
    <p:extLst>
      <p:ext uri="{BB962C8B-B14F-4D97-AF65-F5344CB8AC3E}">
        <p14:creationId xmlns:p14="http://schemas.microsoft.com/office/powerpoint/2010/main" val="8457432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a:extLst>
              <a:ext uri="{FF2B5EF4-FFF2-40B4-BE49-F238E27FC236}">
                <a16:creationId xmlns:a16="http://schemas.microsoft.com/office/drawing/2014/main" id="{260577C1-1EAD-03C9-1F33-E984FF67D455}"/>
              </a:ext>
            </a:extLst>
          </p:cNvPr>
          <p:cNvPicPr>
            <a:picLocks noChangeAspect="1"/>
          </p:cNvPicPr>
          <p:nvPr/>
        </p:nvPicPr>
        <p:blipFill>
          <a:blip r:embed="rId2"/>
          <a:srcRect l="61987" t="4086" r="1285" b="57029"/>
          <a:stretch>
            <a:fillRect/>
          </a:stretch>
        </p:blipFill>
        <p:spPr>
          <a:xfrm>
            <a:off x="1195872" y="446314"/>
            <a:ext cx="9889673" cy="6019800"/>
          </a:xfrm>
          <a:prstGeom prst="rect">
            <a:avLst/>
          </a:prstGeom>
        </p:spPr>
      </p:pic>
      <p:sp>
        <p:nvSpPr>
          <p:cNvPr id="2" name="TextBox 1">
            <a:extLst>
              <a:ext uri="{FF2B5EF4-FFF2-40B4-BE49-F238E27FC236}">
                <a16:creationId xmlns:a16="http://schemas.microsoft.com/office/drawing/2014/main" id="{F4AB5081-F304-8F66-1289-9BA8C929D87C}"/>
              </a:ext>
            </a:extLst>
          </p:cNvPr>
          <p:cNvSpPr txBox="1"/>
          <p:nvPr/>
        </p:nvSpPr>
        <p:spPr>
          <a:xfrm>
            <a:off x="0" y="6586991"/>
            <a:ext cx="299190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Wierda W et al. ASCO 2026;Abstract 7044</a:t>
            </a:r>
          </a:p>
        </p:txBody>
      </p:sp>
    </p:spTree>
    <p:extLst>
      <p:ext uri="{BB962C8B-B14F-4D97-AF65-F5344CB8AC3E}">
        <p14:creationId xmlns:p14="http://schemas.microsoft.com/office/powerpoint/2010/main" val="29660173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178F76B9-1FA7-8F38-03D9-CE23B32EB46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46131" y="4061362"/>
            <a:ext cx="4814382" cy="2647909"/>
          </a:xfrm>
          <a:prstGeom prst="rect">
            <a:avLst/>
          </a:prstGeom>
        </p:spPr>
      </p:pic>
      <p:pic>
        <p:nvPicPr>
          <p:cNvPr id="6" name="Picture 5">
            <a:extLst>
              <a:ext uri="{FF2B5EF4-FFF2-40B4-BE49-F238E27FC236}">
                <a16:creationId xmlns:a16="http://schemas.microsoft.com/office/drawing/2014/main" id="{4E0B43A9-801D-645D-25D1-EF13E7C1B729}"/>
              </a:ext>
            </a:extLst>
          </p:cNvPr>
          <p:cNvPicPr>
            <a:picLocks noChangeAspect="1"/>
          </p:cNvPicPr>
          <p:nvPr/>
        </p:nvPicPr>
        <p:blipFill>
          <a:blip r:embed="rId4"/>
          <a:stretch>
            <a:fillRect/>
          </a:stretch>
        </p:blipFill>
        <p:spPr>
          <a:xfrm>
            <a:off x="7401091" y="4378504"/>
            <a:ext cx="3334888" cy="2283185"/>
          </a:xfrm>
          <a:prstGeom prst="rect">
            <a:avLst/>
          </a:prstGeom>
        </p:spPr>
      </p:pic>
      <p:sp>
        <p:nvSpPr>
          <p:cNvPr id="7" name="TextBox 6">
            <a:extLst>
              <a:ext uri="{FF2B5EF4-FFF2-40B4-BE49-F238E27FC236}">
                <a16:creationId xmlns:a16="http://schemas.microsoft.com/office/drawing/2014/main" id="{59F5DF62-B860-D02E-30D0-45FF292D5CF7}"/>
              </a:ext>
            </a:extLst>
          </p:cNvPr>
          <p:cNvSpPr txBox="1"/>
          <p:nvPr/>
        </p:nvSpPr>
        <p:spPr>
          <a:xfrm>
            <a:off x="348343" y="259421"/>
            <a:ext cx="6248400" cy="3447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rPr>
              <a:t>Dr. Sharman Case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rPr>
              <a:t>68-year-old woman who presents initially with substantial lymphadenopathy but relatively modest absolute lymphocytosis. Found to have </a:t>
            </a:r>
            <a:r>
              <a:rPr kumimoji="0" lang="en-US" sz="2000" b="0" i="0" u="none" strike="noStrike" kern="1200" cap="none" spc="0" normalizeH="0" baseline="0" noProof="0" dirty="0" err="1">
                <a:ln>
                  <a:noFill/>
                </a:ln>
                <a:solidFill>
                  <a:prstClr val="white"/>
                </a:solidFill>
                <a:effectLst/>
                <a:uLnTx/>
                <a:uFillTx/>
                <a:latin typeface="Aptos" panose="02110004020202020204"/>
                <a:ea typeface="MS PGothic" charset="0"/>
                <a:cs typeface="+mn-cs"/>
              </a:rPr>
              <a:t>IgHV</a:t>
            </a:r>
            <a:r>
              <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rPr>
              <a:t> unmutated disease, with FISH showing deletion of 11Q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S PGothic" charset="0"/>
                <a:cs typeface="+mn-cs"/>
              </a:rPr>
              <a:t>Imaging revealed adenopathy considerably larger than appreciated on physical exam.  Started initially on BTK monotherapy, with venetoclax to be added.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S PGothic" charset="0"/>
              <a:cs typeface="+mn-cs"/>
            </a:endParaRPr>
          </a:p>
        </p:txBody>
      </p:sp>
      <p:pic>
        <p:nvPicPr>
          <p:cNvPr id="9" name="Picture 8">
            <a:extLst>
              <a:ext uri="{FF2B5EF4-FFF2-40B4-BE49-F238E27FC236}">
                <a16:creationId xmlns:a16="http://schemas.microsoft.com/office/drawing/2014/main" id="{102C29F3-536F-D31E-6630-3F7769F8BAE4}"/>
              </a:ext>
            </a:extLst>
          </p:cNvPr>
          <p:cNvPicPr>
            <a:picLocks noChangeAspect="1"/>
          </p:cNvPicPr>
          <p:nvPr/>
        </p:nvPicPr>
        <p:blipFill>
          <a:blip r:embed="rId5"/>
          <a:stretch>
            <a:fillRect/>
          </a:stretch>
        </p:blipFill>
        <p:spPr>
          <a:xfrm>
            <a:off x="7849075" y="259421"/>
            <a:ext cx="2616378" cy="4000437"/>
          </a:xfrm>
          <a:prstGeom prst="rect">
            <a:avLst/>
          </a:prstGeom>
        </p:spPr>
      </p:pic>
    </p:spTree>
    <p:extLst>
      <p:ext uri="{BB962C8B-B14F-4D97-AF65-F5344CB8AC3E}">
        <p14:creationId xmlns:p14="http://schemas.microsoft.com/office/powerpoint/2010/main" val="16668511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AAA14D3A-5F2D-FC96-3200-0BCCDD0B2011}"/>
              </a:ext>
            </a:extLst>
          </p:cNvPr>
          <p:cNvPicPr>
            <a:picLocks noChangeAspect="1"/>
          </p:cNvPicPr>
          <p:nvPr/>
        </p:nvPicPr>
        <p:blipFill>
          <a:blip r:embed="rId2"/>
          <a:stretch>
            <a:fillRect/>
          </a:stretch>
        </p:blipFill>
        <p:spPr>
          <a:xfrm>
            <a:off x="5851048" y="3499064"/>
            <a:ext cx="4280967" cy="3141429"/>
          </a:xfrm>
          <a:prstGeom prst="rect">
            <a:avLst/>
          </a:prstGeom>
        </p:spPr>
      </p:pic>
      <p:sp>
        <p:nvSpPr>
          <p:cNvPr id="6" name="TextBox 5">
            <a:extLst>
              <a:ext uri="{FF2B5EF4-FFF2-40B4-BE49-F238E27FC236}">
                <a16:creationId xmlns:a16="http://schemas.microsoft.com/office/drawing/2014/main" id="{FA4B20ED-8E43-9BC6-DDD7-08E9AFA73478}"/>
              </a:ext>
            </a:extLst>
          </p:cNvPr>
          <p:cNvSpPr txBox="1"/>
          <p:nvPr/>
        </p:nvSpPr>
        <p:spPr>
          <a:xfrm>
            <a:off x="4604657" y="456986"/>
            <a:ext cx="7269643"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Dr. Sharman Case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64 year-old otherwise healthy male, rarely goes to doctor.  Aware of adenopathy in his neck but does not really recall when it started.  Wife suspects longer than he does.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Aptos" panose="02110004020202020204"/>
                <a:ea typeface="MS PGothic" charset="0"/>
                <a:cs typeface="+mn-cs"/>
              </a:rPr>
              <a:t>IgHV</a:t>
            </a: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 unmutated, Del 13Q, TP53 wildtype.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Started on AVO regimen – only just began A for one month and now adding Obinutuzumab.  Venetoclax to follow.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S PGothic" charset="0"/>
              <a:cs typeface="+mn-cs"/>
            </a:endParaRPr>
          </a:p>
        </p:txBody>
      </p:sp>
      <p:pic>
        <p:nvPicPr>
          <p:cNvPr id="9" name="Picture 8">
            <a:extLst>
              <a:ext uri="{FF2B5EF4-FFF2-40B4-BE49-F238E27FC236}">
                <a16:creationId xmlns:a16="http://schemas.microsoft.com/office/drawing/2014/main" id="{293E2CA1-CC2A-B43B-F5A2-0B128956983D}"/>
              </a:ext>
            </a:extLst>
          </p:cNvPr>
          <p:cNvPicPr>
            <a:picLocks noChangeAspect="1"/>
          </p:cNvPicPr>
          <p:nvPr/>
        </p:nvPicPr>
        <p:blipFill>
          <a:blip r:embed="rId3"/>
          <a:stretch>
            <a:fillRect/>
          </a:stretch>
        </p:blipFill>
        <p:spPr>
          <a:xfrm>
            <a:off x="161162" y="456986"/>
            <a:ext cx="4280967" cy="4727768"/>
          </a:xfrm>
          <a:prstGeom prst="rect">
            <a:avLst/>
          </a:prstGeom>
        </p:spPr>
      </p:pic>
    </p:spTree>
    <p:extLst>
      <p:ext uri="{BB962C8B-B14F-4D97-AF65-F5344CB8AC3E}">
        <p14:creationId xmlns:p14="http://schemas.microsoft.com/office/powerpoint/2010/main" val="4051229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D52B3-0445-9ECB-4F21-86DFBD116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353FA-6599-B88B-DAC4-BA882894C22F}"/>
              </a:ext>
            </a:extLst>
          </p:cNvPr>
          <p:cNvSpPr>
            <a:spLocks noGrp="1"/>
          </p:cNvSpPr>
          <p:nvPr>
            <p:ph type="title"/>
          </p:nvPr>
        </p:nvSpPr>
        <p:spPr>
          <a:xfrm>
            <a:off x="912285" y="642934"/>
            <a:ext cx="10358967" cy="1143000"/>
          </a:xfrm>
        </p:spPr>
        <p:txBody>
          <a:bodyPr/>
          <a:lstStyle/>
          <a:p>
            <a:r>
              <a:rPr lang="en-US" sz="4000" dirty="0"/>
              <a:t>Questions?</a:t>
            </a:r>
            <a:br>
              <a:rPr lang="en-US" dirty="0"/>
            </a:br>
            <a:br>
              <a:rPr lang="en-US" dirty="0"/>
            </a:br>
            <a:r>
              <a:rPr lang="en-US" sz="2800" dirty="0"/>
              <a:t>First-Line Therapy</a:t>
            </a:r>
            <a:endParaRPr lang="en-US" dirty="0"/>
          </a:p>
        </p:txBody>
      </p:sp>
      <p:sp>
        <p:nvSpPr>
          <p:cNvPr id="3" name="Content Placeholder 2">
            <a:extLst>
              <a:ext uri="{FF2B5EF4-FFF2-40B4-BE49-F238E27FC236}">
                <a16:creationId xmlns:a16="http://schemas.microsoft.com/office/drawing/2014/main" id="{55936766-E036-499E-BF3E-3A24736A8993}"/>
              </a:ext>
            </a:extLst>
          </p:cNvPr>
          <p:cNvSpPr>
            <a:spLocks noGrp="1"/>
          </p:cNvSpPr>
          <p:nvPr>
            <p:ph idx="1"/>
          </p:nvPr>
        </p:nvSpPr>
        <p:spPr>
          <a:xfrm>
            <a:off x="912284" y="1961176"/>
            <a:ext cx="10358967" cy="4799013"/>
          </a:xfrm>
        </p:spPr>
        <p:txBody>
          <a:bodyPr/>
          <a:lstStyle/>
          <a:p>
            <a:r>
              <a:rPr lang="en-US" sz="1800" b="0" dirty="0"/>
              <a:t>Fischer K et al. </a:t>
            </a:r>
            <a:r>
              <a:rPr lang="en-US" sz="1800" dirty="0"/>
              <a:t>Venetoclax-obinutuzumab</a:t>
            </a:r>
            <a:r>
              <a:rPr lang="en-US" sz="1800" b="0" dirty="0"/>
              <a:t> for </a:t>
            </a:r>
            <a:r>
              <a:rPr lang="en-US" sz="1800" dirty="0"/>
              <a:t>previously untreated chronic lymphocytic leukemia</a:t>
            </a:r>
            <a:r>
              <a:rPr lang="en-US" sz="1800" b="0" dirty="0"/>
              <a:t>: </a:t>
            </a:r>
            <a:r>
              <a:rPr lang="en-US" sz="1800" dirty="0"/>
              <a:t>Final results </a:t>
            </a:r>
            <a:r>
              <a:rPr lang="en-US" sz="1800" b="0" dirty="0"/>
              <a:t>of the randomized </a:t>
            </a:r>
            <a:r>
              <a:rPr lang="en-US" sz="1800" dirty="0"/>
              <a:t>CLL14 study</a:t>
            </a:r>
            <a:r>
              <a:rPr lang="en-US" sz="1800" b="0" dirty="0"/>
              <a:t>. EHA 2026;Abstract S146.</a:t>
            </a:r>
          </a:p>
          <a:p>
            <a:r>
              <a:rPr lang="en-US" sz="1800" b="0" dirty="0"/>
              <a:t>Seymour JF et al. </a:t>
            </a:r>
            <a:r>
              <a:rPr lang="en-US" sz="1800" dirty="0"/>
              <a:t>Safety</a:t>
            </a:r>
            <a:r>
              <a:rPr lang="en-US" sz="1800" b="0" dirty="0"/>
              <a:t> of </a:t>
            </a:r>
            <a:r>
              <a:rPr lang="en-US" sz="1800" dirty="0"/>
              <a:t>fixed-duration</a:t>
            </a:r>
            <a:r>
              <a:rPr lang="en-US" sz="1800" b="0" dirty="0"/>
              <a:t> (FD) </a:t>
            </a:r>
            <a:r>
              <a:rPr lang="en-US" sz="1800" dirty="0"/>
              <a:t>acalabrutinib-venetoclax combinations </a:t>
            </a:r>
            <a:r>
              <a:rPr lang="en-US" sz="1800" b="0" dirty="0"/>
              <a:t>in patients (pts) with </a:t>
            </a:r>
            <a:r>
              <a:rPr lang="en-US" sz="1800" dirty="0"/>
              <a:t>chronic lymphocytic leukemia </a:t>
            </a:r>
            <a:r>
              <a:rPr lang="en-US" sz="1800" b="0" dirty="0"/>
              <a:t>(CLL) stratified by age: </a:t>
            </a:r>
            <a:r>
              <a:rPr lang="en-US" sz="1800" dirty="0"/>
              <a:t>Post hoc analysis </a:t>
            </a:r>
            <a:r>
              <a:rPr lang="en-US" sz="1800" b="0" dirty="0"/>
              <a:t>of the </a:t>
            </a:r>
            <a:r>
              <a:rPr lang="en-US" sz="1800" dirty="0"/>
              <a:t>phase 3 AMPLIFY trial</a:t>
            </a:r>
            <a:r>
              <a:rPr lang="en-US" sz="1800" b="0" dirty="0"/>
              <a:t>. EHA 2026;Abstract PF614.</a:t>
            </a:r>
          </a:p>
          <a:p>
            <a:r>
              <a:rPr lang="en-US" sz="1800" b="0" dirty="0"/>
              <a:t>Cheah CY et al. </a:t>
            </a:r>
            <a:r>
              <a:rPr lang="en-US" sz="1800" dirty="0"/>
              <a:t>First-line treatment </a:t>
            </a:r>
            <a:r>
              <a:rPr lang="en-US" sz="1800" b="0" dirty="0"/>
              <a:t>of CLL/SLL with the </a:t>
            </a:r>
            <a:r>
              <a:rPr lang="en-US" sz="1800" dirty="0"/>
              <a:t>all-oral combination of sonrotoclax and zanubrutinib</a:t>
            </a:r>
            <a:r>
              <a:rPr lang="en-US" sz="1800" b="0" dirty="0"/>
              <a:t> achieves </a:t>
            </a:r>
            <a:r>
              <a:rPr lang="en-US" sz="1800" dirty="0"/>
              <a:t>undetectable minimal residual disease </a:t>
            </a:r>
            <a:r>
              <a:rPr lang="en-US" sz="1800" b="0" dirty="0"/>
              <a:t>rates of &gt;90%, including in patients with </a:t>
            </a:r>
            <a:r>
              <a:rPr lang="en-US" sz="1800" dirty="0"/>
              <a:t>del(17p)/TP53</a:t>
            </a:r>
            <a:r>
              <a:rPr lang="en-US" sz="1800" b="0" dirty="0"/>
              <a:t>. EHA 2026;Abstract S145.</a:t>
            </a:r>
          </a:p>
          <a:p>
            <a:r>
              <a:rPr lang="en-US" sz="1800" b="0" dirty="0"/>
              <a:t>Ahn I et al. A </a:t>
            </a:r>
            <a:r>
              <a:rPr lang="en-US" sz="1800" dirty="0"/>
              <a:t>phase 2 study </a:t>
            </a:r>
            <a:r>
              <a:rPr lang="en-US" sz="1800" b="0" dirty="0"/>
              <a:t>of </a:t>
            </a:r>
            <a:r>
              <a:rPr lang="en-US" sz="1800" dirty="0"/>
              <a:t>fixed-duration pirtobrutinib </a:t>
            </a:r>
            <a:r>
              <a:rPr lang="en-US" sz="1800" b="0" dirty="0"/>
              <a:t>and obinutuzumab in </a:t>
            </a:r>
            <a:r>
              <a:rPr lang="en-US" sz="1800" dirty="0"/>
              <a:t>previously untreated CLL</a:t>
            </a:r>
            <a:r>
              <a:rPr lang="en-US" sz="1800" b="0" dirty="0"/>
              <a:t>. EHA 2026;Abstract S148.</a:t>
            </a:r>
          </a:p>
          <a:p>
            <a:r>
              <a:rPr lang="en-US" sz="1800" b="0" dirty="0"/>
              <a:t>Wierda W et al. </a:t>
            </a:r>
            <a:r>
              <a:rPr lang="en-US" sz="1800" dirty="0"/>
              <a:t>Pirtobrutinib</a:t>
            </a:r>
            <a:r>
              <a:rPr lang="en-US" sz="1800" b="0" dirty="0"/>
              <a:t> in </a:t>
            </a:r>
            <a:r>
              <a:rPr lang="en-US" sz="1800" dirty="0"/>
              <a:t>treatment-naïve</a:t>
            </a:r>
            <a:r>
              <a:rPr lang="en-US" sz="1800" b="0" dirty="0"/>
              <a:t> patients with CLL/SLL: </a:t>
            </a:r>
            <a:r>
              <a:rPr lang="en-US" sz="1800" dirty="0"/>
              <a:t>Pooled results from</a:t>
            </a:r>
            <a:r>
              <a:rPr lang="en-US" sz="1800" b="0" dirty="0"/>
              <a:t> </a:t>
            </a:r>
            <a:r>
              <a:rPr lang="en-US" sz="1800" dirty="0"/>
              <a:t>BRUIN </a:t>
            </a:r>
            <a:br>
              <a:rPr lang="en-US" sz="1800" dirty="0"/>
            </a:br>
            <a:r>
              <a:rPr lang="en-US" sz="1800" dirty="0"/>
              <a:t>CLL-313 and BRUIN CLL-314</a:t>
            </a:r>
            <a:r>
              <a:rPr lang="en-US" sz="1800" b="0" dirty="0"/>
              <a:t>. ASCO 2026;Abstract 7044. </a:t>
            </a:r>
          </a:p>
        </p:txBody>
      </p:sp>
    </p:spTree>
    <p:extLst>
      <p:ext uri="{BB962C8B-B14F-4D97-AF65-F5344CB8AC3E}">
        <p14:creationId xmlns:p14="http://schemas.microsoft.com/office/powerpoint/2010/main" val="4005217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3D79-0B53-FE96-8724-DF26BEF66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B54C7-31D1-2809-C853-8206C14DEA9C}"/>
              </a:ext>
            </a:extLst>
          </p:cNvPr>
          <p:cNvSpPr>
            <a:spLocks noGrp="1"/>
          </p:cNvSpPr>
          <p:nvPr>
            <p:ph type="title"/>
          </p:nvPr>
        </p:nvSpPr>
        <p:spPr/>
        <p:txBody>
          <a:bodyPr/>
          <a:lstStyle/>
          <a:p>
            <a:r>
              <a:rPr lang="en-US" dirty="0"/>
              <a:t>Key Datasets — BRUIN CLL-322 (Pirtobrutinib/Venetoclax/Rituximab for Relapsed Disease)</a:t>
            </a:r>
          </a:p>
        </p:txBody>
      </p:sp>
      <p:sp>
        <p:nvSpPr>
          <p:cNvPr id="3" name="Content Placeholder 2">
            <a:extLst>
              <a:ext uri="{FF2B5EF4-FFF2-40B4-BE49-F238E27FC236}">
                <a16:creationId xmlns:a16="http://schemas.microsoft.com/office/drawing/2014/main" id="{A7F47CAE-730F-464B-1E8B-73E8EF4BF69C}"/>
              </a:ext>
            </a:extLst>
          </p:cNvPr>
          <p:cNvSpPr>
            <a:spLocks noGrp="1"/>
          </p:cNvSpPr>
          <p:nvPr>
            <p:ph idx="1"/>
          </p:nvPr>
        </p:nvSpPr>
        <p:spPr>
          <a:xfrm>
            <a:off x="912286" y="1416053"/>
            <a:ext cx="10143641" cy="4799013"/>
          </a:xfrm>
        </p:spPr>
        <p:txBody>
          <a:bodyPr/>
          <a:lstStyle/>
          <a:p>
            <a:r>
              <a:rPr lang="en-US" sz="2000" b="0" dirty="0"/>
              <a:t>Davids MS et al. </a:t>
            </a:r>
            <a:r>
              <a:rPr lang="en-US" sz="2000" dirty="0"/>
              <a:t>Fixed duration pirtobrutinib </a:t>
            </a:r>
            <a:r>
              <a:rPr lang="en-US" sz="2000" b="0" dirty="0"/>
              <a:t>plus venetoclax–rituximab versus venetoclax–rituximab for patients with </a:t>
            </a:r>
            <a:r>
              <a:rPr lang="en-US" sz="2000" dirty="0"/>
              <a:t>previously treated CLL/SLL</a:t>
            </a:r>
            <a:r>
              <a:rPr lang="en-US" sz="2000" b="0" dirty="0"/>
              <a:t>: A </a:t>
            </a:r>
            <a:r>
              <a:rPr lang="en-US" sz="2000" dirty="0"/>
              <a:t>phase 3</a:t>
            </a:r>
            <a:r>
              <a:rPr lang="en-US" sz="2000" b="0" dirty="0"/>
              <a:t>, randomized trial (BRUIN CLL-322). EHA 2026;Abstract LB5001.</a:t>
            </a:r>
          </a:p>
        </p:txBody>
      </p:sp>
    </p:spTree>
    <p:extLst>
      <p:ext uri="{BB962C8B-B14F-4D97-AF65-F5344CB8AC3E}">
        <p14:creationId xmlns:p14="http://schemas.microsoft.com/office/powerpoint/2010/main" val="21114729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DCA38F-257D-C2A5-B979-4EDD46EA83CD}"/>
              </a:ext>
            </a:extLst>
          </p:cNvPr>
          <p:cNvPicPr>
            <a:picLocks noChangeAspect="1"/>
          </p:cNvPicPr>
          <p:nvPr/>
        </p:nvPicPr>
        <p:blipFill>
          <a:blip r:embed="rId2"/>
          <a:stretch>
            <a:fillRect/>
          </a:stretch>
        </p:blipFill>
        <p:spPr>
          <a:xfrm>
            <a:off x="186969" y="1404257"/>
            <a:ext cx="11690984" cy="4005943"/>
          </a:xfrm>
          <a:prstGeom prst="rect">
            <a:avLst/>
          </a:prstGeom>
        </p:spPr>
      </p:pic>
      <p:sp>
        <p:nvSpPr>
          <p:cNvPr id="2" name="TextBox 1">
            <a:extLst>
              <a:ext uri="{FF2B5EF4-FFF2-40B4-BE49-F238E27FC236}">
                <a16:creationId xmlns:a16="http://schemas.microsoft.com/office/drawing/2014/main" id="{D92EFEAA-3FBE-F932-C5FE-0FD38AB2E42C}"/>
              </a:ext>
            </a:extLst>
          </p:cNvPr>
          <p:cNvSpPr txBox="1"/>
          <p:nvPr/>
        </p:nvSpPr>
        <p:spPr>
          <a:xfrm>
            <a:off x="0" y="6586991"/>
            <a:ext cx="314829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Davids MS et al. EHA 2026;Abstract LB5001</a:t>
            </a:r>
          </a:p>
        </p:txBody>
      </p:sp>
    </p:spTree>
    <p:extLst>
      <p:ext uri="{BB962C8B-B14F-4D97-AF65-F5344CB8AC3E}">
        <p14:creationId xmlns:p14="http://schemas.microsoft.com/office/powerpoint/2010/main" val="28240329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E40BD8-4005-176E-767D-87A4B062808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808514" y="315975"/>
            <a:ext cx="6662057" cy="6308514"/>
          </a:xfrm>
          <a:prstGeom prst="rect">
            <a:avLst/>
          </a:prstGeom>
        </p:spPr>
      </p:pic>
      <p:sp>
        <p:nvSpPr>
          <p:cNvPr id="2" name="TextBox 1">
            <a:extLst>
              <a:ext uri="{FF2B5EF4-FFF2-40B4-BE49-F238E27FC236}">
                <a16:creationId xmlns:a16="http://schemas.microsoft.com/office/drawing/2014/main" id="{3129DE82-4167-15D9-CBF4-11D70B4EF165}"/>
              </a:ext>
            </a:extLst>
          </p:cNvPr>
          <p:cNvSpPr txBox="1"/>
          <p:nvPr/>
        </p:nvSpPr>
        <p:spPr>
          <a:xfrm>
            <a:off x="0" y="6586991"/>
            <a:ext cx="314829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Davids MS et al. EHA 2026;Abstract LB5001</a:t>
            </a:r>
          </a:p>
        </p:txBody>
      </p:sp>
    </p:spTree>
    <p:extLst>
      <p:ext uri="{BB962C8B-B14F-4D97-AF65-F5344CB8AC3E}">
        <p14:creationId xmlns:p14="http://schemas.microsoft.com/office/powerpoint/2010/main" val="34632877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06D8E0-50F2-1ABB-D163-FA8D938E3C6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62846" y="426576"/>
            <a:ext cx="10866308" cy="6004848"/>
          </a:xfrm>
          <a:prstGeom prst="rect">
            <a:avLst/>
          </a:prstGeom>
        </p:spPr>
      </p:pic>
      <p:sp>
        <p:nvSpPr>
          <p:cNvPr id="2" name="TextBox 1">
            <a:extLst>
              <a:ext uri="{FF2B5EF4-FFF2-40B4-BE49-F238E27FC236}">
                <a16:creationId xmlns:a16="http://schemas.microsoft.com/office/drawing/2014/main" id="{0F58E3F6-6982-8230-845C-8E64AB2966FA}"/>
              </a:ext>
            </a:extLst>
          </p:cNvPr>
          <p:cNvSpPr txBox="1"/>
          <p:nvPr/>
        </p:nvSpPr>
        <p:spPr>
          <a:xfrm>
            <a:off x="0" y="6586991"/>
            <a:ext cx="314829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Davids MS et al. EHA 2026;Abstract LB5001</a:t>
            </a:r>
          </a:p>
        </p:txBody>
      </p:sp>
    </p:spTree>
    <p:extLst>
      <p:ext uri="{BB962C8B-B14F-4D97-AF65-F5344CB8AC3E}">
        <p14:creationId xmlns:p14="http://schemas.microsoft.com/office/powerpoint/2010/main" val="8630428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5D72D920-40C7-A5D1-6C1D-0C83CB58334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880302" y="1656611"/>
            <a:ext cx="7164966" cy="3411147"/>
          </a:xfrm>
          <a:prstGeom prst="rect">
            <a:avLst/>
          </a:prstGeom>
        </p:spPr>
      </p:pic>
      <p:sp>
        <p:nvSpPr>
          <p:cNvPr id="6" name="TextBox 5">
            <a:extLst>
              <a:ext uri="{FF2B5EF4-FFF2-40B4-BE49-F238E27FC236}">
                <a16:creationId xmlns:a16="http://schemas.microsoft.com/office/drawing/2014/main" id="{7588461F-0FD7-B9DE-627A-C932C206A44B}"/>
              </a:ext>
            </a:extLst>
          </p:cNvPr>
          <p:cNvSpPr txBox="1"/>
          <p:nvPr/>
        </p:nvSpPr>
        <p:spPr>
          <a:xfrm>
            <a:off x="281993" y="1582126"/>
            <a:ext cx="4316316"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rPr>
              <a:t>Dr. Sharman Case Presentation</a:t>
            </a: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Mid 70’s woman - recently retired nurse who initially presented with </a:t>
            </a:r>
            <a:r>
              <a:rPr kumimoji="0" lang="en-US" sz="1800" b="0" i="0" u="none" strike="noStrike" kern="1200" cap="none" spc="0" normalizeH="0" baseline="0" noProof="0" dirty="0" err="1">
                <a:ln>
                  <a:noFill/>
                </a:ln>
                <a:solidFill>
                  <a:prstClr val="white"/>
                </a:solidFill>
                <a:effectLst/>
                <a:uLnTx/>
                <a:uFillTx/>
                <a:latin typeface="Aptos" panose="02110004020202020204"/>
                <a:ea typeface="MS PGothic" charset="0"/>
                <a:cs typeface="+mn-cs"/>
              </a:rPr>
              <a:t>IgHV</a:t>
            </a: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 unmutated CLL.  FISH testing had revealed Del17P.  Started on BTK monotherapy in 2021.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Did well for 4 years but developed progressive / recurrent adenopathy and slight bump in lymphocyte count.  Enrolled on a clinical trial of Ven/R versus </a:t>
            </a:r>
            <a:r>
              <a:rPr kumimoji="0" lang="en-US" sz="1800" b="0" i="0" u="none" strike="noStrike" kern="1200" cap="none" spc="0" normalizeH="0" baseline="0" noProof="0" dirty="0" err="1">
                <a:ln>
                  <a:noFill/>
                </a:ln>
                <a:solidFill>
                  <a:prstClr val="white"/>
                </a:solidFill>
                <a:effectLst/>
                <a:uLnTx/>
                <a:uFillTx/>
                <a:latin typeface="Aptos" panose="02110004020202020204"/>
                <a:ea typeface="MS PGothic" charset="0"/>
                <a:cs typeface="+mn-cs"/>
              </a:rPr>
              <a:t>pirto</a:t>
            </a: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a:t>
            </a:r>
            <a:r>
              <a:rPr kumimoji="0" lang="en-US" sz="1800" b="0" i="0" u="none" strike="noStrike" kern="1200" cap="none" spc="0" normalizeH="0" baseline="0" noProof="0" dirty="0" err="1">
                <a:ln>
                  <a:noFill/>
                </a:ln>
                <a:solidFill>
                  <a:prstClr val="white"/>
                </a:solidFill>
                <a:effectLst/>
                <a:uLnTx/>
                <a:uFillTx/>
                <a:latin typeface="Aptos" panose="02110004020202020204"/>
                <a:ea typeface="MS PGothic" charset="0"/>
                <a:cs typeface="+mn-cs"/>
              </a:rPr>
              <a:t>ven</a:t>
            </a:r>
            <a:r>
              <a:rPr kumimoji="0" lang="en-US" sz="1800" b="0" i="0" u="none" strike="noStrike" kern="1200" cap="none" spc="0" normalizeH="0" baseline="0" noProof="0" dirty="0">
                <a:ln>
                  <a:noFill/>
                </a:ln>
                <a:solidFill>
                  <a:prstClr val="white"/>
                </a:solidFill>
                <a:effectLst/>
                <a:uLnTx/>
                <a:uFillTx/>
                <a:latin typeface="Aptos" panose="02110004020202020204"/>
                <a:ea typeface="MS PGothic" charset="0"/>
                <a:cs typeface="+mn-cs"/>
              </a:rPr>
              <a:t>/R receiving the triplet</a:t>
            </a:r>
          </a:p>
        </p:txBody>
      </p:sp>
    </p:spTree>
    <p:extLst>
      <p:ext uri="{BB962C8B-B14F-4D97-AF65-F5344CB8AC3E}">
        <p14:creationId xmlns:p14="http://schemas.microsoft.com/office/powerpoint/2010/main" val="38804609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EFC5-D082-E9B6-6021-8A7CF286A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E3CFE-639E-A8D5-878F-D381AC6B08D5}"/>
              </a:ext>
            </a:extLst>
          </p:cNvPr>
          <p:cNvSpPr>
            <a:spLocks noGrp="1"/>
          </p:cNvSpPr>
          <p:nvPr>
            <p:ph type="title"/>
          </p:nvPr>
        </p:nvSpPr>
        <p:spPr>
          <a:xfrm>
            <a:off x="912286" y="1115036"/>
            <a:ext cx="10358967" cy="1143000"/>
          </a:xfrm>
        </p:spPr>
        <p:txBody>
          <a:bodyPr/>
          <a:lstStyle/>
          <a:p>
            <a:r>
              <a:rPr lang="en-US" sz="4000" dirty="0"/>
              <a:t>Questions?</a:t>
            </a:r>
            <a:br>
              <a:rPr lang="en-US" dirty="0"/>
            </a:br>
            <a:br>
              <a:rPr lang="en-US" sz="3200" dirty="0"/>
            </a:br>
            <a:r>
              <a:rPr lang="en-US" sz="2400" dirty="0"/>
              <a:t>BRUIN CLL-322 (Pirtobrutinib/Venetoclax/Rituximab for Relapsed Disease)</a:t>
            </a:r>
            <a:br>
              <a:rPr lang="en-US" sz="2800" dirty="0"/>
            </a:br>
            <a:endParaRPr lang="en-US" dirty="0"/>
          </a:p>
        </p:txBody>
      </p:sp>
      <p:sp>
        <p:nvSpPr>
          <p:cNvPr id="3" name="Content Placeholder 2">
            <a:extLst>
              <a:ext uri="{FF2B5EF4-FFF2-40B4-BE49-F238E27FC236}">
                <a16:creationId xmlns:a16="http://schemas.microsoft.com/office/drawing/2014/main" id="{6F49EAD3-8207-724D-E5F1-FC385B3D1C15}"/>
              </a:ext>
            </a:extLst>
          </p:cNvPr>
          <p:cNvSpPr>
            <a:spLocks noGrp="1"/>
          </p:cNvSpPr>
          <p:nvPr>
            <p:ph idx="1"/>
          </p:nvPr>
        </p:nvSpPr>
        <p:spPr>
          <a:xfrm>
            <a:off x="912286" y="2479431"/>
            <a:ext cx="10143641" cy="3735635"/>
          </a:xfrm>
        </p:spPr>
        <p:txBody>
          <a:bodyPr/>
          <a:lstStyle/>
          <a:p>
            <a:r>
              <a:rPr lang="en-US" sz="2000" b="0" dirty="0"/>
              <a:t>Davids MS et al. </a:t>
            </a:r>
            <a:r>
              <a:rPr lang="en-US" sz="2000" dirty="0"/>
              <a:t>Fixed duration pirtobrutinib </a:t>
            </a:r>
            <a:r>
              <a:rPr lang="en-US" sz="2000" b="0" dirty="0"/>
              <a:t>plus venetoclax–rituximab versus venetoclax–rituximab for patients with </a:t>
            </a:r>
            <a:r>
              <a:rPr lang="en-US" sz="2000" dirty="0"/>
              <a:t>previously treated CLL/SLL</a:t>
            </a:r>
            <a:r>
              <a:rPr lang="en-US" sz="2000" b="0" dirty="0"/>
              <a:t>: A </a:t>
            </a:r>
            <a:r>
              <a:rPr lang="en-US" sz="2000" dirty="0"/>
              <a:t>phase 3</a:t>
            </a:r>
            <a:r>
              <a:rPr lang="en-US" sz="2000" b="0" dirty="0"/>
              <a:t>, randomized trial (BRUIN CLL-322). EHA 2026;Abstract LB5001.</a:t>
            </a:r>
          </a:p>
        </p:txBody>
      </p:sp>
    </p:spTree>
    <p:extLst>
      <p:ext uri="{BB962C8B-B14F-4D97-AF65-F5344CB8AC3E}">
        <p14:creationId xmlns:p14="http://schemas.microsoft.com/office/powerpoint/2010/main" val="1916962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93D5-B4CB-AD06-3A2F-8D1567D41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6594E-9E41-68F0-9CDB-058E028DFDD6}"/>
              </a:ext>
            </a:extLst>
          </p:cNvPr>
          <p:cNvSpPr>
            <a:spLocks noGrp="1"/>
          </p:cNvSpPr>
          <p:nvPr>
            <p:ph type="title"/>
          </p:nvPr>
        </p:nvSpPr>
        <p:spPr/>
        <p:txBody>
          <a:bodyPr/>
          <a:lstStyle/>
          <a:p>
            <a:r>
              <a:rPr lang="en-US" dirty="0"/>
              <a:t>Key Datasets — Bispecific Antibodies (Epcoritamab) </a:t>
            </a:r>
          </a:p>
        </p:txBody>
      </p:sp>
      <p:sp>
        <p:nvSpPr>
          <p:cNvPr id="3" name="Content Placeholder 2">
            <a:extLst>
              <a:ext uri="{FF2B5EF4-FFF2-40B4-BE49-F238E27FC236}">
                <a16:creationId xmlns:a16="http://schemas.microsoft.com/office/drawing/2014/main" id="{1A8E101D-3C45-6C1A-D401-43D0C054CD43}"/>
              </a:ext>
            </a:extLst>
          </p:cNvPr>
          <p:cNvSpPr>
            <a:spLocks noGrp="1"/>
          </p:cNvSpPr>
          <p:nvPr>
            <p:ph idx="1"/>
          </p:nvPr>
        </p:nvSpPr>
        <p:spPr/>
        <p:txBody>
          <a:bodyPr/>
          <a:lstStyle/>
          <a:p>
            <a:r>
              <a:rPr lang="en-US" sz="2000" b="0" dirty="0"/>
              <a:t>Kater AP et al. </a:t>
            </a:r>
            <a:r>
              <a:rPr lang="en-US" sz="2000" dirty="0"/>
              <a:t>Fixed duration venetoclax plus epcoritamab</a:t>
            </a:r>
            <a:r>
              <a:rPr lang="en-US" sz="2000" b="0" dirty="0"/>
              <a:t> shows favorable tolerability and high response rates with early molecular responses in R/R CLL/SLL: </a:t>
            </a:r>
            <a:r>
              <a:rPr lang="en-US" sz="2000" dirty="0"/>
              <a:t>Interim analysis </a:t>
            </a:r>
            <a:r>
              <a:rPr lang="en-US" sz="2000" b="0" dirty="0"/>
              <a:t>of the randomized </a:t>
            </a:r>
            <a:r>
              <a:rPr lang="en-US" sz="2000" dirty="0"/>
              <a:t>HOVON 165/AETHER trial</a:t>
            </a:r>
            <a:r>
              <a:rPr lang="en-US" sz="2000" b="0" dirty="0"/>
              <a:t>. EHA 2026;Abstract S153. </a:t>
            </a:r>
          </a:p>
        </p:txBody>
      </p:sp>
    </p:spTree>
    <p:extLst>
      <p:ext uri="{BB962C8B-B14F-4D97-AF65-F5344CB8AC3E}">
        <p14:creationId xmlns:p14="http://schemas.microsoft.com/office/powerpoint/2010/main" val="35474391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4EC8E1-6492-3029-F046-DE272E6C250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27451" y="838200"/>
            <a:ext cx="11987254" cy="5203371"/>
          </a:xfrm>
          <a:prstGeom prst="rect">
            <a:avLst/>
          </a:prstGeom>
        </p:spPr>
      </p:pic>
      <p:sp>
        <p:nvSpPr>
          <p:cNvPr id="2" name="TextBox 1">
            <a:extLst>
              <a:ext uri="{FF2B5EF4-FFF2-40B4-BE49-F238E27FC236}">
                <a16:creationId xmlns:a16="http://schemas.microsoft.com/office/drawing/2014/main" id="{F11FF9D5-5FA9-9AEE-0204-69922F4FAE82}"/>
              </a:ext>
            </a:extLst>
          </p:cNvPr>
          <p:cNvSpPr txBox="1"/>
          <p:nvPr/>
        </p:nvSpPr>
        <p:spPr>
          <a:xfrm>
            <a:off x="0" y="6586991"/>
            <a:ext cx="284244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Kater AP et al. EHA 2026;Abstract S153</a:t>
            </a:r>
          </a:p>
        </p:txBody>
      </p:sp>
    </p:spTree>
    <p:extLst>
      <p:ext uri="{BB962C8B-B14F-4D97-AF65-F5344CB8AC3E}">
        <p14:creationId xmlns:p14="http://schemas.microsoft.com/office/powerpoint/2010/main" val="31493186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759DFF-9EC5-FB97-CAC8-5B1AAF4DB569}"/>
              </a:ext>
            </a:extLst>
          </p:cNvPr>
          <p:cNvPicPr>
            <a:picLocks noChangeAspect="1"/>
          </p:cNvPicPr>
          <p:nvPr/>
        </p:nvPicPr>
        <p:blipFill>
          <a:blip r:embed="rId2"/>
          <a:srcRect l="48492" t="19433" b="13528"/>
          <a:stretch>
            <a:fillRect/>
          </a:stretch>
        </p:blipFill>
        <p:spPr>
          <a:xfrm>
            <a:off x="227354" y="487948"/>
            <a:ext cx="5868646" cy="4330597"/>
          </a:xfrm>
          <a:prstGeom prst="rect">
            <a:avLst/>
          </a:prstGeom>
        </p:spPr>
      </p:pic>
      <p:pic>
        <p:nvPicPr>
          <p:cNvPr id="4" name="Picture 3">
            <a:extLst>
              <a:ext uri="{FF2B5EF4-FFF2-40B4-BE49-F238E27FC236}">
                <a16:creationId xmlns:a16="http://schemas.microsoft.com/office/drawing/2014/main" id="{B09F7E2B-F75C-C667-9FD2-1A4E43A60B45}"/>
              </a:ext>
            </a:extLst>
          </p:cNvPr>
          <p:cNvPicPr>
            <a:picLocks noChangeAspect="1"/>
          </p:cNvPicPr>
          <p:nvPr/>
        </p:nvPicPr>
        <p:blipFill>
          <a:blip r:embed="rId3"/>
          <a:srcRect l="1614" t="12925" r="51360" b="510"/>
          <a:stretch>
            <a:fillRect/>
          </a:stretch>
        </p:blipFill>
        <p:spPr>
          <a:xfrm>
            <a:off x="6401406" y="487948"/>
            <a:ext cx="5359791" cy="5575227"/>
          </a:xfrm>
          <a:prstGeom prst="rect">
            <a:avLst/>
          </a:prstGeom>
        </p:spPr>
      </p:pic>
      <p:sp>
        <p:nvSpPr>
          <p:cNvPr id="2" name="TextBox 1">
            <a:extLst>
              <a:ext uri="{FF2B5EF4-FFF2-40B4-BE49-F238E27FC236}">
                <a16:creationId xmlns:a16="http://schemas.microsoft.com/office/drawing/2014/main" id="{C3B613C1-9E94-7AF2-5FF5-68708F1A875E}"/>
              </a:ext>
            </a:extLst>
          </p:cNvPr>
          <p:cNvSpPr txBox="1"/>
          <p:nvPr/>
        </p:nvSpPr>
        <p:spPr>
          <a:xfrm>
            <a:off x="0" y="6586991"/>
            <a:ext cx="284244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Kater AP et al. EHA 2026;Abstract S153</a:t>
            </a:r>
          </a:p>
        </p:txBody>
      </p:sp>
    </p:spTree>
    <p:extLst>
      <p:ext uri="{BB962C8B-B14F-4D97-AF65-F5344CB8AC3E}">
        <p14:creationId xmlns:p14="http://schemas.microsoft.com/office/powerpoint/2010/main" val="7249220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6101EA-527A-5347-F366-8D91D966046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14046" y="363688"/>
            <a:ext cx="10763907" cy="6130624"/>
          </a:xfrm>
          <a:prstGeom prst="rect">
            <a:avLst/>
          </a:prstGeom>
        </p:spPr>
      </p:pic>
      <p:sp>
        <p:nvSpPr>
          <p:cNvPr id="2" name="TextBox 1">
            <a:extLst>
              <a:ext uri="{FF2B5EF4-FFF2-40B4-BE49-F238E27FC236}">
                <a16:creationId xmlns:a16="http://schemas.microsoft.com/office/drawing/2014/main" id="{83EB41BD-38B4-729B-E86C-99976841303E}"/>
              </a:ext>
            </a:extLst>
          </p:cNvPr>
          <p:cNvSpPr txBox="1"/>
          <p:nvPr/>
        </p:nvSpPr>
        <p:spPr>
          <a:xfrm>
            <a:off x="0" y="6586991"/>
            <a:ext cx="284244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Kater AP et al. EHA 2026;Abstract S153</a:t>
            </a:r>
          </a:p>
        </p:txBody>
      </p:sp>
    </p:spTree>
    <p:extLst>
      <p:ext uri="{BB962C8B-B14F-4D97-AF65-F5344CB8AC3E}">
        <p14:creationId xmlns:p14="http://schemas.microsoft.com/office/powerpoint/2010/main" val="1859889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2C6B-772E-1F60-D546-00AB816B8E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F75469-49C3-0EA5-0245-B5AEDEA9E144}"/>
              </a:ext>
            </a:extLst>
          </p:cNvPr>
          <p:cNvSpPr>
            <a:spLocks noGrp="1"/>
          </p:cNvSpPr>
          <p:nvPr>
            <p:ph type="title"/>
          </p:nvPr>
        </p:nvSpPr>
        <p:spPr>
          <a:xfrm>
            <a:off x="912286" y="1238128"/>
            <a:ext cx="10358967" cy="1143000"/>
          </a:xfrm>
        </p:spPr>
        <p:txBody>
          <a:bodyPr/>
          <a:lstStyle/>
          <a:p>
            <a:r>
              <a:rPr lang="en-US" sz="4000" dirty="0"/>
              <a:t>Questions?</a:t>
            </a:r>
            <a:br>
              <a:rPr lang="en-US" dirty="0"/>
            </a:br>
            <a:br>
              <a:rPr lang="en-US" dirty="0"/>
            </a:br>
            <a:r>
              <a:rPr lang="en-US" sz="2800" dirty="0"/>
              <a:t>Bispecific Antibodies (Epcoritamab)</a:t>
            </a:r>
            <a:endParaRPr lang="en-US" dirty="0"/>
          </a:p>
        </p:txBody>
      </p:sp>
      <p:sp>
        <p:nvSpPr>
          <p:cNvPr id="3" name="Content Placeholder 2">
            <a:extLst>
              <a:ext uri="{FF2B5EF4-FFF2-40B4-BE49-F238E27FC236}">
                <a16:creationId xmlns:a16="http://schemas.microsoft.com/office/drawing/2014/main" id="{7AA2F46E-DED7-EDB1-132A-150A7D65D621}"/>
              </a:ext>
            </a:extLst>
          </p:cNvPr>
          <p:cNvSpPr>
            <a:spLocks noGrp="1"/>
          </p:cNvSpPr>
          <p:nvPr>
            <p:ph idx="1"/>
          </p:nvPr>
        </p:nvSpPr>
        <p:spPr>
          <a:xfrm>
            <a:off x="912286" y="2655277"/>
            <a:ext cx="10358967" cy="3559789"/>
          </a:xfrm>
        </p:spPr>
        <p:txBody>
          <a:bodyPr/>
          <a:lstStyle/>
          <a:p>
            <a:r>
              <a:rPr lang="en-US" sz="2000" b="0" dirty="0"/>
              <a:t>Kater AP et al. </a:t>
            </a:r>
            <a:r>
              <a:rPr lang="en-US" sz="2000" dirty="0"/>
              <a:t>Fixed duration venetoclax plus epcoritamab</a:t>
            </a:r>
            <a:r>
              <a:rPr lang="en-US" sz="2000" b="0" dirty="0"/>
              <a:t> shows favorable tolerability and high response rates with early molecular responses in R/R CLL/SLL: </a:t>
            </a:r>
            <a:r>
              <a:rPr lang="en-US" sz="2000" dirty="0"/>
              <a:t>Interim analysis </a:t>
            </a:r>
            <a:r>
              <a:rPr lang="en-US" sz="2000" b="0" dirty="0"/>
              <a:t>of the randomized </a:t>
            </a:r>
            <a:r>
              <a:rPr lang="en-US" sz="2000" dirty="0"/>
              <a:t>HOVON 165/AETHER trial</a:t>
            </a:r>
            <a:r>
              <a:rPr lang="en-US" sz="2000" b="0" dirty="0"/>
              <a:t>. EHA 2026;Abstract S153. </a:t>
            </a:r>
          </a:p>
        </p:txBody>
      </p:sp>
    </p:spTree>
    <p:extLst>
      <p:ext uri="{BB962C8B-B14F-4D97-AF65-F5344CB8AC3E}">
        <p14:creationId xmlns:p14="http://schemas.microsoft.com/office/powerpoint/2010/main" val="9950559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2974-C056-8403-4BC1-F007FF00C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1AD3E-C514-FDF9-2F0E-7FDD690C1365}"/>
              </a:ext>
            </a:extLst>
          </p:cNvPr>
          <p:cNvSpPr>
            <a:spLocks noGrp="1"/>
          </p:cNvSpPr>
          <p:nvPr>
            <p:ph type="title"/>
          </p:nvPr>
        </p:nvSpPr>
        <p:spPr/>
        <p:txBody>
          <a:bodyPr/>
          <a:lstStyle/>
          <a:p>
            <a:r>
              <a:rPr lang="en-US" dirty="0"/>
              <a:t>Key Datasets — BTK Degraders</a:t>
            </a:r>
          </a:p>
        </p:txBody>
      </p:sp>
      <p:sp>
        <p:nvSpPr>
          <p:cNvPr id="3" name="Content Placeholder 2">
            <a:extLst>
              <a:ext uri="{FF2B5EF4-FFF2-40B4-BE49-F238E27FC236}">
                <a16:creationId xmlns:a16="http://schemas.microsoft.com/office/drawing/2014/main" id="{56019383-B483-5281-755D-71456B2EBFA5}"/>
              </a:ext>
            </a:extLst>
          </p:cNvPr>
          <p:cNvSpPr>
            <a:spLocks noGrp="1"/>
          </p:cNvSpPr>
          <p:nvPr>
            <p:ph idx="1"/>
          </p:nvPr>
        </p:nvSpPr>
        <p:spPr>
          <a:xfrm>
            <a:off x="912286" y="1416053"/>
            <a:ext cx="9863087" cy="4799013"/>
          </a:xfrm>
        </p:spPr>
        <p:txBody>
          <a:bodyPr/>
          <a:lstStyle/>
          <a:p>
            <a:r>
              <a:rPr lang="en-US" sz="2000" b="0" dirty="0"/>
              <a:t>Stilgenbauer S et al. </a:t>
            </a:r>
            <a:r>
              <a:rPr lang="en-US" sz="2000" dirty="0"/>
              <a:t>BGB-16673,</a:t>
            </a:r>
            <a:r>
              <a:rPr lang="en-US" sz="2000" b="0" dirty="0"/>
              <a:t> a Bruton tyrosine kinase (BTK) degrader, in patients with </a:t>
            </a:r>
            <a:r>
              <a:rPr lang="en-US" sz="2000" dirty="0"/>
              <a:t>relapsed/refractory </a:t>
            </a:r>
            <a:r>
              <a:rPr lang="en-US" sz="2000" b="0" dirty="0"/>
              <a:t>(R/R) </a:t>
            </a:r>
            <a:r>
              <a:rPr lang="en-US" sz="2000" dirty="0"/>
              <a:t>chronic lymphocytic leukemia/small lymphocytic lymphoma </a:t>
            </a:r>
            <a:r>
              <a:rPr lang="en-US" sz="2000" b="0" dirty="0"/>
              <a:t>(CLL/SLL): A </a:t>
            </a:r>
            <a:r>
              <a:rPr lang="en-US" sz="2000" dirty="0"/>
              <a:t>phase 1 CADANCE-101 study update</a:t>
            </a:r>
            <a:r>
              <a:rPr lang="en-US" sz="2000" b="0" dirty="0"/>
              <a:t>. EHA 2026;Abstract S152. </a:t>
            </a:r>
          </a:p>
          <a:p>
            <a:r>
              <a:rPr lang="en-US" sz="2000" b="0" dirty="0"/>
              <a:t>Munir T et al. </a:t>
            </a:r>
            <a:r>
              <a:rPr lang="en-US" sz="2000" dirty="0"/>
              <a:t>Updated efficacy and safety data</a:t>
            </a:r>
            <a:r>
              <a:rPr lang="en-US" sz="2000" b="0" dirty="0"/>
              <a:t> from an ongoing </a:t>
            </a:r>
            <a:r>
              <a:rPr lang="en-US" sz="2000" dirty="0"/>
              <a:t>phase 1a/b trial </a:t>
            </a:r>
            <a:r>
              <a:rPr lang="en-US" sz="2000" b="0" dirty="0"/>
              <a:t>of the BTK degrader </a:t>
            </a:r>
            <a:r>
              <a:rPr lang="en-US" sz="2000" dirty="0" err="1"/>
              <a:t>bexobrutideg</a:t>
            </a:r>
            <a:r>
              <a:rPr lang="en-US" sz="2000" dirty="0"/>
              <a:t> (NX-5948) </a:t>
            </a:r>
            <a:r>
              <a:rPr lang="en-US" sz="2000" b="0" dirty="0"/>
              <a:t>in patients with </a:t>
            </a:r>
            <a:r>
              <a:rPr lang="en-US" sz="2000" dirty="0"/>
              <a:t>CLL</a:t>
            </a:r>
            <a:r>
              <a:rPr lang="en-US" sz="2000" b="0" dirty="0"/>
              <a:t> across lines of therapy. EHA 2026;Abstract S150. </a:t>
            </a:r>
          </a:p>
        </p:txBody>
      </p:sp>
    </p:spTree>
    <p:extLst>
      <p:ext uri="{BB962C8B-B14F-4D97-AF65-F5344CB8AC3E}">
        <p14:creationId xmlns:p14="http://schemas.microsoft.com/office/powerpoint/2010/main" val="570151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3D4C25-D352-AD11-3DAD-2AAA95A3A184}"/>
              </a:ext>
            </a:extLst>
          </p:cNvPr>
          <p:cNvPicPr>
            <a:picLocks noChangeAspect="1"/>
          </p:cNvPicPr>
          <p:nvPr/>
        </p:nvPicPr>
        <p:blipFill>
          <a:blip r:embed="rId2"/>
          <a:stretch>
            <a:fillRect/>
          </a:stretch>
        </p:blipFill>
        <p:spPr>
          <a:xfrm>
            <a:off x="388645" y="2335462"/>
            <a:ext cx="7580766" cy="2187076"/>
          </a:xfrm>
          <a:prstGeom prst="rect">
            <a:avLst/>
          </a:prstGeom>
        </p:spPr>
      </p:pic>
      <p:pic>
        <p:nvPicPr>
          <p:cNvPr id="5" name="Picture 4">
            <a:extLst>
              <a:ext uri="{FF2B5EF4-FFF2-40B4-BE49-F238E27FC236}">
                <a16:creationId xmlns:a16="http://schemas.microsoft.com/office/drawing/2014/main" id="{304664A7-C681-545A-2BA5-CC2C32D69BE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088790" y="863316"/>
            <a:ext cx="3714565" cy="5131368"/>
          </a:xfrm>
          <a:prstGeom prst="rect">
            <a:avLst/>
          </a:prstGeom>
        </p:spPr>
      </p:pic>
      <p:sp>
        <p:nvSpPr>
          <p:cNvPr id="2" name="TextBox 1">
            <a:extLst>
              <a:ext uri="{FF2B5EF4-FFF2-40B4-BE49-F238E27FC236}">
                <a16:creationId xmlns:a16="http://schemas.microsoft.com/office/drawing/2014/main" id="{08C84D26-FB6A-3F48-0846-9BCF56967791}"/>
              </a:ext>
            </a:extLst>
          </p:cNvPr>
          <p:cNvSpPr txBox="1"/>
          <p:nvPr/>
        </p:nvSpPr>
        <p:spPr>
          <a:xfrm>
            <a:off x="0" y="6586991"/>
            <a:ext cx="315765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Stilgenbauer S et al. EHA 2026;Abstract S152</a:t>
            </a:r>
          </a:p>
        </p:txBody>
      </p:sp>
    </p:spTree>
    <p:extLst>
      <p:ext uri="{BB962C8B-B14F-4D97-AF65-F5344CB8AC3E}">
        <p14:creationId xmlns:p14="http://schemas.microsoft.com/office/powerpoint/2010/main" val="6945894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524FD-0A21-ECB1-D2E9-347202C7754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66709" y="785542"/>
            <a:ext cx="11258581" cy="5286916"/>
          </a:xfrm>
          <a:prstGeom prst="rect">
            <a:avLst/>
          </a:prstGeom>
        </p:spPr>
      </p:pic>
      <p:sp>
        <p:nvSpPr>
          <p:cNvPr id="2" name="TextBox 1">
            <a:extLst>
              <a:ext uri="{FF2B5EF4-FFF2-40B4-BE49-F238E27FC236}">
                <a16:creationId xmlns:a16="http://schemas.microsoft.com/office/drawing/2014/main" id="{C6ACCB40-BD37-AACB-1B5D-B652061B61BC}"/>
              </a:ext>
            </a:extLst>
          </p:cNvPr>
          <p:cNvSpPr txBox="1"/>
          <p:nvPr/>
        </p:nvSpPr>
        <p:spPr>
          <a:xfrm>
            <a:off x="0" y="6586991"/>
            <a:ext cx="315765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Stilgenbauer S et al. EHA 2026;Abstract S152</a:t>
            </a:r>
          </a:p>
        </p:txBody>
      </p:sp>
    </p:spTree>
    <p:extLst>
      <p:ext uri="{BB962C8B-B14F-4D97-AF65-F5344CB8AC3E}">
        <p14:creationId xmlns:p14="http://schemas.microsoft.com/office/powerpoint/2010/main" val="22358194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61833E-7902-D62B-B352-A720F7EE37F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51193" y="620420"/>
            <a:ext cx="10889613" cy="5617160"/>
          </a:xfrm>
          <a:prstGeom prst="rect">
            <a:avLst/>
          </a:prstGeom>
        </p:spPr>
      </p:pic>
      <p:sp>
        <p:nvSpPr>
          <p:cNvPr id="2" name="TextBox 1">
            <a:extLst>
              <a:ext uri="{FF2B5EF4-FFF2-40B4-BE49-F238E27FC236}">
                <a16:creationId xmlns:a16="http://schemas.microsoft.com/office/drawing/2014/main" id="{38D44CB6-B424-79D0-C0A2-76B78543C07F}"/>
              </a:ext>
            </a:extLst>
          </p:cNvPr>
          <p:cNvSpPr txBox="1"/>
          <p:nvPr/>
        </p:nvSpPr>
        <p:spPr>
          <a:xfrm>
            <a:off x="0" y="6586991"/>
            <a:ext cx="315765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Stilgenbauer S et al. EHA 2026;Abstract S152</a:t>
            </a:r>
          </a:p>
        </p:txBody>
      </p:sp>
    </p:spTree>
    <p:extLst>
      <p:ext uri="{BB962C8B-B14F-4D97-AF65-F5344CB8AC3E}">
        <p14:creationId xmlns:p14="http://schemas.microsoft.com/office/powerpoint/2010/main" val="41488717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0ACAFA-2D64-651E-22E0-475C1C22BF44}"/>
              </a:ext>
            </a:extLst>
          </p:cNvPr>
          <p:cNvPicPr>
            <a:picLocks noChangeAspect="1"/>
          </p:cNvPicPr>
          <p:nvPr/>
        </p:nvPicPr>
        <p:blipFill>
          <a:blip r:embed="rId2"/>
          <a:stretch>
            <a:fillRect/>
          </a:stretch>
        </p:blipFill>
        <p:spPr>
          <a:xfrm>
            <a:off x="2547256" y="54429"/>
            <a:ext cx="7752656" cy="2260198"/>
          </a:xfrm>
          <a:prstGeom prst="rect">
            <a:avLst/>
          </a:prstGeom>
        </p:spPr>
      </p:pic>
      <p:pic>
        <p:nvPicPr>
          <p:cNvPr id="5" name="Picture 4">
            <a:extLst>
              <a:ext uri="{FF2B5EF4-FFF2-40B4-BE49-F238E27FC236}">
                <a16:creationId xmlns:a16="http://schemas.microsoft.com/office/drawing/2014/main" id="{02275C4B-C04E-2F36-CC88-0358E1466E3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547257" y="2511544"/>
            <a:ext cx="7752655" cy="4063659"/>
          </a:xfrm>
          <a:prstGeom prst="rect">
            <a:avLst/>
          </a:prstGeom>
        </p:spPr>
      </p:pic>
      <p:sp>
        <p:nvSpPr>
          <p:cNvPr id="2" name="TextBox 1">
            <a:extLst>
              <a:ext uri="{FF2B5EF4-FFF2-40B4-BE49-F238E27FC236}">
                <a16:creationId xmlns:a16="http://schemas.microsoft.com/office/drawing/2014/main" id="{BFF40468-29F8-71AF-BAE4-40B5C06908A9}"/>
              </a:ext>
            </a:extLst>
          </p:cNvPr>
          <p:cNvSpPr txBox="1"/>
          <p:nvPr/>
        </p:nvSpPr>
        <p:spPr>
          <a:xfrm>
            <a:off x="0" y="6586991"/>
            <a:ext cx="2781531"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Munir T et al. EHA 2026;Abstract S150</a:t>
            </a:r>
          </a:p>
        </p:txBody>
      </p:sp>
    </p:spTree>
    <p:extLst>
      <p:ext uri="{BB962C8B-B14F-4D97-AF65-F5344CB8AC3E}">
        <p14:creationId xmlns:p14="http://schemas.microsoft.com/office/powerpoint/2010/main" val="17568086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4D6A87-5E2D-134F-68C5-1996C3337B6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702629" y="1559999"/>
            <a:ext cx="7339002" cy="3747104"/>
          </a:xfrm>
          <a:prstGeom prst="rect">
            <a:avLst/>
          </a:prstGeom>
        </p:spPr>
      </p:pic>
      <p:pic>
        <p:nvPicPr>
          <p:cNvPr id="5" name="Picture 4">
            <a:extLst>
              <a:ext uri="{FF2B5EF4-FFF2-40B4-BE49-F238E27FC236}">
                <a16:creationId xmlns:a16="http://schemas.microsoft.com/office/drawing/2014/main" id="{900BFD69-0F72-5517-73EA-982EF4D1E9E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50369" y="1559999"/>
            <a:ext cx="4448281" cy="3738002"/>
          </a:xfrm>
          <a:prstGeom prst="rect">
            <a:avLst/>
          </a:prstGeom>
        </p:spPr>
      </p:pic>
      <p:sp>
        <p:nvSpPr>
          <p:cNvPr id="2" name="TextBox 1">
            <a:extLst>
              <a:ext uri="{FF2B5EF4-FFF2-40B4-BE49-F238E27FC236}">
                <a16:creationId xmlns:a16="http://schemas.microsoft.com/office/drawing/2014/main" id="{3B103A51-A130-2C2D-9047-2FC1DB65C5C0}"/>
              </a:ext>
            </a:extLst>
          </p:cNvPr>
          <p:cNvSpPr txBox="1"/>
          <p:nvPr/>
        </p:nvSpPr>
        <p:spPr>
          <a:xfrm>
            <a:off x="0" y="6586991"/>
            <a:ext cx="2781531"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sto MT" panose="02040603050505030304"/>
                <a:ea typeface="MS PGothic" charset="0"/>
                <a:cs typeface="+mn-cs"/>
              </a:rPr>
              <a:t>Munir T et al. EHA 2026;Abstract S150</a:t>
            </a:r>
          </a:p>
        </p:txBody>
      </p:sp>
    </p:spTree>
    <p:extLst>
      <p:ext uri="{BB962C8B-B14F-4D97-AF65-F5344CB8AC3E}">
        <p14:creationId xmlns:p14="http://schemas.microsoft.com/office/powerpoint/2010/main" val="24841984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706B2-5100-E8FD-EA24-B0C36F287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81DAA-92CB-0392-CFE2-FEBFE0AA4073}"/>
              </a:ext>
            </a:extLst>
          </p:cNvPr>
          <p:cNvSpPr>
            <a:spLocks noGrp="1"/>
          </p:cNvSpPr>
          <p:nvPr>
            <p:ph type="title"/>
          </p:nvPr>
        </p:nvSpPr>
        <p:spPr>
          <a:xfrm>
            <a:off x="912286" y="1079868"/>
            <a:ext cx="10358967" cy="1143000"/>
          </a:xfrm>
        </p:spPr>
        <p:txBody>
          <a:bodyPr/>
          <a:lstStyle/>
          <a:p>
            <a:r>
              <a:rPr lang="en-US" sz="4000" dirty="0"/>
              <a:t>Questions?</a:t>
            </a:r>
            <a:br>
              <a:rPr lang="en-US" dirty="0"/>
            </a:br>
            <a:br>
              <a:rPr lang="en-US" dirty="0"/>
            </a:br>
            <a:r>
              <a:rPr lang="en-US" sz="2800" dirty="0"/>
              <a:t>BTK Degraders</a:t>
            </a:r>
            <a:endParaRPr lang="en-US" dirty="0"/>
          </a:p>
        </p:txBody>
      </p:sp>
      <p:sp>
        <p:nvSpPr>
          <p:cNvPr id="3" name="Content Placeholder 2">
            <a:extLst>
              <a:ext uri="{FF2B5EF4-FFF2-40B4-BE49-F238E27FC236}">
                <a16:creationId xmlns:a16="http://schemas.microsoft.com/office/drawing/2014/main" id="{409C1CE1-0D8C-1FA9-EF9A-A2C983872D0B}"/>
              </a:ext>
            </a:extLst>
          </p:cNvPr>
          <p:cNvSpPr>
            <a:spLocks noGrp="1"/>
          </p:cNvSpPr>
          <p:nvPr>
            <p:ph idx="1"/>
          </p:nvPr>
        </p:nvSpPr>
        <p:spPr>
          <a:xfrm>
            <a:off x="912286" y="2479431"/>
            <a:ext cx="9863087" cy="3735635"/>
          </a:xfrm>
        </p:spPr>
        <p:txBody>
          <a:bodyPr/>
          <a:lstStyle/>
          <a:p>
            <a:r>
              <a:rPr lang="en-US" sz="2000" b="0" dirty="0"/>
              <a:t>Stilgenbauer S et al. </a:t>
            </a:r>
            <a:r>
              <a:rPr lang="en-US" sz="2000" dirty="0"/>
              <a:t>BGB-16673,</a:t>
            </a:r>
            <a:r>
              <a:rPr lang="en-US" sz="2000" b="0" dirty="0"/>
              <a:t> a Bruton tyrosine kinase (BTK) degrader, in patients with </a:t>
            </a:r>
            <a:r>
              <a:rPr lang="en-US" sz="2000" dirty="0"/>
              <a:t>relapsed/refractory </a:t>
            </a:r>
            <a:r>
              <a:rPr lang="en-US" sz="2000" b="0" dirty="0"/>
              <a:t>(R/R) </a:t>
            </a:r>
            <a:r>
              <a:rPr lang="en-US" sz="2000" dirty="0"/>
              <a:t>chronic lymphocytic leukemia/small lymphocytic lymphoma </a:t>
            </a:r>
            <a:r>
              <a:rPr lang="en-US" sz="2000" b="0" dirty="0"/>
              <a:t>(CLL/SLL): A </a:t>
            </a:r>
            <a:r>
              <a:rPr lang="en-US" sz="2000" dirty="0"/>
              <a:t>phase 1 CADANCE-101 study update</a:t>
            </a:r>
            <a:r>
              <a:rPr lang="en-US" sz="2000" b="0" dirty="0"/>
              <a:t>. EHA 2026;Abstract S152. </a:t>
            </a:r>
          </a:p>
          <a:p>
            <a:r>
              <a:rPr lang="en-US" sz="2000" b="0" dirty="0"/>
              <a:t>Munir T et al. </a:t>
            </a:r>
            <a:r>
              <a:rPr lang="en-US" sz="2000" dirty="0"/>
              <a:t>Updated efficacy and safety data</a:t>
            </a:r>
            <a:r>
              <a:rPr lang="en-US" sz="2000" b="0" dirty="0"/>
              <a:t> from an ongoing </a:t>
            </a:r>
            <a:r>
              <a:rPr lang="en-US" sz="2000" dirty="0"/>
              <a:t>phase 1a/b trial </a:t>
            </a:r>
            <a:r>
              <a:rPr lang="en-US" sz="2000" b="0" dirty="0"/>
              <a:t>of the BTK degrader </a:t>
            </a:r>
            <a:r>
              <a:rPr lang="en-US" sz="2000" dirty="0" err="1"/>
              <a:t>bexobrutideg</a:t>
            </a:r>
            <a:r>
              <a:rPr lang="en-US" sz="2000" dirty="0"/>
              <a:t> (NX-5948) </a:t>
            </a:r>
            <a:r>
              <a:rPr lang="en-US" sz="2000" b="0" dirty="0"/>
              <a:t>in patients with </a:t>
            </a:r>
            <a:r>
              <a:rPr lang="en-US" sz="2000" dirty="0"/>
              <a:t>CLL</a:t>
            </a:r>
            <a:r>
              <a:rPr lang="en-US" sz="2000" b="0" dirty="0"/>
              <a:t> across lines of therapy. EHA 2026;Abstract S150. </a:t>
            </a:r>
          </a:p>
        </p:txBody>
      </p:sp>
    </p:spTree>
    <p:extLst>
      <p:ext uri="{BB962C8B-B14F-4D97-AF65-F5344CB8AC3E}">
        <p14:creationId xmlns:p14="http://schemas.microsoft.com/office/powerpoint/2010/main" val="2268151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70B06-BC95-B149-6B59-1FC2D7CCE8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BED018-A5A6-4BEB-B689-485B03C20167}"/>
              </a:ext>
            </a:extLst>
          </p:cNvPr>
          <p:cNvSpPr/>
          <p:nvPr/>
        </p:nvSpPr>
        <p:spPr bwMode="auto">
          <a:xfrm>
            <a:off x="544990" y="2595974"/>
            <a:ext cx="11175157" cy="5205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40C07503-B3D6-B729-F66F-88B2F09EE2F8}"/>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4710AC88-0947-ECC1-4E92-881AD581243B}"/>
              </a:ext>
            </a:extLst>
          </p:cNvPr>
          <p:cNvSpPr>
            <a:spLocks noGrp="1"/>
          </p:cNvSpPr>
          <p:nvPr>
            <p:ph idx="1"/>
          </p:nvPr>
        </p:nvSpPr>
        <p:spPr>
          <a:xfrm>
            <a:off x="1291184" y="1411868"/>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Trials in Progress</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Chronic Lymphocytic Leukemia</a:t>
            </a:r>
          </a:p>
          <a:p>
            <a:pPr marL="98425" indent="0">
              <a:lnSpc>
                <a:spcPts val="3240"/>
              </a:lnSpc>
              <a:spcBef>
                <a:spcPts val="1000"/>
              </a:spcBef>
              <a:spcAft>
                <a:spcPts val="600"/>
              </a:spcAft>
              <a:buNone/>
            </a:pPr>
            <a:r>
              <a:rPr lang="en-US" sz="2600" dirty="0">
                <a:solidFill>
                  <a:schemeClr val="bg1"/>
                </a:solidFill>
              </a:rPr>
              <a:t>Module 2: Diffuse Large B-Cell Lymphoma </a:t>
            </a:r>
          </a:p>
          <a:p>
            <a:pPr>
              <a:lnSpc>
                <a:spcPts val="3240"/>
              </a:lnSpc>
              <a:spcBef>
                <a:spcPts val="0"/>
              </a:spcBef>
              <a:spcAft>
                <a:spcPts val="400"/>
              </a:spcAft>
            </a:pPr>
            <a:r>
              <a:rPr lang="en-US" sz="2400" dirty="0">
                <a:solidFill>
                  <a:schemeClr val="tx1"/>
                </a:solidFill>
              </a:rPr>
              <a:t>First-Line Therapy</a:t>
            </a:r>
          </a:p>
          <a:p>
            <a:pPr>
              <a:lnSpc>
                <a:spcPts val="3240"/>
              </a:lnSpc>
              <a:spcBef>
                <a:spcPts val="0"/>
              </a:spcBef>
              <a:spcAft>
                <a:spcPts val="400"/>
              </a:spcAft>
            </a:pPr>
            <a:r>
              <a:rPr lang="en-US" sz="2400" dirty="0">
                <a:solidFill>
                  <a:schemeClr val="tx1"/>
                </a:solidFill>
              </a:rPr>
              <a:t>Bispecific Antibodies (Epcoritamab, Mosunetuzumab)</a:t>
            </a:r>
          </a:p>
          <a:p>
            <a:pPr>
              <a:lnSpc>
                <a:spcPts val="3240"/>
              </a:lnSpc>
              <a:spcBef>
                <a:spcPts val="0"/>
              </a:spcBef>
              <a:spcAft>
                <a:spcPts val="400"/>
              </a:spcAft>
            </a:pPr>
            <a:r>
              <a:rPr lang="en-US" sz="2400" dirty="0">
                <a:solidFill>
                  <a:schemeClr val="tx1"/>
                </a:solidFill>
              </a:rPr>
              <a:t>Antibody-Drug Conjugates (Polatuzumab Vedotin)</a:t>
            </a:r>
          </a:p>
          <a:p>
            <a:pPr>
              <a:lnSpc>
                <a:spcPts val="3240"/>
              </a:lnSpc>
              <a:spcBef>
                <a:spcPts val="0"/>
              </a:spcBef>
              <a:spcAft>
                <a:spcPts val="400"/>
              </a:spcAft>
            </a:pPr>
            <a:r>
              <a:rPr lang="en-US" sz="2400" dirty="0" err="1">
                <a:solidFill>
                  <a:schemeClr val="tx1"/>
                </a:solidFill>
              </a:rPr>
              <a:t>CELMoDs</a:t>
            </a:r>
            <a:r>
              <a:rPr lang="en-US" sz="2400" dirty="0">
                <a:solidFill>
                  <a:schemeClr val="tx1"/>
                </a:solidFill>
              </a:rPr>
              <a:t> (Golcadomide) </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Mantle Cell Lymphoma </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Follicular Lymphoma</a:t>
            </a:r>
          </a:p>
        </p:txBody>
      </p:sp>
    </p:spTree>
    <p:custDataLst>
      <p:tags r:id="rId1"/>
    </p:custDataLst>
    <p:extLst>
      <p:ext uri="{BB962C8B-B14F-4D97-AF65-F5344CB8AC3E}">
        <p14:creationId xmlns:p14="http://schemas.microsoft.com/office/powerpoint/2010/main" val="542559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B7A39-79CD-6974-C7E5-757C763D0C49}"/>
              </a:ext>
            </a:extLst>
          </p:cNvPr>
          <p:cNvSpPr>
            <a:spLocks noGrp="1"/>
          </p:cNvSpPr>
          <p:nvPr>
            <p:ph idx="1"/>
          </p:nvPr>
        </p:nvSpPr>
        <p:spPr>
          <a:xfrm>
            <a:off x="912284" y="1424877"/>
            <a:ext cx="9977390" cy="4799013"/>
          </a:xfrm>
        </p:spPr>
        <p:txBody>
          <a:bodyPr/>
          <a:lstStyle/>
          <a:p>
            <a:r>
              <a:rPr lang="en-US" sz="1800" b="0" dirty="0"/>
              <a:t>Harkins RA et al. </a:t>
            </a:r>
            <a:r>
              <a:rPr lang="en-US" sz="1800" dirty="0"/>
              <a:t>Outcomes</a:t>
            </a:r>
            <a:r>
              <a:rPr lang="en-US" sz="1800" b="0" dirty="0"/>
              <a:t> by </a:t>
            </a:r>
            <a:r>
              <a:rPr lang="en-US" sz="1800" dirty="0" err="1"/>
              <a:t>LymphoMAP</a:t>
            </a:r>
            <a:r>
              <a:rPr lang="en-US" sz="1800" b="0" dirty="0"/>
              <a:t> archetypes in </a:t>
            </a:r>
            <a:r>
              <a:rPr lang="en-US" sz="1800" dirty="0"/>
              <a:t>untreated diffuse large B-cell lymphoma </a:t>
            </a:r>
            <a:r>
              <a:rPr lang="en-US" sz="1800" b="0" dirty="0"/>
              <a:t>from the </a:t>
            </a:r>
            <a:r>
              <a:rPr lang="en-US" sz="1800" dirty="0"/>
              <a:t>POLARIX</a:t>
            </a:r>
            <a:r>
              <a:rPr lang="en-US" sz="1800" b="0" dirty="0"/>
              <a:t> </a:t>
            </a:r>
            <a:r>
              <a:rPr lang="en-US" sz="1800" dirty="0"/>
              <a:t>trial</a:t>
            </a:r>
            <a:r>
              <a:rPr lang="en-US" sz="1800" b="0" dirty="0"/>
              <a:t>. ASCO 2026;Abstract 7017. </a:t>
            </a:r>
          </a:p>
          <a:p>
            <a:r>
              <a:rPr lang="en-US" sz="1800" b="0" dirty="0" err="1"/>
              <a:t>Jerkeman</a:t>
            </a:r>
            <a:r>
              <a:rPr lang="en-US" sz="1800" b="0" dirty="0"/>
              <a:t> M et al. </a:t>
            </a:r>
            <a:r>
              <a:rPr lang="en-US" sz="1800" dirty="0"/>
              <a:t>Safety</a:t>
            </a:r>
            <a:r>
              <a:rPr lang="en-US" sz="1800" b="0" dirty="0"/>
              <a:t> </a:t>
            </a:r>
            <a:r>
              <a:rPr lang="en-US" sz="1800" dirty="0"/>
              <a:t>data</a:t>
            </a:r>
            <a:r>
              <a:rPr lang="en-US" sz="1800" b="0" dirty="0"/>
              <a:t> and </a:t>
            </a:r>
            <a:r>
              <a:rPr lang="en-US" sz="1800" dirty="0"/>
              <a:t>initial pooled efficacy data </a:t>
            </a:r>
            <a:r>
              <a:rPr lang="en-US" sz="1800" b="0" dirty="0"/>
              <a:t>from the Nordic Lymphoma Group </a:t>
            </a:r>
            <a:r>
              <a:rPr lang="en-US" sz="1800" dirty="0"/>
              <a:t>phase 3 POLAR BEAR trial</a:t>
            </a:r>
            <a:r>
              <a:rPr lang="en-US" sz="1800" b="0" dirty="0"/>
              <a:t> in elderly or frail patients with </a:t>
            </a:r>
            <a:r>
              <a:rPr lang="en-US" sz="1800" dirty="0"/>
              <a:t>diffuse large cell lymphoma </a:t>
            </a:r>
            <a:r>
              <a:rPr lang="en-US" sz="1800" b="0" dirty="0"/>
              <a:t>- R-Pola-mini-CHP vs R-mini-CHOP. EHA 2026;Abstract S238. </a:t>
            </a:r>
          </a:p>
          <a:p>
            <a:r>
              <a:rPr lang="en-US" sz="1800" b="0" dirty="0"/>
              <a:t>Lenz G et al. </a:t>
            </a:r>
            <a:r>
              <a:rPr lang="en-US" sz="1800" dirty="0"/>
              <a:t>Tafasitamab</a:t>
            </a:r>
            <a:r>
              <a:rPr lang="en-US" sz="1800" b="0" dirty="0"/>
              <a:t> </a:t>
            </a:r>
            <a:r>
              <a:rPr lang="en-US" sz="1800" dirty="0"/>
              <a:t>plus lenalidomide </a:t>
            </a:r>
            <a:r>
              <a:rPr lang="en-US" sz="1800" b="0" dirty="0"/>
              <a:t>and R-CHOP for patients with </a:t>
            </a:r>
            <a:r>
              <a:rPr lang="en-US" sz="1800" dirty="0"/>
              <a:t>previously untreated diffuse large B-cell lymphoma </a:t>
            </a:r>
            <a:r>
              <a:rPr lang="en-US" sz="1800" b="0" dirty="0"/>
              <a:t>(DLBCL): </a:t>
            </a:r>
            <a:r>
              <a:rPr lang="en-US" sz="1800" dirty="0"/>
              <a:t>Results</a:t>
            </a:r>
            <a:r>
              <a:rPr lang="en-US" sz="1800" b="0" dirty="0"/>
              <a:t> from the </a:t>
            </a:r>
            <a:r>
              <a:rPr lang="en-US" sz="1800" dirty="0"/>
              <a:t>phase 3 </a:t>
            </a:r>
            <a:r>
              <a:rPr lang="en-US" sz="1800" dirty="0" err="1"/>
              <a:t>frontMIND</a:t>
            </a:r>
            <a:r>
              <a:rPr lang="en-US" sz="1800" dirty="0"/>
              <a:t> study</a:t>
            </a:r>
            <a:r>
              <a:rPr lang="en-US" sz="1800" b="0" dirty="0"/>
              <a:t>. ASCO 2026;Abstract LBA7000.</a:t>
            </a:r>
          </a:p>
          <a:p>
            <a:r>
              <a:rPr lang="en-US" sz="1800" b="0" dirty="0"/>
              <a:t>Thieblemont C et al. </a:t>
            </a:r>
            <a:r>
              <a:rPr lang="en-US" sz="1800" dirty="0"/>
              <a:t>Sustained remissions </a:t>
            </a:r>
            <a:r>
              <a:rPr lang="en-US" sz="1800" b="0" dirty="0"/>
              <a:t>beyond 4 years with </a:t>
            </a:r>
            <a:r>
              <a:rPr lang="en-US" sz="1800" dirty="0"/>
              <a:t>epcoritamab monotherapy</a:t>
            </a:r>
            <a:r>
              <a:rPr lang="en-US" sz="1800" b="0" dirty="0"/>
              <a:t>: </a:t>
            </a:r>
            <a:r>
              <a:rPr lang="en-US" sz="1800" dirty="0"/>
              <a:t>Long-term follow-up results</a:t>
            </a:r>
            <a:r>
              <a:rPr lang="en-US" sz="1800" b="0" dirty="0"/>
              <a:t> from the pivotal </a:t>
            </a:r>
            <a:r>
              <a:rPr lang="en-US" sz="1800" dirty="0"/>
              <a:t>EPCORE NHL-1 trial </a:t>
            </a:r>
            <a:r>
              <a:rPr lang="en-US" sz="1800" b="0" dirty="0"/>
              <a:t>in patients with </a:t>
            </a:r>
            <a:r>
              <a:rPr lang="en-US" sz="1800" dirty="0"/>
              <a:t>relapsed or refractory large B-cell lymphoma</a:t>
            </a:r>
            <a:r>
              <a:rPr lang="en-US" sz="1800" b="0" dirty="0"/>
              <a:t>. EHA 2026;Abstract PF977. </a:t>
            </a:r>
          </a:p>
          <a:p>
            <a:endParaRPr lang="en-US" sz="1800" b="0" dirty="0"/>
          </a:p>
        </p:txBody>
      </p:sp>
      <p:sp>
        <p:nvSpPr>
          <p:cNvPr id="4" name="Title 1">
            <a:extLst>
              <a:ext uri="{FF2B5EF4-FFF2-40B4-BE49-F238E27FC236}">
                <a16:creationId xmlns:a16="http://schemas.microsoft.com/office/drawing/2014/main" id="{8995EC92-4588-6CB6-92CC-82D1793FB3FD}"/>
              </a:ext>
            </a:extLst>
          </p:cNvPr>
          <p:cNvSpPr txBox="1">
            <a:spLocks/>
          </p:cNvSpPr>
          <p:nvPr/>
        </p:nvSpPr>
        <p:spPr bwMode="auto">
          <a:xfrm>
            <a:off x="912283" y="208914"/>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r>
              <a:rPr lang="en-US" kern="0" dirty="0"/>
              <a:t>Key Datasets</a:t>
            </a:r>
          </a:p>
        </p:txBody>
      </p:sp>
    </p:spTree>
    <p:extLst>
      <p:ext uri="{BB962C8B-B14F-4D97-AF65-F5344CB8AC3E}">
        <p14:creationId xmlns:p14="http://schemas.microsoft.com/office/powerpoint/2010/main" val="21614527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CD292-13FC-D974-AC20-65A4C690D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499EA-CD7F-10A2-94E4-4F632AAD5586}"/>
              </a:ext>
            </a:extLst>
          </p:cNvPr>
          <p:cNvSpPr>
            <a:spLocks noGrp="1"/>
          </p:cNvSpPr>
          <p:nvPr>
            <p:ph type="title"/>
          </p:nvPr>
        </p:nvSpPr>
        <p:spPr/>
        <p:txBody>
          <a:bodyPr/>
          <a:lstStyle/>
          <a:p>
            <a:r>
              <a:rPr lang="en-US" dirty="0"/>
              <a:t>Key Datasets (Continued)</a:t>
            </a:r>
          </a:p>
        </p:txBody>
      </p:sp>
      <p:sp>
        <p:nvSpPr>
          <p:cNvPr id="3" name="Content Placeholder 2">
            <a:extLst>
              <a:ext uri="{FF2B5EF4-FFF2-40B4-BE49-F238E27FC236}">
                <a16:creationId xmlns:a16="http://schemas.microsoft.com/office/drawing/2014/main" id="{B3368097-168A-3B6E-F4D7-9A3E742AE95E}"/>
              </a:ext>
            </a:extLst>
          </p:cNvPr>
          <p:cNvSpPr>
            <a:spLocks noGrp="1"/>
          </p:cNvSpPr>
          <p:nvPr>
            <p:ph idx="1"/>
          </p:nvPr>
        </p:nvSpPr>
        <p:spPr>
          <a:xfrm>
            <a:off x="912286" y="1416053"/>
            <a:ext cx="10278723" cy="4799013"/>
          </a:xfrm>
        </p:spPr>
        <p:txBody>
          <a:bodyPr/>
          <a:lstStyle/>
          <a:p>
            <a:r>
              <a:rPr lang="en-US" sz="1800" b="0" dirty="0"/>
              <a:t>Fox CP et al. </a:t>
            </a:r>
            <a:r>
              <a:rPr lang="en-US" sz="1800" dirty="0"/>
              <a:t>Results from EPCORE DLBCL-1</a:t>
            </a:r>
            <a:r>
              <a:rPr lang="en-US" sz="1800" b="0" dirty="0"/>
              <a:t>: Randomized </a:t>
            </a:r>
            <a:r>
              <a:rPr lang="en-US" sz="1800" dirty="0"/>
              <a:t>Phase 3</a:t>
            </a:r>
            <a:r>
              <a:rPr lang="en-US" sz="1800" b="0" dirty="0"/>
              <a:t> study of </a:t>
            </a:r>
            <a:r>
              <a:rPr lang="en-US" sz="1800" dirty="0"/>
              <a:t>epcoritamab</a:t>
            </a:r>
            <a:r>
              <a:rPr lang="en-US" sz="1800" b="0" dirty="0"/>
              <a:t> (</a:t>
            </a:r>
            <a:r>
              <a:rPr lang="en-US" sz="1800" b="0" dirty="0" err="1"/>
              <a:t>epcor</a:t>
            </a:r>
            <a:r>
              <a:rPr lang="en-US" sz="1800" b="0" dirty="0"/>
              <a:t>) vs investigator’s choice chemoimmunotherapy (CIT) in patients with </a:t>
            </a:r>
            <a:r>
              <a:rPr lang="en-US" sz="1800" dirty="0"/>
              <a:t>relapsed/refractory large B-cell lymphoma</a:t>
            </a:r>
            <a:r>
              <a:rPr lang="en-US" sz="1800" b="0" dirty="0"/>
              <a:t> (R/R LBCL). EHA 2026;Abstract S235.</a:t>
            </a:r>
            <a:endParaRPr lang="en-US" sz="1800" dirty="0"/>
          </a:p>
          <a:p>
            <a:r>
              <a:rPr lang="en-US" sz="1800" b="0" dirty="0"/>
              <a:t>[Manufacturer] announces </a:t>
            </a:r>
            <a:r>
              <a:rPr lang="en-US" sz="1800" dirty="0"/>
              <a:t>positive phase 3 results </a:t>
            </a:r>
            <a:r>
              <a:rPr lang="en-US" sz="1800" b="0" dirty="0"/>
              <a:t>for </a:t>
            </a:r>
            <a:r>
              <a:rPr lang="en-US" sz="1800" dirty="0" err="1"/>
              <a:t>epcoritamab</a:t>
            </a:r>
            <a:r>
              <a:rPr lang="en-US" sz="1800" dirty="0"/>
              <a:t> plus lenalidomide </a:t>
            </a:r>
            <a:r>
              <a:rPr lang="en-US" sz="1800" b="0" dirty="0"/>
              <a:t>in patients with </a:t>
            </a:r>
            <a:r>
              <a:rPr lang="en-US" sz="1800" dirty="0"/>
              <a:t>relapsed/refractory diffuse large B-cell lymphoma</a:t>
            </a:r>
            <a:r>
              <a:rPr lang="en-US" sz="1800" b="0" dirty="0"/>
              <a:t>, demonstrating statistically significant improvement in progression-free survival [press release]. June 29, 2026. </a:t>
            </a:r>
            <a:r>
              <a:rPr lang="en-US" sz="1800" b="0" kern="1200" dirty="0">
                <a:latin typeface="Calibri" panose="020F0502020204030204" pitchFamily="34" charset="0"/>
                <a:ea typeface="MS PGothic" charset="0"/>
                <a:cs typeface="Calibri" panose="020F0502020204030204" pitchFamily="34" charset="0"/>
              </a:rPr>
              <a:t>https://</a:t>
            </a:r>
            <a:r>
              <a:rPr lang="en-US" sz="1800" b="0" kern="1200" dirty="0" err="1">
                <a:latin typeface="Calibri" panose="020F0502020204030204" pitchFamily="34" charset="0"/>
                <a:ea typeface="MS PGothic" charset="0"/>
                <a:cs typeface="Calibri" panose="020F0502020204030204" pitchFamily="34" charset="0"/>
              </a:rPr>
              <a:t>www.us.genmab.com</a:t>
            </a:r>
            <a:r>
              <a:rPr lang="en-US" sz="1800" b="0" kern="1200" dirty="0">
                <a:latin typeface="Calibri" panose="020F0502020204030204" pitchFamily="34" charset="0"/>
                <a:ea typeface="MS PGothic" charset="0"/>
                <a:cs typeface="Calibri" panose="020F0502020204030204" pitchFamily="34" charset="0"/>
              </a:rPr>
              <a:t>/company/news/press-releases/genmab-announces-positive-phase-3-results-for-epcoritamab-plus-lenalidomide-in-patients-with-relapsed-refractory-diffuse-large-b-cell-lymphoma-demonstrating-statistically-significant-improvement-in-progression-free-survival-2026-06.</a:t>
            </a:r>
            <a:endParaRPr lang="en-US" sz="1800" b="0" dirty="0"/>
          </a:p>
          <a:p>
            <a:r>
              <a:rPr lang="en-US" sz="1800" b="0" dirty="0" err="1"/>
              <a:t>Chihara</a:t>
            </a:r>
            <a:r>
              <a:rPr lang="en-US" sz="1800" b="0" dirty="0"/>
              <a:t> D et al. </a:t>
            </a:r>
            <a:r>
              <a:rPr lang="en-US" sz="1800" dirty="0"/>
              <a:t>Phase 2 trial </a:t>
            </a:r>
            <a:r>
              <a:rPr lang="en-US" sz="1800" b="0" dirty="0"/>
              <a:t>of </a:t>
            </a:r>
            <a:r>
              <a:rPr lang="en-US" sz="1800" dirty="0"/>
              <a:t>epcoritamab</a:t>
            </a:r>
            <a:r>
              <a:rPr lang="en-US" sz="1800" b="0" dirty="0"/>
              <a:t> in combination with rituximab-mini CVP for </a:t>
            </a:r>
            <a:r>
              <a:rPr lang="en-US" sz="1800" dirty="0"/>
              <a:t>older unfit/frail </a:t>
            </a:r>
            <a:r>
              <a:rPr lang="en-US" sz="1800" b="0" dirty="0"/>
              <a:t>or anthracycline-ineligible adult patients with </a:t>
            </a:r>
            <a:r>
              <a:rPr lang="en-US" sz="1800" dirty="0"/>
              <a:t>newly diagnosed diffuse large B-cell lymphoma: Interim futility analysis</a:t>
            </a:r>
            <a:r>
              <a:rPr lang="en-US" sz="1800" b="0" dirty="0"/>
              <a:t>. ASCO 2026;Abstract 7002.</a:t>
            </a:r>
          </a:p>
          <a:p>
            <a:endParaRPr lang="en-US" sz="2000" b="0" dirty="0"/>
          </a:p>
        </p:txBody>
      </p:sp>
    </p:spTree>
    <p:extLst>
      <p:ext uri="{BB962C8B-B14F-4D97-AF65-F5344CB8AC3E}">
        <p14:creationId xmlns:p14="http://schemas.microsoft.com/office/powerpoint/2010/main" val="3417760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41B5E-C353-44D9-7DD1-0D2885603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619EFA-CBE8-60EF-53F4-3FFCC7A079E9}"/>
              </a:ext>
            </a:extLst>
          </p:cNvPr>
          <p:cNvSpPr>
            <a:spLocks noGrp="1"/>
          </p:cNvSpPr>
          <p:nvPr>
            <p:ph type="title"/>
          </p:nvPr>
        </p:nvSpPr>
        <p:spPr/>
        <p:txBody>
          <a:bodyPr/>
          <a:lstStyle/>
          <a:p>
            <a:r>
              <a:rPr lang="en-US" dirty="0"/>
              <a:t>Key Datasets (Continued)</a:t>
            </a:r>
          </a:p>
        </p:txBody>
      </p:sp>
      <p:sp>
        <p:nvSpPr>
          <p:cNvPr id="3" name="Content Placeholder 2">
            <a:extLst>
              <a:ext uri="{FF2B5EF4-FFF2-40B4-BE49-F238E27FC236}">
                <a16:creationId xmlns:a16="http://schemas.microsoft.com/office/drawing/2014/main" id="{396CCB15-70B7-3F9F-0445-769D92263B6C}"/>
              </a:ext>
            </a:extLst>
          </p:cNvPr>
          <p:cNvSpPr>
            <a:spLocks noGrp="1"/>
          </p:cNvSpPr>
          <p:nvPr>
            <p:ph idx="1"/>
          </p:nvPr>
        </p:nvSpPr>
        <p:spPr/>
        <p:txBody>
          <a:bodyPr/>
          <a:lstStyle/>
          <a:p>
            <a:r>
              <a:rPr lang="en-US" sz="1800" b="0" dirty="0"/>
              <a:t>Flinn I et al. Fixed-duration </a:t>
            </a:r>
            <a:r>
              <a:rPr lang="en-US" sz="1800" dirty="0"/>
              <a:t>subcutaneous (SC) mosunetuzumab </a:t>
            </a:r>
            <a:r>
              <a:rPr lang="en-US" sz="1800" b="0" dirty="0"/>
              <a:t>(</a:t>
            </a:r>
            <a:r>
              <a:rPr lang="en-US" sz="1800" b="0" dirty="0" err="1"/>
              <a:t>Mosun</a:t>
            </a:r>
            <a:r>
              <a:rPr lang="en-US" sz="1800" b="0" dirty="0"/>
              <a:t>) in </a:t>
            </a:r>
            <a:r>
              <a:rPr lang="en-US" sz="1800" dirty="0"/>
              <a:t>elderly/unfit patients with previously untreated diffuse large B-cell lymphoma (DLBCL)</a:t>
            </a:r>
            <a:r>
              <a:rPr lang="en-US" sz="1800" b="0" dirty="0"/>
              <a:t>: Interim analysis and patient-reported outcomes (PROs) from the </a:t>
            </a:r>
            <a:r>
              <a:rPr lang="en-US" sz="1800" dirty="0"/>
              <a:t>phase 2 </a:t>
            </a:r>
            <a:r>
              <a:rPr lang="en-US" sz="1800" dirty="0" err="1"/>
              <a:t>MorningSun</a:t>
            </a:r>
            <a:r>
              <a:rPr lang="en-US" sz="1800" dirty="0"/>
              <a:t> </a:t>
            </a:r>
            <a:r>
              <a:rPr lang="en-US" sz="1800" b="0" dirty="0"/>
              <a:t>study. ASCO 2026;Abstract 7029.</a:t>
            </a:r>
          </a:p>
          <a:p>
            <a:r>
              <a:rPr lang="en-US" sz="1800" b="0" dirty="0" err="1"/>
              <a:t>Matasar</a:t>
            </a:r>
            <a:r>
              <a:rPr lang="en-US" sz="1800" b="0" dirty="0"/>
              <a:t> M et al. </a:t>
            </a:r>
            <a:r>
              <a:rPr lang="en-US" sz="1800" dirty="0"/>
              <a:t>Multivariable analyses (MVAs) of overall survival (OS) </a:t>
            </a:r>
            <a:r>
              <a:rPr lang="en-US" sz="1800" b="0" dirty="0"/>
              <a:t>in the phase 3 </a:t>
            </a:r>
            <a:r>
              <a:rPr lang="en-US" sz="1800" dirty="0"/>
              <a:t>SUNMO, STARGLO, and POLARGO</a:t>
            </a:r>
            <a:r>
              <a:rPr lang="en-US" sz="1800" b="0" dirty="0"/>
              <a:t> trials in </a:t>
            </a:r>
            <a:r>
              <a:rPr lang="en-US" sz="1800" dirty="0"/>
              <a:t>relapsed/refractory large B-cell lymphoma (LBCL). </a:t>
            </a:r>
            <a:r>
              <a:rPr lang="en-US" sz="1800" b="0" dirty="0"/>
              <a:t>ASCO 2026;Abstract 7093.</a:t>
            </a:r>
          </a:p>
          <a:p>
            <a:r>
              <a:rPr lang="en-US" sz="1800" b="0" dirty="0"/>
              <a:t>Glass B et al. </a:t>
            </a:r>
            <a:r>
              <a:rPr lang="en-US" sz="1800" dirty="0"/>
              <a:t>Polatuzumab vedotin </a:t>
            </a:r>
            <a:r>
              <a:rPr lang="en-US" sz="1800" b="0" dirty="0"/>
              <a:t>plus rituximab, ifosfamide, carboplatin, etoposide </a:t>
            </a:r>
            <a:br>
              <a:rPr lang="en-US" sz="1800" b="0" dirty="0"/>
            </a:br>
            <a:r>
              <a:rPr lang="en-US" sz="1800" b="0" dirty="0"/>
              <a:t>(Pola-R-ICE) vs R-ICE as </a:t>
            </a:r>
            <a:r>
              <a:rPr lang="en-US" sz="1800" dirty="0"/>
              <a:t>second line treatment </a:t>
            </a:r>
            <a:r>
              <a:rPr lang="en-US" sz="1800" b="0" dirty="0"/>
              <a:t>in </a:t>
            </a:r>
            <a:r>
              <a:rPr lang="en-US" sz="1800" dirty="0"/>
              <a:t>large B cell lymphoma </a:t>
            </a:r>
            <a:r>
              <a:rPr lang="en-US" sz="1800" b="0" dirty="0"/>
              <a:t>(LBCL). </a:t>
            </a:r>
            <a:r>
              <a:rPr lang="en-US" sz="1800" dirty="0"/>
              <a:t>Final analysis </a:t>
            </a:r>
            <a:br>
              <a:rPr lang="en-US" sz="1800" dirty="0"/>
            </a:br>
            <a:r>
              <a:rPr lang="en-US" sz="1800" b="0" dirty="0"/>
              <a:t>of a randomized </a:t>
            </a:r>
            <a:r>
              <a:rPr lang="en-US" sz="1800" dirty="0"/>
              <a:t>phase 3 study</a:t>
            </a:r>
            <a:r>
              <a:rPr lang="en-US" sz="1800" b="0" dirty="0"/>
              <a:t>. EHA 2026;Abstract S237.</a:t>
            </a:r>
          </a:p>
          <a:p>
            <a:r>
              <a:rPr lang="en-US" sz="1800" b="0" dirty="0"/>
              <a:t>Budde LE et al. </a:t>
            </a:r>
            <a:r>
              <a:rPr lang="en-US" sz="1800" dirty="0"/>
              <a:t>Mosunetuzumab plus polatuzumab vedotin </a:t>
            </a:r>
            <a:r>
              <a:rPr lang="en-US" sz="1800" b="0" dirty="0"/>
              <a:t>versus rituximab, gemcitabine and oxaliplatin in </a:t>
            </a:r>
            <a:r>
              <a:rPr lang="en-US" sz="1800" dirty="0"/>
              <a:t>large B-cell lymphoma</a:t>
            </a:r>
            <a:r>
              <a:rPr lang="en-US" sz="1800" b="0" dirty="0"/>
              <a:t>: </a:t>
            </a:r>
            <a:r>
              <a:rPr lang="en-US" sz="1800" dirty="0"/>
              <a:t>Updated efficacy and safety</a:t>
            </a:r>
            <a:r>
              <a:rPr lang="en-US" sz="1800" b="0" dirty="0"/>
              <a:t> from the </a:t>
            </a:r>
            <a:r>
              <a:rPr lang="en-US" sz="1800" dirty="0"/>
              <a:t>phase 3 SUNMO study</a:t>
            </a:r>
            <a:r>
              <a:rPr lang="en-US" sz="1800" b="0" dirty="0"/>
              <a:t> including in patient subgroups. EHA 2026;Abstract PF968.</a:t>
            </a:r>
          </a:p>
          <a:p>
            <a:r>
              <a:rPr lang="en-US" sz="1800" b="0" dirty="0"/>
              <a:t>Hoffmann M et al. </a:t>
            </a:r>
            <a:r>
              <a:rPr lang="en-US" sz="1800" dirty="0"/>
              <a:t>Golcadomide</a:t>
            </a:r>
            <a:r>
              <a:rPr lang="en-US" sz="1800" b="0" dirty="0"/>
              <a:t> (GOLCA), a potential, first-in-class, </a:t>
            </a:r>
            <a:r>
              <a:rPr lang="en-US" sz="1800" dirty="0"/>
              <a:t>oral </a:t>
            </a:r>
            <a:r>
              <a:rPr lang="en-US" sz="1800" dirty="0" err="1"/>
              <a:t>CELMoD</a:t>
            </a:r>
            <a:r>
              <a:rPr lang="en-US" sz="1800" b="0" dirty="0"/>
              <a:t>, + </a:t>
            </a:r>
            <a:br>
              <a:rPr lang="en-US" sz="1800" b="0" dirty="0"/>
            </a:br>
            <a:r>
              <a:rPr lang="en-US" sz="1800" b="0" dirty="0"/>
              <a:t>Pola-RCHP in patients (pts) with </a:t>
            </a:r>
            <a:r>
              <a:rPr lang="en-US" sz="1800" dirty="0"/>
              <a:t>newly diagnosed aggressive B-cell lymphoma </a:t>
            </a:r>
            <a:r>
              <a:rPr lang="en-US" sz="1800" b="0" dirty="0"/>
              <a:t>(a-BCL): </a:t>
            </a:r>
            <a:br>
              <a:rPr lang="en-US" sz="1800" b="0" dirty="0"/>
            </a:br>
            <a:r>
              <a:rPr lang="en-US" sz="1800" dirty="0"/>
              <a:t>Safety</a:t>
            </a:r>
            <a:r>
              <a:rPr lang="en-US" sz="1800" b="0" dirty="0"/>
              <a:t> and </a:t>
            </a:r>
            <a:r>
              <a:rPr lang="en-US" sz="1800" dirty="0"/>
              <a:t>12-month</a:t>
            </a:r>
            <a:r>
              <a:rPr lang="en-US" sz="1800" b="0" dirty="0"/>
              <a:t> (mo) </a:t>
            </a:r>
            <a:r>
              <a:rPr lang="en-US" sz="1800" dirty="0"/>
              <a:t>efficacy </a:t>
            </a:r>
            <a:r>
              <a:rPr lang="en-US" sz="1800" b="0" dirty="0"/>
              <a:t>results. ASCO 2026;Abstract 7011. </a:t>
            </a:r>
          </a:p>
        </p:txBody>
      </p:sp>
    </p:spTree>
    <p:extLst>
      <p:ext uri="{BB962C8B-B14F-4D97-AF65-F5344CB8AC3E}">
        <p14:creationId xmlns:p14="http://schemas.microsoft.com/office/powerpoint/2010/main" val="3369360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285-6DEF-8C3E-8256-6E589E7A7C6C}"/>
              </a:ext>
            </a:extLst>
          </p:cNvPr>
          <p:cNvSpPr>
            <a:spLocks noGrp="1"/>
          </p:cNvSpPr>
          <p:nvPr>
            <p:ph type="ctrTitle"/>
          </p:nvPr>
        </p:nvSpPr>
        <p:spPr>
          <a:xfrm>
            <a:off x="1524000" y="301481"/>
            <a:ext cx="9144000" cy="2387600"/>
          </a:xfrm>
        </p:spPr>
        <p:txBody>
          <a:bodyPr>
            <a:normAutofit fontScale="90000"/>
          </a:bodyPr>
          <a:lstStyle/>
          <a:p>
            <a:r>
              <a:rPr lang="en-US" dirty="0"/>
              <a:t>Post-ASCO/EHA 2026:</a:t>
            </a:r>
            <a:br>
              <a:rPr lang="en-US" dirty="0"/>
            </a:br>
            <a:r>
              <a:rPr lang="en-US" dirty="0"/>
              <a:t>Diffuse Large B-Cell Lymphoma </a:t>
            </a:r>
          </a:p>
        </p:txBody>
      </p:sp>
      <p:sp>
        <p:nvSpPr>
          <p:cNvPr id="3" name="Subtitle 2">
            <a:extLst>
              <a:ext uri="{FF2B5EF4-FFF2-40B4-BE49-F238E27FC236}">
                <a16:creationId xmlns:a16="http://schemas.microsoft.com/office/drawing/2014/main" id="{72150655-99E1-DE4D-294F-8642CBBF57AA}"/>
              </a:ext>
            </a:extLst>
          </p:cNvPr>
          <p:cNvSpPr>
            <a:spLocks noGrp="1"/>
          </p:cNvSpPr>
          <p:nvPr>
            <p:ph type="subTitle" idx="1"/>
          </p:nvPr>
        </p:nvSpPr>
        <p:spPr>
          <a:xfrm>
            <a:off x="1524000" y="3304309"/>
            <a:ext cx="9144000" cy="2223655"/>
          </a:xfrm>
        </p:spPr>
        <p:txBody>
          <a:bodyPr>
            <a:noAutofit/>
          </a:bodyPr>
          <a:lstStyle/>
          <a:p>
            <a:r>
              <a:rPr lang="en-US" sz="3200" dirty="0"/>
              <a:t>Tanya Siddiqi, MD</a:t>
            </a:r>
          </a:p>
          <a:p>
            <a:r>
              <a:rPr lang="en-US" sz="3200" dirty="0"/>
              <a:t>City of Hope Orange County, CA</a:t>
            </a:r>
          </a:p>
          <a:p>
            <a:endParaRPr lang="en-US" sz="3200" dirty="0"/>
          </a:p>
          <a:p>
            <a:r>
              <a:rPr lang="en-US" sz="3200" dirty="0"/>
              <a:t>Research To Practice webinar</a:t>
            </a:r>
          </a:p>
          <a:p>
            <a:r>
              <a:rPr lang="en-US" sz="3200" dirty="0"/>
              <a:t>9/2/26</a:t>
            </a:r>
          </a:p>
        </p:txBody>
      </p:sp>
      <p:pic>
        <p:nvPicPr>
          <p:cNvPr id="5" name="Picture 4">
            <a:extLst>
              <a:ext uri="{FF2B5EF4-FFF2-40B4-BE49-F238E27FC236}">
                <a16:creationId xmlns:a16="http://schemas.microsoft.com/office/drawing/2014/main" id="{A5A9E9D1-81F6-2D97-7187-CBCBC18E3C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6162514"/>
            <a:ext cx="1431884" cy="695487"/>
          </a:xfrm>
          <a:prstGeom prst="rect">
            <a:avLst/>
          </a:prstGeom>
          <a:noFill/>
          <a:ln>
            <a:noFill/>
          </a:ln>
        </p:spPr>
      </p:pic>
    </p:spTree>
    <p:extLst>
      <p:ext uri="{BB962C8B-B14F-4D97-AF65-F5344CB8AC3E}">
        <p14:creationId xmlns:p14="http://schemas.microsoft.com/office/powerpoint/2010/main" val="23205777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EB4F8-5994-1ED9-E466-4A5D7B9F2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BC0FE-8301-C5C4-3921-66AC185593F7}"/>
              </a:ext>
            </a:extLst>
          </p:cNvPr>
          <p:cNvSpPr>
            <a:spLocks noGrp="1"/>
          </p:cNvSpPr>
          <p:nvPr>
            <p:ph type="title"/>
          </p:nvPr>
        </p:nvSpPr>
        <p:spPr/>
        <p:txBody>
          <a:bodyPr/>
          <a:lstStyle/>
          <a:p>
            <a:r>
              <a:rPr lang="en-US" dirty="0"/>
              <a:t>Key Datasets — First-Line Therapy</a:t>
            </a:r>
          </a:p>
        </p:txBody>
      </p:sp>
      <p:sp>
        <p:nvSpPr>
          <p:cNvPr id="3" name="Content Placeholder 2">
            <a:extLst>
              <a:ext uri="{FF2B5EF4-FFF2-40B4-BE49-F238E27FC236}">
                <a16:creationId xmlns:a16="http://schemas.microsoft.com/office/drawing/2014/main" id="{6CDD038F-0C4F-0D98-BC01-F0391E734502}"/>
              </a:ext>
            </a:extLst>
          </p:cNvPr>
          <p:cNvSpPr>
            <a:spLocks noGrp="1"/>
          </p:cNvSpPr>
          <p:nvPr>
            <p:ph idx="1"/>
          </p:nvPr>
        </p:nvSpPr>
        <p:spPr/>
        <p:txBody>
          <a:bodyPr/>
          <a:lstStyle/>
          <a:p>
            <a:r>
              <a:rPr lang="en-US" sz="1800" b="0" dirty="0"/>
              <a:t>Harkins RA et al. </a:t>
            </a:r>
            <a:r>
              <a:rPr lang="en-US" sz="1800" dirty="0"/>
              <a:t>Outcomes</a:t>
            </a:r>
            <a:r>
              <a:rPr lang="en-US" sz="1800" b="0" dirty="0"/>
              <a:t> by </a:t>
            </a:r>
            <a:r>
              <a:rPr lang="en-US" sz="1800" dirty="0" err="1"/>
              <a:t>LymphoMAP</a:t>
            </a:r>
            <a:r>
              <a:rPr lang="en-US" sz="1800" b="0" dirty="0"/>
              <a:t> archetypes in </a:t>
            </a:r>
            <a:r>
              <a:rPr lang="en-US" sz="1800" dirty="0"/>
              <a:t>untreated diffuse large B-cell lymphoma </a:t>
            </a:r>
            <a:r>
              <a:rPr lang="en-US" sz="1800" b="0" dirty="0"/>
              <a:t>from the </a:t>
            </a:r>
            <a:r>
              <a:rPr lang="en-US" sz="1800" dirty="0"/>
              <a:t>POLARIX</a:t>
            </a:r>
            <a:r>
              <a:rPr lang="en-US" sz="1800" b="0" dirty="0"/>
              <a:t> </a:t>
            </a:r>
            <a:r>
              <a:rPr lang="en-US" sz="1800" dirty="0"/>
              <a:t>trial</a:t>
            </a:r>
            <a:r>
              <a:rPr lang="en-US" sz="1800" b="0" dirty="0"/>
              <a:t>. ASCO 2026;Abstract 7017. </a:t>
            </a:r>
          </a:p>
          <a:p>
            <a:r>
              <a:rPr lang="en-US" sz="1800" b="0" dirty="0" err="1"/>
              <a:t>Jerkeman</a:t>
            </a:r>
            <a:r>
              <a:rPr lang="en-US" sz="1800" b="0" dirty="0"/>
              <a:t> M et al. </a:t>
            </a:r>
            <a:r>
              <a:rPr lang="en-US" sz="1800" dirty="0"/>
              <a:t>Safety</a:t>
            </a:r>
            <a:r>
              <a:rPr lang="en-US" sz="1800" b="0" dirty="0"/>
              <a:t> </a:t>
            </a:r>
            <a:r>
              <a:rPr lang="en-US" sz="1800" dirty="0"/>
              <a:t>data</a:t>
            </a:r>
            <a:r>
              <a:rPr lang="en-US" sz="1800" b="0" dirty="0"/>
              <a:t> and </a:t>
            </a:r>
            <a:r>
              <a:rPr lang="en-US" sz="1800" dirty="0"/>
              <a:t>initial pooled efficacy data </a:t>
            </a:r>
            <a:r>
              <a:rPr lang="en-US" sz="1800" b="0" dirty="0"/>
              <a:t>from the Nordic Lymphoma Group </a:t>
            </a:r>
            <a:r>
              <a:rPr lang="en-US" sz="1800" dirty="0"/>
              <a:t>phase 3 POLAR BEAR trial</a:t>
            </a:r>
            <a:r>
              <a:rPr lang="en-US" sz="1800" b="0" dirty="0"/>
              <a:t> in elderly or frail patients with </a:t>
            </a:r>
            <a:r>
              <a:rPr lang="en-US" sz="1800" dirty="0"/>
              <a:t>diffuse large cell lymphoma </a:t>
            </a:r>
            <a:r>
              <a:rPr lang="en-US" sz="1800" b="0" dirty="0"/>
              <a:t>- R-Pola-mini-CHP vs R-mini-CHOP. EHA 2026;Abstract S238. </a:t>
            </a:r>
          </a:p>
          <a:p>
            <a:r>
              <a:rPr lang="en-US" sz="1800" b="0" dirty="0"/>
              <a:t>Lenz G et al. </a:t>
            </a:r>
            <a:r>
              <a:rPr lang="en-US" sz="1800" dirty="0"/>
              <a:t>Tafasitamab</a:t>
            </a:r>
            <a:r>
              <a:rPr lang="en-US" sz="1800" b="0" dirty="0"/>
              <a:t> </a:t>
            </a:r>
            <a:r>
              <a:rPr lang="en-US" sz="1800" dirty="0"/>
              <a:t>plus lenalidomide </a:t>
            </a:r>
            <a:r>
              <a:rPr lang="en-US" sz="1800" b="0" dirty="0"/>
              <a:t>and R-CHOP for patients with </a:t>
            </a:r>
            <a:r>
              <a:rPr lang="en-US" sz="1800" dirty="0"/>
              <a:t>previously untreated diffuse large B-cell lymphoma </a:t>
            </a:r>
            <a:r>
              <a:rPr lang="en-US" sz="1800" b="0" dirty="0"/>
              <a:t>(DLBCL): </a:t>
            </a:r>
            <a:r>
              <a:rPr lang="en-US" sz="1800" dirty="0"/>
              <a:t>Results</a:t>
            </a:r>
            <a:r>
              <a:rPr lang="en-US" sz="1800" b="0" dirty="0"/>
              <a:t> from the </a:t>
            </a:r>
            <a:r>
              <a:rPr lang="en-US" sz="1800" dirty="0"/>
              <a:t>phase 3 </a:t>
            </a:r>
            <a:r>
              <a:rPr lang="en-US" sz="1800" dirty="0" err="1"/>
              <a:t>frontMIND</a:t>
            </a:r>
            <a:r>
              <a:rPr lang="en-US" sz="1800" dirty="0"/>
              <a:t> study</a:t>
            </a:r>
            <a:r>
              <a:rPr lang="en-US" sz="1800" b="0" dirty="0"/>
              <a:t>. ASCO 2026;Abstract LBA7000.</a:t>
            </a:r>
          </a:p>
        </p:txBody>
      </p:sp>
    </p:spTree>
    <p:extLst>
      <p:ext uri="{BB962C8B-B14F-4D97-AF65-F5344CB8AC3E}">
        <p14:creationId xmlns:p14="http://schemas.microsoft.com/office/powerpoint/2010/main" val="30721524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F2CF1-7C41-CFA9-0D02-A6F37BB3F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192DA-9689-59F1-46EF-BA24DC0FF9E4}"/>
              </a:ext>
            </a:extLst>
          </p:cNvPr>
          <p:cNvSpPr>
            <a:spLocks noGrp="1"/>
          </p:cNvSpPr>
          <p:nvPr>
            <p:ph type="title"/>
          </p:nvPr>
        </p:nvSpPr>
        <p:spPr>
          <a:xfrm>
            <a:off x="838200" y="159385"/>
            <a:ext cx="10515600" cy="1325563"/>
          </a:xfrm>
        </p:spPr>
        <p:txBody>
          <a:bodyPr/>
          <a:lstStyle/>
          <a:p>
            <a:r>
              <a:rPr lang="en-US" dirty="0"/>
              <a:t>POLARIX Established Pola-R-CHP as a SOC 1L Therapy for DLBCL</a:t>
            </a:r>
          </a:p>
        </p:txBody>
      </p:sp>
      <p:sp>
        <p:nvSpPr>
          <p:cNvPr id="5" name="TextBox 4">
            <a:extLst>
              <a:ext uri="{FF2B5EF4-FFF2-40B4-BE49-F238E27FC236}">
                <a16:creationId xmlns:a16="http://schemas.microsoft.com/office/drawing/2014/main" id="{C70B2851-2247-A0C8-7205-7A80B186BFEE}"/>
              </a:ext>
            </a:extLst>
          </p:cNvPr>
          <p:cNvSpPr txBox="1"/>
          <p:nvPr/>
        </p:nvSpPr>
        <p:spPr>
          <a:xfrm>
            <a:off x="0" y="6581001"/>
            <a:ext cx="288591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Harkins RA et al. ASCO 2026;Abstract 7017</a:t>
            </a:r>
          </a:p>
        </p:txBody>
      </p:sp>
      <p:pic>
        <p:nvPicPr>
          <p:cNvPr id="6" name="Picture 5">
            <a:extLst>
              <a:ext uri="{FF2B5EF4-FFF2-40B4-BE49-F238E27FC236}">
                <a16:creationId xmlns:a16="http://schemas.microsoft.com/office/drawing/2014/main" id="{3E11EFB6-CD40-86AE-F21A-9F831540DF8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599471" y="1484948"/>
            <a:ext cx="10993058" cy="5002806"/>
          </a:xfrm>
          <a:prstGeom prst="rect">
            <a:avLst/>
          </a:prstGeom>
        </p:spPr>
      </p:pic>
    </p:spTree>
    <p:extLst>
      <p:ext uri="{BB962C8B-B14F-4D97-AF65-F5344CB8AC3E}">
        <p14:creationId xmlns:p14="http://schemas.microsoft.com/office/powerpoint/2010/main" val="11477963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DA58-D953-E79F-D298-B5C6300CAD31}"/>
              </a:ext>
            </a:extLst>
          </p:cNvPr>
          <p:cNvSpPr>
            <a:spLocks noGrp="1"/>
          </p:cNvSpPr>
          <p:nvPr>
            <p:ph type="title"/>
          </p:nvPr>
        </p:nvSpPr>
        <p:spPr/>
        <p:txBody>
          <a:bodyPr/>
          <a:lstStyle/>
          <a:p>
            <a:r>
              <a:rPr lang="en-US" dirty="0"/>
              <a:t>Lymphoma Microenvironment Archetype Profiles (</a:t>
            </a:r>
            <a:r>
              <a:rPr lang="en-US" dirty="0" err="1"/>
              <a:t>LymphoMAPs</a:t>
            </a:r>
            <a:r>
              <a:rPr lang="en-US" dirty="0"/>
              <a:t>)</a:t>
            </a:r>
          </a:p>
        </p:txBody>
      </p:sp>
      <p:pic>
        <p:nvPicPr>
          <p:cNvPr id="4" name="Picture 3">
            <a:extLst>
              <a:ext uri="{FF2B5EF4-FFF2-40B4-BE49-F238E27FC236}">
                <a16:creationId xmlns:a16="http://schemas.microsoft.com/office/drawing/2014/main" id="{9EF976D3-CAB4-3792-1E8E-CCA60924402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731834" y="1704309"/>
            <a:ext cx="11115025" cy="4876692"/>
          </a:xfrm>
          <a:prstGeom prst="rect">
            <a:avLst/>
          </a:prstGeom>
        </p:spPr>
      </p:pic>
      <p:sp>
        <p:nvSpPr>
          <p:cNvPr id="5" name="TextBox 4">
            <a:extLst>
              <a:ext uri="{FF2B5EF4-FFF2-40B4-BE49-F238E27FC236}">
                <a16:creationId xmlns:a16="http://schemas.microsoft.com/office/drawing/2014/main" id="{715868D1-36B2-9238-93E4-D89C1AC8AED6}"/>
              </a:ext>
            </a:extLst>
          </p:cNvPr>
          <p:cNvSpPr txBox="1"/>
          <p:nvPr/>
        </p:nvSpPr>
        <p:spPr>
          <a:xfrm>
            <a:off x="0" y="6581001"/>
            <a:ext cx="288591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Harkins RA et al. ASCO 2026;Abstract 7017</a:t>
            </a:r>
          </a:p>
        </p:txBody>
      </p:sp>
    </p:spTree>
    <p:extLst>
      <p:ext uri="{BB962C8B-B14F-4D97-AF65-F5344CB8AC3E}">
        <p14:creationId xmlns:p14="http://schemas.microsoft.com/office/powerpoint/2010/main" val="9999645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C4B3-BA92-042A-AE89-47775706F2C8}"/>
              </a:ext>
            </a:extLst>
          </p:cNvPr>
          <p:cNvSpPr>
            <a:spLocks noGrp="1"/>
          </p:cNvSpPr>
          <p:nvPr>
            <p:ph type="title"/>
          </p:nvPr>
        </p:nvSpPr>
        <p:spPr>
          <a:xfrm>
            <a:off x="833968" y="0"/>
            <a:ext cx="10515600" cy="1325563"/>
          </a:xfrm>
        </p:spPr>
        <p:txBody>
          <a:bodyPr/>
          <a:lstStyle/>
          <a:p>
            <a:r>
              <a:rPr lang="en-US" dirty="0">
                <a:latin typeface="Calibri" panose="020F0502020204030204" pitchFamily="34" charset="0"/>
                <a:cs typeface="Calibri" panose="020F0502020204030204" pitchFamily="34" charset="0"/>
              </a:rPr>
              <a:t>R-Pola-mini-CHP for Frail/Elderly Patients:</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Phase III POLAR BEAR Study</a:t>
            </a:r>
            <a:endParaRPr lang="en-US" dirty="0">
              <a:solidFill>
                <a:srgbClr val="FF40FF"/>
              </a:solidFill>
            </a:endParaRPr>
          </a:p>
        </p:txBody>
      </p:sp>
      <p:pic>
        <p:nvPicPr>
          <p:cNvPr id="6" name="Content Placeholder 5" descr="A diagram of a treatment process&#10;&#10;AI-generated content may be incorrect.">
            <a:extLst>
              <a:ext uri="{FF2B5EF4-FFF2-40B4-BE49-F238E27FC236}">
                <a16:creationId xmlns:a16="http://schemas.microsoft.com/office/drawing/2014/main" id="{F09BE4A8-99C0-9DEA-C40E-F69D1338352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912285" y="1612491"/>
            <a:ext cx="10358967" cy="4926128"/>
          </a:xfrm>
        </p:spPr>
      </p:pic>
      <p:sp>
        <p:nvSpPr>
          <p:cNvPr id="4" name="TextBox 3">
            <a:extLst>
              <a:ext uri="{FF2B5EF4-FFF2-40B4-BE49-F238E27FC236}">
                <a16:creationId xmlns:a16="http://schemas.microsoft.com/office/drawing/2014/main" id="{9805B2D2-ABCA-74F1-6FD5-DB25F6DB3D77}"/>
              </a:ext>
            </a:extLst>
          </p:cNvPr>
          <p:cNvSpPr txBox="1"/>
          <p:nvPr/>
        </p:nvSpPr>
        <p:spPr>
          <a:xfrm>
            <a:off x="0" y="6581001"/>
            <a:ext cx="28454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Jerkeman</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 et al. EHA 2026;Abstract S238</a:t>
            </a:r>
          </a:p>
        </p:txBody>
      </p:sp>
    </p:spTree>
    <p:extLst>
      <p:ext uri="{BB962C8B-B14F-4D97-AF65-F5344CB8AC3E}">
        <p14:creationId xmlns:p14="http://schemas.microsoft.com/office/powerpoint/2010/main" val="2697403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718C6-A054-DBE8-40B4-99910B6CC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681E2-46D3-EA87-723A-BE05A005982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 BEAR: Pooled PFS</a:t>
            </a:r>
            <a:endParaRPr lang="en-US" dirty="0">
              <a:solidFill>
                <a:srgbClr val="FF40FF"/>
              </a:solidFill>
            </a:endParaRPr>
          </a:p>
        </p:txBody>
      </p:sp>
      <p:sp>
        <p:nvSpPr>
          <p:cNvPr id="4" name="TextBox 3">
            <a:extLst>
              <a:ext uri="{FF2B5EF4-FFF2-40B4-BE49-F238E27FC236}">
                <a16:creationId xmlns:a16="http://schemas.microsoft.com/office/drawing/2014/main" id="{E4E43DB1-9C81-611E-ACC0-E79BCA7D3E51}"/>
              </a:ext>
            </a:extLst>
          </p:cNvPr>
          <p:cNvSpPr txBox="1"/>
          <p:nvPr/>
        </p:nvSpPr>
        <p:spPr>
          <a:xfrm>
            <a:off x="0" y="6581001"/>
            <a:ext cx="28454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Jerkeman</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 et al. EHA 2026;Abstract S238</a:t>
            </a:r>
          </a:p>
        </p:txBody>
      </p:sp>
      <p:pic>
        <p:nvPicPr>
          <p:cNvPr id="8" name="Content Placeholder 7" descr="A graph showing a number of events&#10;&#10;AI-generated content may be incorrect.">
            <a:extLst>
              <a:ext uri="{FF2B5EF4-FFF2-40B4-BE49-F238E27FC236}">
                <a16:creationId xmlns:a16="http://schemas.microsoft.com/office/drawing/2014/main" id="{8FA7B588-98B5-5808-1A7D-5D6D4C6E8B9F}"/>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692117" y="1327354"/>
            <a:ext cx="10807766" cy="4852980"/>
          </a:xfrm>
        </p:spPr>
      </p:pic>
    </p:spTree>
    <p:extLst>
      <p:ext uri="{BB962C8B-B14F-4D97-AF65-F5344CB8AC3E}">
        <p14:creationId xmlns:p14="http://schemas.microsoft.com/office/powerpoint/2010/main" val="28072389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sp>
        <p:nvSpPr>
          <p:cNvPr id="6" name="TextBox 5">
            <a:extLst>
              <a:ext uri="{FF2B5EF4-FFF2-40B4-BE49-F238E27FC236}">
                <a16:creationId xmlns:a16="http://schemas.microsoft.com/office/drawing/2014/main" id="{0FAEA0D6-4881-A8EA-0065-7E30BB6739F1}"/>
              </a:ext>
            </a:extLst>
          </p:cNvPr>
          <p:cNvSpPr txBox="1"/>
          <p:nvPr/>
        </p:nvSpPr>
        <p:spPr>
          <a:xfrm>
            <a:off x="-1" y="6550223"/>
            <a:ext cx="8482989"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626403" y="1043330"/>
            <a:ext cx="11187053" cy="5231739"/>
          </a:xfrm>
          <a:prstGeom prst="rect">
            <a:avLst/>
          </a:prstGeom>
        </p:spPr>
      </p:pic>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40610"/>
            <a:ext cx="10358967" cy="1143000"/>
          </a:xfrm>
        </p:spPr>
        <p:txBody>
          <a:bodyPr>
            <a:noAutofit/>
          </a:bodyPr>
          <a:lstStyle/>
          <a:p>
            <a:pPr algn="l"/>
            <a:r>
              <a:rPr lang="en-US" sz="3600" dirty="0">
                <a:latin typeface="Calibri" panose="020F0502020204030204" pitchFamily="34" charset="0"/>
                <a:cs typeface="Calibri" panose="020F0502020204030204" pitchFamily="34" charset="0"/>
              </a:rPr>
              <a:t>Phase III </a:t>
            </a:r>
            <a:r>
              <a:rPr lang="en-US" sz="3600" dirty="0" err="1">
                <a:latin typeface="Calibri" panose="020F0502020204030204" pitchFamily="34" charset="0"/>
                <a:cs typeface="Calibri" panose="020F0502020204030204" pitchFamily="34" charset="0"/>
              </a:rPr>
              <a:t>frontMIND</a:t>
            </a:r>
            <a:r>
              <a:rPr lang="en-US" sz="3600" dirty="0">
                <a:latin typeface="Calibri" panose="020F0502020204030204" pitchFamily="34" charset="0"/>
                <a:cs typeface="Calibri" panose="020F0502020204030204" pitchFamily="34" charset="0"/>
              </a:rPr>
              <a:t> Primary Endpoint: Investigator-Assessed 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776834" y="1268964"/>
            <a:ext cx="10267923" cy="4593627"/>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550339" y="5947945"/>
            <a:ext cx="10720914" cy="400110"/>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In key prespecified subgroup analyses, there are trends toward PFS advantage with Tafa-Len-R-CHOP </a:t>
            </a:r>
          </a:p>
        </p:txBody>
      </p:sp>
      <p:sp>
        <p:nvSpPr>
          <p:cNvPr id="4" name="TextBox 3">
            <a:extLst>
              <a:ext uri="{FF2B5EF4-FFF2-40B4-BE49-F238E27FC236}">
                <a16:creationId xmlns:a16="http://schemas.microsoft.com/office/drawing/2014/main" id="{4764EC09-C91D-F905-8806-34A55F9BE722}"/>
              </a:ext>
            </a:extLst>
          </p:cNvPr>
          <p:cNvSpPr txBox="1"/>
          <p:nvPr/>
        </p:nvSpPr>
        <p:spPr>
          <a:xfrm>
            <a:off x="-1" y="6550223"/>
            <a:ext cx="8482989"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45058"/>
            <a:ext cx="10358967" cy="1143000"/>
          </a:xfrm>
        </p:spPr>
        <p:txBody>
          <a:bodyPr>
            <a:normAutofit fontScale="90000"/>
          </a:bodyPr>
          <a:lstStyle/>
          <a:p>
            <a:pPr algn="l"/>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920747" y="1188058"/>
            <a:ext cx="10591880"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920747" y="5723020"/>
            <a:ext cx="9968578" cy="707886"/>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events with Tafa-Len-R-CHOP were manageable and did not affect the delivery of the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backbone</a:t>
            </a:r>
          </a:p>
        </p:txBody>
      </p:sp>
      <p:sp>
        <p:nvSpPr>
          <p:cNvPr id="7" name="TextBox 6">
            <a:extLst>
              <a:ext uri="{FF2B5EF4-FFF2-40B4-BE49-F238E27FC236}">
                <a16:creationId xmlns:a16="http://schemas.microsoft.com/office/drawing/2014/main" id="{5FFA15A6-4853-EE39-92AC-5E7336C3B0B9}"/>
              </a:ext>
            </a:extLst>
          </p:cNvPr>
          <p:cNvSpPr txBox="1"/>
          <p:nvPr/>
        </p:nvSpPr>
        <p:spPr>
          <a:xfrm>
            <a:off x="-1" y="6550223"/>
            <a:ext cx="8482989"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709B3-11EE-5114-C56B-08B96322C1D3}"/>
              </a:ext>
            </a:extLst>
          </p:cNvPr>
          <p:cNvSpPr>
            <a:spLocks noGrp="1"/>
          </p:cNvSpPr>
          <p:nvPr>
            <p:ph type="title"/>
          </p:nvPr>
        </p:nvSpPr>
        <p:spPr>
          <a:xfrm>
            <a:off x="838200" y="10886"/>
            <a:ext cx="10515600" cy="1325563"/>
          </a:xfrm>
        </p:spPr>
        <p:txBody>
          <a:bodyPr/>
          <a:lstStyle/>
          <a:p>
            <a:r>
              <a:rPr lang="en-US" dirty="0"/>
              <a:t>Dr. Siddiqi: DLBCL Case 1 – 1L</a:t>
            </a:r>
          </a:p>
        </p:txBody>
      </p:sp>
      <p:sp>
        <p:nvSpPr>
          <p:cNvPr id="4" name="TextBox 3">
            <a:extLst>
              <a:ext uri="{FF2B5EF4-FFF2-40B4-BE49-F238E27FC236}">
                <a16:creationId xmlns:a16="http://schemas.microsoft.com/office/drawing/2014/main" id="{37FB2F42-F07C-8F94-AB97-72922DD88304}"/>
              </a:ext>
            </a:extLst>
          </p:cNvPr>
          <p:cNvSpPr txBox="1"/>
          <p:nvPr/>
        </p:nvSpPr>
        <p:spPr>
          <a:xfrm>
            <a:off x="751115" y="1211345"/>
            <a:ext cx="10689770"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43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y.o</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female hospital worker who initially presented with abdominal pain and distention x 5 days, which prompted an ED visit on 2/5/24. CT Abdomen done in the ER on 2/6/24 showed extensive mesenteric lymphadenopathy with a partially visualized left paracentral mesenteric mass measuring at least 6.7 x 6.3 cm. Diffuse omental infiltration with a small amount of ascites suspicious for peritoneal carcinomatosis and trace right pleural effusion were also seen.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She underwent abdominal peritoneum core needle biopsy on 2/7/24. Pathology reported High grade lymphoma, CD10+ but on our pathology review it was confirmed to be Diffuse large B-cell lymphoma, germinal center subtype, with IHC showing CD20+/CD10+/BCL2+ disease with Ki67 at ~70%. FISH was negative for MYC (Rearrangement and Amplification). Flow cytometry: CD10 positive B-cell lymphoproliferative disorder, kappa restricted, without CD5 or CD11c. Paracentesis was performed on 2/9/24 and showed lymphoma as well. Bone marrow biopsy on 2/20/24 was negative.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Staging PET CT on 2/15/24 showed extensive hypermetabolic peritoneal and omental carcinomatosis with bulky hypermetabolic mesenteric adenopathy. Hypermetabolic cervical and thoracic adenopathy and evidence of right pleural metastases. (IPI 2-3)</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Started treatment with Pola-R-CHP on 2/27/24 and achieved CR which is durable thus far.</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p:txBody>
      </p:sp>
    </p:spTree>
    <p:extLst>
      <p:ext uri="{BB962C8B-B14F-4D97-AF65-F5344CB8AC3E}">
        <p14:creationId xmlns:p14="http://schemas.microsoft.com/office/powerpoint/2010/main" val="348411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A2D0F-2063-9FCE-669C-4E757A0E6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83F42-71AB-6716-9F1B-7CB59D290023}"/>
              </a:ext>
            </a:extLst>
          </p:cNvPr>
          <p:cNvSpPr>
            <a:spLocks noGrp="1"/>
          </p:cNvSpPr>
          <p:nvPr>
            <p:ph type="title"/>
          </p:nvPr>
        </p:nvSpPr>
        <p:spPr>
          <a:xfrm>
            <a:off x="912285" y="1352428"/>
            <a:ext cx="10358967" cy="1143000"/>
          </a:xfrm>
        </p:spPr>
        <p:txBody>
          <a:bodyPr/>
          <a:lstStyle/>
          <a:p>
            <a:r>
              <a:rPr lang="en-US" sz="4000" dirty="0"/>
              <a:t>Questions?</a:t>
            </a:r>
            <a:br>
              <a:rPr lang="en-US" dirty="0"/>
            </a:br>
            <a:br>
              <a:rPr lang="en-US" sz="2800" dirty="0"/>
            </a:br>
            <a:r>
              <a:rPr lang="en-US" sz="2800" dirty="0"/>
              <a:t>First-Line Therapy</a:t>
            </a:r>
            <a:endParaRPr lang="en-US" dirty="0"/>
          </a:p>
        </p:txBody>
      </p:sp>
      <p:sp>
        <p:nvSpPr>
          <p:cNvPr id="3" name="Content Placeholder 2">
            <a:extLst>
              <a:ext uri="{FF2B5EF4-FFF2-40B4-BE49-F238E27FC236}">
                <a16:creationId xmlns:a16="http://schemas.microsoft.com/office/drawing/2014/main" id="{B222F015-0DC9-B169-CB7B-F7BFE451475D}"/>
              </a:ext>
            </a:extLst>
          </p:cNvPr>
          <p:cNvSpPr>
            <a:spLocks noGrp="1"/>
          </p:cNvSpPr>
          <p:nvPr>
            <p:ph idx="1"/>
          </p:nvPr>
        </p:nvSpPr>
        <p:spPr>
          <a:xfrm>
            <a:off x="912286" y="2716823"/>
            <a:ext cx="10358967" cy="3498243"/>
          </a:xfrm>
        </p:spPr>
        <p:txBody>
          <a:bodyPr/>
          <a:lstStyle/>
          <a:p>
            <a:r>
              <a:rPr lang="en-US" sz="1800" b="0" dirty="0"/>
              <a:t>Harkins RA et al. </a:t>
            </a:r>
            <a:r>
              <a:rPr lang="en-US" sz="1800" dirty="0"/>
              <a:t>Outcomes</a:t>
            </a:r>
            <a:r>
              <a:rPr lang="en-US" sz="1800" b="0" dirty="0"/>
              <a:t> by </a:t>
            </a:r>
            <a:r>
              <a:rPr lang="en-US" sz="1800" dirty="0" err="1"/>
              <a:t>LymphoMAP</a:t>
            </a:r>
            <a:r>
              <a:rPr lang="en-US" sz="1800" b="0" dirty="0"/>
              <a:t> archetypes in </a:t>
            </a:r>
            <a:r>
              <a:rPr lang="en-US" sz="1800" dirty="0"/>
              <a:t>untreated diffuse large B-cell lymphoma </a:t>
            </a:r>
            <a:r>
              <a:rPr lang="en-US" sz="1800" b="0" dirty="0"/>
              <a:t>from the </a:t>
            </a:r>
            <a:r>
              <a:rPr lang="en-US" sz="1800" dirty="0"/>
              <a:t>POLARIX</a:t>
            </a:r>
            <a:r>
              <a:rPr lang="en-US" sz="1800" b="0" dirty="0"/>
              <a:t> </a:t>
            </a:r>
            <a:r>
              <a:rPr lang="en-US" sz="1800" dirty="0"/>
              <a:t>trial</a:t>
            </a:r>
            <a:r>
              <a:rPr lang="en-US" sz="1800" b="0" dirty="0"/>
              <a:t>. ASCO 2026;Abstract 7017. </a:t>
            </a:r>
          </a:p>
          <a:p>
            <a:r>
              <a:rPr lang="en-US" sz="1800" b="0" dirty="0" err="1"/>
              <a:t>Jerkeman</a:t>
            </a:r>
            <a:r>
              <a:rPr lang="en-US" sz="1800" b="0" dirty="0"/>
              <a:t> M et al. </a:t>
            </a:r>
            <a:r>
              <a:rPr lang="en-US" sz="1800" dirty="0"/>
              <a:t>Safety</a:t>
            </a:r>
            <a:r>
              <a:rPr lang="en-US" sz="1800" b="0" dirty="0"/>
              <a:t> </a:t>
            </a:r>
            <a:r>
              <a:rPr lang="en-US" sz="1800" dirty="0"/>
              <a:t>data</a:t>
            </a:r>
            <a:r>
              <a:rPr lang="en-US" sz="1800" b="0" dirty="0"/>
              <a:t> and </a:t>
            </a:r>
            <a:r>
              <a:rPr lang="en-US" sz="1800" dirty="0"/>
              <a:t>initial pooled efficacy data </a:t>
            </a:r>
            <a:r>
              <a:rPr lang="en-US" sz="1800" b="0" dirty="0"/>
              <a:t>from the Nordic Lymphoma Group </a:t>
            </a:r>
            <a:r>
              <a:rPr lang="en-US" sz="1800" dirty="0"/>
              <a:t>phase 3 POLAR BEAR trial</a:t>
            </a:r>
            <a:r>
              <a:rPr lang="en-US" sz="1800" b="0" dirty="0"/>
              <a:t> in elderly or frail patients with </a:t>
            </a:r>
            <a:r>
              <a:rPr lang="en-US" sz="1800" dirty="0"/>
              <a:t>diffuse large cell lymphoma </a:t>
            </a:r>
            <a:r>
              <a:rPr lang="en-US" sz="1800" b="0" dirty="0"/>
              <a:t>- R-Pola-mini-CHP vs R-mini-CHOP. EHA 2026;Abstract S238. </a:t>
            </a:r>
          </a:p>
          <a:p>
            <a:r>
              <a:rPr lang="en-US" sz="1800" b="0" dirty="0"/>
              <a:t>Lenz G et al. </a:t>
            </a:r>
            <a:r>
              <a:rPr lang="en-US" sz="1800" dirty="0"/>
              <a:t>Tafasitamab</a:t>
            </a:r>
            <a:r>
              <a:rPr lang="en-US" sz="1800" b="0" dirty="0"/>
              <a:t> </a:t>
            </a:r>
            <a:r>
              <a:rPr lang="en-US" sz="1800" dirty="0"/>
              <a:t>plus lenalidomide </a:t>
            </a:r>
            <a:r>
              <a:rPr lang="en-US" sz="1800" b="0" dirty="0"/>
              <a:t>and R-CHOP for patients with </a:t>
            </a:r>
            <a:r>
              <a:rPr lang="en-US" sz="1800" dirty="0"/>
              <a:t>previously untreated diffuse large B-cell lymphoma </a:t>
            </a:r>
            <a:r>
              <a:rPr lang="en-US" sz="1800" b="0" dirty="0"/>
              <a:t>(DLBCL): </a:t>
            </a:r>
            <a:r>
              <a:rPr lang="en-US" sz="1800" dirty="0"/>
              <a:t>Results</a:t>
            </a:r>
            <a:r>
              <a:rPr lang="en-US" sz="1800" b="0" dirty="0"/>
              <a:t> from the </a:t>
            </a:r>
            <a:r>
              <a:rPr lang="en-US" sz="1800" dirty="0"/>
              <a:t>phase 3 </a:t>
            </a:r>
            <a:r>
              <a:rPr lang="en-US" sz="1800" dirty="0" err="1"/>
              <a:t>frontMIND</a:t>
            </a:r>
            <a:r>
              <a:rPr lang="en-US" sz="1800" dirty="0"/>
              <a:t> study</a:t>
            </a:r>
            <a:r>
              <a:rPr lang="en-US" sz="1800" b="0" dirty="0"/>
              <a:t>. ASCO 2026;Abstract LBA7000.</a:t>
            </a:r>
          </a:p>
        </p:txBody>
      </p:sp>
    </p:spTree>
    <p:extLst>
      <p:ext uri="{BB962C8B-B14F-4D97-AF65-F5344CB8AC3E}">
        <p14:creationId xmlns:p14="http://schemas.microsoft.com/office/powerpoint/2010/main" val="22995495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EE904-20F2-2C13-73E2-3086AB081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DD503-F176-5566-BC0F-299B87D3984B}"/>
              </a:ext>
            </a:extLst>
          </p:cNvPr>
          <p:cNvSpPr>
            <a:spLocks noGrp="1"/>
          </p:cNvSpPr>
          <p:nvPr>
            <p:ph type="title"/>
          </p:nvPr>
        </p:nvSpPr>
        <p:spPr/>
        <p:txBody>
          <a:bodyPr/>
          <a:lstStyle/>
          <a:p>
            <a:r>
              <a:rPr lang="en-US" dirty="0"/>
              <a:t>Key Datasets — Bispecific Antibodies </a:t>
            </a:r>
            <a:br>
              <a:rPr lang="en-US" dirty="0"/>
            </a:br>
            <a:r>
              <a:rPr lang="en-US" dirty="0"/>
              <a:t>(Epcoritamab, Mosunetuzumab)</a:t>
            </a:r>
          </a:p>
        </p:txBody>
      </p:sp>
      <p:sp>
        <p:nvSpPr>
          <p:cNvPr id="3" name="Content Placeholder 2">
            <a:extLst>
              <a:ext uri="{FF2B5EF4-FFF2-40B4-BE49-F238E27FC236}">
                <a16:creationId xmlns:a16="http://schemas.microsoft.com/office/drawing/2014/main" id="{60C16F37-F022-1132-4C7D-A70BBDE5EF78}"/>
              </a:ext>
            </a:extLst>
          </p:cNvPr>
          <p:cNvSpPr>
            <a:spLocks noGrp="1"/>
          </p:cNvSpPr>
          <p:nvPr>
            <p:ph idx="1"/>
          </p:nvPr>
        </p:nvSpPr>
        <p:spPr>
          <a:xfrm>
            <a:off x="692057" y="1336099"/>
            <a:ext cx="10799423" cy="4799013"/>
          </a:xfrm>
        </p:spPr>
        <p:txBody>
          <a:bodyPr/>
          <a:lstStyle/>
          <a:p>
            <a:r>
              <a:rPr lang="en-US" sz="1600" b="0" dirty="0" err="1"/>
              <a:t>Thieblemont</a:t>
            </a:r>
            <a:r>
              <a:rPr lang="en-US" sz="1600" b="0" dirty="0"/>
              <a:t> C et al. </a:t>
            </a:r>
            <a:r>
              <a:rPr lang="en-US" sz="1600" dirty="0"/>
              <a:t>Sustained remissions </a:t>
            </a:r>
            <a:r>
              <a:rPr lang="en-US" sz="1600" b="0" dirty="0"/>
              <a:t>beyond 4 years with </a:t>
            </a:r>
            <a:r>
              <a:rPr lang="en-US" sz="1600" dirty="0"/>
              <a:t>epcoritamab monotherapy</a:t>
            </a:r>
            <a:r>
              <a:rPr lang="en-US" sz="1600" b="0" dirty="0"/>
              <a:t>: </a:t>
            </a:r>
            <a:r>
              <a:rPr lang="en-US" sz="1600" dirty="0"/>
              <a:t>Long-term follow-up results</a:t>
            </a:r>
            <a:r>
              <a:rPr lang="en-US" sz="1600" b="0" dirty="0"/>
              <a:t> from the pivotal </a:t>
            </a:r>
            <a:r>
              <a:rPr lang="en-US" sz="1600" dirty="0"/>
              <a:t>EPCORE NHL-1 trial </a:t>
            </a:r>
            <a:r>
              <a:rPr lang="en-US" sz="1600" b="0" dirty="0"/>
              <a:t>in patients with </a:t>
            </a:r>
            <a:r>
              <a:rPr lang="en-US" sz="1600" dirty="0"/>
              <a:t>relapsed or refractory large B-cell lymphoma</a:t>
            </a:r>
            <a:r>
              <a:rPr lang="en-US" sz="1600" b="0" dirty="0"/>
              <a:t>. EHA 2026;Abstract PF977. </a:t>
            </a:r>
          </a:p>
          <a:p>
            <a:r>
              <a:rPr lang="en-US" sz="1600" b="0" dirty="0"/>
              <a:t>Fox CP et al. </a:t>
            </a:r>
            <a:r>
              <a:rPr lang="en-US" sz="1600" dirty="0"/>
              <a:t>Results from EPCORE DLBCL-1</a:t>
            </a:r>
            <a:r>
              <a:rPr lang="en-US" sz="1600" b="0" dirty="0"/>
              <a:t>: Randomized </a:t>
            </a:r>
            <a:r>
              <a:rPr lang="en-US" sz="1600" dirty="0"/>
              <a:t>phase 3</a:t>
            </a:r>
            <a:r>
              <a:rPr lang="en-US" sz="1600" b="0" dirty="0"/>
              <a:t> study of </a:t>
            </a:r>
            <a:r>
              <a:rPr lang="en-US" sz="1600" dirty="0"/>
              <a:t>epcoritamab</a:t>
            </a:r>
            <a:r>
              <a:rPr lang="en-US" sz="1600" b="0" dirty="0"/>
              <a:t> (</a:t>
            </a:r>
            <a:r>
              <a:rPr lang="en-US" sz="1600" b="0" dirty="0" err="1"/>
              <a:t>epcor</a:t>
            </a:r>
            <a:r>
              <a:rPr lang="en-US" sz="1600" b="0" dirty="0"/>
              <a:t>) vs investigator’s choice chemoimmunotherapy (CIT) in patients with </a:t>
            </a:r>
            <a:r>
              <a:rPr lang="en-US" sz="1600" dirty="0"/>
              <a:t>relapsed/refractory large B-cell lymphoma</a:t>
            </a:r>
            <a:r>
              <a:rPr lang="en-US" sz="1600" b="0" dirty="0"/>
              <a:t> (R/R LBCL). EHA 2026;Abstract S235.</a:t>
            </a:r>
          </a:p>
          <a:p>
            <a:r>
              <a:rPr lang="en-US" sz="1600" b="0" dirty="0"/>
              <a:t>[Manufacturer] announces </a:t>
            </a:r>
            <a:r>
              <a:rPr lang="en-US" sz="1600" dirty="0"/>
              <a:t>positive phase 3 results for </a:t>
            </a:r>
            <a:r>
              <a:rPr lang="en-US" sz="1600" dirty="0" err="1"/>
              <a:t>epcoritamab</a:t>
            </a:r>
            <a:r>
              <a:rPr lang="en-US" sz="1600" dirty="0"/>
              <a:t> plus lenalidomide </a:t>
            </a:r>
            <a:r>
              <a:rPr lang="en-US" sz="1600" b="0" dirty="0"/>
              <a:t>in patients with </a:t>
            </a:r>
            <a:r>
              <a:rPr lang="en-US" sz="1600" dirty="0"/>
              <a:t>relapsed/refractory diffuse large B-cell lymphoma</a:t>
            </a:r>
            <a:r>
              <a:rPr lang="en-US" sz="1600" b="0" dirty="0"/>
              <a:t>, demonstrating statistically significant improvement in progression-free survival [press release]. June 29, 2026. </a:t>
            </a:r>
            <a:r>
              <a:rPr lang="en-US" sz="1600" b="0" kern="1200" dirty="0">
                <a:latin typeface="Calibri" panose="020F0502020204030204" pitchFamily="34" charset="0"/>
                <a:ea typeface="MS PGothic" charset="0"/>
                <a:cs typeface="Calibri" panose="020F0502020204030204" pitchFamily="34" charset="0"/>
              </a:rPr>
              <a:t>https://</a:t>
            </a:r>
            <a:r>
              <a:rPr lang="en-US" sz="1600" b="0" kern="1200" dirty="0" err="1">
                <a:latin typeface="Calibri" panose="020F0502020204030204" pitchFamily="34" charset="0"/>
                <a:ea typeface="MS PGothic" charset="0"/>
                <a:cs typeface="Calibri" panose="020F0502020204030204" pitchFamily="34" charset="0"/>
              </a:rPr>
              <a:t>www.us.genmab.com</a:t>
            </a:r>
            <a:r>
              <a:rPr lang="en-US" sz="1600" b="0" kern="1200" dirty="0">
                <a:latin typeface="Calibri" panose="020F0502020204030204" pitchFamily="34" charset="0"/>
                <a:ea typeface="MS PGothic" charset="0"/>
                <a:cs typeface="Calibri" panose="020F0502020204030204" pitchFamily="34" charset="0"/>
              </a:rPr>
              <a:t>/company/news/press-releases/genmab-announces-positive-phase-3-results-for-epcoritamab-plus-lenalidomide-in-patients-with-relapsed-refractory-diffuse-large-b-cell-lymphoma-demonstrating-statistically-significant-improvement-in-progression-free-survival-2026-06.</a:t>
            </a:r>
            <a:endParaRPr lang="en-US" sz="1600" b="0" dirty="0"/>
          </a:p>
          <a:p>
            <a:r>
              <a:rPr lang="en-US" sz="1600" b="0" dirty="0" err="1"/>
              <a:t>Chihara</a:t>
            </a:r>
            <a:r>
              <a:rPr lang="en-US" sz="1600" b="0" dirty="0"/>
              <a:t> D et al. </a:t>
            </a:r>
            <a:r>
              <a:rPr lang="en-US" sz="1600" dirty="0"/>
              <a:t>Phase 2 trial </a:t>
            </a:r>
            <a:r>
              <a:rPr lang="en-US" sz="1600" b="0" dirty="0"/>
              <a:t>of </a:t>
            </a:r>
            <a:r>
              <a:rPr lang="en-US" sz="1600" dirty="0"/>
              <a:t>epcoritamab</a:t>
            </a:r>
            <a:r>
              <a:rPr lang="en-US" sz="1600" b="0" dirty="0"/>
              <a:t> in combination with rituximab-mini CVP for </a:t>
            </a:r>
            <a:r>
              <a:rPr lang="en-US" sz="1600" dirty="0"/>
              <a:t>older unfit/frail </a:t>
            </a:r>
            <a:r>
              <a:rPr lang="en-US" sz="1600" b="0" dirty="0"/>
              <a:t>or anthracycline-ineligible adult patients with </a:t>
            </a:r>
            <a:r>
              <a:rPr lang="en-US" sz="1600" dirty="0"/>
              <a:t>newly diagnosed diffuse large B-cell lymphoma: Interim futility analysis</a:t>
            </a:r>
            <a:r>
              <a:rPr lang="en-US" sz="1600" b="0" dirty="0"/>
              <a:t>. ASCO 2026;Abstract 7002.</a:t>
            </a:r>
          </a:p>
          <a:p>
            <a:r>
              <a:rPr lang="en-US" sz="1600" b="0" dirty="0"/>
              <a:t>Flinn I et al. Fixed-duration </a:t>
            </a:r>
            <a:r>
              <a:rPr lang="en-US" sz="1600" dirty="0"/>
              <a:t>subcutaneous (SC) mosunetuzumab </a:t>
            </a:r>
            <a:r>
              <a:rPr lang="en-US" sz="1600" b="0" dirty="0"/>
              <a:t>(</a:t>
            </a:r>
            <a:r>
              <a:rPr lang="en-US" sz="1600" b="0" dirty="0" err="1"/>
              <a:t>Mosun</a:t>
            </a:r>
            <a:r>
              <a:rPr lang="en-US" sz="1600" b="0" dirty="0"/>
              <a:t>) in </a:t>
            </a:r>
            <a:r>
              <a:rPr lang="en-US" sz="1600" dirty="0"/>
              <a:t>elderly/unfit patients with previously untreated diffuse large B-cell lymphoma (DLBCL)</a:t>
            </a:r>
            <a:r>
              <a:rPr lang="en-US" sz="1600" b="0" dirty="0"/>
              <a:t>: Interim analysis and patient-reported outcomes (PROs) from the </a:t>
            </a:r>
            <a:r>
              <a:rPr lang="en-US" sz="1600" dirty="0"/>
              <a:t>phase 2 </a:t>
            </a:r>
            <a:r>
              <a:rPr lang="en-US" sz="1600" dirty="0" err="1"/>
              <a:t>MorningSun</a:t>
            </a:r>
            <a:r>
              <a:rPr lang="en-US" sz="1600" dirty="0"/>
              <a:t> </a:t>
            </a:r>
            <a:r>
              <a:rPr lang="en-US" sz="1600" b="0" dirty="0"/>
              <a:t>study. ASCO 2026;Abstract 7029.</a:t>
            </a:r>
          </a:p>
          <a:p>
            <a:r>
              <a:rPr lang="en-US" sz="1600" b="0" dirty="0" err="1"/>
              <a:t>Matasar</a:t>
            </a:r>
            <a:r>
              <a:rPr lang="en-US" sz="1600" b="0" dirty="0"/>
              <a:t> M et al. </a:t>
            </a:r>
            <a:r>
              <a:rPr lang="en-US" sz="1600" dirty="0"/>
              <a:t>Multivariable analyses (MVAs) of overall survival (OS) </a:t>
            </a:r>
            <a:r>
              <a:rPr lang="en-US" sz="1600" b="0" dirty="0"/>
              <a:t>in the phase 3 </a:t>
            </a:r>
            <a:r>
              <a:rPr lang="en-US" sz="1600" dirty="0"/>
              <a:t>SUNMO, STARGLO, and POLARGO</a:t>
            </a:r>
            <a:r>
              <a:rPr lang="en-US" sz="1600" b="0" dirty="0"/>
              <a:t> trials in </a:t>
            </a:r>
            <a:r>
              <a:rPr lang="en-US" sz="1600" dirty="0"/>
              <a:t>relapsed/refractory large B-cell lymphoma (LBCL). </a:t>
            </a:r>
            <a:r>
              <a:rPr lang="en-US" sz="1600" b="0" dirty="0"/>
              <a:t>ASCO 2026;Abstract 7093.</a:t>
            </a:r>
          </a:p>
          <a:p>
            <a:endParaRPr lang="en-US" sz="1600" b="0" dirty="0"/>
          </a:p>
          <a:p>
            <a:endParaRPr lang="en-US" sz="1600" b="0" dirty="0"/>
          </a:p>
        </p:txBody>
      </p:sp>
    </p:spTree>
    <p:extLst>
      <p:ext uri="{BB962C8B-B14F-4D97-AF65-F5344CB8AC3E}">
        <p14:creationId xmlns:p14="http://schemas.microsoft.com/office/powerpoint/2010/main" val="4109550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Trial Long-Term Follow-Up</a:t>
            </a:r>
          </a:p>
        </p:txBody>
      </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Thieblemont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 et al. EHA 2026;Abstract PF977</a:t>
            </a:r>
          </a:p>
        </p:txBody>
      </p:sp>
      <p:pic>
        <p:nvPicPr>
          <p:cNvPr id="4" name="Picture 3">
            <a:extLst>
              <a:ext uri="{FF2B5EF4-FFF2-40B4-BE49-F238E27FC236}">
                <a16:creationId xmlns:a16="http://schemas.microsoft.com/office/drawing/2014/main" id="{C8EB0EB3-7299-E195-872B-63658EB411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299356" y="2162369"/>
            <a:ext cx="11593288" cy="3333362"/>
          </a:xfrm>
          <a:prstGeom prst="rect">
            <a:avLst/>
          </a:prstGeom>
        </p:spPr>
      </p:pic>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DC85B-4FFF-C13E-8612-C01933438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B3413-D271-13AE-14E6-75E6B4FEDDEA}"/>
              </a:ext>
            </a:extLst>
          </p:cNvPr>
          <p:cNvSpPr>
            <a:spLocks noGrp="1"/>
          </p:cNvSpPr>
          <p:nvPr>
            <p:ph type="title"/>
          </p:nvPr>
        </p:nvSpPr>
        <p:spPr>
          <a:xfrm>
            <a:off x="228600" y="44450"/>
            <a:ext cx="11952514" cy="914051"/>
          </a:xfrm>
        </p:spPr>
        <p:txBody>
          <a:bodyPr>
            <a:normAutofit/>
          </a:bodyPr>
          <a:lstStyle/>
          <a:p>
            <a:r>
              <a:rPr lang="en-US" sz="3600" dirty="0">
                <a:latin typeface="Calibri" panose="020F0502020204030204" pitchFamily="34" charset="0"/>
                <a:cs typeface="Calibri" panose="020F0502020204030204" pitchFamily="34" charset="0"/>
              </a:rPr>
              <a:t>Phase II EPCORE NHL-1 Trial Long-Term Follow-Up: Responses</a:t>
            </a:r>
          </a:p>
        </p:txBody>
      </p:sp>
      <p:sp>
        <p:nvSpPr>
          <p:cNvPr id="7" name="TextBox 6">
            <a:extLst>
              <a:ext uri="{FF2B5EF4-FFF2-40B4-BE49-F238E27FC236}">
                <a16:creationId xmlns:a16="http://schemas.microsoft.com/office/drawing/2014/main" id="{ED2DE3A9-A585-6E39-1F1E-F190E8EFDD6A}"/>
              </a:ext>
            </a:extLst>
          </p:cNvPr>
          <p:cNvSpPr txBox="1"/>
          <p:nvPr/>
        </p:nvSpPr>
        <p:spPr>
          <a:xfrm>
            <a:off x="0" y="6550223"/>
            <a:ext cx="5969876"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Thieblemont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 et al. EHA 2026;Abstract PF977</a:t>
            </a:r>
          </a:p>
        </p:txBody>
      </p:sp>
      <p:pic>
        <p:nvPicPr>
          <p:cNvPr id="8" name="Picture 7">
            <a:extLst>
              <a:ext uri="{FF2B5EF4-FFF2-40B4-BE49-F238E27FC236}">
                <a16:creationId xmlns:a16="http://schemas.microsoft.com/office/drawing/2014/main" id="{3C8A8A35-0AD1-5D49-F808-29FA4A8A57D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085114" y="2002280"/>
            <a:ext cx="6096000" cy="2560140"/>
          </a:xfrm>
          <a:prstGeom prst="rect">
            <a:avLst/>
          </a:prstGeom>
        </p:spPr>
      </p:pic>
      <p:pic>
        <p:nvPicPr>
          <p:cNvPr id="9" name="Picture 8">
            <a:extLst>
              <a:ext uri="{FF2B5EF4-FFF2-40B4-BE49-F238E27FC236}">
                <a16:creationId xmlns:a16="http://schemas.microsoft.com/office/drawing/2014/main" id="{5739CF8C-F233-4BA6-97F3-DF0FB36EF38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10886" y="1092700"/>
            <a:ext cx="6142932" cy="4843649"/>
          </a:xfrm>
          <a:prstGeom prst="rect">
            <a:avLst/>
          </a:prstGeom>
        </p:spPr>
      </p:pic>
      <p:sp>
        <p:nvSpPr>
          <p:cNvPr id="3" name="TextBox 2">
            <a:extLst>
              <a:ext uri="{FF2B5EF4-FFF2-40B4-BE49-F238E27FC236}">
                <a16:creationId xmlns:a16="http://schemas.microsoft.com/office/drawing/2014/main" id="{84F85425-4BF9-0164-EA8D-F5A9D2E0D317}"/>
              </a:ext>
            </a:extLst>
          </p:cNvPr>
          <p:cNvSpPr txBox="1"/>
          <p:nvPr/>
        </p:nvSpPr>
        <p:spPr>
          <a:xfrm>
            <a:off x="4384714" y="6288613"/>
            <a:ext cx="5969876" cy="523220"/>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LBCL = large B-cell lymphoma; HGBCL = high-grade B-cell lymphoma;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ORR = overall response rate; PR = partial response; DOR = duration of response</a:t>
            </a:r>
          </a:p>
        </p:txBody>
      </p:sp>
      <p:pic>
        <p:nvPicPr>
          <p:cNvPr id="10" name="Picture 9">
            <a:extLst>
              <a:ext uri="{FF2B5EF4-FFF2-40B4-BE49-F238E27FC236}">
                <a16:creationId xmlns:a16="http://schemas.microsoft.com/office/drawing/2014/main" id="{6F29208F-CD94-69F9-55B9-DB7D747C41F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4430" y="1130525"/>
            <a:ext cx="5969876" cy="4786657"/>
          </a:xfrm>
          <a:prstGeom prst="rect">
            <a:avLst/>
          </a:prstGeom>
        </p:spPr>
      </p:pic>
    </p:spTree>
    <p:extLst>
      <p:ext uri="{BB962C8B-B14F-4D97-AF65-F5344CB8AC3E}">
        <p14:creationId xmlns:p14="http://schemas.microsoft.com/office/powerpoint/2010/main" val="15489836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226141" y="289186"/>
            <a:ext cx="11889077" cy="1141412"/>
          </a:xfrm>
        </p:spPr>
        <p:txBody>
          <a:bodyPr>
            <a:noAutofit/>
          </a:bodyPr>
          <a:lstStyle/>
          <a:p>
            <a:pPr algn="l"/>
            <a:r>
              <a:rPr lang="en-US" sz="3600" dirty="0"/>
              <a:t>Phase III EPCORE DLBCL-1: Epcoritamab versus Investigator’s Choice Chemoimmunotherapy (CIT) for R/R LBCL</a:t>
            </a:r>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276999"/>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2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grpSp>
        <p:nvGrpSpPr>
          <p:cNvPr id="7" name="Group 6">
            <a:extLst>
              <a:ext uri="{FF2B5EF4-FFF2-40B4-BE49-F238E27FC236}">
                <a16:creationId xmlns:a16="http://schemas.microsoft.com/office/drawing/2014/main" id="{4ED04B85-C506-E160-FB7B-47AF2299C96B}"/>
              </a:ext>
            </a:extLst>
          </p:cNvPr>
          <p:cNvGrpSpPr/>
          <p:nvPr/>
        </p:nvGrpSpPr>
        <p:grpSpPr>
          <a:xfrm>
            <a:off x="628922" y="1561626"/>
            <a:ext cx="10934155" cy="4834267"/>
            <a:chOff x="628922" y="1232665"/>
            <a:chExt cx="10934155" cy="4834267"/>
          </a:xfrm>
        </p:grpSpPr>
        <p:pic>
          <p:nvPicPr>
            <p:cNvPr id="4" name="Picture 3" descr="A diagram of a patient's disease&#10;&#10;AI-generated content may be incorrect.">
              <a:extLst>
                <a:ext uri="{FF2B5EF4-FFF2-40B4-BE49-F238E27FC236}">
                  <a16:creationId xmlns:a16="http://schemas.microsoft.com/office/drawing/2014/main" id="{63558C8F-E0EE-D0F0-1883-B3B2132C113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628922" y="1232665"/>
              <a:ext cx="10934155" cy="4834267"/>
            </a:xfrm>
            <a:prstGeom prst="rect">
              <a:avLst/>
            </a:prstGeom>
          </p:spPr>
        </p:pic>
        <p:sp>
          <p:nvSpPr>
            <p:cNvPr id="6" name="Rectangle 5">
              <a:extLst>
                <a:ext uri="{FF2B5EF4-FFF2-40B4-BE49-F238E27FC236}">
                  <a16:creationId xmlns:a16="http://schemas.microsoft.com/office/drawing/2014/main" id="{E1DC2E3F-B96E-CE87-767F-17B82438A78E}"/>
                </a:ext>
              </a:extLst>
            </p:cNvPr>
            <p:cNvSpPr/>
            <p:nvPr/>
          </p:nvSpPr>
          <p:spPr bwMode="auto">
            <a:xfrm>
              <a:off x="11031794" y="5943600"/>
              <a:ext cx="176980" cy="1233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Phase III 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276999"/>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2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
        <p:nvSpPr>
          <p:cNvPr id="3" name="TextBox 2">
            <a:extLst>
              <a:ext uri="{FF2B5EF4-FFF2-40B4-BE49-F238E27FC236}">
                <a16:creationId xmlns:a16="http://schemas.microsoft.com/office/drawing/2014/main" id="{F1CD467A-EF36-2DD5-068C-4EE476C3CF57}"/>
              </a:ext>
            </a:extLst>
          </p:cNvPr>
          <p:cNvSpPr txBox="1"/>
          <p:nvPr/>
        </p:nvSpPr>
        <p:spPr>
          <a:xfrm>
            <a:off x="1159584" y="5481680"/>
            <a:ext cx="9872831" cy="877163"/>
          </a:xfrm>
          <a:prstGeom prst="rect">
            <a:avLst/>
          </a:prstGeom>
          <a:noFill/>
        </p:spPr>
        <p:txBody>
          <a:bodyPr wrap="square" rtlCol="0">
            <a:spAutoFit/>
          </a:bodyPr>
          <a:lstStyle/>
          <a:p>
            <a:pPr marL="342900" marR="0" lvl="0" indent="-342900" algn="l" defTabSz="455613"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Calibri"/>
                <a:ea typeface="MS PGothic" charset="0"/>
                <a:cs typeface="+mn-cs"/>
              </a:rPr>
              <a:t>Epcoritamab resulted in clinically meaningful improvement in CR, DOR and duration of complete response</a:t>
            </a:r>
          </a:p>
          <a:p>
            <a:pPr marL="342900" marR="0" lvl="0" indent="-342900" algn="l" defTabSz="455613"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Calibri"/>
                <a:ea typeface="MS PGothic" charset="0"/>
                <a:cs typeface="+mn-cs"/>
              </a:rPr>
              <a:t>OS was not significantly different; confounded by COVID-19 mortality and higher use of effective subsequent treatments in the CIT arm</a:t>
            </a:r>
          </a:p>
        </p:txBody>
      </p:sp>
      <p:grpSp>
        <p:nvGrpSpPr>
          <p:cNvPr id="9" name="Group 8">
            <a:extLst>
              <a:ext uri="{FF2B5EF4-FFF2-40B4-BE49-F238E27FC236}">
                <a16:creationId xmlns:a16="http://schemas.microsoft.com/office/drawing/2014/main" id="{F17147ED-1DF6-2436-FCD6-3914C0A347E4}"/>
              </a:ext>
            </a:extLst>
          </p:cNvPr>
          <p:cNvGrpSpPr/>
          <p:nvPr/>
        </p:nvGrpSpPr>
        <p:grpSpPr>
          <a:xfrm>
            <a:off x="1159584" y="1041186"/>
            <a:ext cx="9872831" cy="4377923"/>
            <a:chOff x="1159584" y="892596"/>
            <a:chExt cx="9872831" cy="4377923"/>
          </a:xfrm>
        </p:grpSpPr>
        <p:pic>
          <p:nvPicPr>
            <p:cNvPr id="7" name="Picture 6" descr="A graph showing the growth of the epcoritamab&#10;&#10;AI-generated content may be incorrect.">
              <a:extLst>
                <a:ext uri="{FF2B5EF4-FFF2-40B4-BE49-F238E27FC236}">
                  <a16:creationId xmlns:a16="http://schemas.microsoft.com/office/drawing/2014/main" id="{94ED2E8B-3A08-E3A4-CE56-6BF4294A090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1159584" y="892596"/>
              <a:ext cx="9872831" cy="4365028"/>
            </a:xfrm>
            <a:prstGeom prst="rect">
              <a:avLst/>
            </a:prstGeom>
          </p:spPr>
        </p:pic>
        <p:sp>
          <p:nvSpPr>
            <p:cNvPr id="8" name="Rectangle 7">
              <a:extLst>
                <a:ext uri="{FF2B5EF4-FFF2-40B4-BE49-F238E27FC236}">
                  <a16:creationId xmlns:a16="http://schemas.microsoft.com/office/drawing/2014/main" id="{B3C4FCA6-638A-EBCA-D037-28F435E0803E}"/>
                </a:ext>
              </a:extLst>
            </p:cNvPr>
            <p:cNvSpPr/>
            <p:nvPr/>
          </p:nvSpPr>
          <p:spPr bwMode="auto">
            <a:xfrm>
              <a:off x="10545101" y="5147187"/>
              <a:ext cx="176980" cy="1233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normAutofit fontScale="90000"/>
          </a:bodyPr>
          <a:lstStyle/>
          <a:p>
            <a:r>
              <a:rPr lang="en-US" dirty="0"/>
              <a:t>Phase III EPCORE DLBCL-1: </a:t>
            </a:r>
            <a:br>
              <a:rPr lang="en-US" dirty="0"/>
            </a:br>
            <a:r>
              <a:rPr lang="en-US" dirty="0"/>
              <a:t>Most Common Treatment-Emergent Adverse Events</a:t>
            </a:r>
            <a:br>
              <a:rPr lang="en-US" sz="2400" dirty="0"/>
            </a:br>
            <a:endParaRPr lang="en-US" sz="2000" dirty="0"/>
          </a:p>
        </p:txBody>
      </p:sp>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276999"/>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2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grpSp>
        <p:nvGrpSpPr>
          <p:cNvPr id="8" name="Group 7">
            <a:extLst>
              <a:ext uri="{FF2B5EF4-FFF2-40B4-BE49-F238E27FC236}">
                <a16:creationId xmlns:a16="http://schemas.microsoft.com/office/drawing/2014/main" id="{E3A803BF-11D8-4A85-2FF7-C4715161B746}"/>
              </a:ext>
            </a:extLst>
          </p:cNvPr>
          <p:cNvGrpSpPr/>
          <p:nvPr/>
        </p:nvGrpSpPr>
        <p:grpSpPr>
          <a:xfrm>
            <a:off x="234355" y="1378581"/>
            <a:ext cx="11723287" cy="4668682"/>
            <a:chOff x="234355" y="1191771"/>
            <a:chExt cx="11723287" cy="4668682"/>
          </a:xfrm>
        </p:grpSpPr>
        <p:pic>
          <p:nvPicPr>
            <p:cNvPr id="5" name="Picture 4" descr="A table with numbers and text&#10;&#10;AI-generated content may be incorrect.">
              <a:extLst>
                <a:ext uri="{FF2B5EF4-FFF2-40B4-BE49-F238E27FC236}">
                  <a16:creationId xmlns:a16="http://schemas.microsoft.com/office/drawing/2014/main" id="{18BE1DF8-E9F3-3911-F8CC-E5D95091DAD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234355" y="1191771"/>
              <a:ext cx="11723287" cy="4649273"/>
            </a:xfrm>
            <a:prstGeom prst="rect">
              <a:avLst/>
            </a:prstGeom>
          </p:spPr>
        </p:pic>
        <p:sp>
          <p:nvSpPr>
            <p:cNvPr id="6" name="Rectangle 5">
              <a:extLst>
                <a:ext uri="{FF2B5EF4-FFF2-40B4-BE49-F238E27FC236}">
                  <a16:creationId xmlns:a16="http://schemas.microsoft.com/office/drawing/2014/main" id="{1F96B086-1AD0-ECBE-BF27-75203BADD61D}"/>
                </a:ext>
              </a:extLst>
            </p:cNvPr>
            <p:cNvSpPr/>
            <p:nvPr/>
          </p:nvSpPr>
          <p:spPr bwMode="auto">
            <a:xfrm>
              <a:off x="11371013" y="5737121"/>
              <a:ext cx="176980" cy="1233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a:xfrm>
            <a:off x="838200" y="109487"/>
            <a:ext cx="10515600" cy="1325563"/>
          </a:xfrm>
        </p:spPr>
        <p:txBody>
          <a:bodyPr/>
          <a:lstStyle/>
          <a:p>
            <a:r>
              <a:rPr lang="en-US" dirty="0">
                <a:latin typeface="Calibri" panose="020F0502020204030204" pitchFamily="34" charset="0"/>
                <a:cs typeface="Calibri" panose="020F0502020204030204" pitchFamily="34" charset="0"/>
              </a:rPr>
              <a:t>Phase III EPCORE DLBCL-4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www.clinicaltrials.gov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Accessed August 2026.</a:t>
            </a:r>
          </a:p>
        </p:txBody>
      </p:sp>
      <p:sp>
        <p:nvSpPr>
          <p:cNvPr id="5" name="TextBox 4">
            <a:extLst>
              <a:ext uri="{FF2B5EF4-FFF2-40B4-BE49-F238E27FC236}">
                <a16:creationId xmlns:a16="http://schemas.microsoft.com/office/drawing/2014/main" id="{F5F35734-8FE4-F902-D7D5-3D6033C2338A}"/>
              </a:ext>
            </a:extLst>
          </p:cNvPr>
          <p:cNvSpPr txBox="1"/>
          <p:nvPr/>
        </p:nvSpPr>
        <p:spPr>
          <a:xfrm>
            <a:off x="444499" y="5517780"/>
            <a:ext cx="10638469" cy="83099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a:t>
            </a:r>
            <a:r>
              <a:rPr kumimoji="0" lang="en-US" sz="1600" b="1" i="0" u="sng"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(Arm A vs Arm 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Progression-free survival </a:t>
            </a:r>
          </a:p>
          <a:p>
            <a:pPr marL="0" marR="0" lvl="0" indent="0" algn="l" defTabSz="455613" rtl="0" eaLnBrk="1" fontAlgn="base" latinLnBrk="0" hangingPunct="1">
              <a:lnSpc>
                <a:spcPct val="100000"/>
              </a:lnSpc>
              <a:spcBef>
                <a:spcPct val="0"/>
              </a:spcBef>
              <a:spcAft>
                <a:spcPct val="0"/>
              </a:spcAft>
              <a:buClrTx/>
              <a:buSzTx/>
              <a:buFontTx/>
              <a:buNone/>
              <a:tabLst/>
              <a:defRPr/>
            </a:pPr>
            <a:endPar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 (Arm A vs Arm 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Complete response, overall survival, minimal residual disease negativity rate</a:t>
            </a:r>
          </a:p>
        </p:txBody>
      </p:sp>
      <p:sp>
        <p:nvSpPr>
          <p:cNvPr id="18" name="Rounded Rectangle 17">
            <a:extLst>
              <a:ext uri="{FF2B5EF4-FFF2-40B4-BE49-F238E27FC236}">
                <a16:creationId xmlns:a16="http://schemas.microsoft.com/office/drawing/2014/main" id="{A003593C-7FCC-A1F2-6812-0BC449D37D31}"/>
              </a:ext>
            </a:extLst>
          </p:cNvPr>
          <p:cNvSpPr/>
          <p:nvPr/>
        </p:nvSpPr>
        <p:spPr bwMode="auto">
          <a:xfrm>
            <a:off x="1670901" y="1840322"/>
            <a:ext cx="4090920" cy="3337603"/>
          </a:xfrm>
          <a:prstGeom prst="roundRect">
            <a:avLst>
              <a:gd name="adj" fmla="val 0"/>
            </a:avLst>
          </a:prstGeom>
          <a:solidFill>
            <a:srgbClr val="00206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sng"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Eligibility</a:t>
            </a:r>
          </a:p>
          <a:p>
            <a:pPr marL="285750" marR="0" lvl="0" indent="-285750" algn="l" defTabSz="457200" rtl="0" eaLnBrk="1" fontAlgn="base" latinLnBrk="0" hangingPunct="0">
              <a:lnSpc>
                <a:spcPct val="93000"/>
              </a:lnSpc>
              <a:spcBef>
                <a:spcPct val="0"/>
              </a:spcBef>
              <a:spcAft>
                <a:spcPct val="0"/>
              </a:spcAft>
              <a:buClr>
                <a:prstClr val="white"/>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Histologically confirmed CD20+ DLBCL</a:t>
            </a:r>
          </a:p>
          <a:p>
            <a:pPr marL="285750" marR="0" lvl="0" indent="-285750" algn="l" defTabSz="457200" rtl="0" eaLnBrk="1" fontAlgn="base" latinLnBrk="0" hangingPunct="0">
              <a:lnSpc>
                <a:spcPct val="93000"/>
              </a:lnSpc>
              <a:spcBef>
                <a:spcPct val="0"/>
              </a:spcBef>
              <a:spcAft>
                <a:spcPct val="0"/>
              </a:spcAft>
              <a:buClr>
                <a:prstClr val="white"/>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Relapsed/refractory disease previously treated with at least 1 line of systemic antineoplastic therapy, including anti-CD20 </a:t>
            </a:r>
            <a:r>
              <a:rPr kumimoji="0" lang="en-US" sz="1800" b="0" i="0" u="none" strike="noStrike" kern="1200" cap="none" spc="0" normalizeH="0" baseline="0" noProof="0" dirty="0" err="1">
                <a:ln>
                  <a:noFill/>
                </a:ln>
                <a:solidFill>
                  <a:srgbClr val="FFFFFF"/>
                </a:solidFill>
                <a:effectLst/>
                <a:uLnTx/>
                <a:uFillTx/>
                <a:latin typeface="Calibri" panose="020F0502020204030204" pitchFamily="34" charset="0"/>
                <a:ea typeface="MS PGothic" charset="0"/>
                <a:cs typeface="Calibri" panose="020F0502020204030204" pitchFamily="34" charset="0"/>
              </a:rPr>
              <a:t>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-containing combination chemotherapy</a:t>
            </a:r>
          </a:p>
          <a:p>
            <a:pPr marL="285750" marR="0" lvl="0" indent="-285750" algn="l" defTabSz="457200" rtl="0" eaLnBrk="1" fontAlgn="base" latinLnBrk="0" hangingPunct="0">
              <a:lnSpc>
                <a:spcPct val="93000"/>
              </a:lnSpc>
              <a:spcBef>
                <a:spcPct val="0"/>
              </a:spcBef>
              <a:spcAft>
                <a:spcPct val="0"/>
              </a:spcAft>
              <a:buClr>
                <a:srgbClr val="000000"/>
              </a:buClr>
              <a:buSzPct val="45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Failure of prior ASCT or ASCT ineligible</a:t>
            </a:r>
          </a:p>
          <a:p>
            <a:pPr marL="285750" marR="0" lvl="0" indent="-285750" algn="l" defTabSz="457200" rtl="0" eaLnBrk="1" fontAlgn="base" latinLnBrk="0" hangingPunct="0">
              <a:lnSpc>
                <a:spcPct val="93000"/>
              </a:lnSpc>
              <a:spcBef>
                <a:spcPct val="0"/>
              </a:spcBef>
              <a:spcAft>
                <a:spcPct val="0"/>
              </a:spcAft>
              <a:buClr>
                <a:srgbClr val="000000"/>
              </a:buClr>
              <a:buSzPct val="45000"/>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CAR T-cell therapy ineligible</a:t>
            </a:r>
          </a:p>
        </p:txBody>
      </p:sp>
      <p:sp>
        <p:nvSpPr>
          <p:cNvPr id="20" name="TextBox 19">
            <a:extLst>
              <a:ext uri="{FF2B5EF4-FFF2-40B4-BE49-F238E27FC236}">
                <a16:creationId xmlns:a16="http://schemas.microsoft.com/office/drawing/2014/main" id="{3B71779C-5A4A-2CD2-58E4-C650704D98F3}"/>
              </a:ext>
            </a:extLst>
          </p:cNvPr>
          <p:cNvSpPr txBox="1"/>
          <p:nvPr/>
        </p:nvSpPr>
        <p:spPr>
          <a:xfrm>
            <a:off x="679384" y="1370013"/>
            <a:ext cx="3802644" cy="369332"/>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Trial identifier: NCT06508658 (closed)</a:t>
            </a:r>
          </a:p>
        </p:txBody>
      </p:sp>
      <p:cxnSp>
        <p:nvCxnSpPr>
          <p:cNvPr id="21" name="Elbow Connector 20">
            <a:extLst>
              <a:ext uri="{FF2B5EF4-FFF2-40B4-BE49-F238E27FC236}">
                <a16:creationId xmlns:a16="http://schemas.microsoft.com/office/drawing/2014/main" id="{4BD7C43F-C49A-9370-FA5A-E368D96AA65A}"/>
              </a:ext>
            </a:extLst>
          </p:cNvPr>
          <p:cNvCxnSpPr/>
          <p:nvPr/>
        </p:nvCxnSpPr>
        <p:spPr bwMode="auto">
          <a:xfrm flipV="1">
            <a:off x="5796630" y="2578310"/>
            <a:ext cx="1676398" cy="1059554"/>
          </a:xfrm>
          <a:prstGeom prst="bentConnector3">
            <a:avLst/>
          </a:prstGeom>
          <a:solidFill>
            <a:srgbClr val="FFFF00"/>
          </a:solidFill>
          <a:ln w="38100" cap="flat" cmpd="sng" algn="ctr">
            <a:solidFill>
              <a:schemeClr val="tx1"/>
            </a:solidFill>
            <a:prstDash val="solid"/>
            <a:round/>
            <a:headEnd type="none" w="med" len="med"/>
            <a:tailEnd type="triangle"/>
          </a:ln>
          <a:effectLst/>
        </p:spPr>
      </p:cxnSp>
      <p:cxnSp>
        <p:nvCxnSpPr>
          <p:cNvPr id="22" name="Elbow Connector 21">
            <a:extLst>
              <a:ext uri="{FF2B5EF4-FFF2-40B4-BE49-F238E27FC236}">
                <a16:creationId xmlns:a16="http://schemas.microsoft.com/office/drawing/2014/main" id="{1AFEC48F-CB96-050C-FDD5-FF67E43C13FE}"/>
              </a:ext>
            </a:extLst>
          </p:cNvPr>
          <p:cNvCxnSpPr>
            <a:cxnSpLocks/>
          </p:cNvCxnSpPr>
          <p:nvPr/>
        </p:nvCxnSpPr>
        <p:spPr bwMode="auto">
          <a:xfrm>
            <a:off x="5796630" y="3649336"/>
            <a:ext cx="1676398" cy="1059555"/>
          </a:xfrm>
          <a:prstGeom prst="bentConnector3">
            <a:avLst>
              <a:gd name="adj1" fmla="val 50000"/>
            </a:avLst>
          </a:prstGeom>
          <a:solidFill>
            <a:srgbClr val="FFFF00"/>
          </a:solidFill>
          <a:ln w="38100" cap="flat" cmpd="sng" algn="ctr">
            <a:solidFill>
              <a:schemeClr val="tx1"/>
            </a:solidFill>
            <a:prstDash val="solid"/>
            <a:round/>
            <a:headEnd type="none" w="med" len="med"/>
            <a:tailEnd type="triangle"/>
          </a:ln>
          <a:effectLst/>
        </p:spPr>
      </p:cxnSp>
      <p:sp>
        <p:nvSpPr>
          <p:cNvPr id="23" name="Oval 22">
            <a:extLst>
              <a:ext uri="{FF2B5EF4-FFF2-40B4-BE49-F238E27FC236}">
                <a16:creationId xmlns:a16="http://schemas.microsoft.com/office/drawing/2014/main" id="{5DABCB82-A5CE-DC98-5036-A32E0E948709}"/>
              </a:ext>
            </a:extLst>
          </p:cNvPr>
          <p:cNvSpPr/>
          <p:nvPr/>
        </p:nvSpPr>
        <p:spPr bwMode="auto">
          <a:xfrm>
            <a:off x="5905041" y="3323911"/>
            <a:ext cx="627961" cy="669275"/>
          </a:xfrm>
          <a:prstGeom prst="ellipse">
            <a:avLst/>
          </a:prstGeom>
          <a:solidFill>
            <a:srgbClr val="EE7C3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sp>
        <p:nvSpPr>
          <p:cNvPr id="24" name="TextBox 23">
            <a:extLst>
              <a:ext uri="{FF2B5EF4-FFF2-40B4-BE49-F238E27FC236}">
                <a16:creationId xmlns:a16="http://schemas.microsoft.com/office/drawing/2014/main" id="{6BDF1ABD-3073-B3D6-1A8A-B69330958EDB}"/>
              </a:ext>
            </a:extLst>
          </p:cNvPr>
          <p:cNvSpPr txBox="1"/>
          <p:nvPr/>
        </p:nvSpPr>
        <p:spPr>
          <a:xfrm>
            <a:off x="5972788" y="3346855"/>
            <a:ext cx="518091" cy="646331"/>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pitchFamily="-72" charset="0"/>
                <a:ea typeface="MS PGothic" charset="0"/>
                <a:cs typeface="+mn-cs"/>
              </a:rPr>
              <a:t>R</a:t>
            </a:r>
          </a:p>
        </p:txBody>
      </p:sp>
      <p:sp>
        <p:nvSpPr>
          <p:cNvPr id="25" name="Rounded Rectangle 24">
            <a:extLst>
              <a:ext uri="{FF2B5EF4-FFF2-40B4-BE49-F238E27FC236}">
                <a16:creationId xmlns:a16="http://schemas.microsoft.com/office/drawing/2014/main" id="{C7327767-E95E-B13A-8DBB-758DF531A68B}"/>
              </a:ext>
            </a:extLst>
          </p:cNvPr>
          <p:cNvSpPr/>
          <p:nvPr/>
        </p:nvSpPr>
        <p:spPr bwMode="auto">
          <a:xfrm>
            <a:off x="7473028" y="2042797"/>
            <a:ext cx="3294169" cy="1059554"/>
          </a:xfrm>
          <a:prstGeom prst="roundRect">
            <a:avLst>
              <a:gd name="adj" fmla="val 0"/>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Arm A</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Subcutaneous epcoritamab + oral lenalidomide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cxnSp>
        <p:nvCxnSpPr>
          <p:cNvPr id="27" name="Straight Arrow Connector 26">
            <a:extLst>
              <a:ext uri="{FF2B5EF4-FFF2-40B4-BE49-F238E27FC236}">
                <a16:creationId xmlns:a16="http://schemas.microsoft.com/office/drawing/2014/main" id="{7332DD49-8954-D255-F1D2-98A6DD5EF742}"/>
              </a:ext>
            </a:extLst>
          </p:cNvPr>
          <p:cNvCxnSpPr>
            <a:cxnSpLocks/>
          </p:cNvCxnSpPr>
          <p:nvPr/>
        </p:nvCxnSpPr>
        <p:spPr bwMode="auto">
          <a:xfrm>
            <a:off x="6634829" y="3637864"/>
            <a:ext cx="838199" cy="0"/>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9" name="Rounded Rectangle 28">
            <a:extLst>
              <a:ext uri="{FF2B5EF4-FFF2-40B4-BE49-F238E27FC236}">
                <a16:creationId xmlns:a16="http://schemas.microsoft.com/office/drawing/2014/main" id="{AA272D24-A3BD-8333-6ED5-83273F9E339F}"/>
              </a:ext>
            </a:extLst>
          </p:cNvPr>
          <p:cNvSpPr/>
          <p:nvPr/>
        </p:nvSpPr>
        <p:spPr bwMode="auto">
          <a:xfrm>
            <a:off x="7473027" y="3140243"/>
            <a:ext cx="3294169" cy="1059554"/>
          </a:xfrm>
          <a:prstGeom prst="roundRect">
            <a:avLst>
              <a:gd name="adj" fmla="val 0"/>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Arm B</a:t>
            </a:r>
          </a:p>
          <a:p>
            <a:pPr marL="0" marR="0" lvl="0" indent="0" algn="ctr" defTabSz="457200" rtl="0" eaLnBrk="1" fontAlgn="auto" latinLnBrk="0" hangingPunct="0">
              <a:lnSpc>
                <a:spcPct val="93000"/>
              </a:lnSpc>
              <a:spcBef>
                <a:spcPts val="0"/>
              </a:spcBef>
              <a:spcAft>
                <a:spcPts val="0"/>
              </a:spcAft>
              <a:buClr>
                <a:srgbClr val="000000"/>
              </a:buClr>
              <a:buSzPct val="45000"/>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IV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GemOx</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(rituximab/gemcitabine/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oxaliplatin)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
        <p:nvSpPr>
          <p:cNvPr id="30" name="Rounded Rectangle 29">
            <a:extLst>
              <a:ext uri="{FF2B5EF4-FFF2-40B4-BE49-F238E27FC236}">
                <a16:creationId xmlns:a16="http://schemas.microsoft.com/office/drawing/2014/main" id="{012BA4EE-3197-0B7B-7017-A1835BF466BF}"/>
              </a:ext>
            </a:extLst>
          </p:cNvPr>
          <p:cNvSpPr/>
          <p:nvPr/>
        </p:nvSpPr>
        <p:spPr bwMode="auto">
          <a:xfrm>
            <a:off x="7473027" y="4237689"/>
            <a:ext cx="3294169" cy="1059554"/>
          </a:xfrm>
          <a:prstGeom prst="roundRect">
            <a:avLst>
              <a:gd name="adj" fmla="val 0"/>
            </a:avLst>
          </a:prstGeom>
          <a:solidFill>
            <a:srgbClr val="A8CF3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Arm C</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Subcutaneous epcoritamab</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Positive Phase III Results Announced for Epcoritamab with Lenalidomide for Patients with Relapsed or Refractory DLBCL</a:t>
            </a:r>
            <a:br>
              <a:rPr lang="en-US" sz="2600" b="1" dirty="0"/>
            </a:br>
            <a:r>
              <a:rPr lang="en-US" sz="2400" dirty="0"/>
              <a:t>Press Release: June 29,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normAutofit fontScale="92500"/>
          </a:bodyPr>
          <a:lstStyle/>
          <a:p>
            <a:pPr marL="17463" indent="0">
              <a:lnSpc>
                <a:spcPct val="100000"/>
              </a:lnSpc>
              <a:spcBef>
                <a:spcPts val="1000"/>
              </a:spcBef>
              <a:spcAft>
                <a:spcPts val="0"/>
              </a:spcAft>
              <a:buNone/>
            </a:pPr>
            <a:r>
              <a:rPr lang="en-US" sz="2000" b="0" dirty="0"/>
              <a:t>“[The manufacturers] today announced topline results from the </a:t>
            </a:r>
            <a:r>
              <a:rPr lang="en-US" sz="2000" dirty="0"/>
              <a:t>Phase 3 EPCORE DLBCL-4 trial</a:t>
            </a:r>
            <a:r>
              <a:rPr lang="en-US" sz="2000" b="0" dirty="0"/>
              <a:t> evaluating the combination of fixed duration epcoritamab, a T-cell engaging bispecific antibody administered subcutaneously, and lenalidomide, compared to standard-of-care, rituximab plus gemcitabine plus oxaliplatin (R-</a:t>
            </a:r>
            <a:r>
              <a:rPr lang="en-US" sz="2000" b="0" dirty="0" err="1"/>
              <a:t>GemOx</a:t>
            </a:r>
            <a:r>
              <a:rPr lang="en-US" sz="2000" b="0" dirty="0"/>
              <a:t>), in adult patients with relapsed or refractory (R/R) diffuse large B-cell lymphoma (DLBCL) who received at least one prior line of treatment. </a:t>
            </a:r>
            <a:r>
              <a:rPr lang="en-US" sz="2000" dirty="0"/>
              <a:t>Based on topline results, the trial met its primary objective, demonstrating statistically significant and clinically meaningful improvement in progression-free survival (PFS). </a:t>
            </a:r>
            <a:r>
              <a:rPr lang="en-US" sz="2000" b="0" dirty="0"/>
              <a:t>The risk of disease progression and death was reduced by 60% (HR 0.40 [95% CI 0.30, 0.55]; p value &lt; 0.0001) and 56% (HR 0.44 [95% CI 0.33, 0.60]; p value &lt; 0.0001), based on different censoring rules in the U.S. and outside the U.S., respectively.</a:t>
            </a:r>
          </a:p>
          <a:p>
            <a:pPr marL="17463" indent="0">
              <a:lnSpc>
                <a:spcPct val="100000"/>
              </a:lnSpc>
              <a:spcBef>
                <a:spcPts val="1000"/>
              </a:spcBef>
              <a:spcAft>
                <a:spcPts val="0"/>
              </a:spcAft>
              <a:buNone/>
            </a:pPr>
            <a:r>
              <a:rPr lang="en-US" sz="2000" b="0" dirty="0"/>
              <a:t>The safety profile of epcoritamab when administered in combination with lenalidomide was consistent with the previously reported safety profiles of the individual agents (epcoritamab or lenalidomide).</a:t>
            </a:r>
          </a:p>
          <a:p>
            <a:pPr marL="17463" indent="0">
              <a:lnSpc>
                <a:spcPct val="100000"/>
              </a:lnSpc>
              <a:spcBef>
                <a:spcPts val="1000"/>
              </a:spcBef>
              <a:spcAft>
                <a:spcPts val="0"/>
              </a:spcAft>
              <a:buNone/>
            </a:pPr>
            <a:r>
              <a:rPr lang="en-US" sz="2000" b="0" dirty="0"/>
              <a:t>Data will be submitted for presentation at a future medical meeting.”</a:t>
            </a:r>
            <a:br>
              <a:rPr lang="en-US" sz="2000" b="0" dirty="0"/>
            </a:br>
            <a:endParaRPr lang="en-US" sz="2000" b="0" dirty="0"/>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073170"/>
            <a:ext cx="107291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https://</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www.us.genmab.com</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/company/news/press-releases/genmab-announces-positive-phase-3-results-for-epcoritamab-plus-lenalidomide-in-patients-with-relapsed-refractory-diffuse-large-b-cell-lymphoma-demonstrating-statistically-significant-improvement-in-progression-free-survival-2026-06</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CA3D-538F-0328-26FF-2C6431EB1CD5}"/>
              </a:ext>
            </a:extLst>
          </p:cNvPr>
          <p:cNvSpPr>
            <a:spLocks noGrp="1"/>
          </p:cNvSpPr>
          <p:nvPr>
            <p:ph type="title"/>
          </p:nvPr>
        </p:nvSpPr>
        <p:spPr>
          <a:xfrm>
            <a:off x="167148" y="0"/>
            <a:ext cx="12024852" cy="1325563"/>
          </a:xfrm>
        </p:spPr>
        <p:txBody>
          <a:bodyPr>
            <a:noAutofit/>
          </a:bodyPr>
          <a:lstStyle/>
          <a:p>
            <a:r>
              <a:rPr lang="en-US" sz="3600" dirty="0"/>
              <a:t>Phase II </a:t>
            </a:r>
            <a:r>
              <a:rPr lang="en-US" sz="3600" dirty="0" err="1"/>
              <a:t>Epco</a:t>
            </a:r>
            <a:r>
              <a:rPr lang="en-US" sz="3600" dirty="0"/>
              <a:t>-R-mini CVP Study Design:</a:t>
            </a:r>
            <a:br>
              <a:rPr lang="en-US" sz="3600" dirty="0"/>
            </a:br>
            <a:r>
              <a:rPr lang="en-US" sz="3600" dirty="0"/>
              <a:t>Epcoritamab Combination Therapy for Older Unfit/Frail Patients</a:t>
            </a:r>
          </a:p>
        </p:txBody>
      </p:sp>
      <p:pic>
        <p:nvPicPr>
          <p:cNvPr id="3" name="Image 0" descr="preencoded.png">
            <a:extLst>
              <a:ext uri="{FF2B5EF4-FFF2-40B4-BE49-F238E27FC236}">
                <a16:creationId xmlns:a16="http://schemas.microsoft.com/office/drawing/2014/main" id="{FF74A5C5-B605-2014-9569-BF9E6FF10B0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35360" y="1484784"/>
            <a:ext cx="11521280" cy="4560507"/>
          </a:xfrm>
          <a:prstGeom prst="rect">
            <a:avLst/>
          </a:prstGeom>
        </p:spPr>
      </p:pic>
      <p:sp>
        <p:nvSpPr>
          <p:cNvPr id="4" name="TextBox 3">
            <a:extLst>
              <a:ext uri="{FF2B5EF4-FFF2-40B4-BE49-F238E27FC236}">
                <a16:creationId xmlns:a16="http://schemas.microsoft.com/office/drawing/2014/main" id="{0DFA8D06-1603-EBF3-1FAC-1DB5473C056D}"/>
              </a:ext>
            </a:extLst>
          </p:cNvPr>
          <p:cNvSpPr txBox="1"/>
          <p:nvPr/>
        </p:nvSpPr>
        <p:spPr>
          <a:xfrm>
            <a:off x="0" y="6581001"/>
            <a:ext cx="30480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Chihara</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 et al. ASCO 2026;Abstract LBA7002</a:t>
            </a:r>
          </a:p>
        </p:txBody>
      </p:sp>
    </p:spTree>
    <p:extLst>
      <p:ext uri="{BB962C8B-B14F-4D97-AF65-F5344CB8AC3E}">
        <p14:creationId xmlns:p14="http://schemas.microsoft.com/office/powerpoint/2010/main" val="13742694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D3D44-B7C8-AF88-432A-2AAA80F23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7AB60-25E3-C33C-0E76-CBFAED346EAE}"/>
              </a:ext>
            </a:extLst>
          </p:cNvPr>
          <p:cNvSpPr>
            <a:spLocks noGrp="1"/>
          </p:cNvSpPr>
          <p:nvPr>
            <p:ph type="title"/>
          </p:nvPr>
        </p:nvSpPr>
        <p:spPr/>
        <p:txBody>
          <a:bodyPr/>
          <a:lstStyle/>
          <a:p>
            <a:r>
              <a:rPr lang="en-US" dirty="0"/>
              <a:t>Phase II </a:t>
            </a:r>
            <a:r>
              <a:rPr lang="en-US" dirty="0" err="1"/>
              <a:t>Epco</a:t>
            </a:r>
            <a:r>
              <a:rPr lang="en-US" dirty="0"/>
              <a:t>-R-mini CVP: Overall Safety</a:t>
            </a:r>
          </a:p>
        </p:txBody>
      </p:sp>
      <p:sp>
        <p:nvSpPr>
          <p:cNvPr id="4" name="TextBox 3">
            <a:extLst>
              <a:ext uri="{FF2B5EF4-FFF2-40B4-BE49-F238E27FC236}">
                <a16:creationId xmlns:a16="http://schemas.microsoft.com/office/drawing/2014/main" id="{BBD79999-A70E-8397-A995-B0A0E0F079A4}"/>
              </a:ext>
            </a:extLst>
          </p:cNvPr>
          <p:cNvSpPr txBox="1"/>
          <p:nvPr/>
        </p:nvSpPr>
        <p:spPr>
          <a:xfrm>
            <a:off x="0" y="6581001"/>
            <a:ext cx="30480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Chihara</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 et al. ASCO 2026;Abstract LBA7002</a:t>
            </a:r>
          </a:p>
        </p:txBody>
      </p:sp>
      <p:pic>
        <p:nvPicPr>
          <p:cNvPr id="5" name="Image 0" descr="preencoded.png">
            <a:extLst>
              <a:ext uri="{FF2B5EF4-FFF2-40B4-BE49-F238E27FC236}">
                <a16:creationId xmlns:a16="http://schemas.microsoft.com/office/drawing/2014/main" id="{37E52FF1-16FE-9216-5597-7716D6F32C6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49186" y="1700808"/>
            <a:ext cx="11693628" cy="3683443"/>
          </a:xfrm>
          <a:prstGeom prst="rect">
            <a:avLst/>
          </a:prstGeom>
        </p:spPr>
      </p:pic>
    </p:spTree>
    <p:extLst>
      <p:ext uri="{BB962C8B-B14F-4D97-AF65-F5344CB8AC3E}">
        <p14:creationId xmlns:p14="http://schemas.microsoft.com/office/powerpoint/2010/main" val="7778038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12746-D619-2CE8-A9CB-32FBA95888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61DC5-03D0-B321-1024-86CBD15B69B6}"/>
              </a:ext>
            </a:extLst>
          </p:cNvPr>
          <p:cNvSpPr>
            <a:spLocks noGrp="1"/>
          </p:cNvSpPr>
          <p:nvPr>
            <p:ph type="title"/>
          </p:nvPr>
        </p:nvSpPr>
        <p:spPr/>
        <p:txBody>
          <a:bodyPr/>
          <a:lstStyle/>
          <a:p>
            <a:r>
              <a:rPr lang="en-US" dirty="0"/>
              <a:t>Phase II </a:t>
            </a:r>
            <a:r>
              <a:rPr lang="en-US" dirty="0" err="1"/>
              <a:t>Epco</a:t>
            </a:r>
            <a:r>
              <a:rPr lang="en-US" dirty="0"/>
              <a:t>-R-mini CVP: Survival</a:t>
            </a:r>
          </a:p>
        </p:txBody>
      </p:sp>
      <p:sp>
        <p:nvSpPr>
          <p:cNvPr id="4" name="TextBox 3">
            <a:extLst>
              <a:ext uri="{FF2B5EF4-FFF2-40B4-BE49-F238E27FC236}">
                <a16:creationId xmlns:a16="http://schemas.microsoft.com/office/drawing/2014/main" id="{251D1636-2865-2B8D-6C36-1CDB69156225}"/>
              </a:ext>
            </a:extLst>
          </p:cNvPr>
          <p:cNvSpPr txBox="1"/>
          <p:nvPr/>
        </p:nvSpPr>
        <p:spPr>
          <a:xfrm>
            <a:off x="0" y="6581001"/>
            <a:ext cx="30480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Chihara</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 et al. ASCO 2026;Abstract LBA7002</a:t>
            </a:r>
          </a:p>
        </p:txBody>
      </p:sp>
      <p:pic>
        <p:nvPicPr>
          <p:cNvPr id="5" name="Image 0" descr="preencoded.png">
            <a:extLst>
              <a:ext uri="{FF2B5EF4-FFF2-40B4-BE49-F238E27FC236}">
                <a16:creationId xmlns:a16="http://schemas.microsoft.com/office/drawing/2014/main" id="{9E37FBF8-127E-6F6D-76A5-D78F1B22E4D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63352" y="1613848"/>
            <a:ext cx="11665296" cy="4317558"/>
          </a:xfrm>
          <a:prstGeom prst="rect">
            <a:avLst/>
          </a:prstGeom>
        </p:spPr>
      </p:pic>
    </p:spTree>
    <p:extLst>
      <p:ext uri="{BB962C8B-B14F-4D97-AF65-F5344CB8AC3E}">
        <p14:creationId xmlns:p14="http://schemas.microsoft.com/office/powerpoint/2010/main" val="24747993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8AF04-DDB8-E1B5-46E8-F66E52DD7C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FEED9E-4D2C-5911-3D39-E7A69BBAAA07}"/>
              </a:ext>
            </a:extLst>
          </p:cNvPr>
          <p:cNvSpPr txBox="1"/>
          <p:nvPr/>
        </p:nvSpPr>
        <p:spPr>
          <a:xfrm>
            <a:off x="8615218" y="5864363"/>
            <a:ext cx="2309091"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ASCO 2026;Abstract 7029.</a:t>
            </a:r>
          </a:p>
        </p:txBody>
      </p:sp>
      <p:pic>
        <p:nvPicPr>
          <p:cNvPr id="8" name="Picture 7">
            <a:extLst>
              <a:ext uri="{FF2B5EF4-FFF2-40B4-BE49-F238E27FC236}">
                <a16:creationId xmlns:a16="http://schemas.microsoft.com/office/drawing/2014/main" id="{8F22A406-F65C-B36E-637C-758204A7D192}"/>
              </a:ext>
            </a:extLst>
          </p:cNvPr>
          <p:cNvPicPr>
            <a:picLocks noChangeAspect="1"/>
          </p:cNvPicPr>
          <p:nvPr/>
        </p:nvPicPr>
        <p:blipFill>
          <a:blip r:embed="rId2"/>
          <a:stretch>
            <a:fillRect/>
          </a:stretch>
        </p:blipFill>
        <p:spPr>
          <a:xfrm>
            <a:off x="1267691" y="606136"/>
            <a:ext cx="9656618" cy="5258227"/>
          </a:xfrm>
          <a:prstGeom prst="rect">
            <a:avLst/>
          </a:prstGeom>
        </p:spPr>
      </p:pic>
    </p:spTree>
    <p:extLst>
      <p:ext uri="{BB962C8B-B14F-4D97-AF65-F5344CB8AC3E}">
        <p14:creationId xmlns:p14="http://schemas.microsoft.com/office/powerpoint/2010/main" val="11776945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56B4C-2F2B-2750-3C9B-3912470DF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4F8BF7-357D-123B-2F32-844717218AB3}"/>
              </a:ext>
            </a:extLst>
          </p:cNvPr>
          <p:cNvSpPr>
            <a:spLocks noGrp="1"/>
          </p:cNvSpPr>
          <p:nvPr>
            <p:ph type="title"/>
          </p:nvPr>
        </p:nvSpPr>
        <p:spPr>
          <a:xfrm>
            <a:off x="916516" y="345071"/>
            <a:ext cx="10358967" cy="845613"/>
          </a:xfrm>
        </p:spPr>
        <p:txBody>
          <a:bodyPr/>
          <a:lstStyle/>
          <a:p>
            <a:pPr algn="l"/>
            <a:r>
              <a:rPr lang="en-US" dirty="0">
                <a:latin typeface="Calibri" panose="020F0502020204030204" pitchFamily="34" charset="0"/>
                <a:cs typeface="Calibri" panose="020F0502020204030204" pitchFamily="34" charset="0"/>
              </a:rPr>
              <a:t>Phase II </a:t>
            </a:r>
            <a:r>
              <a:rPr lang="en-US" dirty="0" err="1">
                <a:latin typeface="Calibri" panose="020F0502020204030204" pitchFamily="34" charset="0"/>
                <a:cs typeface="Calibri" panose="020F0502020204030204" pitchFamily="34" charset="0"/>
              </a:rPr>
              <a:t>MorningSun</a:t>
            </a:r>
            <a:r>
              <a:rPr lang="en-US" dirty="0">
                <a:latin typeface="Calibri" panose="020F0502020204030204" pitchFamily="34" charset="0"/>
                <a:cs typeface="Calibri" panose="020F0502020204030204" pitchFamily="34" charset="0"/>
              </a:rPr>
              <a:t>: Subcutaneous </a:t>
            </a:r>
            <a:r>
              <a:rPr lang="en-US" dirty="0" err="1">
                <a:latin typeface="Calibri" panose="020F0502020204030204" pitchFamily="34" charset="0"/>
                <a:cs typeface="Calibri" panose="020F0502020204030204" pitchFamily="34" charset="0"/>
              </a:rPr>
              <a:t>Mosunetuzumab</a:t>
            </a:r>
            <a:r>
              <a:rPr lang="en-US" dirty="0">
                <a:latin typeface="Calibri" panose="020F0502020204030204" pitchFamily="34" charset="0"/>
                <a:cs typeface="Calibri" panose="020F0502020204030204" pitchFamily="34" charset="0"/>
              </a:rPr>
              <a:t> for Older or Unfit Patients with Previously Untreated DLBCL – Objective Response Rate </a:t>
            </a:r>
          </a:p>
        </p:txBody>
      </p:sp>
      <p:sp>
        <p:nvSpPr>
          <p:cNvPr id="3" name="TextBox 2">
            <a:extLst>
              <a:ext uri="{FF2B5EF4-FFF2-40B4-BE49-F238E27FC236}">
                <a16:creationId xmlns:a16="http://schemas.microsoft.com/office/drawing/2014/main" id="{67AE8DA3-A688-B280-B7A9-CBE9D99CC4B1}"/>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Flinn I et al. ASCO 2026;Abstract 7029.</a:t>
            </a:r>
          </a:p>
        </p:txBody>
      </p:sp>
      <p:pic>
        <p:nvPicPr>
          <p:cNvPr id="4" name="Picture 3">
            <a:extLst>
              <a:ext uri="{FF2B5EF4-FFF2-40B4-BE49-F238E27FC236}">
                <a16:creationId xmlns:a16="http://schemas.microsoft.com/office/drawing/2014/main" id="{F9883678-C6F2-6789-5B83-C74D7641DE0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96718" y="1551043"/>
            <a:ext cx="11598564" cy="4116273"/>
          </a:xfrm>
          <a:prstGeom prst="rect">
            <a:avLst/>
          </a:prstGeom>
        </p:spPr>
      </p:pic>
      <p:sp>
        <p:nvSpPr>
          <p:cNvPr id="5" name="Rectangle 4">
            <a:extLst>
              <a:ext uri="{FF2B5EF4-FFF2-40B4-BE49-F238E27FC236}">
                <a16:creationId xmlns:a16="http://schemas.microsoft.com/office/drawing/2014/main" id="{3D08550C-8348-A166-9E6F-46756F4500FC}"/>
              </a:ext>
            </a:extLst>
          </p:cNvPr>
          <p:cNvSpPr/>
          <p:nvPr/>
        </p:nvSpPr>
        <p:spPr bwMode="auto">
          <a:xfrm>
            <a:off x="10797309" y="5560291"/>
            <a:ext cx="1097973" cy="1070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6" name="TextBox 5">
            <a:extLst>
              <a:ext uri="{FF2B5EF4-FFF2-40B4-BE49-F238E27FC236}">
                <a16:creationId xmlns:a16="http://schemas.microsoft.com/office/drawing/2014/main" id="{D5153A7F-4C69-BF7A-FF65-72F60B61F070}"/>
              </a:ext>
            </a:extLst>
          </p:cNvPr>
          <p:cNvSpPr txBox="1"/>
          <p:nvPr/>
        </p:nvSpPr>
        <p:spPr>
          <a:xfrm>
            <a:off x="301335" y="5687777"/>
            <a:ext cx="8281555" cy="323165"/>
          </a:xfrm>
          <a:prstGeom prst="rect">
            <a:avLst/>
          </a:prstGeom>
          <a:noFill/>
        </p:spPr>
        <p:txBody>
          <a:bodyPr wrap="squar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DOCR = duration of complete response; COO = cell of origin; DH/TH = double-hit/triple-hit</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2457753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59F68-1C75-1AC4-B2DB-58A47510B4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C3562E2-37EB-0DBE-BC51-FFC41EB4402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17806" y="1266233"/>
            <a:ext cx="11356388" cy="4781636"/>
          </a:xfrm>
          <a:prstGeom prst="rect">
            <a:avLst/>
          </a:prstGeom>
        </p:spPr>
      </p:pic>
      <p:sp>
        <p:nvSpPr>
          <p:cNvPr id="8" name="Rectangle 7">
            <a:extLst>
              <a:ext uri="{FF2B5EF4-FFF2-40B4-BE49-F238E27FC236}">
                <a16:creationId xmlns:a16="http://schemas.microsoft.com/office/drawing/2014/main" id="{CD37B188-70AA-B68D-9F3B-82B07BA15FC9}"/>
              </a:ext>
            </a:extLst>
          </p:cNvPr>
          <p:cNvSpPr/>
          <p:nvPr/>
        </p:nvSpPr>
        <p:spPr bwMode="auto">
          <a:xfrm>
            <a:off x="9933710" y="5018808"/>
            <a:ext cx="1600200" cy="8830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7D2B35F8-20D1-571C-0781-D4678CB05B0B}"/>
              </a:ext>
            </a:extLst>
          </p:cNvPr>
          <p:cNvSpPr>
            <a:spLocks noGrp="1"/>
          </p:cNvSpPr>
          <p:nvPr>
            <p:ph type="title"/>
          </p:nvPr>
        </p:nvSpPr>
        <p:spPr>
          <a:xfrm>
            <a:off x="916516" y="295563"/>
            <a:ext cx="10358967" cy="845613"/>
          </a:xfrm>
        </p:spPr>
        <p:txBody>
          <a:bodyPr/>
          <a:lstStyle/>
          <a:p>
            <a:pPr algn="l"/>
            <a:r>
              <a:rPr lang="en-US" dirty="0">
                <a:latin typeface="Calibri" panose="020F0502020204030204" pitchFamily="34" charset="0"/>
                <a:cs typeface="Calibri" panose="020F0502020204030204" pitchFamily="34" charset="0"/>
              </a:rPr>
              <a:t>Phase II </a:t>
            </a:r>
            <a:r>
              <a:rPr lang="en-US" dirty="0" err="1">
                <a:latin typeface="Calibri" panose="020F0502020204030204" pitchFamily="34" charset="0"/>
                <a:cs typeface="Calibri" panose="020F0502020204030204" pitchFamily="34" charset="0"/>
              </a:rPr>
              <a:t>MorningSun</a:t>
            </a:r>
            <a:r>
              <a:rPr lang="en-US" dirty="0">
                <a:latin typeface="Calibri" panose="020F0502020204030204" pitchFamily="34" charset="0"/>
                <a:cs typeface="Calibri" panose="020F0502020204030204" pitchFamily="34" charset="0"/>
              </a:rPr>
              <a:t>: Subcutaneous </a:t>
            </a:r>
            <a:r>
              <a:rPr lang="en-US" dirty="0" err="1">
                <a:latin typeface="Calibri" panose="020F0502020204030204" pitchFamily="34" charset="0"/>
                <a:cs typeface="Calibri" panose="020F0502020204030204" pitchFamily="34" charset="0"/>
              </a:rPr>
              <a:t>Mosunetuzumab</a:t>
            </a:r>
            <a:r>
              <a:rPr lang="en-US" dirty="0">
                <a:latin typeface="Calibri" panose="020F0502020204030204" pitchFamily="34" charset="0"/>
                <a:cs typeface="Calibri" panose="020F0502020204030204" pitchFamily="34" charset="0"/>
              </a:rPr>
              <a:t> for Older or Unfit Patients with Previously Untreated DLBCL – Survival </a:t>
            </a:r>
          </a:p>
        </p:txBody>
      </p:sp>
      <p:sp>
        <p:nvSpPr>
          <p:cNvPr id="3" name="TextBox 2">
            <a:extLst>
              <a:ext uri="{FF2B5EF4-FFF2-40B4-BE49-F238E27FC236}">
                <a16:creationId xmlns:a16="http://schemas.microsoft.com/office/drawing/2014/main" id="{5EDEF4F5-2AFE-4D79-3A14-07FE786658EE}"/>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Flinn I et al. ASCO 2026;Abstract 7029.</a:t>
            </a:r>
          </a:p>
        </p:txBody>
      </p:sp>
      <p:sp>
        <p:nvSpPr>
          <p:cNvPr id="4" name="TextBox 3">
            <a:extLst>
              <a:ext uri="{FF2B5EF4-FFF2-40B4-BE49-F238E27FC236}">
                <a16:creationId xmlns:a16="http://schemas.microsoft.com/office/drawing/2014/main" id="{3CA0EE9A-9309-2C10-E4B1-39956215CD79}"/>
              </a:ext>
            </a:extLst>
          </p:cNvPr>
          <p:cNvSpPr txBox="1"/>
          <p:nvPr/>
        </p:nvSpPr>
        <p:spPr>
          <a:xfrm>
            <a:off x="10058400" y="5018808"/>
            <a:ext cx="1309255" cy="276640"/>
          </a:xfrm>
          <a:prstGeom prst="rect">
            <a:avLst/>
          </a:prstGeom>
          <a:solidFill>
            <a:schemeClr val="bg1"/>
          </a:solidFill>
        </p:spPr>
        <p:txBody>
          <a:bodyPr wrap="none" lIns="0" tIns="0" rIns="0" bIns="0" rtlCol="0">
            <a:noAutofit/>
          </a:bodyPr>
          <a:lstStyle/>
          <a:p>
            <a:pPr algn="ctr"/>
            <a:r>
              <a:rPr lang="en-US" sz="1500" b="0" dirty="0">
                <a:solidFill>
                  <a:schemeClr val="tx1"/>
                </a:solidFill>
              </a:rPr>
              <a:t>NR (NE–NE)</a:t>
            </a:r>
          </a:p>
        </p:txBody>
      </p:sp>
      <p:sp>
        <p:nvSpPr>
          <p:cNvPr id="6" name="TextBox 5">
            <a:extLst>
              <a:ext uri="{FF2B5EF4-FFF2-40B4-BE49-F238E27FC236}">
                <a16:creationId xmlns:a16="http://schemas.microsoft.com/office/drawing/2014/main" id="{6924BFE8-1537-6CD4-7FF0-EBC820489AF3}"/>
              </a:ext>
            </a:extLst>
          </p:cNvPr>
          <p:cNvSpPr txBox="1"/>
          <p:nvPr/>
        </p:nvSpPr>
        <p:spPr>
          <a:xfrm>
            <a:off x="9840191" y="5315127"/>
            <a:ext cx="1693718" cy="276640"/>
          </a:xfrm>
          <a:prstGeom prst="rect">
            <a:avLst/>
          </a:prstGeom>
          <a:solidFill>
            <a:schemeClr val="bg1"/>
          </a:solidFill>
        </p:spPr>
        <p:txBody>
          <a:bodyPr wrap="none" lIns="0" tIns="0" rIns="0" bIns="0" rtlCol="0">
            <a:noAutofit/>
          </a:bodyPr>
          <a:lstStyle/>
          <a:p>
            <a:pPr algn="ctr"/>
            <a:r>
              <a:rPr lang="en-US" sz="1500" b="0" dirty="0">
                <a:solidFill>
                  <a:schemeClr val="tx1"/>
                </a:solidFill>
              </a:rPr>
              <a:t>73.8 (58.4–84.2)</a:t>
            </a:r>
          </a:p>
        </p:txBody>
      </p:sp>
      <p:sp>
        <p:nvSpPr>
          <p:cNvPr id="7" name="TextBox 6">
            <a:extLst>
              <a:ext uri="{FF2B5EF4-FFF2-40B4-BE49-F238E27FC236}">
                <a16:creationId xmlns:a16="http://schemas.microsoft.com/office/drawing/2014/main" id="{1C59D526-87DA-4DB6-07FD-601E67FE1FBC}"/>
              </a:ext>
            </a:extLst>
          </p:cNvPr>
          <p:cNvSpPr txBox="1"/>
          <p:nvPr/>
        </p:nvSpPr>
        <p:spPr>
          <a:xfrm>
            <a:off x="9933709" y="5671016"/>
            <a:ext cx="1600200" cy="230832"/>
          </a:xfrm>
          <a:prstGeom prst="rect">
            <a:avLst/>
          </a:prstGeom>
          <a:solidFill>
            <a:schemeClr val="bg1"/>
          </a:solidFill>
        </p:spPr>
        <p:txBody>
          <a:bodyPr wrap="none" lIns="0" tIns="0" rIns="0" bIns="0" rtlCol="0">
            <a:noAutofit/>
          </a:bodyPr>
          <a:lstStyle/>
          <a:p>
            <a:pPr algn="ctr"/>
            <a:r>
              <a:rPr lang="en-US" sz="1500" b="0" dirty="0">
                <a:solidFill>
                  <a:schemeClr val="tx1"/>
                </a:solidFill>
              </a:rPr>
              <a:t>67.3 (50.5–79.5)</a:t>
            </a:r>
          </a:p>
        </p:txBody>
      </p:sp>
      <p:cxnSp>
        <p:nvCxnSpPr>
          <p:cNvPr id="10" name="Straight Connector 9">
            <a:extLst>
              <a:ext uri="{FF2B5EF4-FFF2-40B4-BE49-F238E27FC236}">
                <a16:creationId xmlns:a16="http://schemas.microsoft.com/office/drawing/2014/main" id="{5E4D73C3-FE9D-6BCC-6522-F6CC39350F61}"/>
              </a:ext>
            </a:extLst>
          </p:cNvPr>
          <p:cNvCxnSpPr/>
          <p:nvPr/>
        </p:nvCxnSpPr>
        <p:spPr bwMode="auto">
          <a:xfrm>
            <a:off x="9601200" y="5295448"/>
            <a:ext cx="1932709" cy="0"/>
          </a:xfrm>
          <a:prstGeom prst="line">
            <a:avLst/>
          </a:prstGeom>
          <a:solidFill>
            <a:srgbClr val="FFFF00"/>
          </a:solidFill>
          <a:ln w="19050" cap="flat" cmpd="sng" algn="ctr">
            <a:solidFill>
              <a:schemeClr val="bg1">
                <a:lumMod val="85000"/>
              </a:schemeClr>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223BEAC-B0F1-DBDC-21FF-67451CF8E43B}"/>
              </a:ext>
            </a:extLst>
          </p:cNvPr>
          <p:cNvCxnSpPr/>
          <p:nvPr/>
        </p:nvCxnSpPr>
        <p:spPr bwMode="auto">
          <a:xfrm>
            <a:off x="9601200" y="5627957"/>
            <a:ext cx="1932709" cy="0"/>
          </a:xfrm>
          <a:prstGeom prst="line">
            <a:avLst/>
          </a:prstGeom>
          <a:solidFill>
            <a:srgbClr val="FFFF00"/>
          </a:solidFill>
          <a:ln w="19050" cap="flat" cmpd="sng" algn="ctr">
            <a:solidFill>
              <a:schemeClr val="bg1">
                <a:lumMod val="85000"/>
              </a:schemeClr>
            </a:solidFill>
            <a:prstDash val="solid"/>
            <a:round/>
            <a:headEnd type="none" w="med" len="med"/>
            <a:tailEnd type="none" w="med" len="med"/>
          </a:ln>
          <a:effectLst/>
        </p:spPr>
      </p:cxnSp>
    </p:spTree>
    <p:extLst>
      <p:ext uri="{BB962C8B-B14F-4D97-AF65-F5344CB8AC3E}">
        <p14:creationId xmlns:p14="http://schemas.microsoft.com/office/powerpoint/2010/main" val="2625164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637AA-B98C-1D3B-5E40-06E74C1C41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F7BAE3-E4A6-3BF2-5B1D-00EBB5F070CB}"/>
              </a:ext>
            </a:extLst>
          </p:cNvPr>
          <p:cNvSpPr txBox="1"/>
          <p:nvPr/>
        </p:nvSpPr>
        <p:spPr>
          <a:xfrm>
            <a:off x="7555346" y="6022108"/>
            <a:ext cx="2307524"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ASCO 2026;Abstract 7093.</a:t>
            </a:r>
          </a:p>
        </p:txBody>
      </p:sp>
      <p:pic>
        <p:nvPicPr>
          <p:cNvPr id="8" name="Picture 7">
            <a:extLst>
              <a:ext uri="{FF2B5EF4-FFF2-40B4-BE49-F238E27FC236}">
                <a16:creationId xmlns:a16="http://schemas.microsoft.com/office/drawing/2014/main" id="{4C022A06-3B8D-C4FF-9AD4-9B004272511D}"/>
              </a:ext>
            </a:extLst>
          </p:cNvPr>
          <p:cNvPicPr>
            <a:picLocks noChangeAspect="1"/>
          </p:cNvPicPr>
          <p:nvPr/>
        </p:nvPicPr>
        <p:blipFill>
          <a:blip r:embed="rId2"/>
          <a:stretch>
            <a:fillRect/>
          </a:stretch>
        </p:blipFill>
        <p:spPr>
          <a:xfrm>
            <a:off x="2329129" y="512727"/>
            <a:ext cx="7533741" cy="5497945"/>
          </a:xfrm>
          <a:prstGeom prst="rect">
            <a:avLst/>
          </a:prstGeom>
        </p:spPr>
      </p:pic>
    </p:spTree>
    <p:extLst>
      <p:ext uri="{BB962C8B-B14F-4D97-AF65-F5344CB8AC3E}">
        <p14:creationId xmlns:p14="http://schemas.microsoft.com/office/powerpoint/2010/main" val="33249377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0059B-CC7B-7A8A-9B19-60F45A85CD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981FA-E2CA-7B73-941A-7280D94620C9}"/>
              </a:ext>
            </a:extLst>
          </p:cNvPr>
          <p:cNvSpPr>
            <a:spLocks noGrp="1"/>
          </p:cNvSpPr>
          <p:nvPr>
            <p:ph type="title"/>
          </p:nvPr>
        </p:nvSpPr>
        <p:spPr>
          <a:xfrm>
            <a:off x="0" y="112439"/>
            <a:ext cx="12192000" cy="637310"/>
          </a:xfrm>
        </p:spPr>
        <p:txBody>
          <a:bodyPr/>
          <a:lstStyle/>
          <a:p>
            <a:r>
              <a:rPr lang="en-US" dirty="0">
                <a:latin typeface="Calibri" panose="020F0502020204030204" pitchFamily="34" charset="0"/>
                <a:cs typeface="Calibri" panose="020F0502020204030204" pitchFamily="34" charset="0"/>
              </a:rPr>
              <a:t>Analysis of OS in the Phase III SUNMO, STARGLO, and POLARGO Trials</a:t>
            </a:r>
          </a:p>
        </p:txBody>
      </p:sp>
      <p:sp>
        <p:nvSpPr>
          <p:cNvPr id="3" name="TextBox 2">
            <a:extLst>
              <a:ext uri="{FF2B5EF4-FFF2-40B4-BE49-F238E27FC236}">
                <a16:creationId xmlns:a16="http://schemas.microsoft.com/office/drawing/2014/main" id="{53FBCB06-12AF-5A66-BDF1-9C800E80F04F}"/>
              </a:ext>
            </a:extLst>
          </p:cNvPr>
          <p:cNvSpPr txBox="1"/>
          <p:nvPr/>
        </p:nvSpPr>
        <p:spPr>
          <a:xfrm>
            <a:off x="0" y="6304002"/>
            <a:ext cx="2983345"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Matasar</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ASCO 2026;Abstract 7093.</a:t>
            </a:r>
          </a:p>
        </p:txBody>
      </p:sp>
      <p:pic>
        <p:nvPicPr>
          <p:cNvPr id="4" name="Picture 3">
            <a:extLst>
              <a:ext uri="{FF2B5EF4-FFF2-40B4-BE49-F238E27FC236}">
                <a16:creationId xmlns:a16="http://schemas.microsoft.com/office/drawing/2014/main" id="{8A4AB5AE-2499-926D-D689-D6F6033EC39C}"/>
              </a:ext>
            </a:extLst>
          </p:cNvPr>
          <p:cNvPicPr>
            <a:picLocks noChangeAspect="1"/>
          </p:cNvPicPr>
          <p:nvPr/>
        </p:nvPicPr>
        <p:blipFill>
          <a:blip r:embed="rId2"/>
          <a:stretch>
            <a:fillRect/>
          </a:stretch>
        </p:blipFill>
        <p:spPr>
          <a:xfrm>
            <a:off x="2804713" y="666295"/>
            <a:ext cx="6787889" cy="3112495"/>
          </a:xfrm>
          <a:prstGeom prst="rect">
            <a:avLst/>
          </a:prstGeom>
        </p:spPr>
      </p:pic>
      <p:pic>
        <p:nvPicPr>
          <p:cNvPr id="6" name="Picture 5">
            <a:extLst>
              <a:ext uri="{FF2B5EF4-FFF2-40B4-BE49-F238E27FC236}">
                <a16:creationId xmlns:a16="http://schemas.microsoft.com/office/drawing/2014/main" id="{07080A3F-1113-2B52-2A69-38BDE516B0B4}"/>
              </a:ext>
            </a:extLst>
          </p:cNvPr>
          <p:cNvPicPr>
            <a:picLocks noChangeAspect="1"/>
          </p:cNvPicPr>
          <p:nvPr/>
        </p:nvPicPr>
        <p:blipFill>
          <a:blip r:embed="rId3"/>
          <a:stretch>
            <a:fillRect/>
          </a:stretch>
        </p:blipFill>
        <p:spPr>
          <a:xfrm>
            <a:off x="2798805" y="3778790"/>
            <a:ext cx="6793797" cy="2966771"/>
          </a:xfrm>
          <a:prstGeom prst="rect">
            <a:avLst/>
          </a:prstGeom>
        </p:spPr>
      </p:pic>
      <p:sp>
        <p:nvSpPr>
          <p:cNvPr id="5" name="TextBox 4">
            <a:extLst>
              <a:ext uri="{FF2B5EF4-FFF2-40B4-BE49-F238E27FC236}">
                <a16:creationId xmlns:a16="http://schemas.microsoft.com/office/drawing/2014/main" id="{46E9DF8B-DEAF-F57B-5AF2-2579D36C0A7E}"/>
              </a:ext>
            </a:extLst>
          </p:cNvPr>
          <p:cNvSpPr txBox="1"/>
          <p:nvPr/>
        </p:nvSpPr>
        <p:spPr>
          <a:xfrm>
            <a:off x="0" y="5597420"/>
            <a:ext cx="2983345" cy="553998"/>
          </a:xfrm>
          <a:prstGeom prst="rect">
            <a:avLst/>
          </a:prstGeom>
          <a:noFill/>
        </p:spPr>
        <p:txBody>
          <a:bodyPr wrap="squar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BMI = body mass index; </a:t>
            </a:r>
            <a:r>
              <a:rPr lang="en-US" sz="1500" b="0" dirty="0" err="1">
                <a:solidFill>
                  <a:srgbClr val="000000"/>
                </a:solidFill>
                <a:latin typeface="Calibri" panose="020F0502020204030204" pitchFamily="34" charset="0"/>
                <a:cs typeface="Calibri" panose="020F0502020204030204" pitchFamily="34" charset="0"/>
              </a:rPr>
              <a:t>trFL</a:t>
            </a:r>
            <a:r>
              <a:rPr lang="en-US" sz="1500" b="0" dirty="0">
                <a:solidFill>
                  <a:srgbClr val="000000"/>
                </a:solidFill>
                <a:latin typeface="Calibri" panose="020F0502020204030204" pitchFamily="34" charset="0"/>
                <a:cs typeface="Calibri" panose="020F0502020204030204" pitchFamily="34" charset="0"/>
              </a:rPr>
              <a:t> = transformed follicular lymphoma</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37377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62209-C9A2-BAD8-7DB4-2754DF125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2FB32-0BBD-88E2-8554-7B71E9823403}"/>
              </a:ext>
            </a:extLst>
          </p:cNvPr>
          <p:cNvSpPr>
            <a:spLocks noGrp="1"/>
          </p:cNvSpPr>
          <p:nvPr>
            <p:ph type="title"/>
          </p:nvPr>
        </p:nvSpPr>
        <p:spPr>
          <a:xfrm>
            <a:off x="0" y="343348"/>
            <a:ext cx="12192000" cy="637310"/>
          </a:xfrm>
        </p:spPr>
        <p:txBody>
          <a:bodyPr/>
          <a:lstStyle/>
          <a:p>
            <a:r>
              <a:rPr lang="en-US" dirty="0">
                <a:latin typeface="Calibri" panose="020F0502020204030204" pitchFamily="34" charset="0"/>
                <a:cs typeface="Calibri" panose="020F0502020204030204" pitchFamily="34" charset="0"/>
              </a:rPr>
              <a:t>Pooled Analysis of OS with Mosunetuzumab/Polatuzumab Vedotin </a:t>
            </a:r>
          </a:p>
        </p:txBody>
      </p:sp>
      <p:sp>
        <p:nvSpPr>
          <p:cNvPr id="3" name="TextBox 2">
            <a:extLst>
              <a:ext uri="{FF2B5EF4-FFF2-40B4-BE49-F238E27FC236}">
                <a16:creationId xmlns:a16="http://schemas.microsoft.com/office/drawing/2014/main" id="{1932FB6B-362E-63A9-635C-331A5788681F}"/>
              </a:ext>
            </a:extLst>
          </p:cNvPr>
          <p:cNvSpPr txBox="1"/>
          <p:nvPr/>
        </p:nvSpPr>
        <p:spPr>
          <a:xfrm>
            <a:off x="0" y="6534835"/>
            <a:ext cx="4322618"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Matasar</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ASCO 2026;Abstract 7093.</a:t>
            </a:r>
          </a:p>
        </p:txBody>
      </p:sp>
      <p:pic>
        <p:nvPicPr>
          <p:cNvPr id="5" name="Picture 4">
            <a:extLst>
              <a:ext uri="{FF2B5EF4-FFF2-40B4-BE49-F238E27FC236}">
                <a16:creationId xmlns:a16="http://schemas.microsoft.com/office/drawing/2014/main" id="{093E1231-E606-7C0F-5CB7-910CD4F810A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439141" y="1199903"/>
            <a:ext cx="9313718" cy="4899561"/>
          </a:xfrm>
          <a:prstGeom prst="rect">
            <a:avLst/>
          </a:prstGeom>
        </p:spPr>
      </p:pic>
    </p:spTree>
    <p:extLst>
      <p:ext uri="{BB962C8B-B14F-4D97-AF65-F5344CB8AC3E}">
        <p14:creationId xmlns:p14="http://schemas.microsoft.com/office/powerpoint/2010/main" val="35471249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F23A-048F-2BE6-3A5A-1301DA00725A}"/>
              </a:ext>
            </a:extLst>
          </p:cNvPr>
          <p:cNvSpPr>
            <a:spLocks noGrp="1"/>
          </p:cNvSpPr>
          <p:nvPr>
            <p:ph type="title"/>
          </p:nvPr>
        </p:nvSpPr>
        <p:spPr>
          <a:xfrm>
            <a:off x="838200" y="234497"/>
            <a:ext cx="10515600" cy="984704"/>
          </a:xfrm>
        </p:spPr>
        <p:txBody>
          <a:bodyPr/>
          <a:lstStyle/>
          <a:p>
            <a:r>
              <a:rPr lang="en-US" dirty="0"/>
              <a:t>Dr. Siddiqi: DLBCL Case 2 – R/R</a:t>
            </a:r>
          </a:p>
        </p:txBody>
      </p:sp>
      <p:sp>
        <p:nvSpPr>
          <p:cNvPr id="4" name="TextBox 3">
            <a:extLst>
              <a:ext uri="{FF2B5EF4-FFF2-40B4-BE49-F238E27FC236}">
                <a16:creationId xmlns:a16="http://schemas.microsoft.com/office/drawing/2014/main" id="{6A01E0BB-B466-1BAE-E806-DE03ADC837D2}"/>
              </a:ext>
            </a:extLst>
          </p:cNvPr>
          <p:cNvSpPr txBox="1"/>
          <p:nvPr/>
        </p:nvSpPr>
        <p:spPr>
          <a:xfrm>
            <a:off x="838200" y="1230084"/>
            <a:ext cx="10036629" cy="5324535"/>
          </a:xfrm>
          <a:prstGeom prst="rect">
            <a:avLst/>
          </a:prstGeom>
          <a:noFill/>
        </p:spPr>
        <p:txBody>
          <a:bodyPr wrap="square">
            <a:spAutoFit/>
          </a:bodyPr>
          <a:lstStyle/>
          <a:p>
            <a:pPr lvl="0" defTabSz="914400" fontAlgn="auto">
              <a:spcBef>
                <a:spcPts val="0"/>
              </a:spcBef>
              <a:spcAft>
                <a:spcPts val="0"/>
              </a:spcAf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55 </a:t>
            </a:r>
            <a:r>
              <a:rPr kumimoji="0" lang="en-US" sz="17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y.o</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female who developed abdominal pain around March 2024. Her internist sent her for work-up with endoscopy which was reportedly normal. She started </a:t>
            </a:r>
            <a:r>
              <a:rPr lang="en-US" sz="1700" b="0" dirty="0">
                <a:solidFill>
                  <a:prstClr val="black"/>
                </a:solidFill>
                <a:latin typeface="Arial" panose="020B0604020202020204" pitchFamily="34" charset="0"/>
                <a:ea typeface="+mn-ea"/>
                <a:cs typeface="+mn-cs"/>
              </a:rPr>
              <a:t>pantoprazole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and traveled to Vietnam. There her pain worsened significantly and she had a CT scan done which showed lymphadenopathy. She returned to US and </a:t>
            </a: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CT AP from 4/4/24 showed matted group of lymph nodes measuring 8.4 x 4.3 cm in axial plane and 4.8 cm in height in the mesenteric area; superior to this group of matted lymph </a:t>
            </a:r>
            <a:r>
              <a:rPr lang="en-US" sz="1700" b="0" dirty="0">
                <a:solidFill>
                  <a:srgbClr val="000000"/>
                </a:solidFill>
                <a:latin typeface="Arial" panose="020B0604020202020204" pitchFamily="34" charset="0"/>
                <a:ea typeface="+mn-ea"/>
                <a:cs typeface="+mn-cs"/>
              </a:rPr>
              <a:t>nodes, </a:t>
            </a: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there was another vertically oriented group of matted lymph nodes measuring 4.9 x 5.4 cm in axial plane and 9.3 cm in height extending to the peripancreatic region. Patient underwent abdominal mass biopsy on 4/9/24 and pathology showed diffuse large b-cell lymphoma, activated B-cell subtype. MYC rearrangement not detected. She also had a </a:t>
            </a:r>
            <a:r>
              <a:rPr kumimoji="0" lang="en-US" sz="17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BMBx</a:t>
            </a: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on 4/10/24 which showed no evidence of lymphoma. B symptoms were present.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endPar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Patient started RCHOP chemotherapy on 5/1/24. Her mid-treatment scan showed excellent response to chemotherapy, with mesenteric mass SUV down to 2.6 from 17. She completed 6 cycles on 8/21/24. Unfortunately, restaging scan at the end of treatment now showed some disease progression. Due to primary refractory disease, she was started on RICE chemo and referred for ASCT vs. CAR T cell therapy.</a:t>
            </a:r>
            <a:r>
              <a:rPr kumimoji="0" lang="en-US" sz="1700" b="0" i="0" u="none" strike="noStrike" kern="1200" cap="none" spc="0" normalizeH="0" noProof="0" dirty="0">
                <a:ln>
                  <a:noFill/>
                </a:ln>
                <a:solidFill>
                  <a:prstClr val="black"/>
                </a:solidFill>
                <a:effectLst/>
                <a:uLnTx/>
                <a:uFillTx/>
                <a:latin typeface="Arial" panose="020B0604020202020204" pitchFamily="34" charset="0"/>
                <a:ea typeface="+mn-ea"/>
                <a:cs typeface="+mn-cs"/>
              </a:rPr>
              <a:t>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However, she did not respond to this and was consented for a CD19 CAR T cell trial at our institution. She failed to respond to this as well, with disease progression soon after her day 28 response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CD20 bispecific antibody was the next treatment option for her to try: </a:t>
            </a:r>
            <a:r>
              <a:rPr kumimoji="0" lang="en-US" sz="17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epcoritamab</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was tried.</a:t>
            </a:r>
          </a:p>
        </p:txBody>
      </p:sp>
    </p:spTree>
    <p:extLst>
      <p:ext uri="{BB962C8B-B14F-4D97-AF65-F5344CB8AC3E}">
        <p14:creationId xmlns:p14="http://schemas.microsoft.com/office/powerpoint/2010/main" val="376631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B629A-C4DD-6531-2405-609D1B932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AAB50-0E75-CEB9-5D79-C62F5235B89E}"/>
              </a:ext>
            </a:extLst>
          </p:cNvPr>
          <p:cNvSpPr>
            <a:spLocks noGrp="1"/>
          </p:cNvSpPr>
          <p:nvPr>
            <p:ph type="title"/>
          </p:nvPr>
        </p:nvSpPr>
        <p:spPr>
          <a:xfrm>
            <a:off x="912286" y="519308"/>
            <a:ext cx="10358967" cy="1143000"/>
          </a:xfrm>
        </p:spPr>
        <p:txBody>
          <a:bodyPr/>
          <a:lstStyle/>
          <a:p>
            <a:r>
              <a:rPr lang="en-US" sz="4000" dirty="0"/>
              <a:t>Questions? </a:t>
            </a:r>
            <a:br>
              <a:rPr lang="en-US" dirty="0"/>
            </a:br>
            <a:br>
              <a:rPr lang="en-US" dirty="0"/>
            </a:br>
            <a:r>
              <a:rPr lang="en-US" sz="2800" dirty="0"/>
              <a:t>Bispecific Antibodies (Epcoritamab, Mosunetuzumab) </a:t>
            </a:r>
            <a:endParaRPr lang="en-US" dirty="0"/>
          </a:p>
        </p:txBody>
      </p:sp>
      <p:sp>
        <p:nvSpPr>
          <p:cNvPr id="3" name="Content Placeholder 2">
            <a:extLst>
              <a:ext uri="{FF2B5EF4-FFF2-40B4-BE49-F238E27FC236}">
                <a16:creationId xmlns:a16="http://schemas.microsoft.com/office/drawing/2014/main" id="{5FBAD11E-4B28-06C2-5897-2DFF9E42DB73}"/>
              </a:ext>
            </a:extLst>
          </p:cNvPr>
          <p:cNvSpPr>
            <a:spLocks noGrp="1"/>
          </p:cNvSpPr>
          <p:nvPr>
            <p:ph idx="1"/>
          </p:nvPr>
        </p:nvSpPr>
        <p:spPr>
          <a:xfrm>
            <a:off x="912286" y="1891590"/>
            <a:ext cx="10522332" cy="4166458"/>
          </a:xfrm>
        </p:spPr>
        <p:txBody>
          <a:bodyPr/>
          <a:lstStyle/>
          <a:p>
            <a:r>
              <a:rPr lang="en-US" sz="1500" b="0" dirty="0" err="1"/>
              <a:t>Thieblemont</a:t>
            </a:r>
            <a:r>
              <a:rPr lang="en-US" sz="1500" b="0" dirty="0"/>
              <a:t> C et al. </a:t>
            </a:r>
            <a:r>
              <a:rPr lang="en-US" sz="1500" dirty="0"/>
              <a:t>Sustained remissions </a:t>
            </a:r>
            <a:r>
              <a:rPr lang="en-US" sz="1500" b="0" dirty="0"/>
              <a:t>beyond 4 years with </a:t>
            </a:r>
            <a:r>
              <a:rPr lang="en-US" sz="1500" dirty="0"/>
              <a:t>epcoritamab monotherapy</a:t>
            </a:r>
            <a:r>
              <a:rPr lang="en-US" sz="1500" b="0" dirty="0"/>
              <a:t>: </a:t>
            </a:r>
            <a:r>
              <a:rPr lang="en-US" sz="1500" dirty="0"/>
              <a:t>Long-term follow-up results</a:t>
            </a:r>
            <a:r>
              <a:rPr lang="en-US" sz="1500" b="0" dirty="0"/>
              <a:t> from the pivotal </a:t>
            </a:r>
            <a:r>
              <a:rPr lang="en-US" sz="1500" dirty="0"/>
              <a:t>EPCORE NHL-1 trial </a:t>
            </a:r>
            <a:r>
              <a:rPr lang="en-US" sz="1500" b="0" dirty="0"/>
              <a:t>in patients with </a:t>
            </a:r>
            <a:r>
              <a:rPr lang="en-US" sz="1500" dirty="0"/>
              <a:t>relapsed or refractory large B-cell lymphoma</a:t>
            </a:r>
            <a:r>
              <a:rPr lang="en-US" sz="1500" b="0" dirty="0"/>
              <a:t>. EHA 2026;Abstract PF977. </a:t>
            </a:r>
          </a:p>
          <a:p>
            <a:r>
              <a:rPr lang="en-US" sz="1500" b="0" dirty="0"/>
              <a:t>Fox CP et al. </a:t>
            </a:r>
            <a:r>
              <a:rPr lang="en-US" sz="1500" dirty="0"/>
              <a:t>Results from EPCORE DLBCL-1</a:t>
            </a:r>
            <a:r>
              <a:rPr lang="en-US" sz="1500" b="0" dirty="0"/>
              <a:t>: Randomized </a:t>
            </a:r>
            <a:r>
              <a:rPr lang="en-US" sz="1500" dirty="0"/>
              <a:t>phase 3</a:t>
            </a:r>
            <a:r>
              <a:rPr lang="en-US" sz="1500" b="0" dirty="0"/>
              <a:t> study of </a:t>
            </a:r>
            <a:r>
              <a:rPr lang="en-US" sz="1500" dirty="0"/>
              <a:t>epcoritamab</a:t>
            </a:r>
            <a:r>
              <a:rPr lang="en-US" sz="1500" b="0" dirty="0"/>
              <a:t> (</a:t>
            </a:r>
            <a:r>
              <a:rPr lang="en-US" sz="1500" b="0" dirty="0" err="1"/>
              <a:t>epcor</a:t>
            </a:r>
            <a:r>
              <a:rPr lang="en-US" sz="1500" b="0" dirty="0"/>
              <a:t>) vs investigator’s choice chemoimmunotherapy (CIT) in patients with </a:t>
            </a:r>
            <a:r>
              <a:rPr lang="en-US" sz="1500" dirty="0"/>
              <a:t>relapsed/refractory large B-cell lymphoma</a:t>
            </a:r>
            <a:r>
              <a:rPr lang="en-US" sz="1500" b="0" dirty="0"/>
              <a:t> (R/R LBCL). EHA 2026;Abstract S235.</a:t>
            </a:r>
          </a:p>
          <a:p>
            <a:r>
              <a:rPr lang="en-US" sz="1500" b="0" dirty="0"/>
              <a:t>[Manufacturer] announces </a:t>
            </a:r>
            <a:r>
              <a:rPr lang="en-US" sz="1500" dirty="0"/>
              <a:t>positive phase 3 results </a:t>
            </a:r>
            <a:r>
              <a:rPr lang="en-US" sz="1500" b="0" dirty="0"/>
              <a:t>for </a:t>
            </a:r>
            <a:r>
              <a:rPr lang="en-US" sz="1500" dirty="0" err="1"/>
              <a:t>epcoritamab</a:t>
            </a:r>
            <a:r>
              <a:rPr lang="en-US" sz="1500" dirty="0"/>
              <a:t> plus lenalidomide </a:t>
            </a:r>
            <a:r>
              <a:rPr lang="en-US" sz="1500" b="0" dirty="0"/>
              <a:t>in patients with</a:t>
            </a:r>
            <a:r>
              <a:rPr lang="en-US" sz="1500" dirty="0"/>
              <a:t> relapsed/refractory diffuse large B-cell lymphoma</a:t>
            </a:r>
            <a:r>
              <a:rPr lang="en-US" sz="1500" b="0" dirty="0"/>
              <a:t>, demonstrating statistically significant improvement in progression-free survival [press release]. June 29, 2026. </a:t>
            </a:r>
            <a:r>
              <a:rPr lang="en-US" sz="1500" b="0" kern="1200" dirty="0">
                <a:latin typeface="Calibri" panose="020F0502020204030204" pitchFamily="34" charset="0"/>
                <a:ea typeface="MS PGothic" charset="0"/>
                <a:cs typeface="Calibri" panose="020F0502020204030204" pitchFamily="34" charset="0"/>
              </a:rPr>
              <a:t>https://</a:t>
            </a:r>
            <a:r>
              <a:rPr lang="en-US" sz="1500" b="0" kern="1200" dirty="0" err="1">
                <a:latin typeface="Calibri" panose="020F0502020204030204" pitchFamily="34" charset="0"/>
                <a:ea typeface="MS PGothic" charset="0"/>
                <a:cs typeface="Calibri" panose="020F0502020204030204" pitchFamily="34" charset="0"/>
              </a:rPr>
              <a:t>www.us.genmab.com</a:t>
            </a:r>
            <a:r>
              <a:rPr lang="en-US" sz="1500" b="0" kern="1200" dirty="0">
                <a:latin typeface="Calibri" panose="020F0502020204030204" pitchFamily="34" charset="0"/>
                <a:ea typeface="MS PGothic" charset="0"/>
                <a:cs typeface="Calibri" panose="020F0502020204030204" pitchFamily="34" charset="0"/>
              </a:rPr>
              <a:t>/company/news/press-releases/genmab-announces-positive-phase-3-results-for-epcoritamab-plus-lenalidomide-in-patients-with-relapsed-refractory-diffuse-large-b-cell-lymphoma-demonstrating-statistically-significant-improvement-in-progression-free-survival-2026-06.</a:t>
            </a:r>
            <a:endParaRPr lang="en-US" sz="1500" b="0" dirty="0"/>
          </a:p>
          <a:p>
            <a:r>
              <a:rPr lang="en-US" sz="1500" b="0" dirty="0" err="1"/>
              <a:t>Chihara</a:t>
            </a:r>
            <a:r>
              <a:rPr lang="en-US" sz="1500" b="0" dirty="0"/>
              <a:t> D et al. </a:t>
            </a:r>
            <a:r>
              <a:rPr lang="en-US" sz="1500" dirty="0"/>
              <a:t>Phase 2 trial </a:t>
            </a:r>
            <a:r>
              <a:rPr lang="en-US" sz="1500" b="0" dirty="0"/>
              <a:t>of </a:t>
            </a:r>
            <a:r>
              <a:rPr lang="en-US" sz="1500" dirty="0"/>
              <a:t>epcoritamab</a:t>
            </a:r>
            <a:r>
              <a:rPr lang="en-US" sz="1500" b="0" dirty="0"/>
              <a:t> in combination with rituximab-mini CVP for </a:t>
            </a:r>
            <a:r>
              <a:rPr lang="en-US" sz="1500" dirty="0"/>
              <a:t>older unfit/frail </a:t>
            </a:r>
            <a:r>
              <a:rPr lang="en-US" sz="1500" b="0" dirty="0"/>
              <a:t>or anthracycline-ineligible adult patients with </a:t>
            </a:r>
            <a:r>
              <a:rPr lang="en-US" sz="1500" dirty="0"/>
              <a:t>newly diagnosed diffuse large B-cell lymphoma: Interim futility analysis</a:t>
            </a:r>
            <a:r>
              <a:rPr lang="en-US" sz="1500" b="0" dirty="0"/>
              <a:t>. ASCO 2026;Abstract 7002.</a:t>
            </a:r>
          </a:p>
          <a:p>
            <a:r>
              <a:rPr lang="en-US" sz="1500" b="0" dirty="0"/>
              <a:t>Flinn I et al. Fixed-duration </a:t>
            </a:r>
            <a:r>
              <a:rPr lang="en-US" sz="1500" dirty="0"/>
              <a:t>subcutaneous (SC) mosunetuzumab </a:t>
            </a:r>
            <a:r>
              <a:rPr lang="en-US" sz="1500" b="0" dirty="0"/>
              <a:t>(</a:t>
            </a:r>
            <a:r>
              <a:rPr lang="en-US" sz="1500" b="0" dirty="0" err="1"/>
              <a:t>Mosun</a:t>
            </a:r>
            <a:r>
              <a:rPr lang="en-US" sz="1500" b="0" dirty="0"/>
              <a:t>) in </a:t>
            </a:r>
            <a:r>
              <a:rPr lang="en-US" sz="1500" dirty="0"/>
              <a:t>elderly/unfit patients with previously untreated diffuse large B-cell lymphoma (DLBCL)</a:t>
            </a:r>
            <a:r>
              <a:rPr lang="en-US" sz="1500" b="0" dirty="0"/>
              <a:t>: Interim analysis and patient-reported outcomes (PROs) from the </a:t>
            </a:r>
            <a:r>
              <a:rPr lang="en-US" sz="1500" dirty="0"/>
              <a:t>phase 2 </a:t>
            </a:r>
            <a:r>
              <a:rPr lang="en-US" sz="1500" dirty="0" err="1"/>
              <a:t>MorningSun</a:t>
            </a:r>
            <a:r>
              <a:rPr lang="en-US" sz="1500" dirty="0"/>
              <a:t> </a:t>
            </a:r>
            <a:r>
              <a:rPr lang="en-US" sz="1500" b="0" dirty="0"/>
              <a:t>study. ASCO 2026;Abstract 7029.</a:t>
            </a:r>
          </a:p>
          <a:p>
            <a:r>
              <a:rPr lang="en-US" sz="1500" b="0" dirty="0" err="1"/>
              <a:t>Matasar</a:t>
            </a:r>
            <a:r>
              <a:rPr lang="en-US" sz="1500" b="0" dirty="0"/>
              <a:t> M et al. </a:t>
            </a:r>
            <a:r>
              <a:rPr lang="en-US" sz="1500" dirty="0"/>
              <a:t>Multivariable analyses (MVAs) of overall survival (OS) </a:t>
            </a:r>
            <a:r>
              <a:rPr lang="en-US" sz="1500" b="0" dirty="0"/>
              <a:t>in the phase 3 </a:t>
            </a:r>
            <a:r>
              <a:rPr lang="en-US" sz="1500" dirty="0"/>
              <a:t>SUNMO, STARGLO, and POLARGO</a:t>
            </a:r>
            <a:r>
              <a:rPr lang="en-US" sz="1500" b="0" dirty="0"/>
              <a:t> trials in </a:t>
            </a:r>
            <a:r>
              <a:rPr lang="en-US" sz="1500" dirty="0"/>
              <a:t>relapsed/refractory large B-cell lymphoma (LBCL). </a:t>
            </a:r>
            <a:r>
              <a:rPr lang="en-US" sz="1500" b="0" dirty="0"/>
              <a:t>ASCO 2026;Abstract 7093.</a:t>
            </a:r>
          </a:p>
          <a:p>
            <a:endParaRPr lang="en-US" sz="1500" b="0" dirty="0"/>
          </a:p>
          <a:p>
            <a:endParaRPr lang="en-US" sz="1500" b="0" dirty="0"/>
          </a:p>
        </p:txBody>
      </p:sp>
    </p:spTree>
    <p:extLst>
      <p:ext uri="{BB962C8B-B14F-4D97-AF65-F5344CB8AC3E}">
        <p14:creationId xmlns:p14="http://schemas.microsoft.com/office/powerpoint/2010/main" val="3800819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3B1F7-7522-DBB0-9908-E7F4DA7F0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D5EC6-486C-A984-60AA-ACA59A1B65D8}"/>
              </a:ext>
            </a:extLst>
          </p:cNvPr>
          <p:cNvSpPr>
            <a:spLocks noGrp="1"/>
          </p:cNvSpPr>
          <p:nvPr>
            <p:ph type="title"/>
          </p:nvPr>
        </p:nvSpPr>
        <p:spPr>
          <a:xfrm>
            <a:off x="0" y="227013"/>
            <a:ext cx="12192000" cy="1143000"/>
          </a:xfrm>
        </p:spPr>
        <p:txBody>
          <a:bodyPr/>
          <a:lstStyle/>
          <a:p>
            <a:r>
              <a:rPr lang="en-US" dirty="0"/>
              <a:t>Key Datasets — Antibody-Drug Conjugates (Polatuzumab Vedotin)</a:t>
            </a:r>
          </a:p>
        </p:txBody>
      </p:sp>
      <p:sp>
        <p:nvSpPr>
          <p:cNvPr id="3" name="Content Placeholder 2">
            <a:extLst>
              <a:ext uri="{FF2B5EF4-FFF2-40B4-BE49-F238E27FC236}">
                <a16:creationId xmlns:a16="http://schemas.microsoft.com/office/drawing/2014/main" id="{DEB72BC3-06DB-26DF-90C4-EA41385C2787}"/>
              </a:ext>
            </a:extLst>
          </p:cNvPr>
          <p:cNvSpPr>
            <a:spLocks noGrp="1"/>
          </p:cNvSpPr>
          <p:nvPr>
            <p:ph idx="1"/>
          </p:nvPr>
        </p:nvSpPr>
        <p:spPr>
          <a:xfrm>
            <a:off x="912287" y="1416053"/>
            <a:ext cx="9738396" cy="4799013"/>
          </a:xfrm>
        </p:spPr>
        <p:txBody>
          <a:bodyPr/>
          <a:lstStyle/>
          <a:p>
            <a:r>
              <a:rPr lang="en-US" sz="2000" b="0" dirty="0"/>
              <a:t>Glass B et al. </a:t>
            </a:r>
            <a:r>
              <a:rPr lang="en-US" sz="2000" dirty="0"/>
              <a:t>Polatuzumab vedotin </a:t>
            </a:r>
            <a:r>
              <a:rPr lang="en-US" sz="2000" b="0" dirty="0"/>
              <a:t>plus rituximab, ifosfamide, carboplatin, etoposide (Pola-R-ICE) vs R-ICE as </a:t>
            </a:r>
            <a:r>
              <a:rPr lang="en-US" sz="2000" dirty="0"/>
              <a:t>second line treatment </a:t>
            </a:r>
            <a:r>
              <a:rPr lang="en-US" sz="2000" b="0" dirty="0"/>
              <a:t>in </a:t>
            </a:r>
            <a:r>
              <a:rPr lang="en-US" sz="2000" dirty="0"/>
              <a:t>large B cell lymphoma </a:t>
            </a:r>
            <a:r>
              <a:rPr lang="en-US" sz="2000" b="0" dirty="0"/>
              <a:t>(LBCL). </a:t>
            </a:r>
            <a:r>
              <a:rPr lang="en-US" sz="2000" dirty="0"/>
              <a:t>Final analysis </a:t>
            </a:r>
            <a:r>
              <a:rPr lang="en-US" sz="2000" b="0" dirty="0"/>
              <a:t>of a randomized </a:t>
            </a:r>
            <a:r>
              <a:rPr lang="en-US" sz="2000" dirty="0"/>
              <a:t>phase 3 study</a:t>
            </a:r>
            <a:r>
              <a:rPr lang="en-US" sz="2000" b="0" dirty="0"/>
              <a:t>. EHA 2026;Abstract S237.</a:t>
            </a:r>
          </a:p>
          <a:p>
            <a:r>
              <a:rPr lang="en-US" sz="2000" b="0" dirty="0"/>
              <a:t>Budde LE et al. </a:t>
            </a:r>
            <a:r>
              <a:rPr lang="en-US" sz="2000" dirty="0"/>
              <a:t>Mosunetuzumab plus polatuzumab vedotin </a:t>
            </a:r>
            <a:r>
              <a:rPr lang="en-US" sz="2000" b="0" dirty="0"/>
              <a:t>versus rituximab, gemcitabine and oxaliplatin in </a:t>
            </a:r>
            <a:r>
              <a:rPr lang="en-US" sz="2000" dirty="0"/>
              <a:t>large B-cell lymphoma</a:t>
            </a:r>
            <a:r>
              <a:rPr lang="en-US" sz="2000" b="0" dirty="0"/>
              <a:t>: </a:t>
            </a:r>
            <a:r>
              <a:rPr lang="en-US" sz="2000" dirty="0"/>
              <a:t>Updated efficacy and safety</a:t>
            </a:r>
            <a:r>
              <a:rPr lang="en-US" sz="2000" b="0" dirty="0"/>
              <a:t> from the </a:t>
            </a:r>
            <a:r>
              <a:rPr lang="en-US" sz="2000" dirty="0"/>
              <a:t>phase 3 SUNMO study</a:t>
            </a:r>
            <a:r>
              <a:rPr lang="en-US" sz="2000" b="0" dirty="0"/>
              <a:t> including in patient subgroups. EHA 2026;Abstract PF968.</a:t>
            </a:r>
          </a:p>
        </p:txBody>
      </p:sp>
    </p:spTree>
    <p:extLst>
      <p:ext uri="{BB962C8B-B14F-4D97-AF65-F5344CB8AC3E}">
        <p14:creationId xmlns:p14="http://schemas.microsoft.com/office/powerpoint/2010/main" val="1893918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BD895-2916-8E50-C450-1A808A4D2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2B4AB-3F74-835C-1E00-EC99117A81F2}"/>
              </a:ext>
            </a:extLst>
          </p:cNvPr>
          <p:cNvSpPr>
            <a:spLocks noGrp="1"/>
          </p:cNvSpPr>
          <p:nvPr>
            <p:ph type="title"/>
          </p:nvPr>
        </p:nvSpPr>
        <p:spPr>
          <a:xfrm>
            <a:off x="695831" y="71392"/>
            <a:ext cx="10800338" cy="1143000"/>
          </a:xfrm>
        </p:spPr>
        <p:txBody>
          <a:bodyPr>
            <a:normAutofit fontScale="90000"/>
          </a:bodyPr>
          <a:lstStyle/>
          <a:p>
            <a:r>
              <a:rPr lang="en-US" dirty="0"/>
              <a:t>Phase III Study of Pola-R-Ice or R-Ice as 2L Salvage Therapy for LBCL</a:t>
            </a:r>
          </a:p>
        </p:txBody>
      </p:sp>
      <p:sp>
        <p:nvSpPr>
          <p:cNvPr id="4" name="TextBox 3">
            <a:extLst>
              <a:ext uri="{FF2B5EF4-FFF2-40B4-BE49-F238E27FC236}">
                <a16:creationId xmlns:a16="http://schemas.microsoft.com/office/drawing/2014/main" id="{793CEC23-E842-F416-89AF-6260065F779D}"/>
              </a:ext>
            </a:extLst>
          </p:cNvPr>
          <p:cNvSpPr txBox="1"/>
          <p:nvPr/>
        </p:nvSpPr>
        <p:spPr>
          <a:xfrm>
            <a:off x="0" y="6581001"/>
            <a:ext cx="25265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Glass B et al. EHA 2026;Abstract S237</a:t>
            </a:r>
          </a:p>
        </p:txBody>
      </p:sp>
      <p:grpSp>
        <p:nvGrpSpPr>
          <p:cNvPr id="11" name="Group 10">
            <a:extLst>
              <a:ext uri="{FF2B5EF4-FFF2-40B4-BE49-F238E27FC236}">
                <a16:creationId xmlns:a16="http://schemas.microsoft.com/office/drawing/2014/main" id="{9F844A04-305E-718B-3387-0F1583536EBE}"/>
              </a:ext>
            </a:extLst>
          </p:cNvPr>
          <p:cNvGrpSpPr/>
          <p:nvPr/>
        </p:nvGrpSpPr>
        <p:grpSpPr>
          <a:xfrm>
            <a:off x="803628" y="1366788"/>
            <a:ext cx="10584744" cy="5022335"/>
            <a:chOff x="911424" y="1366788"/>
            <a:chExt cx="10584744" cy="5022335"/>
          </a:xfrm>
        </p:grpSpPr>
        <p:grpSp>
          <p:nvGrpSpPr>
            <p:cNvPr id="9" name="Group 8">
              <a:extLst>
                <a:ext uri="{FF2B5EF4-FFF2-40B4-BE49-F238E27FC236}">
                  <a16:creationId xmlns:a16="http://schemas.microsoft.com/office/drawing/2014/main" id="{5CC650BD-A684-66C2-DDA3-23E33CE1B810}"/>
                </a:ext>
              </a:extLst>
            </p:cNvPr>
            <p:cNvGrpSpPr/>
            <p:nvPr/>
          </p:nvGrpSpPr>
          <p:grpSpPr>
            <a:xfrm>
              <a:off x="911424" y="1366788"/>
              <a:ext cx="10467776" cy="5022335"/>
              <a:chOff x="911424" y="1366788"/>
              <a:chExt cx="10369152" cy="5022335"/>
            </a:xfrm>
          </p:grpSpPr>
          <p:pic>
            <p:nvPicPr>
              <p:cNvPr id="6" name="Picture 5">
                <a:extLst>
                  <a:ext uri="{FF2B5EF4-FFF2-40B4-BE49-F238E27FC236}">
                    <a16:creationId xmlns:a16="http://schemas.microsoft.com/office/drawing/2014/main" id="{FCE74F57-C42E-A0B2-590D-C2635122C1F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911424" y="1366788"/>
                <a:ext cx="10369152" cy="5022335"/>
              </a:xfrm>
              <a:prstGeom prst="rect">
                <a:avLst/>
              </a:prstGeom>
            </p:spPr>
          </p:pic>
          <p:pic>
            <p:nvPicPr>
              <p:cNvPr id="8" name="Picture 7">
                <a:extLst>
                  <a:ext uri="{FF2B5EF4-FFF2-40B4-BE49-F238E27FC236}">
                    <a16:creationId xmlns:a16="http://schemas.microsoft.com/office/drawing/2014/main" id="{4B83FB27-4906-1F70-B8CD-3F69BC6EF611}"/>
                  </a:ext>
                </a:extLst>
              </p:cNvPr>
              <p:cNvPicPr>
                <a:picLocks noChangeAspect="1"/>
              </p:cNvPicPr>
              <p:nvPr/>
            </p:nvPicPr>
            <p:blipFill>
              <a:blip r:embed="rId5">
                <a:duotone>
                  <a:prstClr val="black"/>
                  <a:srgbClr val="FFFF00">
                    <a:tint val="45000"/>
                    <a:satMod val="400000"/>
                  </a:srgbClr>
                </a:duotone>
                <a:extLst>
                  <a:ext uri="{28A0092B-C50C-407E-A947-70E740481C1C}">
                    <a14:useLocalDpi xmlns:a14="http://schemas.microsoft.com/office/drawing/2010/main"/>
                  </a:ext>
                </a:extLst>
              </a:blip>
              <a:srcRect/>
              <a:stretch>
                <a:fillRect/>
              </a:stretch>
            </p:blipFill>
            <p:spPr>
              <a:xfrm>
                <a:off x="4583832" y="5131171"/>
                <a:ext cx="6696743" cy="1257952"/>
              </a:xfrm>
              <a:prstGeom prst="rect">
                <a:avLst/>
              </a:prstGeom>
            </p:spPr>
          </p:pic>
        </p:grpSp>
        <p:sp>
          <p:nvSpPr>
            <p:cNvPr id="10" name="TextBox 9">
              <a:extLst>
                <a:ext uri="{FF2B5EF4-FFF2-40B4-BE49-F238E27FC236}">
                  <a16:creationId xmlns:a16="http://schemas.microsoft.com/office/drawing/2014/main" id="{D496E2D3-0422-9B54-4ED3-57B9C5D96EA9}"/>
                </a:ext>
              </a:extLst>
            </p:cNvPr>
            <p:cNvSpPr txBox="1"/>
            <p:nvPr/>
          </p:nvSpPr>
          <p:spPr>
            <a:xfrm>
              <a:off x="4583831" y="1366788"/>
              <a:ext cx="6912337"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Pola-R-Ice = Polatuzumab vedotin plus rituximab, ifosfamide, carboplatin, etoposide</a:t>
              </a:r>
            </a:p>
          </p:txBody>
        </p:sp>
      </p:grpSp>
      <p:sp>
        <p:nvSpPr>
          <p:cNvPr id="3" name="TextBox 2">
            <a:extLst>
              <a:ext uri="{FF2B5EF4-FFF2-40B4-BE49-F238E27FC236}">
                <a16:creationId xmlns:a16="http://schemas.microsoft.com/office/drawing/2014/main" id="{03762192-6729-3743-240E-2DBDE227B212}"/>
              </a:ext>
            </a:extLst>
          </p:cNvPr>
          <p:cNvSpPr txBox="1"/>
          <p:nvPr/>
        </p:nvSpPr>
        <p:spPr>
          <a:xfrm>
            <a:off x="7985125" y="4169051"/>
            <a:ext cx="1003300" cy="218799"/>
          </a:xfrm>
          <a:prstGeom prst="rect">
            <a:avLst/>
          </a:prstGeom>
          <a:solidFill>
            <a:srgbClr val="07009F"/>
          </a:solidFill>
        </p:spPr>
        <p:txBody>
          <a:bodyPr wrap="none" lIns="0" tIns="0" rIns="0" bIns="0" rtlCol="0">
            <a:noAutofit/>
          </a:bodyPr>
          <a:lstStyle/>
          <a:p>
            <a:pPr algn="ctr"/>
            <a:r>
              <a:rPr lang="en-US" sz="700" dirty="0">
                <a:solidFill>
                  <a:schemeClr val="bg1"/>
                </a:solidFill>
                <a:latin typeface="Calibri" panose="020F0502020204030204" pitchFamily="34" charset="0"/>
                <a:cs typeface="Calibri" panose="020F0502020204030204" pitchFamily="34" charset="0"/>
              </a:rPr>
              <a:t>Ifosfamide 3000 mg/m2</a:t>
            </a:r>
            <a:br>
              <a:rPr lang="en-US" sz="700" dirty="0">
                <a:solidFill>
                  <a:schemeClr val="bg1"/>
                </a:solidFill>
                <a:latin typeface="Calibri" panose="020F0502020204030204" pitchFamily="34" charset="0"/>
                <a:cs typeface="Calibri" panose="020F0502020204030204" pitchFamily="34" charset="0"/>
              </a:rPr>
            </a:br>
            <a:r>
              <a:rPr lang="en-US" sz="700" dirty="0">
                <a:solidFill>
                  <a:schemeClr val="bg1"/>
                </a:solidFill>
                <a:latin typeface="Calibri" panose="020F0502020204030204" pitchFamily="34" charset="0"/>
                <a:cs typeface="Calibri" panose="020F0502020204030204" pitchFamily="34" charset="0"/>
              </a:rPr>
              <a:t>d1</a:t>
            </a:r>
          </a:p>
        </p:txBody>
      </p:sp>
      <p:sp>
        <p:nvSpPr>
          <p:cNvPr id="5" name="TextBox 4">
            <a:extLst>
              <a:ext uri="{FF2B5EF4-FFF2-40B4-BE49-F238E27FC236}">
                <a16:creationId xmlns:a16="http://schemas.microsoft.com/office/drawing/2014/main" id="{3B788135-0C17-E46E-F7D9-A4D693FD02A8}"/>
              </a:ext>
            </a:extLst>
          </p:cNvPr>
          <p:cNvSpPr txBox="1"/>
          <p:nvPr/>
        </p:nvSpPr>
        <p:spPr>
          <a:xfrm>
            <a:off x="6200775" y="4191276"/>
            <a:ext cx="1003300" cy="218799"/>
          </a:xfrm>
          <a:prstGeom prst="rect">
            <a:avLst/>
          </a:prstGeom>
          <a:solidFill>
            <a:srgbClr val="07009F"/>
          </a:solidFill>
        </p:spPr>
        <p:txBody>
          <a:bodyPr wrap="none" lIns="0" tIns="0" rIns="0" bIns="0" rtlCol="0">
            <a:noAutofit/>
          </a:bodyPr>
          <a:lstStyle/>
          <a:p>
            <a:pPr algn="ctr"/>
            <a:r>
              <a:rPr lang="en-US" sz="700" dirty="0">
                <a:solidFill>
                  <a:schemeClr val="bg1"/>
                </a:solidFill>
                <a:latin typeface="Calibri" panose="020F0502020204030204" pitchFamily="34" charset="0"/>
                <a:cs typeface="Calibri" panose="020F0502020204030204" pitchFamily="34" charset="0"/>
              </a:rPr>
              <a:t>Ifosfamide 5000 mg/m2</a:t>
            </a:r>
            <a:br>
              <a:rPr lang="en-US" sz="700" dirty="0">
                <a:solidFill>
                  <a:schemeClr val="bg1"/>
                </a:solidFill>
                <a:latin typeface="Calibri" panose="020F0502020204030204" pitchFamily="34" charset="0"/>
                <a:cs typeface="Calibri" panose="020F0502020204030204" pitchFamily="34" charset="0"/>
              </a:rPr>
            </a:br>
            <a:r>
              <a:rPr lang="en-US" sz="700" dirty="0">
                <a:solidFill>
                  <a:schemeClr val="bg1"/>
                </a:solidFill>
                <a:latin typeface="Calibri" panose="020F0502020204030204" pitchFamily="34" charset="0"/>
                <a:cs typeface="Calibri" panose="020F0502020204030204" pitchFamily="34" charset="0"/>
              </a:rPr>
              <a:t>d1</a:t>
            </a:r>
          </a:p>
        </p:txBody>
      </p:sp>
      <p:sp>
        <p:nvSpPr>
          <p:cNvPr id="7" name="TextBox 6">
            <a:extLst>
              <a:ext uri="{FF2B5EF4-FFF2-40B4-BE49-F238E27FC236}">
                <a16:creationId xmlns:a16="http://schemas.microsoft.com/office/drawing/2014/main" id="{EAE0350E-5BEB-94FC-1104-C069F2EBD2AD}"/>
              </a:ext>
            </a:extLst>
          </p:cNvPr>
          <p:cNvSpPr txBox="1"/>
          <p:nvPr/>
        </p:nvSpPr>
        <p:spPr>
          <a:xfrm>
            <a:off x="6200775" y="2616475"/>
            <a:ext cx="1003300" cy="218799"/>
          </a:xfrm>
          <a:prstGeom prst="rect">
            <a:avLst/>
          </a:prstGeom>
          <a:solidFill>
            <a:srgbClr val="07009F"/>
          </a:solidFill>
        </p:spPr>
        <p:txBody>
          <a:bodyPr wrap="none" lIns="0" tIns="0" rIns="0" bIns="0" rtlCol="0">
            <a:noAutofit/>
          </a:bodyPr>
          <a:lstStyle/>
          <a:p>
            <a:pPr algn="ctr"/>
            <a:r>
              <a:rPr lang="en-US" sz="700" dirty="0">
                <a:solidFill>
                  <a:schemeClr val="bg1"/>
                </a:solidFill>
                <a:latin typeface="Calibri" panose="020F0502020204030204" pitchFamily="34" charset="0"/>
                <a:cs typeface="Calibri" panose="020F0502020204030204" pitchFamily="34" charset="0"/>
              </a:rPr>
              <a:t>Ifosfamide 5000 mg/m2</a:t>
            </a:r>
            <a:br>
              <a:rPr lang="en-US" sz="700" dirty="0">
                <a:solidFill>
                  <a:schemeClr val="bg1"/>
                </a:solidFill>
                <a:latin typeface="Calibri" panose="020F0502020204030204" pitchFamily="34" charset="0"/>
                <a:cs typeface="Calibri" panose="020F0502020204030204" pitchFamily="34" charset="0"/>
              </a:rPr>
            </a:br>
            <a:r>
              <a:rPr lang="en-US" sz="700" dirty="0">
                <a:solidFill>
                  <a:schemeClr val="bg1"/>
                </a:solidFill>
                <a:latin typeface="Calibri" panose="020F0502020204030204" pitchFamily="34" charset="0"/>
                <a:cs typeface="Calibri" panose="020F0502020204030204" pitchFamily="34" charset="0"/>
              </a:rPr>
              <a:t>d1</a:t>
            </a:r>
          </a:p>
        </p:txBody>
      </p:sp>
      <p:sp>
        <p:nvSpPr>
          <p:cNvPr id="12" name="TextBox 11">
            <a:extLst>
              <a:ext uri="{FF2B5EF4-FFF2-40B4-BE49-F238E27FC236}">
                <a16:creationId xmlns:a16="http://schemas.microsoft.com/office/drawing/2014/main" id="{B219BE60-DF6C-02F9-F43B-54E38B5AD07B}"/>
              </a:ext>
            </a:extLst>
          </p:cNvPr>
          <p:cNvSpPr txBox="1"/>
          <p:nvPr/>
        </p:nvSpPr>
        <p:spPr>
          <a:xfrm>
            <a:off x="7984419" y="2616475"/>
            <a:ext cx="1003300" cy="218799"/>
          </a:xfrm>
          <a:prstGeom prst="rect">
            <a:avLst/>
          </a:prstGeom>
          <a:solidFill>
            <a:srgbClr val="07009F"/>
          </a:solidFill>
        </p:spPr>
        <p:txBody>
          <a:bodyPr wrap="none" lIns="0" tIns="0" rIns="0" bIns="0" rtlCol="0">
            <a:noAutofit/>
          </a:bodyPr>
          <a:lstStyle/>
          <a:p>
            <a:pPr algn="ctr"/>
            <a:r>
              <a:rPr lang="en-US" sz="700" dirty="0">
                <a:solidFill>
                  <a:schemeClr val="bg1"/>
                </a:solidFill>
                <a:latin typeface="Calibri" panose="020F0502020204030204" pitchFamily="34" charset="0"/>
                <a:cs typeface="Calibri" panose="020F0502020204030204" pitchFamily="34" charset="0"/>
              </a:rPr>
              <a:t>Ifosfamide 5000 mg/m2</a:t>
            </a:r>
            <a:br>
              <a:rPr lang="en-US" sz="700" dirty="0">
                <a:solidFill>
                  <a:schemeClr val="bg1"/>
                </a:solidFill>
                <a:latin typeface="Calibri" panose="020F0502020204030204" pitchFamily="34" charset="0"/>
                <a:cs typeface="Calibri" panose="020F0502020204030204" pitchFamily="34" charset="0"/>
              </a:rPr>
            </a:br>
            <a:r>
              <a:rPr lang="en-US" sz="700" dirty="0">
                <a:solidFill>
                  <a:schemeClr val="bg1"/>
                </a:solidFill>
                <a:latin typeface="Calibri" panose="020F0502020204030204" pitchFamily="34" charset="0"/>
                <a:cs typeface="Calibri" panose="020F0502020204030204" pitchFamily="34" charset="0"/>
              </a:rPr>
              <a:t>d1</a:t>
            </a:r>
          </a:p>
        </p:txBody>
      </p:sp>
    </p:spTree>
    <p:extLst>
      <p:ext uri="{BB962C8B-B14F-4D97-AF65-F5344CB8AC3E}">
        <p14:creationId xmlns:p14="http://schemas.microsoft.com/office/powerpoint/2010/main" val="42623977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D9C57-5F11-C1B1-83CB-53EE210FC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82B333-6D0D-1CD2-0EF2-A8CC093A672D}"/>
              </a:ext>
            </a:extLst>
          </p:cNvPr>
          <p:cNvSpPr>
            <a:spLocks noGrp="1"/>
          </p:cNvSpPr>
          <p:nvPr>
            <p:ph type="title"/>
          </p:nvPr>
        </p:nvSpPr>
        <p:spPr>
          <a:xfrm>
            <a:off x="838200" y="266805"/>
            <a:ext cx="10515600" cy="1325563"/>
          </a:xfrm>
        </p:spPr>
        <p:txBody>
          <a:bodyPr/>
          <a:lstStyle/>
          <a:p>
            <a:r>
              <a:rPr lang="en-US" dirty="0"/>
              <a:t>Phase III Study of Pola-R-Ice: Grade ≥3 Adverse Events</a:t>
            </a:r>
          </a:p>
        </p:txBody>
      </p:sp>
      <p:sp>
        <p:nvSpPr>
          <p:cNvPr id="4" name="TextBox 3">
            <a:extLst>
              <a:ext uri="{FF2B5EF4-FFF2-40B4-BE49-F238E27FC236}">
                <a16:creationId xmlns:a16="http://schemas.microsoft.com/office/drawing/2014/main" id="{A62C4ACC-8EFD-3E82-8D58-A737B6CABB15}"/>
              </a:ext>
            </a:extLst>
          </p:cNvPr>
          <p:cNvSpPr txBox="1"/>
          <p:nvPr/>
        </p:nvSpPr>
        <p:spPr>
          <a:xfrm>
            <a:off x="0" y="6581001"/>
            <a:ext cx="25265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Glass B et al. EHA 2026;Abstract S237</a:t>
            </a:r>
          </a:p>
        </p:txBody>
      </p:sp>
      <p:pic>
        <p:nvPicPr>
          <p:cNvPr id="5" name="Picture 4">
            <a:extLst>
              <a:ext uri="{FF2B5EF4-FFF2-40B4-BE49-F238E27FC236}">
                <a16:creationId xmlns:a16="http://schemas.microsoft.com/office/drawing/2014/main" id="{A9A30BAD-3605-AA16-D8AF-9F50D5A8540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763176" y="1595905"/>
            <a:ext cx="11114753" cy="4985096"/>
          </a:xfrm>
          <a:prstGeom prst="rect">
            <a:avLst/>
          </a:prstGeom>
        </p:spPr>
      </p:pic>
    </p:spTree>
    <p:extLst>
      <p:ext uri="{BB962C8B-B14F-4D97-AF65-F5344CB8AC3E}">
        <p14:creationId xmlns:p14="http://schemas.microsoft.com/office/powerpoint/2010/main" val="11383990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E156A-E60C-0234-1CD2-140919377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01F39B-4654-D7D2-C79B-D1D74FEBC5B8}"/>
              </a:ext>
            </a:extLst>
          </p:cNvPr>
          <p:cNvSpPr>
            <a:spLocks noGrp="1"/>
          </p:cNvSpPr>
          <p:nvPr>
            <p:ph type="title"/>
          </p:nvPr>
        </p:nvSpPr>
        <p:spPr>
          <a:xfrm>
            <a:off x="838200" y="183115"/>
            <a:ext cx="10515600" cy="667262"/>
          </a:xfrm>
        </p:spPr>
        <p:txBody>
          <a:bodyPr>
            <a:normAutofit/>
          </a:bodyPr>
          <a:lstStyle/>
          <a:p>
            <a:r>
              <a:rPr lang="en-US" sz="3600" dirty="0"/>
              <a:t>Phase III Study of Pola-R-Ice: EFS (Primary Endpoint)</a:t>
            </a:r>
          </a:p>
        </p:txBody>
      </p:sp>
      <p:sp>
        <p:nvSpPr>
          <p:cNvPr id="4" name="TextBox 3">
            <a:extLst>
              <a:ext uri="{FF2B5EF4-FFF2-40B4-BE49-F238E27FC236}">
                <a16:creationId xmlns:a16="http://schemas.microsoft.com/office/drawing/2014/main" id="{90CB1188-B2BC-B23C-78BE-7C41B57FB098}"/>
              </a:ext>
            </a:extLst>
          </p:cNvPr>
          <p:cNvSpPr txBox="1"/>
          <p:nvPr/>
        </p:nvSpPr>
        <p:spPr>
          <a:xfrm>
            <a:off x="0" y="6581001"/>
            <a:ext cx="25265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Glass B et al. EHA 2026;Abstract S237</a:t>
            </a:r>
          </a:p>
        </p:txBody>
      </p:sp>
      <p:grpSp>
        <p:nvGrpSpPr>
          <p:cNvPr id="11" name="Group 10">
            <a:extLst>
              <a:ext uri="{FF2B5EF4-FFF2-40B4-BE49-F238E27FC236}">
                <a16:creationId xmlns:a16="http://schemas.microsoft.com/office/drawing/2014/main" id="{A7074D26-B366-4341-0D0E-D7ED9DB64906}"/>
              </a:ext>
            </a:extLst>
          </p:cNvPr>
          <p:cNvGrpSpPr/>
          <p:nvPr/>
        </p:nvGrpSpPr>
        <p:grpSpPr>
          <a:xfrm>
            <a:off x="2199179" y="1102038"/>
            <a:ext cx="7785180" cy="3817482"/>
            <a:chOff x="1915451" y="1196752"/>
            <a:chExt cx="8361098" cy="4055133"/>
          </a:xfrm>
        </p:grpSpPr>
        <p:pic>
          <p:nvPicPr>
            <p:cNvPr id="5" name="Picture 4">
              <a:extLst>
                <a:ext uri="{FF2B5EF4-FFF2-40B4-BE49-F238E27FC236}">
                  <a16:creationId xmlns:a16="http://schemas.microsoft.com/office/drawing/2014/main" id="{D2886E40-323E-B0D1-8049-534450D9035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1915451" y="1196752"/>
              <a:ext cx="8361098" cy="4055133"/>
            </a:xfrm>
            <a:prstGeom prst="rect">
              <a:avLst/>
            </a:prstGeom>
          </p:spPr>
        </p:pic>
        <p:pic>
          <p:nvPicPr>
            <p:cNvPr id="8" name="Picture 7">
              <a:extLst>
                <a:ext uri="{FF2B5EF4-FFF2-40B4-BE49-F238E27FC236}">
                  <a16:creationId xmlns:a16="http://schemas.microsoft.com/office/drawing/2014/main" id="{ACDEBA58-5333-E242-5053-86C0F091A796}"/>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4543597" y="1262891"/>
              <a:ext cx="3096344" cy="380158"/>
            </a:xfrm>
            <a:prstGeom prst="rect">
              <a:avLst/>
            </a:prstGeom>
          </p:spPr>
        </p:pic>
      </p:grpSp>
      <p:grpSp>
        <p:nvGrpSpPr>
          <p:cNvPr id="10" name="Group 9">
            <a:extLst>
              <a:ext uri="{FF2B5EF4-FFF2-40B4-BE49-F238E27FC236}">
                <a16:creationId xmlns:a16="http://schemas.microsoft.com/office/drawing/2014/main" id="{92F445B2-B1FA-2061-E337-9895931AC1A4}"/>
              </a:ext>
            </a:extLst>
          </p:cNvPr>
          <p:cNvGrpSpPr/>
          <p:nvPr/>
        </p:nvGrpSpPr>
        <p:grpSpPr>
          <a:xfrm>
            <a:off x="2711624" y="4914205"/>
            <a:ext cx="6768752" cy="1760680"/>
            <a:chOff x="3647728" y="6138380"/>
            <a:chExt cx="6768752" cy="1760680"/>
          </a:xfrm>
        </p:grpSpPr>
        <p:pic>
          <p:nvPicPr>
            <p:cNvPr id="7" name="Picture 6">
              <a:extLst>
                <a:ext uri="{FF2B5EF4-FFF2-40B4-BE49-F238E27FC236}">
                  <a16:creationId xmlns:a16="http://schemas.microsoft.com/office/drawing/2014/main" id="{BC53C3DD-9260-E86C-B1DE-56AAA26ADA47}"/>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3647728" y="6453336"/>
              <a:ext cx="6768752" cy="1445724"/>
            </a:xfrm>
            <a:prstGeom prst="rect">
              <a:avLst/>
            </a:prstGeom>
          </p:spPr>
        </p:pic>
        <p:pic>
          <p:nvPicPr>
            <p:cNvPr id="9" name="Picture 8">
              <a:extLst>
                <a:ext uri="{FF2B5EF4-FFF2-40B4-BE49-F238E27FC236}">
                  <a16:creationId xmlns:a16="http://schemas.microsoft.com/office/drawing/2014/main" id="{EDE87F3D-8D31-6951-EFCC-DF79CACCC6C2}"/>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3647728" y="6138380"/>
              <a:ext cx="6768752" cy="314956"/>
            </a:xfrm>
            <a:prstGeom prst="rect">
              <a:avLst/>
            </a:prstGeom>
          </p:spPr>
        </p:pic>
      </p:grpSp>
    </p:spTree>
    <p:extLst>
      <p:ext uri="{BB962C8B-B14F-4D97-AF65-F5344CB8AC3E}">
        <p14:creationId xmlns:p14="http://schemas.microsoft.com/office/powerpoint/2010/main" val="23347246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3"/>
          <a:stretch>
            <a:fillRect/>
          </a:stretch>
        </p:blipFill>
        <p:spPr>
          <a:xfrm>
            <a:off x="2461845" y="922563"/>
            <a:ext cx="7360492" cy="5627659"/>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71123-4052-AC1B-8922-0A334C9AD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C0F60-0EE6-3EEA-C959-5CF40B84CF45}"/>
              </a:ext>
            </a:extLst>
          </p:cNvPr>
          <p:cNvSpPr>
            <a:spLocks noGrp="1"/>
          </p:cNvSpPr>
          <p:nvPr>
            <p:ph type="title"/>
          </p:nvPr>
        </p:nvSpPr>
        <p:spPr>
          <a:xfrm>
            <a:off x="912286" y="0"/>
            <a:ext cx="10358967" cy="705080"/>
          </a:xfrm>
        </p:spPr>
        <p:txBody>
          <a:bodyPr>
            <a:normAutofit/>
          </a:bodyPr>
          <a:lstStyle/>
          <a:p>
            <a:r>
              <a:rPr lang="en-US" sz="3600" dirty="0">
                <a:latin typeface="Calibri" panose="020F0502020204030204" pitchFamily="34" charset="0"/>
                <a:cs typeface="Calibri" panose="020F0502020204030204" pitchFamily="34" charset="0"/>
              </a:rPr>
              <a:t>Phase III SUNMO: PFS, ORR (Dual Primary Endpoints)</a:t>
            </a:r>
          </a:p>
        </p:txBody>
      </p:sp>
      <p:grpSp>
        <p:nvGrpSpPr>
          <p:cNvPr id="6" name="Group 5">
            <a:extLst>
              <a:ext uri="{FF2B5EF4-FFF2-40B4-BE49-F238E27FC236}">
                <a16:creationId xmlns:a16="http://schemas.microsoft.com/office/drawing/2014/main" id="{7483D6F4-4A8C-89BF-F3A9-5CB9086D2FAE}"/>
              </a:ext>
            </a:extLst>
          </p:cNvPr>
          <p:cNvGrpSpPr/>
          <p:nvPr/>
        </p:nvGrpSpPr>
        <p:grpSpPr>
          <a:xfrm>
            <a:off x="2742621" y="724744"/>
            <a:ext cx="6706757" cy="5755566"/>
            <a:chOff x="3095530" y="1399028"/>
            <a:chExt cx="6297277" cy="5303594"/>
          </a:xfrm>
        </p:grpSpPr>
        <p:pic>
          <p:nvPicPr>
            <p:cNvPr id="4" name="Picture 3">
              <a:extLst>
                <a:ext uri="{FF2B5EF4-FFF2-40B4-BE49-F238E27FC236}">
                  <a16:creationId xmlns:a16="http://schemas.microsoft.com/office/drawing/2014/main" id="{27BE4DDB-C111-44BC-0B41-14EC73EEE93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3095530" y="1399028"/>
              <a:ext cx="6297277" cy="2495335"/>
            </a:xfrm>
            <a:prstGeom prst="rect">
              <a:avLst/>
            </a:prstGeom>
          </p:spPr>
        </p:pic>
        <p:pic>
          <p:nvPicPr>
            <p:cNvPr id="5" name="Picture 4">
              <a:extLst>
                <a:ext uri="{FF2B5EF4-FFF2-40B4-BE49-F238E27FC236}">
                  <a16:creationId xmlns:a16="http://schemas.microsoft.com/office/drawing/2014/main" id="{9734145B-BF02-3496-F7BB-89EAE08AA5A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a:fillRect/>
            </a:stretch>
          </p:blipFill>
          <p:spPr>
            <a:xfrm>
              <a:off x="3095530" y="3894363"/>
              <a:ext cx="6297277" cy="2808259"/>
            </a:xfrm>
            <a:prstGeom prst="rect">
              <a:avLst/>
            </a:prstGeom>
          </p:spPr>
        </p:pic>
      </p:grpSp>
      <p:sp>
        <p:nvSpPr>
          <p:cNvPr id="7" name="TextBox 6">
            <a:extLst>
              <a:ext uri="{FF2B5EF4-FFF2-40B4-BE49-F238E27FC236}">
                <a16:creationId xmlns:a16="http://schemas.microsoft.com/office/drawing/2014/main" id="{2C8B4E6C-0CBB-1844-3E3F-AB1AAF4B6AE5}"/>
              </a:ext>
            </a:extLst>
          </p:cNvPr>
          <p:cNvSpPr txBox="1"/>
          <p:nvPr/>
        </p:nvSpPr>
        <p:spPr>
          <a:xfrm>
            <a:off x="3516086" y="6463137"/>
            <a:ext cx="5969876" cy="3231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
        <p:nvSpPr>
          <p:cNvPr id="8" name="TextBox 7">
            <a:extLst>
              <a:ext uri="{FF2B5EF4-FFF2-40B4-BE49-F238E27FC236}">
                <a16:creationId xmlns:a16="http://schemas.microsoft.com/office/drawing/2014/main" id="{6F0CA054-592F-0DB2-3113-4AB0B1E4A724}"/>
              </a:ext>
            </a:extLst>
          </p:cNvPr>
          <p:cNvSpPr txBox="1"/>
          <p:nvPr/>
        </p:nvSpPr>
        <p:spPr>
          <a:xfrm>
            <a:off x="0" y="6550223"/>
            <a:ext cx="5969876" cy="276999"/>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6330884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64461-2615-76C3-212F-579B7F6C1024}"/>
              </a:ext>
            </a:extLst>
          </p:cNvPr>
          <p:cNvSpPr>
            <a:spLocks noGrp="1"/>
          </p:cNvSpPr>
          <p:nvPr>
            <p:ph type="title"/>
          </p:nvPr>
        </p:nvSpPr>
        <p:spPr>
          <a:xfrm>
            <a:off x="838200" y="365125"/>
            <a:ext cx="10515600" cy="864961"/>
          </a:xfrm>
        </p:spPr>
        <p:txBody>
          <a:bodyPr/>
          <a:lstStyle/>
          <a:p>
            <a:r>
              <a:rPr lang="en-US" dirty="0"/>
              <a:t>Dr. Siddiqi: DLBCL Case 3</a:t>
            </a:r>
          </a:p>
        </p:txBody>
      </p:sp>
      <p:sp>
        <p:nvSpPr>
          <p:cNvPr id="4" name="TextBox 3">
            <a:extLst>
              <a:ext uri="{FF2B5EF4-FFF2-40B4-BE49-F238E27FC236}">
                <a16:creationId xmlns:a16="http://schemas.microsoft.com/office/drawing/2014/main" id="{3667BE08-68F1-5128-351D-62FE6C03D2EE}"/>
              </a:ext>
            </a:extLst>
          </p:cNvPr>
          <p:cNvSpPr txBox="1"/>
          <p:nvPr/>
        </p:nvSpPr>
        <p:spPr>
          <a:xfrm>
            <a:off x="914399" y="1414562"/>
            <a:ext cx="10308771"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77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y.o</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male with enlarged left inguinal lymph node noted in 1/2024. He brought it to his doctor’s attention who order CT for 3/1/2024. CT chest showed some enlarged mediastinal and left inguinal lymph nodes. 3/11/2024 US-guided left inguinal lymph node biopsy was performed and pathology revealed follicular lymphoma, grade 1-2/3 (and focally grade 3A). There was no immediate indication for treatment (no GELF criteria and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FLIPI score 1-2)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as the nodes remained stable.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However, PET CT from 1/30/25 showed overall progression of disease compared to 9/30/24. He subsequently began treatment with rituximab + lenalidomide on 2/26/25. He had a partial response on the next scan but the left inguinal node worsened in uptake so another biopsy was performed on 6/26/25. Pathology now revealed DLBCL with a high Ki67 (&gt;80%) focally involving the node.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Given his age and frailty,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zanubrutinib</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was added to the regimen first to see if a non-chemo approach would work. However, there was significant disease progression with the subsequent scan showing new and intensely FDG avid retroperitoneal left external iliac lymph nodes along with persistent left inguinal disease.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He was started on </a:t>
            </a:r>
            <a:r>
              <a:rPr kumimoji="0" lang="en-US" sz="1800" b="1" i="0" u="none" strike="noStrike" kern="1200" cap="none" spc="0" normalizeH="0" baseline="0" noProof="0" dirty="0" err="1">
                <a:ln>
                  <a:noFill/>
                </a:ln>
                <a:solidFill>
                  <a:prstClr val="black"/>
                </a:solidFill>
                <a:effectLst/>
                <a:uLnTx/>
                <a:uFillTx/>
                <a:latin typeface="Aptos" panose="02110004020202020204"/>
                <a:ea typeface="+mn-ea"/>
                <a:cs typeface="+mn-cs"/>
              </a:rPr>
              <a:t>Mosun</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 Pola on 12/16/25, tolerated it well, and achieved a CR which is durable thus far.  </a:t>
            </a:r>
          </a:p>
        </p:txBody>
      </p:sp>
    </p:spTree>
    <p:extLst>
      <p:ext uri="{BB962C8B-B14F-4D97-AF65-F5344CB8AC3E}">
        <p14:creationId xmlns:p14="http://schemas.microsoft.com/office/powerpoint/2010/main" val="70681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E2B6A-DB45-4EED-7077-771098A48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6A8399-30EC-ECD7-6A93-264A9258959C}"/>
              </a:ext>
            </a:extLst>
          </p:cNvPr>
          <p:cNvSpPr>
            <a:spLocks noGrp="1"/>
          </p:cNvSpPr>
          <p:nvPr>
            <p:ph type="title"/>
          </p:nvPr>
        </p:nvSpPr>
        <p:spPr>
          <a:xfrm>
            <a:off x="912287" y="1071075"/>
            <a:ext cx="10358967" cy="1143000"/>
          </a:xfrm>
        </p:spPr>
        <p:txBody>
          <a:bodyPr/>
          <a:lstStyle/>
          <a:p>
            <a:r>
              <a:rPr lang="en-US" sz="4000" dirty="0"/>
              <a:t>Questions?</a:t>
            </a:r>
            <a:br>
              <a:rPr lang="en-US" dirty="0"/>
            </a:br>
            <a:br>
              <a:rPr lang="en-US" sz="2800" dirty="0"/>
            </a:br>
            <a:r>
              <a:rPr lang="en-US" sz="2800" dirty="0"/>
              <a:t>Antibody-Drug Conjugates (Polatuzumab Vedotin)</a:t>
            </a:r>
            <a:endParaRPr lang="en-US" dirty="0"/>
          </a:p>
        </p:txBody>
      </p:sp>
      <p:sp>
        <p:nvSpPr>
          <p:cNvPr id="3" name="Content Placeholder 2">
            <a:extLst>
              <a:ext uri="{FF2B5EF4-FFF2-40B4-BE49-F238E27FC236}">
                <a16:creationId xmlns:a16="http://schemas.microsoft.com/office/drawing/2014/main" id="{A2583A38-4D47-95DD-7B47-4F53937C919F}"/>
              </a:ext>
            </a:extLst>
          </p:cNvPr>
          <p:cNvSpPr>
            <a:spLocks noGrp="1"/>
          </p:cNvSpPr>
          <p:nvPr>
            <p:ph idx="1"/>
          </p:nvPr>
        </p:nvSpPr>
        <p:spPr>
          <a:xfrm>
            <a:off x="912287" y="2444262"/>
            <a:ext cx="9738396" cy="3770804"/>
          </a:xfrm>
        </p:spPr>
        <p:txBody>
          <a:bodyPr/>
          <a:lstStyle/>
          <a:p>
            <a:r>
              <a:rPr lang="en-US" sz="2000" b="0" dirty="0"/>
              <a:t>Glass B et al. </a:t>
            </a:r>
            <a:r>
              <a:rPr lang="en-US" sz="2000" dirty="0"/>
              <a:t>Polatuzumab vedotin </a:t>
            </a:r>
            <a:r>
              <a:rPr lang="en-US" sz="2000" b="0" dirty="0"/>
              <a:t>plus rituximab, ifosfamide, carboplatin, etoposide (Pola-R-ICE) vs R-ICE as </a:t>
            </a:r>
            <a:r>
              <a:rPr lang="en-US" sz="2000" dirty="0"/>
              <a:t>second line treatment </a:t>
            </a:r>
            <a:r>
              <a:rPr lang="en-US" sz="2000" b="0" dirty="0"/>
              <a:t>in </a:t>
            </a:r>
            <a:r>
              <a:rPr lang="en-US" sz="2000" dirty="0"/>
              <a:t>large B cell lymphoma </a:t>
            </a:r>
            <a:r>
              <a:rPr lang="en-US" sz="2000" b="0" dirty="0"/>
              <a:t>(LBCL). </a:t>
            </a:r>
            <a:r>
              <a:rPr lang="en-US" sz="2000" dirty="0"/>
              <a:t>Final analysis </a:t>
            </a:r>
            <a:r>
              <a:rPr lang="en-US" sz="2000" b="0" dirty="0"/>
              <a:t>of a randomized </a:t>
            </a:r>
            <a:r>
              <a:rPr lang="en-US" sz="2000" dirty="0"/>
              <a:t>phase 3 study</a:t>
            </a:r>
            <a:r>
              <a:rPr lang="en-US" sz="2000" b="0" dirty="0"/>
              <a:t>. EHA 2026;Abstract S237.</a:t>
            </a:r>
          </a:p>
          <a:p>
            <a:r>
              <a:rPr lang="en-US" sz="2000" b="0" dirty="0"/>
              <a:t>Budde LE et al. </a:t>
            </a:r>
            <a:r>
              <a:rPr lang="en-US" sz="2000" dirty="0"/>
              <a:t>Mosunetuzumab plus polatuzumab vedotin </a:t>
            </a:r>
            <a:r>
              <a:rPr lang="en-US" sz="2000" b="0" dirty="0"/>
              <a:t>versus rituximab, gemcitabine and oxaliplatin in </a:t>
            </a:r>
            <a:r>
              <a:rPr lang="en-US" sz="2000" dirty="0"/>
              <a:t>large B-cell lymphoma</a:t>
            </a:r>
            <a:r>
              <a:rPr lang="en-US" sz="2000" b="0" dirty="0"/>
              <a:t>: </a:t>
            </a:r>
            <a:r>
              <a:rPr lang="en-US" sz="2000" dirty="0"/>
              <a:t>Updated efficacy and safety</a:t>
            </a:r>
            <a:r>
              <a:rPr lang="en-US" sz="2000" b="0" dirty="0"/>
              <a:t> from the </a:t>
            </a:r>
            <a:r>
              <a:rPr lang="en-US" sz="2000" dirty="0"/>
              <a:t>phase 3 SUNMO study</a:t>
            </a:r>
            <a:r>
              <a:rPr lang="en-US" sz="2000" b="0" dirty="0"/>
              <a:t> including in patient subgroups. EHA 2026;Abstract PF968.</a:t>
            </a:r>
          </a:p>
          <a:p>
            <a:endParaRPr lang="en-US" sz="2000" b="0" dirty="0"/>
          </a:p>
        </p:txBody>
      </p:sp>
    </p:spTree>
    <p:extLst>
      <p:ext uri="{BB962C8B-B14F-4D97-AF65-F5344CB8AC3E}">
        <p14:creationId xmlns:p14="http://schemas.microsoft.com/office/powerpoint/2010/main" val="1344706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ADC0-F33A-989F-DBA1-D9F8315F1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04060-D7E4-AA9F-C6DE-467EEB0BE83D}"/>
              </a:ext>
            </a:extLst>
          </p:cNvPr>
          <p:cNvSpPr>
            <a:spLocks noGrp="1"/>
          </p:cNvSpPr>
          <p:nvPr>
            <p:ph type="title"/>
          </p:nvPr>
        </p:nvSpPr>
        <p:spPr/>
        <p:txBody>
          <a:bodyPr/>
          <a:lstStyle/>
          <a:p>
            <a:r>
              <a:rPr lang="en-US" dirty="0"/>
              <a:t>Key Datasets — </a:t>
            </a:r>
            <a:r>
              <a:rPr lang="en-US" dirty="0" err="1"/>
              <a:t>CELMoDs</a:t>
            </a:r>
            <a:r>
              <a:rPr lang="en-US" dirty="0"/>
              <a:t> (Golcadomide)  </a:t>
            </a:r>
          </a:p>
        </p:txBody>
      </p:sp>
      <p:sp>
        <p:nvSpPr>
          <p:cNvPr id="3" name="Content Placeholder 2">
            <a:extLst>
              <a:ext uri="{FF2B5EF4-FFF2-40B4-BE49-F238E27FC236}">
                <a16:creationId xmlns:a16="http://schemas.microsoft.com/office/drawing/2014/main" id="{B6619330-9F65-77D9-3D4A-06F72525EBD1}"/>
              </a:ext>
            </a:extLst>
          </p:cNvPr>
          <p:cNvSpPr>
            <a:spLocks noGrp="1"/>
          </p:cNvSpPr>
          <p:nvPr>
            <p:ph idx="1"/>
          </p:nvPr>
        </p:nvSpPr>
        <p:spPr>
          <a:xfrm>
            <a:off x="912286" y="1416053"/>
            <a:ext cx="9385105" cy="4799013"/>
          </a:xfrm>
        </p:spPr>
        <p:txBody>
          <a:bodyPr/>
          <a:lstStyle/>
          <a:p>
            <a:r>
              <a:rPr lang="en-US" sz="2000" b="0" dirty="0"/>
              <a:t>Hoffmann M et al. </a:t>
            </a:r>
            <a:r>
              <a:rPr lang="en-US" sz="2000" dirty="0"/>
              <a:t>Golcadomide</a:t>
            </a:r>
            <a:r>
              <a:rPr lang="en-US" sz="2000" b="0" dirty="0"/>
              <a:t> (GOLCA), a potential, first-in-class, </a:t>
            </a:r>
            <a:r>
              <a:rPr lang="en-US" sz="2000" dirty="0"/>
              <a:t>oral </a:t>
            </a:r>
            <a:r>
              <a:rPr lang="en-US" sz="2000" dirty="0" err="1"/>
              <a:t>CELMoD</a:t>
            </a:r>
            <a:r>
              <a:rPr lang="en-US" sz="2000" b="0" dirty="0"/>
              <a:t>, + Pola-RCHP in patients (pts) with </a:t>
            </a:r>
            <a:r>
              <a:rPr lang="en-US" sz="2000" dirty="0"/>
              <a:t>newly diagnosed aggressive B-cell lymphoma </a:t>
            </a:r>
            <a:r>
              <a:rPr lang="en-US" sz="2000" b="0" dirty="0"/>
              <a:t>(a-BCL): </a:t>
            </a:r>
            <a:r>
              <a:rPr lang="en-US" sz="2000" dirty="0"/>
              <a:t>Safety</a:t>
            </a:r>
            <a:r>
              <a:rPr lang="en-US" sz="2000" b="0" dirty="0"/>
              <a:t> and </a:t>
            </a:r>
            <a:r>
              <a:rPr lang="en-US" sz="2000" dirty="0"/>
              <a:t>12-month</a:t>
            </a:r>
            <a:r>
              <a:rPr lang="en-US" sz="2000" b="0" dirty="0"/>
              <a:t> (mo) </a:t>
            </a:r>
            <a:r>
              <a:rPr lang="en-US" sz="2000" dirty="0"/>
              <a:t>efficacy </a:t>
            </a:r>
            <a:r>
              <a:rPr lang="en-US" sz="2000" b="0" dirty="0"/>
              <a:t>results. ASCO 2026;Abstract 7011. </a:t>
            </a:r>
          </a:p>
        </p:txBody>
      </p:sp>
      <p:sp>
        <p:nvSpPr>
          <p:cNvPr id="5" name="TextBox 4">
            <a:extLst>
              <a:ext uri="{FF2B5EF4-FFF2-40B4-BE49-F238E27FC236}">
                <a16:creationId xmlns:a16="http://schemas.microsoft.com/office/drawing/2014/main" id="{659260AF-BC94-3405-BE83-1FA05DFD4E86}"/>
              </a:ext>
            </a:extLst>
          </p:cNvPr>
          <p:cNvSpPr txBox="1"/>
          <p:nvPr/>
        </p:nvSpPr>
        <p:spPr>
          <a:xfrm>
            <a:off x="358487" y="6053483"/>
            <a:ext cx="6099462" cy="323165"/>
          </a:xfrm>
          <a:prstGeom prst="rect">
            <a:avLst/>
          </a:prstGeom>
          <a:noFill/>
        </p:spPr>
        <p:txBody>
          <a:bodyPr wrap="square">
            <a:spAutoFit/>
          </a:bodyPr>
          <a:lstStyle/>
          <a:p>
            <a:r>
              <a:rPr lang="en-US" sz="1500" b="0" dirty="0" err="1">
                <a:solidFill>
                  <a:schemeClr val="tx1"/>
                </a:solidFill>
                <a:latin typeface="Calibri" panose="020F0502020204030204" pitchFamily="34" charset="0"/>
                <a:cs typeface="Calibri" panose="020F0502020204030204" pitchFamily="34" charset="0"/>
              </a:rPr>
              <a:t>CELMoD</a:t>
            </a:r>
            <a:r>
              <a:rPr lang="en-US" sz="1500" b="0" dirty="0">
                <a:solidFill>
                  <a:schemeClr val="tx1"/>
                </a:solidFill>
                <a:latin typeface="Calibri" panose="020F0502020204030204" pitchFamily="34" charset="0"/>
                <a:cs typeface="Calibri" panose="020F0502020204030204" pitchFamily="34" charset="0"/>
              </a:rPr>
              <a:t> = </a:t>
            </a:r>
            <a:r>
              <a:rPr lang="en-US" sz="1500" b="0" dirty="0" err="1">
                <a:solidFill>
                  <a:schemeClr val="tx1"/>
                </a:solidFill>
                <a:latin typeface="Calibri" panose="020F0502020204030204" pitchFamily="34" charset="0"/>
                <a:cs typeface="Calibri" panose="020F0502020204030204" pitchFamily="34" charset="0"/>
              </a:rPr>
              <a:t>cereblon</a:t>
            </a:r>
            <a:r>
              <a:rPr lang="en-US" sz="1500" b="0" dirty="0">
                <a:solidFill>
                  <a:schemeClr val="tx1"/>
                </a:solidFill>
                <a:latin typeface="Calibri" panose="020F0502020204030204" pitchFamily="34" charset="0"/>
                <a:cs typeface="Calibri" panose="020F0502020204030204" pitchFamily="34" charset="0"/>
              </a:rPr>
              <a:t> E3 ligase modulator</a:t>
            </a:r>
          </a:p>
        </p:txBody>
      </p:sp>
    </p:spTree>
    <p:extLst>
      <p:ext uri="{BB962C8B-B14F-4D97-AF65-F5344CB8AC3E}">
        <p14:creationId xmlns:p14="http://schemas.microsoft.com/office/powerpoint/2010/main" val="2403273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8C0A3-7C40-11D2-4CCF-917449ECD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7978D-863F-8B38-381A-5FB9AE1B4745}"/>
              </a:ext>
            </a:extLst>
          </p:cNvPr>
          <p:cNvSpPr>
            <a:spLocks noGrp="1"/>
          </p:cNvSpPr>
          <p:nvPr>
            <p:ph type="title"/>
          </p:nvPr>
        </p:nvSpPr>
        <p:spPr>
          <a:xfrm>
            <a:off x="838199" y="83778"/>
            <a:ext cx="10515600" cy="1325563"/>
          </a:xfrm>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CC-220-DLBCL-001: Study Design</a:t>
            </a:r>
            <a:endParaRPr lang="en-US" dirty="0">
              <a:solidFill>
                <a:srgbClr val="FF40FF"/>
              </a:solidFill>
            </a:endParaRPr>
          </a:p>
        </p:txBody>
      </p:sp>
      <p:sp>
        <p:nvSpPr>
          <p:cNvPr id="4" name="TextBox 3">
            <a:extLst>
              <a:ext uri="{FF2B5EF4-FFF2-40B4-BE49-F238E27FC236}">
                <a16:creationId xmlns:a16="http://schemas.microsoft.com/office/drawing/2014/main" id="{F567A75D-2AD3-485D-31B0-C56BAF233795}"/>
              </a:ext>
            </a:extLst>
          </p:cNvPr>
          <p:cNvSpPr txBox="1"/>
          <p:nvPr/>
        </p:nvSpPr>
        <p:spPr>
          <a:xfrm>
            <a:off x="0" y="6581001"/>
            <a:ext cx="288284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Hoffman M et al. ASCO 2026;Abstract 7011</a:t>
            </a:r>
          </a:p>
        </p:txBody>
      </p:sp>
      <p:pic>
        <p:nvPicPr>
          <p:cNvPr id="5122" name="Picture 2">
            <a:extLst>
              <a:ext uri="{FF2B5EF4-FFF2-40B4-BE49-F238E27FC236}">
                <a16:creationId xmlns:a16="http://schemas.microsoft.com/office/drawing/2014/main" id="{4085E403-6CFB-52F6-CFAF-49D2BC64897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492646" y="1257301"/>
            <a:ext cx="10994317" cy="511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429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2B2EC-37F4-14AE-DB68-491E4D186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4F1AA-9B57-7834-3C8F-966E19D15F78}"/>
              </a:ext>
            </a:extLst>
          </p:cNvPr>
          <p:cNvSpPr>
            <a:spLocks noGrp="1"/>
          </p:cNvSpPr>
          <p:nvPr>
            <p:ph type="title"/>
          </p:nvPr>
        </p:nvSpPr>
        <p:spPr>
          <a:xfrm>
            <a:off x="833968" y="44450"/>
            <a:ext cx="10515600" cy="1325563"/>
          </a:xfrm>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CC-220-DLBCL-001: High-Grade AEs</a:t>
            </a:r>
            <a:endParaRPr lang="en-US" dirty="0">
              <a:solidFill>
                <a:srgbClr val="FF40FF"/>
              </a:solidFill>
            </a:endParaRPr>
          </a:p>
        </p:txBody>
      </p:sp>
      <p:sp>
        <p:nvSpPr>
          <p:cNvPr id="4" name="TextBox 3">
            <a:extLst>
              <a:ext uri="{FF2B5EF4-FFF2-40B4-BE49-F238E27FC236}">
                <a16:creationId xmlns:a16="http://schemas.microsoft.com/office/drawing/2014/main" id="{3C8170D9-A459-AD7E-56F1-F1F8A82199B9}"/>
              </a:ext>
            </a:extLst>
          </p:cNvPr>
          <p:cNvSpPr txBox="1"/>
          <p:nvPr/>
        </p:nvSpPr>
        <p:spPr>
          <a:xfrm>
            <a:off x="0" y="6581001"/>
            <a:ext cx="288284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Hoffman M et al. ASCO 2026;Abstract 7011</a:t>
            </a:r>
          </a:p>
        </p:txBody>
      </p:sp>
      <p:pic>
        <p:nvPicPr>
          <p:cNvPr id="6146" name="Picture 2">
            <a:extLst>
              <a:ext uri="{FF2B5EF4-FFF2-40B4-BE49-F238E27FC236}">
                <a16:creationId xmlns:a16="http://schemas.microsoft.com/office/drawing/2014/main" id="{B37E59E1-9EFC-335B-DE31-D6007B5F4C4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42951" y="1144546"/>
            <a:ext cx="10994992" cy="529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44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08DA9-8D94-DD52-8C0E-436C26C43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311B3C-7930-F996-1A7B-7CB68E5D7B2B}"/>
              </a:ext>
            </a:extLst>
          </p:cNvPr>
          <p:cNvSpPr>
            <a:spLocks noGrp="1"/>
          </p:cNvSpPr>
          <p:nvPr>
            <p:ph type="title"/>
          </p:nvPr>
        </p:nvSpPr>
        <p:spPr>
          <a:xfrm>
            <a:off x="916517" y="109486"/>
            <a:ext cx="10515600" cy="1325563"/>
          </a:xfrm>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CC-220-DLBCL-001: Responses</a:t>
            </a:r>
            <a:endParaRPr lang="en-US" dirty="0">
              <a:solidFill>
                <a:srgbClr val="FF40FF"/>
              </a:solidFill>
            </a:endParaRPr>
          </a:p>
        </p:txBody>
      </p:sp>
      <p:sp>
        <p:nvSpPr>
          <p:cNvPr id="4" name="TextBox 3">
            <a:extLst>
              <a:ext uri="{FF2B5EF4-FFF2-40B4-BE49-F238E27FC236}">
                <a16:creationId xmlns:a16="http://schemas.microsoft.com/office/drawing/2014/main" id="{4A4185D9-74F1-159C-14A6-36F03A7386EC}"/>
              </a:ext>
            </a:extLst>
          </p:cNvPr>
          <p:cNvSpPr txBox="1"/>
          <p:nvPr/>
        </p:nvSpPr>
        <p:spPr>
          <a:xfrm>
            <a:off x="0" y="6581001"/>
            <a:ext cx="288284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Hoffman M et al. ASCO 2026;Abstract 7011</a:t>
            </a:r>
          </a:p>
        </p:txBody>
      </p:sp>
      <p:pic>
        <p:nvPicPr>
          <p:cNvPr id="7170" name="Picture 2">
            <a:extLst>
              <a:ext uri="{FF2B5EF4-FFF2-40B4-BE49-F238E27FC236}">
                <a16:creationId xmlns:a16="http://schemas.microsoft.com/office/drawing/2014/main" id="{EBEF30D1-3569-F8A9-7DBD-14685C914D2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640022" y="1211580"/>
            <a:ext cx="11250516" cy="52463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6BE697A-02D9-8232-18E2-EFA4BF159234}"/>
              </a:ext>
            </a:extLst>
          </p:cNvPr>
          <p:cNvSpPr/>
          <p:nvPr/>
        </p:nvSpPr>
        <p:spPr>
          <a:xfrm>
            <a:off x="11432117" y="6297930"/>
            <a:ext cx="272203" cy="2830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13755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ABCA-C9C0-8FCE-E95B-0A75BF49B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7F4E-8F9C-F0FC-0D72-249068A8DE8B}"/>
              </a:ext>
            </a:extLst>
          </p:cNvPr>
          <p:cNvSpPr>
            <a:spLocks noGrp="1"/>
          </p:cNvSpPr>
          <p:nvPr>
            <p:ph type="title"/>
          </p:nvPr>
        </p:nvSpPr>
        <p:spPr>
          <a:xfrm>
            <a:off x="912285" y="1167790"/>
            <a:ext cx="10358967" cy="1143000"/>
          </a:xfrm>
        </p:spPr>
        <p:txBody>
          <a:bodyPr/>
          <a:lstStyle/>
          <a:p>
            <a:r>
              <a:rPr lang="en-US" sz="4000" dirty="0"/>
              <a:t>Questions?</a:t>
            </a:r>
            <a:br>
              <a:rPr lang="en-US" dirty="0"/>
            </a:br>
            <a:br>
              <a:rPr lang="en-US" dirty="0"/>
            </a:br>
            <a:r>
              <a:rPr lang="en-US" sz="2800" dirty="0" err="1"/>
              <a:t>CELMoDs</a:t>
            </a:r>
            <a:r>
              <a:rPr lang="en-US" sz="2800" dirty="0"/>
              <a:t> (Golcadomide)  </a:t>
            </a:r>
            <a:endParaRPr lang="en-US" dirty="0"/>
          </a:p>
        </p:txBody>
      </p:sp>
      <p:sp>
        <p:nvSpPr>
          <p:cNvPr id="3" name="Content Placeholder 2">
            <a:extLst>
              <a:ext uri="{FF2B5EF4-FFF2-40B4-BE49-F238E27FC236}">
                <a16:creationId xmlns:a16="http://schemas.microsoft.com/office/drawing/2014/main" id="{8C3759F1-F72B-B8A3-066D-F087AFAD5405}"/>
              </a:ext>
            </a:extLst>
          </p:cNvPr>
          <p:cNvSpPr>
            <a:spLocks noGrp="1"/>
          </p:cNvSpPr>
          <p:nvPr>
            <p:ph idx="1"/>
          </p:nvPr>
        </p:nvSpPr>
        <p:spPr>
          <a:xfrm>
            <a:off x="912286" y="2523392"/>
            <a:ext cx="9457841" cy="3691674"/>
          </a:xfrm>
        </p:spPr>
        <p:txBody>
          <a:bodyPr/>
          <a:lstStyle/>
          <a:p>
            <a:r>
              <a:rPr lang="en-US" sz="2000" b="0" dirty="0"/>
              <a:t>Hoffmann M et al. </a:t>
            </a:r>
            <a:r>
              <a:rPr lang="en-US" sz="2000" dirty="0"/>
              <a:t>Golcadomide</a:t>
            </a:r>
            <a:r>
              <a:rPr lang="en-US" sz="2000" b="0" dirty="0"/>
              <a:t> (GOLCA), a potential, first-in-class, </a:t>
            </a:r>
            <a:r>
              <a:rPr lang="en-US" sz="2000" dirty="0"/>
              <a:t>oral </a:t>
            </a:r>
            <a:r>
              <a:rPr lang="en-US" sz="2000" dirty="0" err="1"/>
              <a:t>CELMoD</a:t>
            </a:r>
            <a:r>
              <a:rPr lang="en-US" sz="2000" b="0" dirty="0"/>
              <a:t>, + Pola-RCHP in patients (pts) with </a:t>
            </a:r>
            <a:r>
              <a:rPr lang="en-US" sz="2000" dirty="0"/>
              <a:t>newly diagnosed aggressive B-cell lymphoma </a:t>
            </a:r>
            <a:r>
              <a:rPr lang="en-US" sz="2000" b="0" dirty="0"/>
              <a:t>(a-BCL): </a:t>
            </a:r>
            <a:r>
              <a:rPr lang="en-US" sz="2000" dirty="0"/>
              <a:t>Safety</a:t>
            </a:r>
            <a:r>
              <a:rPr lang="en-US" sz="2000" b="0" dirty="0"/>
              <a:t> and </a:t>
            </a:r>
            <a:r>
              <a:rPr lang="en-US" sz="2000" dirty="0"/>
              <a:t>12-month</a:t>
            </a:r>
            <a:r>
              <a:rPr lang="en-US" sz="2000" b="0" dirty="0"/>
              <a:t> (mo) </a:t>
            </a:r>
            <a:r>
              <a:rPr lang="en-US" sz="2000" dirty="0"/>
              <a:t>efficacy </a:t>
            </a:r>
            <a:r>
              <a:rPr lang="en-US" sz="2000" b="0" dirty="0"/>
              <a:t>results. ASCO 2026;Abstract 7011. </a:t>
            </a:r>
          </a:p>
        </p:txBody>
      </p:sp>
    </p:spTree>
    <p:extLst>
      <p:ext uri="{BB962C8B-B14F-4D97-AF65-F5344CB8AC3E}">
        <p14:creationId xmlns:p14="http://schemas.microsoft.com/office/powerpoint/2010/main" val="33755866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733DB-B53A-CD71-36D9-AB2A9B9DC7F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BEEFABD-E56B-F215-B8B2-8039CB91AC87}"/>
              </a:ext>
            </a:extLst>
          </p:cNvPr>
          <p:cNvSpPr/>
          <p:nvPr/>
        </p:nvSpPr>
        <p:spPr bwMode="auto">
          <a:xfrm>
            <a:off x="553781" y="3325732"/>
            <a:ext cx="11175157" cy="5205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EAA26B31-4717-A716-F10A-C0EC7F3AE8AF}"/>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BDCC77CC-6D10-9424-8FB9-04222431AA1D}"/>
              </a:ext>
            </a:extLst>
          </p:cNvPr>
          <p:cNvSpPr>
            <a:spLocks noGrp="1"/>
          </p:cNvSpPr>
          <p:nvPr>
            <p:ph idx="1"/>
          </p:nvPr>
        </p:nvSpPr>
        <p:spPr>
          <a:xfrm>
            <a:off x="1299975" y="1570128"/>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Trials in Progress</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Chronic Lymphocytic Leukemia</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Diffuse Large B-Cell Lymphoma </a:t>
            </a:r>
            <a:endParaRPr lang="en-US" sz="2600" dirty="0">
              <a:solidFill>
                <a:schemeClr val="accent2"/>
              </a:solidFill>
            </a:endParaRPr>
          </a:p>
          <a:p>
            <a:pPr marL="98425" indent="0">
              <a:lnSpc>
                <a:spcPts val="3240"/>
              </a:lnSpc>
              <a:spcBef>
                <a:spcPts val="1000"/>
              </a:spcBef>
              <a:spcAft>
                <a:spcPts val="600"/>
              </a:spcAft>
              <a:buNone/>
            </a:pPr>
            <a:r>
              <a:rPr lang="en-US" sz="2600" dirty="0">
                <a:solidFill>
                  <a:schemeClr val="bg1"/>
                </a:solidFill>
              </a:rPr>
              <a:t>Module 3: Mantle Cell Lymphoma </a:t>
            </a:r>
          </a:p>
          <a:p>
            <a:pPr>
              <a:lnSpc>
                <a:spcPts val="3240"/>
              </a:lnSpc>
              <a:spcBef>
                <a:spcPts val="0"/>
              </a:spcBef>
              <a:spcAft>
                <a:spcPts val="400"/>
              </a:spcAft>
            </a:pPr>
            <a:r>
              <a:rPr lang="en-US" sz="2400" dirty="0">
                <a:solidFill>
                  <a:schemeClr val="tx1"/>
                </a:solidFill>
              </a:rPr>
              <a:t>BTK Inhibitors</a:t>
            </a:r>
          </a:p>
          <a:p>
            <a:pPr>
              <a:lnSpc>
                <a:spcPts val="3240"/>
              </a:lnSpc>
              <a:spcBef>
                <a:spcPts val="0"/>
              </a:spcBef>
              <a:spcAft>
                <a:spcPts val="400"/>
              </a:spcAft>
            </a:pPr>
            <a:r>
              <a:rPr lang="en-US" sz="2400" dirty="0">
                <a:solidFill>
                  <a:schemeClr val="tx1"/>
                </a:solidFill>
              </a:rPr>
              <a:t>Bcl-2 Inhibitors</a:t>
            </a:r>
          </a:p>
          <a:p>
            <a:pPr>
              <a:lnSpc>
                <a:spcPts val="3240"/>
              </a:lnSpc>
              <a:spcBef>
                <a:spcPts val="0"/>
              </a:spcBef>
              <a:spcAft>
                <a:spcPts val="400"/>
              </a:spcAft>
            </a:pPr>
            <a:r>
              <a:rPr lang="en-US" sz="2400" dirty="0">
                <a:solidFill>
                  <a:schemeClr val="tx1"/>
                </a:solidFill>
              </a:rPr>
              <a:t>Bispecific Antibodies </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Follicular Lymphoma</a:t>
            </a:r>
          </a:p>
        </p:txBody>
      </p:sp>
    </p:spTree>
    <p:custDataLst>
      <p:tags r:id="rId1"/>
    </p:custDataLst>
    <p:extLst>
      <p:ext uri="{BB962C8B-B14F-4D97-AF65-F5344CB8AC3E}">
        <p14:creationId xmlns:p14="http://schemas.microsoft.com/office/powerpoint/2010/main" val="2815153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D312-96FF-05B1-C053-C620D6641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92660-5BD1-24B6-2439-BACFE299E072}"/>
              </a:ext>
            </a:extLst>
          </p:cNvPr>
          <p:cNvSpPr>
            <a:spLocks noGrp="1"/>
          </p:cNvSpPr>
          <p:nvPr>
            <p:ph type="title"/>
          </p:nvPr>
        </p:nvSpPr>
        <p:spPr/>
        <p:txBody>
          <a:bodyPr/>
          <a:lstStyle/>
          <a:p>
            <a:r>
              <a:rPr lang="en-US" dirty="0"/>
              <a:t>Key Datasets</a:t>
            </a:r>
          </a:p>
        </p:txBody>
      </p:sp>
      <p:sp>
        <p:nvSpPr>
          <p:cNvPr id="3" name="Content Placeholder 2">
            <a:extLst>
              <a:ext uri="{FF2B5EF4-FFF2-40B4-BE49-F238E27FC236}">
                <a16:creationId xmlns:a16="http://schemas.microsoft.com/office/drawing/2014/main" id="{BF2B0E80-88F9-7AD2-8167-FB575CA2875B}"/>
              </a:ext>
            </a:extLst>
          </p:cNvPr>
          <p:cNvSpPr>
            <a:spLocks noGrp="1"/>
          </p:cNvSpPr>
          <p:nvPr>
            <p:ph idx="1"/>
          </p:nvPr>
        </p:nvSpPr>
        <p:spPr>
          <a:xfrm>
            <a:off x="912286" y="1416053"/>
            <a:ext cx="10027857" cy="4799013"/>
          </a:xfrm>
        </p:spPr>
        <p:txBody>
          <a:bodyPr/>
          <a:lstStyle/>
          <a:p>
            <a:r>
              <a:rPr lang="en-US" sz="2000" b="0" dirty="0"/>
              <a:t>[Manufacturer] announces </a:t>
            </a:r>
            <a:r>
              <a:rPr lang="en-US" sz="2000" dirty="0"/>
              <a:t>positive phase 3 results for [</a:t>
            </a:r>
            <a:r>
              <a:rPr lang="en-US" sz="2000" dirty="0" err="1"/>
              <a:t>zanubrutinib</a:t>
            </a:r>
            <a:r>
              <a:rPr lang="en-US" sz="2000" dirty="0"/>
              <a:t>] in frontline mantle cell </a:t>
            </a:r>
            <a:r>
              <a:rPr lang="en-US" sz="2000" b="0" dirty="0"/>
              <a:t>lymphoma [press release]. June 30, 2026. https://</a:t>
            </a:r>
            <a:r>
              <a:rPr lang="en-US" sz="2000" b="0" dirty="0" err="1"/>
              <a:t>ir.beonemedicines.com</a:t>
            </a:r>
            <a:r>
              <a:rPr lang="en-US" sz="2000" b="0" dirty="0"/>
              <a:t>/news/beone-medicines-announces-positive-phase-3-results-for-brukinsa-in-frontline-mantle-cell-lymphoma/44597eac-a44b-451f-a021-48d345cdb85e.</a:t>
            </a:r>
          </a:p>
          <a:p>
            <a:r>
              <a:rPr lang="en-US" sz="2000" b="0" dirty="0"/>
              <a:t>Testing continuous versus intermittent treatment with the study drug </a:t>
            </a:r>
            <a:r>
              <a:rPr lang="en-US" sz="2000" b="0" dirty="0" err="1"/>
              <a:t>zanubrutinib</a:t>
            </a:r>
            <a:r>
              <a:rPr lang="en-US" sz="2000" b="0" dirty="0"/>
              <a:t> for older patients with previously untreated mantle cell lymphoma. NCT05976763</a:t>
            </a:r>
          </a:p>
          <a:p>
            <a:r>
              <a:rPr lang="en-US" sz="2000" b="0" dirty="0"/>
              <a:t>Wang ML et al. </a:t>
            </a:r>
            <a:r>
              <a:rPr lang="en-US" sz="2000" dirty="0" err="1"/>
              <a:t>Pirtobrutinib</a:t>
            </a:r>
            <a:r>
              <a:rPr lang="en-US" sz="2000" dirty="0"/>
              <a:t> </a:t>
            </a:r>
            <a:r>
              <a:rPr lang="en-US" sz="2000" b="0" dirty="0"/>
              <a:t>in covalent </a:t>
            </a:r>
            <a:r>
              <a:rPr lang="en-US" sz="2000" dirty="0"/>
              <a:t>Bruton tyrosine kinase inhibitor pretreated mantle-cell lymphoma</a:t>
            </a:r>
            <a:r>
              <a:rPr lang="en-US" sz="2000" b="0" dirty="0"/>
              <a:t>. </a:t>
            </a:r>
            <a:r>
              <a:rPr lang="en-US" sz="2000" b="0" i="1" dirty="0"/>
              <a:t>J Clin Oncol </a:t>
            </a:r>
            <a:r>
              <a:rPr lang="en-US" sz="2000" b="0" dirty="0"/>
              <a:t>2023;41(24):3988-97.</a:t>
            </a:r>
          </a:p>
        </p:txBody>
      </p:sp>
    </p:spTree>
    <p:extLst>
      <p:ext uri="{BB962C8B-B14F-4D97-AF65-F5344CB8AC3E}">
        <p14:creationId xmlns:p14="http://schemas.microsoft.com/office/powerpoint/2010/main" val="27652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5506B-69BA-DAE1-9068-E1039661C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BE4B5-C961-7BF0-C079-15AC3C1F53CD}"/>
              </a:ext>
            </a:extLst>
          </p:cNvPr>
          <p:cNvSpPr>
            <a:spLocks noGrp="1"/>
          </p:cNvSpPr>
          <p:nvPr>
            <p:ph type="title"/>
          </p:nvPr>
        </p:nvSpPr>
        <p:spPr/>
        <p:txBody>
          <a:bodyPr/>
          <a:lstStyle/>
          <a:p>
            <a:r>
              <a:rPr lang="en-US" dirty="0"/>
              <a:t>Key Datasets (Continued)</a:t>
            </a:r>
          </a:p>
        </p:txBody>
      </p:sp>
      <p:sp>
        <p:nvSpPr>
          <p:cNvPr id="3" name="Content Placeholder 2">
            <a:extLst>
              <a:ext uri="{FF2B5EF4-FFF2-40B4-BE49-F238E27FC236}">
                <a16:creationId xmlns:a16="http://schemas.microsoft.com/office/drawing/2014/main" id="{45E94688-D0EF-399D-FEC4-3D6961743279}"/>
              </a:ext>
            </a:extLst>
          </p:cNvPr>
          <p:cNvSpPr>
            <a:spLocks noGrp="1"/>
          </p:cNvSpPr>
          <p:nvPr>
            <p:ph idx="1"/>
          </p:nvPr>
        </p:nvSpPr>
        <p:spPr>
          <a:xfrm>
            <a:off x="912286" y="1416053"/>
            <a:ext cx="10102078" cy="4799013"/>
          </a:xfrm>
        </p:spPr>
        <p:txBody>
          <a:bodyPr/>
          <a:lstStyle/>
          <a:p>
            <a:r>
              <a:rPr lang="en-US" sz="2000" b="0" dirty="0"/>
              <a:t>Eyre TA et al. Phase I/II study of </a:t>
            </a:r>
            <a:r>
              <a:rPr lang="en-US" sz="2000" b="0" dirty="0" err="1"/>
              <a:t>sonrotoclax</a:t>
            </a:r>
            <a:r>
              <a:rPr lang="en-US" sz="2000" b="0" dirty="0"/>
              <a:t> (BGB-11417) monotherapy in patients with mantle cell lymphoma previously treated with anti-CD20 therapy and a Bruton tyrosine kinase inhibitor. </a:t>
            </a:r>
            <a:r>
              <a:rPr lang="en-US" sz="2000" b="0" i="1" dirty="0"/>
              <a:t>J Clin Oncol </a:t>
            </a:r>
            <a:r>
              <a:rPr lang="en-US" sz="2000" b="0" dirty="0"/>
              <a:t>2026;44(23):2233-43. </a:t>
            </a:r>
          </a:p>
          <a:p>
            <a:r>
              <a:rPr lang="en-US" sz="2000" b="0" dirty="0"/>
              <a:t>A study to investigate the efficacy and safety of </a:t>
            </a:r>
            <a:r>
              <a:rPr lang="en-US" sz="2000" dirty="0" err="1"/>
              <a:t>sonrotoclax</a:t>
            </a:r>
            <a:r>
              <a:rPr lang="en-US" sz="2000" dirty="0"/>
              <a:t> plus </a:t>
            </a:r>
            <a:r>
              <a:rPr lang="en-US" sz="2000" dirty="0" err="1"/>
              <a:t>zanubrutinib</a:t>
            </a:r>
            <a:r>
              <a:rPr lang="en-US" sz="2000" dirty="0"/>
              <a:t> </a:t>
            </a:r>
            <a:r>
              <a:rPr lang="en-US" sz="2000" b="0" dirty="0"/>
              <a:t>compared with placebo plus </a:t>
            </a:r>
            <a:r>
              <a:rPr lang="en-US" sz="2000" b="0" dirty="0" err="1"/>
              <a:t>zanubrutinib</a:t>
            </a:r>
            <a:r>
              <a:rPr lang="en-US" sz="2000" b="0" dirty="0"/>
              <a:t> in adults with </a:t>
            </a:r>
            <a:r>
              <a:rPr lang="en-US" sz="2000" dirty="0"/>
              <a:t>relapsed/refractory mantle cell lymphoma (CELESTIAL-RRMCL)</a:t>
            </a:r>
            <a:r>
              <a:rPr lang="en-US" sz="2000" b="0" dirty="0"/>
              <a:t>. NCT06742996 </a:t>
            </a:r>
          </a:p>
          <a:p>
            <a:r>
              <a:rPr lang="en-US" sz="2000" b="0" dirty="0"/>
              <a:t>Karimi Y et al. </a:t>
            </a:r>
            <a:r>
              <a:rPr lang="en-US" sz="2000" dirty="0"/>
              <a:t>Fixed-duration glofitamab monotherapy</a:t>
            </a:r>
            <a:r>
              <a:rPr lang="en-US" sz="2000" b="0" dirty="0"/>
              <a:t> in </a:t>
            </a:r>
            <a:r>
              <a:rPr lang="en-US" sz="2000" dirty="0"/>
              <a:t>relapsed/refractory </a:t>
            </a:r>
            <a:r>
              <a:rPr lang="en-US" sz="2000" b="0" dirty="0"/>
              <a:t>(R/R) </a:t>
            </a:r>
            <a:r>
              <a:rPr lang="en-US" sz="2000" dirty="0"/>
              <a:t>mantle cell lymphoma</a:t>
            </a:r>
            <a:r>
              <a:rPr lang="en-US" sz="2000" b="0" dirty="0"/>
              <a:t> (MCL) with/without prior Bruton’s tyrosine kinase inhibitor (BTKi) exposure: </a:t>
            </a:r>
            <a:r>
              <a:rPr lang="en-US" sz="2000" dirty="0"/>
              <a:t>Updated data </a:t>
            </a:r>
            <a:r>
              <a:rPr lang="en-US" sz="2000" b="0" dirty="0"/>
              <a:t>after a </a:t>
            </a:r>
            <a:r>
              <a:rPr lang="en-US" sz="2000" dirty="0"/>
              <a:t>3.5-year follow-up</a:t>
            </a:r>
            <a:r>
              <a:rPr lang="en-US" sz="2000" b="0" dirty="0"/>
              <a:t>. ASCO 2026;Abstract 7006.</a:t>
            </a:r>
          </a:p>
          <a:p>
            <a:r>
              <a:rPr lang="en-US" sz="2000" b="0" dirty="0"/>
              <a:t>Budde LE et al. </a:t>
            </a:r>
            <a:r>
              <a:rPr lang="en-US" sz="2000" dirty="0"/>
              <a:t>Mosunetuzumab plus polatuzumab vedotin </a:t>
            </a:r>
            <a:r>
              <a:rPr lang="en-US" sz="2000" b="0" dirty="0"/>
              <a:t>for relapsed/refractory MCL after BTK inhibitor therapy: A </a:t>
            </a:r>
            <a:r>
              <a:rPr lang="en-US" sz="2000" dirty="0"/>
              <a:t>phase 2</a:t>
            </a:r>
            <a:r>
              <a:rPr lang="en-US" sz="2000" b="0" dirty="0"/>
              <a:t> study. </a:t>
            </a:r>
            <a:r>
              <a:rPr lang="en-US" sz="2000" b="0" i="1" dirty="0"/>
              <a:t>Blood</a:t>
            </a:r>
            <a:r>
              <a:rPr lang="en-US" sz="2000" b="0" dirty="0"/>
              <a:t> 2026;148(6):682-692.</a:t>
            </a:r>
          </a:p>
          <a:p>
            <a:endParaRPr lang="en-US" sz="2000" b="0" dirty="0"/>
          </a:p>
          <a:p>
            <a:endParaRPr lang="en-US" sz="2000" b="0" dirty="0"/>
          </a:p>
        </p:txBody>
      </p:sp>
    </p:spTree>
    <p:extLst>
      <p:ext uri="{BB962C8B-B14F-4D97-AF65-F5344CB8AC3E}">
        <p14:creationId xmlns:p14="http://schemas.microsoft.com/office/powerpoint/2010/main" val="3366404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B0892F5F-018B-A94E-9F17-90A824949E7A}"/>
              </a:ext>
            </a:extLst>
          </p:cNvPr>
          <p:cNvSpPr txBox="1">
            <a:spLocks/>
          </p:cNvSpPr>
          <p:nvPr/>
        </p:nvSpPr>
        <p:spPr>
          <a:xfrm>
            <a:off x="4734813" y="2191781"/>
            <a:ext cx="6691873" cy="685800"/>
          </a:xfrm>
          <a:prstGeom prst="rect">
            <a:avLst/>
          </a:prstGeom>
        </p:spPr>
        <p:txBody>
          <a:bodyPr vert="horz" lIns="0" tIns="0" rIns="0" bIns="60960" rtlCol="0">
            <a:noAutofit/>
          </a:bodyPr>
          <a:lstStyle>
            <a:lvl1pPr marL="0" indent="0" algn="r" defTabSz="457200" rtl="0" eaLnBrk="1" latinLnBrk="0" hangingPunct="1">
              <a:spcBef>
                <a:spcPct val="20000"/>
              </a:spcBef>
              <a:buFontTx/>
              <a:buNone/>
              <a:defRPr sz="1400" kern="1200" baseline="0">
                <a:solidFill>
                  <a:schemeClr val="bg1"/>
                </a:solidFill>
                <a:latin typeface="Arial"/>
                <a:ea typeface="+mn-ea"/>
                <a:cs typeface="Arial"/>
              </a:defRPr>
            </a:lvl1pPr>
            <a:lvl2pPr marL="742950" indent="-285750" algn="l" defTabSz="457200" rtl="0" eaLnBrk="1" latinLnBrk="0" hangingPunct="1">
              <a:spcBef>
                <a:spcPct val="20000"/>
              </a:spcBef>
              <a:buFontTx/>
              <a:buNone/>
              <a:defRPr sz="2400" kern="1200">
                <a:solidFill>
                  <a:srgbClr val="58595B"/>
                </a:solidFill>
                <a:latin typeface="Arial"/>
                <a:ea typeface="+mn-ea"/>
                <a:cs typeface="Arial"/>
              </a:defRPr>
            </a:lvl2pPr>
            <a:lvl3pPr marL="1143000" indent="-228600" algn="l" defTabSz="457200" rtl="0" eaLnBrk="1" latinLnBrk="0" hangingPunct="1">
              <a:spcBef>
                <a:spcPct val="20000"/>
              </a:spcBef>
              <a:buFontTx/>
              <a:buNone/>
              <a:defRPr sz="2400" kern="1200">
                <a:solidFill>
                  <a:schemeClr val="tx1"/>
                </a:solidFill>
                <a:latin typeface="Arial"/>
                <a:ea typeface="+mn-ea"/>
                <a:cs typeface="Arial"/>
              </a:defRPr>
            </a:lvl3pPr>
            <a:lvl4pPr marL="1600200" indent="-228600" algn="l" defTabSz="457200" rtl="0" eaLnBrk="1" latinLnBrk="0" hangingPunct="1">
              <a:spcBef>
                <a:spcPct val="20000"/>
              </a:spcBef>
              <a:buFontTx/>
              <a:buNone/>
              <a:defRPr sz="2400" kern="1200">
                <a:solidFill>
                  <a:schemeClr val="tx1"/>
                </a:solidFill>
                <a:latin typeface="Arial"/>
                <a:ea typeface="+mn-ea"/>
                <a:cs typeface="Arial"/>
              </a:defRPr>
            </a:lvl4pPr>
            <a:lvl5pPr marL="2057400" indent="-228600" algn="l" defTabSz="457200" rtl="0" eaLnBrk="1" latinLnBrk="0" hangingPunct="1">
              <a:spcBef>
                <a:spcPct val="20000"/>
              </a:spcBef>
              <a:buFontTx/>
              <a:buNone/>
              <a:defRPr sz="2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dirty="0">
              <a:ln>
                <a:noFill/>
              </a:ln>
              <a:solidFill>
                <a:srgbClr val="005B9C"/>
              </a:solidFill>
              <a:effectLst/>
              <a:uLnTx/>
              <a:uFillTx/>
              <a:latin typeface="Arial"/>
              <a:ea typeface="+mn-ea"/>
              <a:cs typeface="Arial"/>
            </a:endParaRPr>
          </a:p>
        </p:txBody>
      </p:sp>
      <p:sp>
        <p:nvSpPr>
          <p:cNvPr id="19" name="Text Placeholder 18"/>
          <p:cNvSpPr>
            <a:spLocks noGrp="1"/>
          </p:cNvSpPr>
          <p:nvPr>
            <p:ph type="body" sz="quarter" idx="15"/>
          </p:nvPr>
        </p:nvSpPr>
        <p:spPr/>
        <p:txBody>
          <a:bodyPr/>
          <a:lstStyle/>
          <a:p>
            <a:r>
              <a:rPr lang="en-US" dirty="0"/>
              <a:t>Brad Kahl, MD, </a:t>
            </a:r>
          </a:p>
          <a:p>
            <a:r>
              <a:rPr lang="en-US" dirty="0"/>
              <a:t>September 2, 2026</a:t>
            </a:r>
          </a:p>
        </p:txBody>
      </p:sp>
      <p:sp>
        <p:nvSpPr>
          <p:cNvPr id="18" name="Title 17"/>
          <p:cNvSpPr>
            <a:spLocks noGrp="1"/>
          </p:cNvSpPr>
          <p:nvPr>
            <p:ph type="ctrTitle"/>
          </p:nvPr>
        </p:nvSpPr>
        <p:spPr/>
        <p:txBody>
          <a:bodyPr/>
          <a:lstStyle/>
          <a:p>
            <a:r>
              <a:rPr lang="en-US" dirty="0"/>
              <a:t>Post ASCO/EHA NHL Updates</a:t>
            </a:r>
          </a:p>
        </p:txBody>
      </p:sp>
    </p:spTree>
    <p:extLst>
      <p:ext uri="{BB962C8B-B14F-4D97-AF65-F5344CB8AC3E}">
        <p14:creationId xmlns:p14="http://schemas.microsoft.com/office/powerpoint/2010/main" val="33659423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89ED1-BC89-72ED-ADF3-C88899900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B7BBA-7FE3-42A3-E5CE-1AD4AA787744}"/>
              </a:ext>
            </a:extLst>
          </p:cNvPr>
          <p:cNvSpPr>
            <a:spLocks noGrp="1"/>
          </p:cNvSpPr>
          <p:nvPr>
            <p:ph type="title"/>
          </p:nvPr>
        </p:nvSpPr>
        <p:spPr/>
        <p:txBody>
          <a:bodyPr/>
          <a:lstStyle/>
          <a:p>
            <a:r>
              <a:rPr lang="en-US" dirty="0"/>
              <a:t>Key Datasets — BTK Inhibitors</a:t>
            </a:r>
          </a:p>
        </p:txBody>
      </p:sp>
      <p:sp>
        <p:nvSpPr>
          <p:cNvPr id="3" name="Content Placeholder 2">
            <a:extLst>
              <a:ext uri="{FF2B5EF4-FFF2-40B4-BE49-F238E27FC236}">
                <a16:creationId xmlns:a16="http://schemas.microsoft.com/office/drawing/2014/main" id="{4BC2D9F1-6CD7-AD23-E7FB-1E4D7D0F7BBA}"/>
              </a:ext>
            </a:extLst>
          </p:cNvPr>
          <p:cNvSpPr>
            <a:spLocks noGrp="1"/>
          </p:cNvSpPr>
          <p:nvPr>
            <p:ph idx="1"/>
          </p:nvPr>
        </p:nvSpPr>
        <p:spPr>
          <a:xfrm>
            <a:off x="912286" y="1416053"/>
            <a:ext cx="9471935" cy="4799013"/>
          </a:xfrm>
        </p:spPr>
        <p:txBody>
          <a:bodyPr/>
          <a:lstStyle/>
          <a:p>
            <a:r>
              <a:rPr lang="en-US" sz="2000" b="0" dirty="0"/>
              <a:t>[Manufacturer] announces </a:t>
            </a:r>
            <a:r>
              <a:rPr lang="en-US" sz="2000" dirty="0"/>
              <a:t>positive phase 3 results for [</a:t>
            </a:r>
            <a:r>
              <a:rPr lang="en-US" sz="2000" dirty="0" err="1"/>
              <a:t>zanubrutinib</a:t>
            </a:r>
            <a:r>
              <a:rPr lang="en-US" sz="2000" dirty="0"/>
              <a:t>] in frontline mantle cell lymphoma</a:t>
            </a:r>
            <a:r>
              <a:rPr lang="en-US" sz="2000" b="0" dirty="0"/>
              <a:t> [press release]. June 30, 2026. https://</a:t>
            </a:r>
            <a:r>
              <a:rPr lang="en-US" sz="2000" b="0" dirty="0" err="1"/>
              <a:t>ir.beonemedicines.com</a:t>
            </a:r>
            <a:r>
              <a:rPr lang="en-US" sz="2000" b="0" dirty="0"/>
              <a:t>/news/beone-medicines-announces-positive-phase-3-results-for-brukinsa-in-frontline-mantle-cell-lymphoma/44597eac-a44b-451f-a021-48d345cdb85e.</a:t>
            </a:r>
          </a:p>
          <a:p>
            <a:r>
              <a:rPr lang="en-US" sz="2000" b="0" dirty="0"/>
              <a:t>Testing continuous versus intermittent treatment with the study drug </a:t>
            </a:r>
            <a:r>
              <a:rPr lang="en-US" sz="2000" b="0" dirty="0" err="1"/>
              <a:t>zanubrutinib</a:t>
            </a:r>
            <a:r>
              <a:rPr lang="en-US" sz="2000" b="0" dirty="0"/>
              <a:t> for older patients with previously untreated mantle cell lymphoma. NCT05976763 </a:t>
            </a:r>
          </a:p>
          <a:p>
            <a:r>
              <a:rPr lang="en-US" sz="2000" b="0" dirty="0"/>
              <a:t>Wang ML et al. </a:t>
            </a:r>
            <a:r>
              <a:rPr lang="en-US" sz="2000" dirty="0" err="1"/>
              <a:t>Pirtobrutinib</a:t>
            </a:r>
            <a:r>
              <a:rPr lang="en-US" sz="2000" dirty="0"/>
              <a:t> </a:t>
            </a:r>
            <a:r>
              <a:rPr lang="en-US" sz="2000" b="0" dirty="0"/>
              <a:t>in covalent </a:t>
            </a:r>
            <a:r>
              <a:rPr lang="en-US" sz="2000" dirty="0"/>
              <a:t>Bruton tyrosine kinase inhibitor pretreated mantle-cell lymphoma</a:t>
            </a:r>
            <a:r>
              <a:rPr lang="en-US" sz="2000" b="0" dirty="0"/>
              <a:t>. </a:t>
            </a:r>
            <a:r>
              <a:rPr lang="en-US" sz="2000" b="0" i="1" dirty="0"/>
              <a:t>J Clin Oncol </a:t>
            </a:r>
            <a:r>
              <a:rPr lang="en-US" sz="2000" b="0" dirty="0"/>
              <a:t>2023;41(24):3988-97.</a:t>
            </a:r>
          </a:p>
        </p:txBody>
      </p:sp>
    </p:spTree>
    <p:extLst>
      <p:ext uri="{BB962C8B-B14F-4D97-AF65-F5344CB8AC3E}">
        <p14:creationId xmlns:p14="http://schemas.microsoft.com/office/powerpoint/2010/main" val="2195492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75D6F3-DCF0-8D51-C75A-B3F5B34ABEB1}"/>
              </a:ext>
            </a:extLst>
          </p:cNvPr>
          <p:cNvSpPr/>
          <p:nvPr/>
        </p:nvSpPr>
        <p:spPr>
          <a:xfrm>
            <a:off x="5879939" y="1111170"/>
            <a:ext cx="787079" cy="8565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77F66BB5-A095-30CC-02ED-481934BD35B9}"/>
              </a:ext>
            </a:extLst>
          </p:cNvPr>
          <p:cNvSpPr txBox="1"/>
          <p:nvPr/>
        </p:nvSpPr>
        <p:spPr>
          <a:xfrm>
            <a:off x="0" y="6581001"/>
            <a:ext cx="12192000"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https://</a:t>
            </a:r>
            <a:r>
              <a:rPr kumimoji="0" lang="en-US" sz="1200" b="0" i="0" u="none" strike="noStrike" kern="1200" cap="none" spc="0" normalizeH="0" baseline="0" noProof="0" dirty="0" err="1">
                <a:ln>
                  <a:noFill/>
                </a:ln>
                <a:solidFill>
                  <a:srgbClr val="000000"/>
                </a:solidFill>
                <a:effectLst/>
                <a:uLnTx/>
                <a:uFillTx/>
                <a:latin typeface="Arial"/>
                <a:ea typeface="MS PGothic" charset="0"/>
                <a:cs typeface="+mn-cs"/>
              </a:rPr>
              <a:t>ir.beonemedicines.com</a:t>
            </a: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/news/</a:t>
            </a:r>
            <a:r>
              <a:rPr kumimoji="0" lang="en-US" sz="1100" b="0" i="0" u="none" strike="noStrike" kern="1200" cap="none" spc="0" normalizeH="0" baseline="0" noProof="0" dirty="0">
                <a:ln>
                  <a:noFill/>
                </a:ln>
                <a:solidFill>
                  <a:srgbClr val="000000"/>
                </a:solidFill>
                <a:effectLst/>
                <a:uLnTx/>
                <a:uFillTx/>
                <a:latin typeface="Arial"/>
                <a:ea typeface="MS PGothic" charset="0"/>
                <a:cs typeface="+mn-cs"/>
              </a:rPr>
              <a:t>beone-medicines-announces-positive-phase-3-results-for-brukinsa-in-frontline-mantle-cell-lymphoma</a:t>
            </a: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/44597eac-a44b-451f-a021-48d345cdb85e</a:t>
            </a:r>
          </a:p>
        </p:txBody>
      </p:sp>
      <p:sp>
        <p:nvSpPr>
          <p:cNvPr id="5" name="TextBox 4">
            <a:extLst>
              <a:ext uri="{FF2B5EF4-FFF2-40B4-BE49-F238E27FC236}">
                <a16:creationId xmlns:a16="http://schemas.microsoft.com/office/drawing/2014/main" id="{AA6A8B52-EB33-E3BE-CB36-763C6964EDEC}"/>
              </a:ext>
            </a:extLst>
          </p:cNvPr>
          <p:cNvSpPr txBox="1"/>
          <p:nvPr/>
        </p:nvSpPr>
        <p:spPr>
          <a:xfrm>
            <a:off x="850013" y="1513606"/>
            <a:ext cx="10123284" cy="1661993"/>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0000"/>
                </a:solidFill>
                <a:effectLst/>
                <a:uLnTx/>
                <a:uFillTx/>
                <a:latin typeface="Arial"/>
                <a:ea typeface="MS PGothic" charset="0"/>
                <a:cs typeface="+mn-cs"/>
              </a:rPr>
              <a:t>The Manufacturer Announces Positive Phase 3</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0000"/>
                </a:solidFill>
                <a:effectLst/>
                <a:uLnTx/>
                <a:uFillTx/>
                <a:latin typeface="Arial"/>
                <a:ea typeface="MS PGothic" charset="0"/>
                <a:cs typeface="+mn-cs"/>
              </a:rPr>
              <a:t>Results for Zanubrutinib in Frontline Mantle Cell</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0000"/>
                </a:solidFill>
                <a:effectLst/>
                <a:uLnTx/>
                <a:uFillTx/>
                <a:latin typeface="Arial"/>
                <a:ea typeface="MS PGothic" charset="0"/>
                <a:cs typeface="+mn-cs"/>
              </a:rPr>
              <a:t>Lymphoma</a:t>
            </a:r>
          </a:p>
        </p:txBody>
      </p:sp>
      <p:sp>
        <p:nvSpPr>
          <p:cNvPr id="7" name="TextBox 6">
            <a:extLst>
              <a:ext uri="{FF2B5EF4-FFF2-40B4-BE49-F238E27FC236}">
                <a16:creationId xmlns:a16="http://schemas.microsoft.com/office/drawing/2014/main" id="{807A24CA-1757-8CFF-4953-702F8D395CEB}"/>
              </a:ext>
            </a:extLst>
          </p:cNvPr>
          <p:cNvSpPr txBox="1"/>
          <p:nvPr/>
        </p:nvSpPr>
        <p:spPr>
          <a:xfrm>
            <a:off x="850013" y="898410"/>
            <a:ext cx="2624436" cy="523220"/>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MS PGothic" charset="0"/>
                <a:cs typeface="+mn-cs"/>
              </a:rPr>
              <a:t>Press Release</a:t>
            </a:r>
          </a:p>
        </p:txBody>
      </p:sp>
      <p:sp>
        <p:nvSpPr>
          <p:cNvPr id="8" name="TextBox 7">
            <a:extLst>
              <a:ext uri="{FF2B5EF4-FFF2-40B4-BE49-F238E27FC236}">
                <a16:creationId xmlns:a16="http://schemas.microsoft.com/office/drawing/2014/main" id="{97A6D2D0-EF82-1B9F-F86E-740D9208708D}"/>
              </a:ext>
            </a:extLst>
          </p:cNvPr>
          <p:cNvSpPr txBox="1"/>
          <p:nvPr/>
        </p:nvSpPr>
        <p:spPr>
          <a:xfrm>
            <a:off x="915823" y="3543504"/>
            <a:ext cx="10596961" cy="2492990"/>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S PGothic" charset="0"/>
                <a:cs typeface="+mn-cs"/>
              </a:rPr>
              <a:t>Jun 30, 2026 6:00 AM</a:t>
            </a:r>
          </a:p>
          <a:p>
            <a:pPr marL="0" marR="0" lvl="0" indent="0" algn="l" defTabSz="609585" rtl="0" eaLnBrk="1" fontAlgn="auto" latinLnBrk="0" hangingPunct="1">
              <a:lnSpc>
                <a:spcPct val="100000"/>
              </a:lnSpc>
              <a:spcBef>
                <a:spcPts val="0"/>
              </a:spcBef>
              <a:spcAft>
                <a:spcPts val="120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a:ea typeface="MS PGothic" charset="0"/>
                <a:cs typeface="+mn-cs"/>
              </a:rPr>
              <a:t>Foundational BTKi </a:t>
            </a:r>
            <a:r>
              <a:rPr kumimoji="0" lang="en-US" sz="1800" b="0" i="1" u="none" strike="noStrike" kern="1200" cap="none" spc="0" normalizeH="0" baseline="0" noProof="0" dirty="0" err="1">
                <a:ln>
                  <a:noFill/>
                </a:ln>
                <a:solidFill>
                  <a:srgbClr val="000000"/>
                </a:solidFill>
                <a:effectLst/>
                <a:uLnTx/>
                <a:uFillTx/>
                <a:latin typeface="Arial"/>
                <a:ea typeface="MS PGothic" charset="0"/>
                <a:cs typeface="+mn-cs"/>
              </a:rPr>
              <a:t>zanubrutinib</a:t>
            </a:r>
            <a:r>
              <a:rPr kumimoji="0" lang="en-US" sz="1800" b="0" i="1" u="none" strike="noStrike" kern="1200" cap="none" spc="0" normalizeH="0" baseline="0" noProof="0" dirty="0">
                <a:ln>
                  <a:noFill/>
                </a:ln>
                <a:solidFill>
                  <a:srgbClr val="000000"/>
                </a:solidFill>
                <a:effectLst/>
                <a:uLnTx/>
                <a:uFillTx/>
                <a:latin typeface="Arial"/>
                <a:ea typeface="MS PGothic" charset="0"/>
                <a:cs typeface="+mn-cs"/>
              </a:rPr>
              <a:t> plus rituximab reduced the risk of progression or death by 43% versus bendamustine plus rituximab (HR=0.57; p&lt;0.0001), meeting the primary endpoint of PFS</a:t>
            </a:r>
          </a:p>
          <a:p>
            <a:pPr marL="0" marR="0" lvl="0" indent="0" algn="l" defTabSz="609585" rtl="0" eaLnBrk="1" fontAlgn="auto" latinLnBrk="0" hangingPunct="1">
              <a:lnSpc>
                <a:spcPct val="100000"/>
              </a:lnSpc>
              <a:spcBef>
                <a:spcPts val="0"/>
              </a:spcBef>
              <a:spcAft>
                <a:spcPts val="120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a:ea typeface="MS PGothic" charset="0"/>
                <a:cs typeface="+mn-cs"/>
              </a:rPr>
              <a:t>MANGROVE is the first Phase 3 trial to advance a new chemotherapy-free standard in frontline MCL, potentially allowing patients freedom from the burden of years of infusions</a:t>
            </a:r>
          </a:p>
          <a:p>
            <a:pPr marL="0" marR="0" lvl="0" indent="0" algn="l" defTabSz="609585" rtl="0" eaLnBrk="1" fontAlgn="auto" latinLnBrk="0" hangingPunct="1">
              <a:lnSpc>
                <a:spcPct val="100000"/>
              </a:lnSpc>
              <a:spcBef>
                <a:spcPts val="0"/>
              </a:spcBef>
              <a:spcAft>
                <a:spcPts val="120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a:ea typeface="MS PGothic" charset="0"/>
                <a:cs typeface="+mn-cs"/>
              </a:rPr>
              <a:t>Full results from MANGROVE, including efficacy and safety, will be presented at an </a:t>
            </a:r>
            <a:r>
              <a:rPr kumimoji="0" lang="en-US" sz="1800" b="0" i="1" u="none" strike="noStrike" kern="1200" cap="none" spc="0" normalizeH="0" baseline="0" noProof="0">
                <a:ln>
                  <a:noFill/>
                </a:ln>
                <a:solidFill>
                  <a:srgbClr val="000000"/>
                </a:solidFill>
                <a:effectLst/>
                <a:uLnTx/>
                <a:uFillTx/>
                <a:latin typeface="Arial"/>
                <a:ea typeface="MS PGothic" charset="0"/>
                <a:cs typeface="+mn-cs"/>
              </a:rPr>
              <a:t>upcoming medical </a:t>
            </a:r>
            <a:r>
              <a:rPr kumimoji="0" lang="en-US" sz="1800" b="0" i="1" u="none" strike="noStrike" kern="1200" cap="none" spc="0" normalizeH="0" baseline="0" noProof="0" dirty="0">
                <a:ln>
                  <a:noFill/>
                </a:ln>
                <a:solidFill>
                  <a:srgbClr val="000000"/>
                </a:solidFill>
                <a:effectLst/>
                <a:uLnTx/>
                <a:uFillTx/>
                <a:latin typeface="Arial"/>
                <a:ea typeface="MS PGothic" charset="0"/>
                <a:cs typeface="+mn-cs"/>
              </a:rPr>
              <a:t>meeting; global regulatory submissions are planned for 2H 2026</a:t>
            </a:r>
          </a:p>
        </p:txBody>
      </p:sp>
    </p:spTree>
    <p:extLst>
      <p:ext uri="{BB962C8B-B14F-4D97-AF65-F5344CB8AC3E}">
        <p14:creationId xmlns:p14="http://schemas.microsoft.com/office/powerpoint/2010/main" val="11350796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5AC4-4C10-7425-0F94-CDB85BEEC5AA}"/>
              </a:ext>
            </a:extLst>
          </p:cNvPr>
          <p:cNvSpPr>
            <a:spLocks noGrp="1"/>
          </p:cNvSpPr>
          <p:nvPr>
            <p:ph type="title"/>
          </p:nvPr>
        </p:nvSpPr>
        <p:spPr/>
        <p:txBody>
          <a:bodyPr/>
          <a:lstStyle/>
          <a:p>
            <a:r>
              <a:rPr lang="en-US" sz="3000" dirty="0"/>
              <a:t>A case from my practice: MCL receiving chemo-free regimen</a:t>
            </a:r>
          </a:p>
        </p:txBody>
      </p:sp>
      <p:sp>
        <p:nvSpPr>
          <p:cNvPr id="3" name="Content Placeholder 2">
            <a:extLst>
              <a:ext uri="{FF2B5EF4-FFF2-40B4-BE49-F238E27FC236}">
                <a16:creationId xmlns:a16="http://schemas.microsoft.com/office/drawing/2014/main" id="{0F019821-8808-1F3F-7B7E-F76192CFF688}"/>
              </a:ext>
            </a:extLst>
          </p:cNvPr>
          <p:cNvSpPr>
            <a:spLocks noGrp="1"/>
          </p:cNvSpPr>
          <p:nvPr>
            <p:ph idx="1"/>
          </p:nvPr>
        </p:nvSpPr>
        <p:spPr/>
        <p:txBody>
          <a:bodyPr/>
          <a:lstStyle/>
          <a:p>
            <a:r>
              <a:rPr lang="en-US" dirty="0"/>
              <a:t>74 </a:t>
            </a:r>
            <a:r>
              <a:rPr lang="en-US" dirty="0" err="1"/>
              <a:t>yo</a:t>
            </a:r>
            <a:r>
              <a:rPr lang="en-US" dirty="0"/>
              <a:t> female presents with worsening fatigue. </a:t>
            </a:r>
          </a:p>
          <a:p>
            <a:r>
              <a:rPr lang="en-US" dirty="0"/>
              <a:t>Labs reveal </a:t>
            </a:r>
            <a:r>
              <a:rPr lang="en-US" dirty="0" err="1"/>
              <a:t>HgB</a:t>
            </a:r>
            <a:r>
              <a:rPr lang="en-US" dirty="0"/>
              <a:t> 8.2 and WBC 22k</a:t>
            </a:r>
          </a:p>
          <a:p>
            <a:r>
              <a:rPr lang="en-US" dirty="0"/>
              <a:t>Flow cytometry and FISH confirm MCL. </a:t>
            </a:r>
          </a:p>
          <a:p>
            <a:r>
              <a:rPr lang="en-US" dirty="0"/>
              <a:t>Marrow 60% involved. Ki67 30%. </a:t>
            </a:r>
          </a:p>
          <a:p>
            <a:r>
              <a:rPr lang="en-US" dirty="0"/>
              <a:t>PET shows widespread involvement of marrow and spleen. Some adenopathy. </a:t>
            </a:r>
          </a:p>
          <a:p>
            <a:r>
              <a:rPr lang="en-US" dirty="0"/>
              <a:t>Agrees to participate in AO52101</a:t>
            </a:r>
          </a:p>
        </p:txBody>
      </p:sp>
    </p:spTree>
    <p:extLst>
      <p:ext uri="{BB962C8B-B14F-4D97-AF65-F5344CB8AC3E}">
        <p14:creationId xmlns:p14="http://schemas.microsoft.com/office/powerpoint/2010/main" val="3489813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r>
              <a:rPr lang="en-US" sz="2667" dirty="0">
                <a:solidFill>
                  <a:schemeClr val="tx1"/>
                </a:solidFill>
              </a:rPr>
              <a:t>A052101- A Randomized Phase 3 Trial Of Continuous vs. Intermittent Maintenance Therapy With Zanubrutinib As Upfront Treatment In Older Patients With Mantle Cell Lymphoma</a:t>
            </a:r>
            <a:br>
              <a:rPr lang="en-US" sz="1467" dirty="0"/>
            </a:br>
            <a:endParaRPr lang="en-US" sz="1467" dirty="0"/>
          </a:p>
        </p:txBody>
      </p:sp>
      <p:sp>
        <p:nvSpPr>
          <p:cNvPr id="17" name="Content Placeholder 4">
            <a:extLst>
              <a:ext uri="{FF2B5EF4-FFF2-40B4-BE49-F238E27FC236}">
                <a16:creationId xmlns:a16="http://schemas.microsoft.com/office/drawing/2014/main" id="{9FEAA883-A338-44DF-7AA0-14F4DD94A953}"/>
              </a:ext>
            </a:extLst>
          </p:cNvPr>
          <p:cNvSpPr>
            <a:spLocks noGrp="1"/>
          </p:cNvSpPr>
          <p:nvPr>
            <p:ph sz="half" idx="12"/>
          </p:nvPr>
        </p:nvSpPr>
        <p:spPr>
          <a:xfrm>
            <a:off x="351675" y="1687609"/>
            <a:ext cx="5543047" cy="3969425"/>
          </a:xfrm>
        </p:spPr>
        <p:txBody>
          <a:bodyPr/>
          <a:lstStyle/>
          <a:p>
            <a:r>
              <a:rPr lang="en-US" dirty="0">
                <a:solidFill>
                  <a:schemeClr val="tx1"/>
                </a:solidFill>
              </a:rPr>
              <a:t>Receives 6 months of Zanubrutinib plus Rituximab</a:t>
            </a:r>
          </a:p>
          <a:p>
            <a:r>
              <a:rPr lang="en-US" dirty="0">
                <a:solidFill>
                  <a:schemeClr val="tx1"/>
                </a:solidFill>
              </a:rPr>
              <a:t>Well tolerated except for some HTN and easy bruising</a:t>
            </a:r>
          </a:p>
          <a:p>
            <a:r>
              <a:rPr lang="en-US" dirty="0">
                <a:solidFill>
                  <a:schemeClr val="tx1"/>
                </a:solidFill>
              </a:rPr>
              <a:t>EOT PET shows complete metabolic response</a:t>
            </a:r>
          </a:p>
          <a:p>
            <a:r>
              <a:rPr lang="en-US" dirty="0">
                <a:solidFill>
                  <a:schemeClr val="tx1"/>
                </a:solidFill>
              </a:rPr>
              <a:t>EOT marrow confirms complete response</a:t>
            </a:r>
          </a:p>
          <a:p>
            <a:r>
              <a:rPr lang="en-US" dirty="0">
                <a:solidFill>
                  <a:schemeClr val="tx1"/>
                </a:solidFill>
              </a:rPr>
              <a:t>On 8/26/26 she is randomized to Arm B</a:t>
            </a:r>
          </a:p>
        </p:txBody>
      </p:sp>
      <p:pic>
        <p:nvPicPr>
          <p:cNvPr id="4" name="Picture 3">
            <a:extLst>
              <a:ext uri="{FF2B5EF4-FFF2-40B4-BE49-F238E27FC236}">
                <a16:creationId xmlns:a16="http://schemas.microsoft.com/office/drawing/2014/main" id="{5A168BB1-6513-49C1-96DF-A42BC37D3616}"/>
              </a:ext>
            </a:extLst>
          </p:cNvPr>
          <p:cNvPicPr>
            <a:picLocks noChangeAspect="1"/>
          </p:cNvPicPr>
          <p:nvPr/>
        </p:nvPicPr>
        <p:blipFill rotWithShape="1">
          <a:blip r:embed="rId3">
            <a:extLst>
              <a:ext uri="{28A0092B-C50C-407E-A947-70E740481C1C}">
                <a14:useLocalDpi xmlns:a14="http://schemas.microsoft.com/office/drawing/2010/main"/>
              </a:ext>
            </a:extLst>
          </a:blip>
          <a:srcRect l="828" r="3" b="3"/>
          <a:stretch>
            <a:fillRect/>
          </a:stretch>
        </p:blipFill>
        <p:spPr>
          <a:xfrm>
            <a:off x="6007261" y="1687609"/>
            <a:ext cx="5967132" cy="4467597"/>
          </a:xfrm>
          <a:prstGeom prst="rect">
            <a:avLst/>
          </a:prstGeom>
          <a:noFill/>
        </p:spPr>
      </p:pic>
      <p:sp>
        <p:nvSpPr>
          <p:cNvPr id="3" name="TextBox 2">
            <a:extLst>
              <a:ext uri="{FF2B5EF4-FFF2-40B4-BE49-F238E27FC236}">
                <a16:creationId xmlns:a16="http://schemas.microsoft.com/office/drawing/2014/main" id="{55EADD69-034D-ED9B-EB3C-BE50CFAB6AB9}"/>
              </a:ext>
            </a:extLst>
          </p:cNvPr>
          <p:cNvSpPr txBox="1"/>
          <p:nvPr/>
        </p:nvSpPr>
        <p:spPr>
          <a:xfrm>
            <a:off x="7707259" y="4027990"/>
            <a:ext cx="1378868" cy="613457"/>
          </a:xfrm>
          <a:prstGeom prst="rect">
            <a:avLst/>
          </a:prstGeom>
          <a:solidFill>
            <a:schemeClr val="bg1"/>
          </a:solidFill>
        </p:spPr>
        <p:txBody>
          <a:bodyPr wrap="none" lIns="0" tIns="0" rIns="0" bIns="0" rtlCol="0">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t>Arm A: Continuous</a:t>
            </a:r>
            <a:b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b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t>Zanubrutinib</a:t>
            </a:r>
            <a:b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b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t>indefinitely</a:t>
            </a:r>
          </a:p>
        </p:txBody>
      </p:sp>
      <p:sp>
        <p:nvSpPr>
          <p:cNvPr id="5" name="TextBox 4">
            <a:extLst>
              <a:ext uri="{FF2B5EF4-FFF2-40B4-BE49-F238E27FC236}">
                <a16:creationId xmlns:a16="http://schemas.microsoft.com/office/drawing/2014/main" id="{AA0116BF-B187-EDB3-F45B-B62A27956007}"/>
              </a:ext>
            </a:extLst>
          </p:cNvPr>
          <p:cNvSpPr txBox="1"/>
          <p:nvPr/>
        </p:nvSpPr>
        <p:spPr>
          <a:xfrm>
            <a:off x="9525966" y="3935392"/>
            <a:ext cx="1886672" cy="856527"/>
          </a:xfrm>
          <a:prstGeom prst="rect">
            <a:avLst/>
          </a:prstGeom>
          <a:solidFill>
            <a:schemeClr val="bg1"/>
          </a:solidFill>
        </p:spPr>
        <p:txBody>
          <a:bodyPr wrap="none" lIns="0" tIns="0" rIns="0" bIns="0" rtlCol="0">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t>Arm B: Re-treatment</a:t>
            </a:r>
            <a:b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b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rPr>
              <a:t>Observation </a:t>
            </a: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t></a:t>
            </a:r>
            <a:b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br>
            <a:r>
              <a:rPr kumimoji="0" lang="en-US" sz="1300" b="0" i="0" u="none" strike="noStrike" kern="1200" cap="none" spc="0" normalizeH="0" baseline="0" noProof="0" dirty="0" err="1">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t>zanubrutinib</a:t>
            </a: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t> re-initiated</a:t>
            </a:r>
            <a:b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br>
            <a:r>
              <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sym typeface="Wingdings" pitchFamily="2" charset="2"/>
              </a:rPr>
              <a:t>upon clinical progression</a:t>
            </a:r>
            <a:endParaRPr kumimoji="0" 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0"/>
              <a:cs typeface="Times New Roman" panose="02020603050405020304" pitchFamily="18" charset="0"/>
            </a:endParaRPr>
          </a:p>
        </p:txBody>
      </p:sp>
    </p:spTree>
    <p:extLst>
      <p:ext uri="{BB962C8B-B14F-4D97-AF65-F5344CB8AC3E}">
        <p14:creationId xmlns:p14="http://schemas.microsoft.com/office/powerpoint/2010/main" val="14667648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107ACD-5A61-19E7-E490-9D0933A9E287}"/>
              </a:ext>
            </a:extLst>
          </p:cNvPr>
          <p:cNvPicPr>
            <a:picLocks noChangeAspect="1"/>
          </p:cNvPicPr>
          <p:nvPr/>
        </p:nvPicPr>
        <p:blipFill>
          <a:blip r:embed="rId2"/>
          <a:stretch>
            <a:fillRect/>
          </a:stretch>
        </p:blipFill>
        <p:spPr>
          <a:xfrm>
            <a:off x="2683934" y="160867"/>
            <a:ext cx="6824133" cy="1828800"/>
          </a:xfrm>
          <a:prstGeom prst="rect">
            <a:avLst/>
          </a:prstGeom>
        </p:spPr>
      </p:pic>
      <p:pic>
        <p:nvPicPr>
          <p:cNvPr id="3" name="Picture 2">
            <a:extLst>
              <a:ext uri="{FF2B5EF4-FFF2-40B4-BE49-F238E27FC236}">
                <a16:creationId xmlns:a16="http://schemas.microsoft.com/office/drawing/2014/main" id="{5BB03C27-1469-0147-7BAB-C3C91646A30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32901" y="2108200"/>
            <a:ext cx="3285067" cy="4588933"/>
          </a:xfrm>
          <a:prstGeom prst="rect">
            <a:avLst/>
          </a:prstGeom>
        </p:spPr>
      </p:pic>
      <p:pic>
        <p:nvPicPr>
          <p:cNvPr id="4" name="Picture 3">
            <a:extLst>
              <a:ext uri="{FF2B5EF4-FFF2-40B4-BE49-F238E27FC236}">
                <a16:creationId xmlns:a16="http://schemas.microsoft.com/office/drawing/2014/main" id="{8EE15D22-7FC0-EE03-EF93-EF7E6688220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4613337" y="2350745"/>
            <a:ext cx="5773768" cy="3890479"/>
          </a:xfrm>
          <a:prstGeom prst="rect">
            <a:avLst/>
          </a:prstGeom>
        </p:spPr>
      </p:pic>
      <p:sp>
        <p:nvSpPr>
          <p:cNvPr id="5" name="TextBox 4">
            <a:extLst>
              <a:ext uri="{FF2B5EF4-FFF2-40B4-BE49-F238E27FC236}">
                <a16:creationId xmlns:a16="http://schemas.microsoft.com/office/drawing/2014/main" id="{C375BA24-00FB-3207-FF85-F05366C8B5BD}"/>
              </a:ext>
            </a:extLst>
          </p:cNvPr>
          <p:cNvSpPr txBox="1"/>
          <p:nvPr/>
        </p:nvSpPr>
        <p:spPr>
          <a:xfrm>
            <a:off x="8181290" y="6356079"/>
            <a:ext cx="3477809" cy="379656"/>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58595B"/>
                </a:solidFill>
                <a:effectLst/>
                <a:uLnTx/>
                <a:uFillTx/>
                <a:latin typeface="Arial"/>
                <a:ea typeface="MS PGothic" charset="0"/>
                <a:cs typeface="+mn-cs"/>
              </a:rPr>
              <a:t>Wang ML et al. JCO 2023</a:t>
            </a:r>
          </a:p>
        </p:txBody>
      </p:sp>
    </p:spTree>
    <p:extLst>
      <p:ext uri="{BB962C8B-B14F-4D97-AF65-F5344CB8AC3E}">
        <p14:creationId xmlns:p14="http://schemas.microsoft.com/office/powerpoint/2010/main" val="38177149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B92D9-B17D-CEC9-4A4F-FED8E104387C}"/>
              </a:ext>
            </a:extLst>
          </p:cNvPr>
          <p:cNvSpPr>
            <a:spLocks noGrp="1"/>
          </p:cNvSpPr>
          <p:nvPr>
            <p:ph type="title"/>
          </p:nvPr>
        </p:nvSpPr>
        <p:spPr/>
        <p:txBody>
          <a:bodyPr/>
          <a:lstStyle/>
          <a:p>
            <a:r>
              <a:rPr lang="en-US" dirty="0"/>
              <a:t>A case from my practice: R/R MCL on Pirtobrutinib</a:t>
            </a:r>
          </a:p>
        </p:txBody>
      </p:sp>
      <p:sp>
        <p:nvSpPr>
          <p:cNvPr id="3" name="Content Placeholder 2">
            <a:extLst>
              <a:ext uri="{FF2B5EF4-FFF2-40B4-BE49-F238E27FC236}">
                <a16:creationId xmlns:a16="http://schemas.microsoft.com/office/drawing/2014/main" id="{5A3FEF51-BB81-67AE-DDF0-F98B0E77467B}"/>
              </a:ext>
            </a:extLst>
          </p:cNvPr>
          <p:cNvSpPr>
            <a:spLocks noGrp="1"/>
          </p:cNvSpPr>
          <p:nvPr>
            <p:ph idx="1"/>
          </p:nvPr>
        </p:nvSpPr>
        <p:spPr/>
        <p:txBody>
          <a:bodyPr/>
          <a:lstStyle/>
          <a:p>
            <a:r>
              <a:rPr lang="en-US" sz="2667" dirty="0"/>
              <a:t>55 </a:t>
            </a:r>
            <a:r>
              <a:rPr lang="en-US" sz="2667" dirty="0" err="1"/>
              <a:t>yo</a:t>
            </a:r>
            <a:r>
              <a:rPr lang="en-US" sz="2667" dirty="0"/>
              <a:t> man dx with MCL in 2014. presented with painless adenopathy.  Stage IV. Ki67 20%. </a:t>
            </a:r>
          </a:p>
          <a:p>
            <a:r>
              <a:rPr lang="en-US" sz="2667" dirty="0"/>
              <a:t>Received R-CHOP/R-DHAP plus ASCT. Achieves CR. </a:t>
            </a:r>
          </a:p>
          <a:p>
            <a:r>
              <a:rPr lang="en-US" sz="2667" dirty="0"/>
              <a:t>Maintenance Rituximab x 2 years. </a:t>
            </a:r>
          </a:p>
          <a:p>
            <a:r>
              <a:rPr lang="en-US" sz="2667" dirty="0"/>
              <a:t>Relapses in January 2021. Receives ibrutinib for 4 months but dc’s due to HTN, rash, severe muscle cramping. </a:t>
            </a:r>
          </a:p>
          <a:p>
            <a:r>
              <a:rPr lang="en-US" sz="2667" dirty="0"/>
              <a:t>Zanubrutinib started 5/21. Dose reduced to 80 mg BID due to severe muscle cramps in 8/22. Progressive Disease 10/23. </a:t>
            </a:r>
          </a:p>
          <a:p>
            <a:r>
              <a:rPr lang="en-US" sz="2667" dirty="0"/>
              <a:t>Pirtobrutinib 200 mg day started 11/23. Achieves CR. </a:t>
            </a:r>
          </a:p>
          <a:p>
            <a:r>
              <a:rPr lang="en-US" sz="2667" dirty="0"/>
              <a:t>Now age 67.  Remains on Pirto in CR. Well tolerated. </a:t>
            </a:r>
            <a:endParaRPr lang="en-US" dirty="0"/>
          </a:p>
        </p:txBody>
      </p:sp>
    </p:spTree>
    <p:extLst>
      <p:ext uri="{BB962C8B-B14F-4D97-AF65-F5344CB8AC3E}">
        <p14:creationId xmlns:p14="http://schemas.microsoft.com/office/powerpoint/2010/main" val="16666438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C9F05-DBE6-F686-1B9D-C4E37D226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8641D-292E-109B-236E-F1BAAC64070C}"/>
              </a:ext>
            </a:extLst>
          </p:cNvPr>
          <p:cNvSpPr>
            <a:spLocks noGrp="1"/>
          </p:cNvSpPr>
          <p:nvPr>
            <p:ph type="title"/>
          </p:nvPr>
        </p:nvSpPr>
        <p:spPr>
          <a:xfrm>
            <a:off x="912286" y="816098"/>
            <a:ext cx="10358967" cy="1143000"/>
          </a:xfrm>
        </p:spPr>
        <p:txBody>
          <a:bodyPr/>
          <a:lstStyle/>
          <a:p>
            <a:r>
              <a:rPr lang="en-US" sz="4000" dirty="0"/>
              <a:t>Questions?</a:t>
            </a:r>
            <a:br>
              <a:rPr lang="en-US" dirty="0"/>
            </a:br>
            <a:br>
              <a:rPr lang="en-US" dirty="0"/>
            </a:br>
            <a:r>
              <a:rPr lang="en-US" sz="2800" dirty="0"/>
              <a:t>BTK Inhibitors</a:t>
            </a:r>
            <a:endParaRPr lang="en-US" dirty="0"/>
          </a:p>
        </p:txBody>
      </p:sp>
      <p:sp>
        <p:nvSpPr>
          <p:cNvPr id="3" name="Content Placeholder 2">
            <a:extLst>
              <a:ext uri="{FF2B5EF4-FFF2-40B4-BE49-F238E27FC236}">
                <a16:creationId xmlns:a16="http://schemas.microsoft.com/office/drawing/2014/main" id="{E1DF86B5-FB8D-3317-80D8-818083CE0749}"/>
              </a:ext>
            </a:extLst>
          </p:cNvPr>
          <p:cNvSpPr>
            <a:spLocks noGrp="1"/>
          </p:cNvSpPr>
          <p:nvPr>
            <p:ph idx="1"/>
          </p:nvPr>
        </p:nvSpPr>
        <p:spPr>
          <a:xfrm>
            <a:off x="912286" y="2180492"/>
            <a:ext cx="9471935" cy="4034574"/>
          </a:xfrm>
        </p:spPr>
        <p:txBody>
          <a:bodyPr/>
          <a:lstStyle/>
          <a:p>
            <a:r>
              <a:rPr lang="en-US" sz="2000" b="0" dirty="0"/>
              <a:t>[Manufacturer] announces </a:t>
            </a:r>
            <a:r>
              <a:rPr lang="en-US" sz="2000" dirty="0"/>
              <a:t>positive phase 3 results for [</a:t>
            </a:r>
            <a:r>
              <a:rPr lang="en-US" sz="2000" dirty="0" err="1"/>
              <a:t>zanubrutinib</a:t>
            </a:r>
            <a:r>
              <a:rPr lang="en-US" sz="2000" dirty="0"/>
              <a:t>] in frontline mantle cell lymphoma </a:t>
            </a:r>
            <a:r>
              <a:rPr lang="en-US" sz="2000" b="0" dirty="0"/>
              <a:t>[press release]. June 30, 2026. https://</a:t>
            </a:r>
            <a:r>
              <a:rPr lang="en-US" sz="2000" b="0" dirty="0" err="1"/>
              <a:t>ir.beonemedicines.com</a:t>
            </a:r>
            <a:r>
              <a:rPr lang="en-US" sz="2000" b="0" dirty="0"/>
              <a:t>/news/beone-medicines-announces-positive-phase-3-results-for-brukinsa-in-frontline-mantle-cell-lymphoma/44597eac-a44b-451f-a021-48d345cdb85e.</a:t>
            </a:r>
          </a:p>
          <a:p>
            <a:r>
              <a:rPr lang="en-US" sz="2000" b="0" dirty="0"/>
              <a:t>Testing continuous versus intermittent treatment with the study drug </a:t>
            </a:r>
            <a:r>
              <a:rPr lang="en-US" sz="2000" b="0" dirty="0" err="1"/>
              <a:t>zanubrutinib</a:t>
            </a:r>
            <a:r>
              <a:rPr lang="en-US" sz="2000" b="0" dirty="0"/>
              <a:t> for older patients with previously untreated mantle cell lymphoma. NCT05976763 </a:t>
            </a:r>
          </a:p>
          <a:p>
            <a:r>
              <a:rPr lang="en-US" sz="2000" b="0" dirty="0"/>
              <a:t>Wang ML et al. </a:t>
            </a:r>
            <a:r>
              <a:rPr lang="en-US" sz="2000" dirty="0"/>
              <a:t>Pirtobrutinib </a:t>
            </a:r>
            <a:r>
              <a:rPr lang="en-US" sz="2000" b="0" dirty="0"/>
              <a:t>in covalent </a:t>
            </a:r>
            <a:r>
              <a:rPr lang="en-US" sz="2000" dirty="0"/>
              <a:t>Bruton tyrosine kinase inhibitor pretreated mantle-cell lymphoma</a:t>
            </a:r>
            <a:r>
              <a:rPr lang="en-US" sz="2000" b="0" dirty="0"/>
              <a:t>. </a:t>
            </a:r>
            <a:r>
              <a:rPr lang="en-US" sz="2000" b="0" i="1" dirty="0"/>
              <a:t>J Clin Oncol </a:t>
            </a:r>
            <a:r>
              <a:rPr lang="en-US" sz="2000" b="0" dirty="0"/>
              <a:t>2023;41(24):3988-97.</a:t>
            </a:r>
          </a:p>
        </p:txBody>
      </p:sp>
    </p:spTree>
    <p:extLst>
      <p:ext uri="{BB962C8B-B14F-4D97-AF65-F5344CB8AC3E}">
        <p14:creationId xmlns:p14="http://schemas.microsoft.com/office/powerpoint/2010/main" val="802423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C3FA7-38D0-AD5C-10D2-9EDE0194F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73291-4D23-CFCA-F152-49303028C054}"/>
              </a:ext>
            </a:extLst>
          </p:cNvPr>
          <p:cNvSpPr>
            <a:spLocks noGrp="1"/>
          </p:cNvSpPr>
          <p:nvPr>
            <p:ph type="title"/>
          </p:nvPr>
        </p:nvSpPr>
        <p:spPr/>
        <p:txBody>
          <a:bodyPr/>
          <a:lstStyle/>
          <a:p>
            <a:r>
              <a:rPr lang="en-US" dirty="0"/>
              <a:t>Key Datasets — Bcl-2 Inhibitors</a:t>
            </a:r>
          </a:p>
        </p:txBody>
      </p:sp>
      <p:sp>
        <p:nvSpPr>
          <p:cNvPr id="3" name="Content Placeholder 2">
            <a:extLst>
              <a:ext uri="{FF2B5EF4-FFF2-40B4-BE49-F238E27FC236}">
                <a16:creationId xmlns:a16="http://schemas.microsoft.com/office/drawing/2014/main" id="{A40BA766-9470-8914-F99C-3A99C519FEFB}"/>
              </a:ext>
            </a:extLst>
          </p:cNvPr>
          <p:cNvSpPr>
            <a:spLocks noGrp="1"/>
          </p:cNvSpPr>
          <p:nvPr>
            <p:ph idx="1"/>
          </p:nvPr>
        </p:nvSpPr>
        <p:spPr>
          <a:xfrm>
            <a:off x="912286" y="1416053"/>
            <a:ext cx="10050123" cy="4799013"/>
          </a:xfrm>
        </p:spPr>
        <p:txBody>
          <a:bodyPr/>
          <a:lstStyle/>
          <a:p>
            <a:r>
              <a:rPr lang="en-US" sz="2000" b="0" dirty="0"/>
              <a:t>Eyre TA et al. Phase I/II study of </a:t>
            </a:r>
            <a:r>
              <a:rPr lang="en-US" sz="2000" dirty="0" err="1"/>
              <a:t>sonrotoclax</a:t>
            </a:r>
            <a:r>
              <a:rPr lang="en-US" sz="2000" dirty="0"/>
              <a:t> (BGB-11417) monotherapy </a:t>
            </a:r>
            <a:r>
              <a:rPr lang="en-US" sz="2000" b="0" dirty="0"/>
              <a:t>in patients with </a:t>
            </a:r>
            <a:r>
              <a:rPr lang="en-US" sz="2000" dirty="0"/>
              <a:t>mantle cell lymphoma previously treated with anti-CD20 therapy and a Bruton tyrosine kinase inhibitor</a:t>
            </a:r>
            <a:r>
              <a:rPr lang="en-US" sz="2000" b="0" dirty="0"/>
              <a:t>. </a:t>
            </a:r>
            <a:r>
              <a:rPr lang="en-US" sz="2000" b="0" i="1" dirty="0"/>
              <a:t>J Clin Oncol </a:t>
            </a:r>
            <a:r>
              <a:rPr lang="en-US" sz="2000" b="0" dirty="0"/>
              <a:t>2026;44(23):2233-43.</a:t>
            </a:r>
          </a:p>
          <a:p>
            <a:r>
              <a:rPr lang="en-US" sz="2000" b="0" dirty="0"/>
              <a:t>A study to investigate the efficacy and safety of </a:t>
            </a:r>
            <a:r>
              <a:rPr lang="en-US" sz="2000" dirty="0" err="1"/>
              <a:t>sonrotoclax</a:t>
            </a:r>
            <a:r>
              <a:rPr lang="en-US" sz="2000" dirty="0"/>
              <a:t> plus </a:t>
            </a:r>
            <a:r>
              <a:rPr lang="en-US" sz="2000" dirty="0" err="1"/>
              <a:t>zanubrutinib</a:t>
            </a:r>
            <a:r>
              <a:rPr lang="en-US" sz="2000" b="0" dirty="0"/>
              <a:t> compared with placebo plus </a:t>
            </a:r>
            <a:r>
              <a:rPr lang="en-US" sz="2000" b="0" dirty="0" err="1"/>
              <a:t>zanubrutinib</a:t>
            </a:r>
            <a:r>
              <a:rPr lang="en-US" sz="2000" b="0" dirty="0"/>
              <a:t> in adults with </a:t>
            </a:r>
            <a:r>
              <a:rPr lang="en-US" sz="2000" dirty="0"/>
              <a:t>relapsed/​refractory mantle cell lymphoma (CELESTIAL-RRMCL)</a:t>
            </a:r>
            <a:r>
              <a:rPr lang="en-US" sz="2000" b="0" dirty="0"/>
              <a:t>. NCT06742996</a:t>
            </a:r>
          </a:p>
        </p:txBody>
      </p:sp>
    </p:spTree>
    <p:extLst>
      <p:ext uri="{BB962C8B-B14F-4D97-AF65-F5344CB8AC3E}">
        <p14:creationId xmlns:p14="http://schemas.microsoft.com/office/powerpoint/2010/main" val="1149450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2203E4-C471-E6D5-15E4-BFFC4E41FA3B}"/>
              </a:ext>
            </a:extLst>
          </p:cNvPr>
          <p:cNvPicPr>
            <a:picLocks noChangeAspect="1"/>
          </p:cNvPicPr>
          <p:nvPr/>
        </p:nvPicPr>
        <p:blipFill>
          <a:blip r:embed="rId2"/>
          <a:stretch>
            <a:fillRect/>
          </a:stretch>
        </p:blipFill>
        <p:spPr>
          <a:xfrm>
            <a:off x="2367154" y="260424"/>
            <a:ext cx="7730699" cy="1976269"/>
          </a:xfrm>
          <a:prstGeom prst="rect">
            <a:avLst/>
          </a:prstGeom>
        </p:spPr>
      </p:pic>
      <p:pic>
        <p:nvPicPr>
          <p:cNvPr id="3" name="Picture 2">
            <a:extLst>
              <a:ext uri="{FF2B5EF4-FFF2-40B4-BE49-F238E27FC236}">
                <a16:creationId xmlns:a16="http://schemas.microsoft.com/office/drawing/2014/main" id="{784C5CB4-3F91-DBF3-B7DD-DD3DB6465F8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81965" y="2402608"/>
            <a:ext cx="3738622" cy="3815312"/>
          </a:xfrm>
          <a:prstGeom prst="rect">
            <a:avLst/>
          </a:prstGeom>
        </p:spPr>
      </p:pic>
      <p:pic>
        <p:nvPicPr>
          <p:cNvPr id="5" name="Picture 4">
            <a:extLst>
              <a:ext uri="{FF2B5EF4-FFF2-40B4-BE49-F238E27FC236}">
                <a16:creationId xmlns:a16="http://schemas.microsoft.com/office/drawing/2014/main" id="{B9D19668-096F-275B-FF34-6B439C46611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4851400" y="2432322"/>
            <a:ext cx="7217778" cy="3658598"/>
          </a:xfrm>
          <a:prstGeom prst="rect">
            <a:avLst/>
          </a:prstGeom>
        </p:spPr>
      </p:pic>
      <p:sp>
        <p:nvSpPr>
          <p:cNvPr id="6" name="TextBox 5">
            <a:extLst>
              <a:ext uri="{FF2B5EF4-FFF2-40B4-BE49-F238E27FC236}">
                <a16:creationId xmlns:a16="http://schemas.microsoft.com/office/drawing/2014/main" id="{1F3370C3-41AB-7E26-5DBC-767D836703AE}"/>
              </a:ext>
            </a:extLst>
          </p:cNvPr>
          <p:cNvSpPr txBox="1"/>
          <p:nvPr/>
        </p:nvSpPr>
        <p:spPr>
          <a:xfrm>
            <a:off x="8478981" y="6217920"/>
            <a:ext cx="2737659" cy="379656"/>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58595B"/>
                </a:solidFill>
                <a:effectLst/>
                <a:uLnTx/>
                <a:uFillTx/>
                <a:latin typeface="Arial"/>
                <a:ea typeface="MS PGothic" charset="0"/>
                <a:cs typeface="+mn-cs"/>
              </a:rPr>
              <a:t>Eyre TA et al. JCO 2026</a:t>
            </a:r>
          </a:p>
        </p:txBody>
      </p:sp>
    </p:spTree>
    <p:extLst>
      <p:ext uri="{BB962C8B-B14F-4D97-AF65-F5344CB8AC3E}">
        <p14:creationId xmlns:p14="http://schemas.microsoft.com/office/powerpoint/2010/main" val="42834391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0D4DB-9EBF-5C0C-BFA7-E983C0ED051D}"/>
              </a:ext>
            </a:extLst>
          </p:cNvPr>
          <p:cNvSpPr>
            <a:spLocks noGrp="1"/>
          </p:cNvSpPr>
          <p:nvPr>
            <p:ph type="title"/>
          </p:nvPr>
        </p:nvSpPr>
        <p:spPr/>
        <p:txBody>
          <a:bodyPr/>
          <a:lstStyle/>
          <a:p>
            <a:r>
              <a:rPr lang="en-US" dirty="0"/>
              <a:t>Important Ongoing Global Study</a:t>
            </a:r>
          </a:p>
        </p:txBody>
      </p:sp>
      <p:pic>
        <p:nvPicPr>
          <p:cNvPr id="4" name="Content Placeholder 3">
            <a:extLst>
              <a:ext uri="{FF2B5EF4-FFF2-40B4-BE49-F238E27FC236}">
                <a16:creationId xmlns:a16="http://schemas.microsoft.com/office/drawing/2014/main" id="{E009E756-EFA2-4E83-897E-F632C9F0F035}"/>
              </a:ext>
            </a:extLst>
          </p:cNvPr>
          <p:cNvPicPr>
            <a:picLocks noGrp="1" noChangeAspect="1"/>
          </p:cNvPicPr>
          <p:nvPr>
            <p:ph idx="1"/>
          </p:nvPr>
        </p:nvPicPr>
        <p:blipFill>
          <a:blip r:embed="rId2"/>
          <a:stretch>
            <a:fillRect/>
          </a:stretch>
        </p:blipFill>
        <p:spPr>
          <a:xfrm>
            <a:off x="901843" y="1291167"/>
            <a:ext cx="10388315" cy="4792133"/>
          </a:xfrm>
          <a:prstGeom prst="rect">
            <a:avLst/>
          </a:prstGeom>
        </p:spPr>
      </p:pic>
    </p:spTree>
    <p:extLst>
      <p:ext uri="{BB962C8B-B14F-4D97-AF65-F5344CB8AC3E}">
        <p14:creationId xmlns:p14="http://schemas.microsoft.com/office/powerpoint/2010/main" val="3276270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86CE1-E4D0-4802-A403-49EE8FE8C5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D4A05-E52F-CFAE-4B82-8AEAB3E12222}"/>
              </a:ext>
            </a:extLst>
          </p:cNvPr>
          <p:cNvSpPr>
            <a:spLocks noGrp="1"/>
          </p:cNvSpPr>
          <p:nvPr>
            <p:ph type="title"/>
          </p:nvPr>
        </p:nvSpPr>
        <p:spPr>
          <a:xfrm>
            <a:off x="912286" y="974360"/>
            <a:ext cx="10358967" cy="1143000"/>
          </a:xfrm>
        </p:spPr>
        <p:txBody>
          <a:bodyPr/>
          <a:lstStyle/>
          <a:p>
            <a:r>
              <a:rPr lang="en-US" sz="4000" dirty="0"/>
              <a:t>Questions?</a:t>
            </a:r>
            <a:br>
              <a:rPr lang="en-US" dirty="0"/>
            </a:br>
            <a:br>
              <a:rPr lang="en-US" dirty="0"/>
            </a:br>
            <a:r>
              <a:rPr lang="en-US" sz="2800" dirty="0"/>
              <a:t>Bcl-2 Inhibitors</a:t>
            </a:r>
            <a:endParaRPr lang="en-US" dirty="0"/>
          </a:p>
        </p:txBody>
      </p:sp>
      <p:sp>
        <p:nvSpPr>
          <p:cNvPr id="3" name="Content Placeholder 2">
            <a:extLst>
              <a:ext uri="{FF2B5EF4-FFF2-40B4-BE49-F238E27FC236}">
                <a16:creationId xmlns:a16="http://schemas.microsoft.com/office/drawing/2014/main" id="{DA357F3E-2042-316F-7B5C-E598C00AD367}"/>
              </a:ext>
            </a:extLst>
          </p:cNvPr>
          <p:cNvSpPr>
            <a:spLocks noGrp="1"/>
          </p:cNvSpPr>
          <p:nvPr>
            <p:ph idx="1"/>
          </p:nvPr>
        </p:nvSpPr>
        <p:spPr>
          <a:xfrm>
            <a:off x="912286" y="2356338"/>
            <a:ext cx="10050123" cy="3858728"/>
          </a:xfrm>
        </p:spPr>
        <p:txBody>
          <a:bodyPr/>
          <a:lstStyle/>
          <a:p>
            <a:r>
              <a:rPr lang="en-US" sz="2000" b="0" dirty="0"/>
              <a:t>Eyre TA et al. Phase I/II study of </a:t>
            </a:r>
            <a:r>
              <a:rPr lang="en-US" sz="2000" dirty="0" err="1"/>
              <a:t>sonrotoclax</a:t>
            </a:r>
            <a:r>
              <a:rPr lang="en-US" sz="2000" dirty="0"/>
              <a:t> (BGB-11417) monotherapy </a:t>
            </a:r>
            <a:r>
              <a:rPr lang="en-US" sz="2000" b="0" dirty="0"/>
              <a:t>in patients with </a:t>
            </a:r>
            <a:r>
              <a:rPr lang="en-US" sz="2000" dirty="0"/>
              <a:t>mantle cell lymphoma previously treated with anti-CD20 therapy and a Bruton tyrosine kinase inhibitor</a:t>
            </a:r>
            <a:r>
              <a:rPr lang="en-US" sz="2000" b="0" dirty="0"/>
              <a:t>. </a:t>
            </a:r>
            <a:r>
              <a:rPr lang="en-US" sz="2000" b="0" i="1" dirty="0"/>
              <a:t>J Clin Oncol </a:t>
            </a:r>
            <a:r>
              <a:rPr lang="en-US" sz="2000" b="0" dirty="0"/>
              <a:t>2026;44(23):2233-43.</a:t>
            </a:r>
          </a:p>
          <a:p>
            <a:r>
              <a:rPr lang="en-US" sz="2000" b="0" dirty="0"/>
              <a:t>A study to investigate the efficacy and safety of </a:t>
            </a:r>
            <a:r>
              <a:rPr lang="en-US" sz="2000" dirty="0" err="1"/>
              <a:t>sonrotoclax</a:t>
            </a:r>
            <a:r>
              <a:rPr lang="en-US" sz="2000" dirty="0"/>
              <a:t> plus </a:t>
            </a:r>
            <a:r>
              <a:rPr lang="en-US" sz="2000" dirty="0" err="1"/>
              <a:t>zanubrutinib</a:t>
            </a:r>
            <a:r>
              <a:rPr lang="en-US" sz="2000" b="0" dirty="0"/>
              <a:t> compared with placebo plus </a:t>
            </a:r>
            <a:r>
              <a:rPr lang="en-US" sz="2000" b="0" dirty="0" err="1"/>
              <a:t>zanubrutinib</a:t>
            </a:r>
            <a:r>
              <a:rPr lang="en-US" sz="2000" b="0" dirty="0"/>
              <a:t> in adults with </a:t>
            </a:r>
            <a:r>
              <a:rPr lang="en-US" sz="2000" dirty="0"/>
              <a:t>relapsed/​refractory mantle cell lymphoma (CELESTIAL-RRMCL)</a:t>
            </a:r>
            <a:r>
              <a:rPr lang="en-US" sz="2000" b="0" dirty="0"/>
              <a:t>. </a:t>
            </a:r>
            <a:r>
              <a:rPr lang="en-US" sz="2000" b="0"/>
              <a:t>NCT06742996</a:t>
            </a:r>
            <a:endParaRPr lang="en-US" sz="2000" b="0" dirty="0"/>
          </a:p>
        </p:txBody>
      </p:sp>
    </p:spTree>
    <p:extLst>
      <p:ext uri="{BB962C8B-B14F-4D97-AF65-F5344CB8AC3E}">
        <p14:creationId xmlns:p14="http://schemas.microsoft.com/office/powerpoint/2010/main" val="3283446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E9171-AFA0-14DB-93FF-B2B0A416E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ABB8D-32FF-3E98-6866-D19DC24B0FDF}"/>
              </a:ext>
            </a:extLst>
          </p:cNvPr>
          <p:cNvSpPr>
            <a:spLocks noGrp="1"/>
          </p:cNvSpPr>
          <p:nvPr>
            <p:ph type="title"/>
          </p:nvPr>
        </p:nvSpPr>
        <p:spPr/>
        <p:txBody>
          <a:bodyPr/>
          <a:lstStyle/>
          <a:p>
            <a:r>
              <a:rPr lang="en-US" dirty="0"/>
              <a:t>Key Datasets — Bispecific Antibodies </a:t>
            </a:r>
          </a:p>
        </p:txBody>
      </p:sp>
      <p:sp>
        <p:nvSpPr>
          <p:cNvPr id="3" name="Content Placeholder 2">
            <a:extLst>
              <a:ext uri="{FF2B5EF4-FFF2-40B4-BE49-F238E27FC236}">
                <a16:creationId xmlns:a16="http://schemas.microsoft.com/office/drawing/2014/main" id="{7975B976-21FD-EFF0-680F-991941B6C87F}"/>
              </a:ext>
            </a:extLst>
          </p:cNvPr>
          <p:cNvSpPr>
            <a:spLocks noGrp="1"/>
          </p:cNvSpPr>
          <p:nvPr>
            <p:ph idx="1"/>
          </p:nvPr>
        </p:nvSpPr>
        <p:spPr>
          <a:xfrm>
            <a:off x="912286" y="1416053"/>
            <a:ext cx="9471935" cy="4799013"/>
          </a:xfrm>
        </p:spPr>
        <p:txBody>
          <a:bodyPr/>
          <a:lstStyle/>
          <a:p>
            <a:r>
              <a:rPr lang="en-US" sz="2000" b="0" dirty="0"/>
              <a:t>Karimi Y et al. </a:t>
            </a:r>
            <a:r>
              <a:rPr lang="en-US" sz="2000" dirty="0"/>
              <a:t>Fixed-duration glofitamab monotherapy</a:t>
            </a:r>
            <a:r>
              <a:rPr lang="en-US" sz="2000" b="0" dirty="0"/>
              <a:t> in </a:t>
            </a:r>
            <a:r>
              <a:rPr lang="en-US" sz="2000" dirty="0"/>
              <a:t>relapsed/refractory </a:t>
            </a:r>
            <a:r>
              <a:rPr lang="en-US" sz="2000" b="0" dirty="0"/>
              <a:t>(R/R) </a:t>
            </a:r>
            <a:r>
              <a:rPr lang="en-US" sz="2000" dirty="0"/>
              <a:t>mantle cell lymphoma</a:t>
            </a:r>
            <a:r>
              <a:rPr lang="en-US" sz="2000" b="0" dirty="0"/>
              <a:t> (MCL) with/without prior Bruton’s tyrosine kinase inhibitor (BTKi) exposure: </a:t>
            </a:r>
            <a:r>
              <a:rPr lang="en-US" sz="2000" dirty="0"/>
              <a:t>Updated data </a:t>
            </a:r>
            <a:r>
              <a:rPr lang="en-US" sz="2000" b="0" dirty="0"/>
              <a:t>after a </a:t>
            </a:r>
            <a:r>
              <a:rPr lang="en-US" sz="2000" dirty="0"/>
              <a:t>3.5-year follow-up</a:t>
            </a:r>
            <a:r>
              <a:rPr lang="en-US" sz="2000" b="0" dirty="0"/>
              <a:t>. ASCO 2026;Abstract 7006.</a:t>
            </a:r>
          </a:p>
          <a:p>
            <a:r>
              <a:rPr lang="en-US" sz="2000" b="0" dirty="0"/>
              <a:t>Budde LE et al. </a:t>
            </a:r>
            <a:r>
              <a:rPr lang="en-US" sz="2000" dirty="0"/>
              <a:t>Mosunetuzumab plus polatuzumab vedotin </a:t>
            </a:r>
            <a:r>
              <a:rPr lang="en-US" sz="2000" b="0" dirty="0"/>
              <a:t>for relapsed/refractory MCL after BTK inhibitor therapy: A </a:t>
            </a:r>
            <a:r>
              <a:rPr lang="en-US" sz="2000" dirty="0"/>
              <a:t>phase 2</a:t>
            </a:r>
            <a:r>
              <a:rPr lang="en-US" sz="2000" b="0" dirty="0"/>
              <a:t> study. </a:t>
            </a:r>
            <a:r>
              <a:rPr lang="en-US" sz="2000" b="0" i="1" dirty="0"/>
              <a:t>Blood</a:t>
            </a:r>
            <a:r>
              <a:rPr lang="en-US" sz="2000" b="0" dirty="0"/>
              <a:t> 2026;148(6):682-692.</a:t>
            </a:r>
          </a:p>
        </p:txBody>
      </p:sp>
    </p:spTree>
    <p:extLst>
      <p:ext uri="{BB962C8B-B14F-4D97-AF65-F5344CB8AC3E}">
        <p14:creationId xmlns:p14="http://schemas.microsoft.com/office/powerpoint/2010/main" val="1712591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Tree>
    <p:extLst>
      <p:ext uri="{BB962C8B-B14F-4D97-AF65-F5344CB8AC3E}">
        <p14:creationId xmlns:p14="http://schemas.microsoft.com/office/powerpoint/2010/main" val="12867425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
        <p:nvSpPr>
          <p:cNvPr id="3" name="TextBox 2">
            <a:extLst>
              <a:ext uri="{FF2B5EF4-FFF2-40B4-BE49-F238E27FC236}">
                <a16:creationId xmlns:a16="http://schemas.microsoft.com/office/drawing/2014/main" id="{FEF6531C-6F61-D819-3131-0D3A1D4D17A0}"/>
              </a:ext>
            </a:extLst>
          </p:cNvPr>
          <p:cNvSpPr txBox="1"/>
          <p:nvPr/>
        </p:nvSpPr>
        <p:spPr>
          <a:xfrm>
            <a:off x="0" y="6575235"/>
            <a:ext cx="298075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Karimi Y et al. ASCO 2026;Abstract 7006</a:t>
            </a:r>
          </a:p>
        </p:txBody>
      </p:sp>
    </p:spTree>
    <p:extLst>
      <p:ext uri="{BB962C8B-B14F-4D97-AF65-F5344CB8AC3E}">
        <p14:creationId xmlns:p14="http://schemas.microsoft.com/office/powerpoint/2010/main" val="53426708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
        <p:nvSpPr>
          <p:cNvPr id="3" name="TextBox 2">
            <a:extLst>
              <a:ext uri="{FF2B5EF4-FFF2-40B4-BE49-F238E27FC236}">
                <a16:creationId xmlns:a16="http://schemas.microsoft.com/office/drawing/2014/main" id="{BF6BC212-AF3A-0426-8CD4-375D53478DCE}"/>
              </a:ext>
            </a:extLst>
          </p:cNvPr>
          <p:cNvSpPr txBox="1"/>
          <p:nvPr/>
        </p:nvSpPr>
        <p:spPr>
          <a:xfrm>
            <a:off x="0" y="6575235"/>
            <a:ext cx="298075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Karimi Y et al. ASCO 2026;Abstract 7006</a:t>
            </a:r>
          </a:p>
        </p:txBody>
      </p:sp>
    </p:spTree>
    <p:extLst>
      <p:ext uri="{BB962C8B-B14F-4D97-AF65-F5344CB8AC3E}">
        <p14:creationId xmlns:p14="http://schemas.microsoft.com/office/powerpoint/2010/main" val="213161266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
        <p:nvSpPr>
          <p:cNvPr id="3" name="TextBox 2">
            <a:extLst>
              <a:ext uri="{FF2B5EF4-FFF2-40B4-BE49-F238E27FC236}">
                <a16:creationId xmlns:a16="http://schemas.microsoft.com/office/drawing/2014/main" id="{CFEBB579-1028-9BE3-34C3-2FFE16531EC4}"/>
              </a:ext>
            </a:extLst>
          </p:cNvPr>
          <p:cNvSpPr txBox="1"/>
          <p:nvPr/>
        </p:nvSpPr>
        <p:spPr>
          <a:xfrm>
            <a:off x="0" y="6575235"/>
            <a:ext cx="298075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Karimi Y et al. ASCO 2026;Abstract 7006</a:t>
            </a:r>
          </a:p>
        </p:txBody>
      </p:sp>
    </p:spTree>
    <p:extLst>
      <p:ext uri="{BB962C8B-B14F-4D97-AF65-F5344CB8AC3E}">
        <p14:creationId xmlns:p14="http://schemas.microsoft.com/office/powerpoint/2010/main" val="19706087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
        <p:nvSpPr>
          <p:cNvPr id="3" name="TextBox 2">
            <a:extLst>
              <a:ext uri="{FF2B5EF4-FFF2-40B4-BE49-F238E27FC236}">
                <a16:creationId xmlns:a16="http://schemas.microsoft.com/office/drawing/2014/main" id="{07157A2D-4AE3-5B40-E461-CD5D8297C9CB}"/>
              </a:ext>
            </a:extLst>
          </p:cNvPr>
          <p:cNvSpPr txBox="1"/>
          <p:nvPr/>
        </p:nvSpPr>
        <p:spPr>
          <a:xfrm>
            <a:off x="0" y="6575235"/>
            <a:ext cx="298075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Karimi Y et al. ASCO 2026;Abstract 7006</a:t>
            </a:r>
          </a:p>
        </p:txBody>
      </p:sp>
    </p:spTree>
    <p:extLst>
      <p:ext uri="{BB962C8B-B14F-4D97-AF65-F5344CB8AC3E}">
        <p14:creationId xmlns:p14="http://schemas.microsoft.com/office/powerpoint/2010/main" val="32246533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27520"/>
          </a:xfrm>
          <a:prstGeom prst="rect">
            <a:avLst/>
          </a:prstGeom>
        </p:spPr>
      </p:pic>
      <p:sp>
        <p:nvSpPr>
          <p:cNvPr id="3" name="TextBox 2">
            <a:extLst>
              <a:ext uri="{FF2B5EF4-FFF2-40B4-BE49-F238E27FC236}">
                <a16:creationId xmlns:a16="http://schemas.microsoft.com/office/drawing/2014/main" id="{72114C1E-885D-FE3C-9BDE-1A8EADE26993}"/>
              </a:ext>
            </a:extLst>
          </p:cNvPr>
          <p:cNvSpPr txBox="1"/>
          <p:nvPr/>
        </p:nvSpPr>
        <p:spPr>
          <a:xfrm>
            <a:off x="0" y="6575235"/>
            <a:ext cx="298075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Karimi Y et al. ASCO 2026;Abstract 7006</a:t>
            </a:r>
          </a:p>
        </p:txBody>
      </p:sp>
    </p:spTree>
    <p:extLst>
      <p:ext uri="{BB962C8B-B14F-4D97-AF65-F5344CB8AC3E}">
        <p14:creationId xmlns:p14="http://schemas.microsoft.com/office/powerpoint/2010/main" val="31838964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8804B-8D90-FFF3-8442-E4BF26DA3C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D95948-E2C4-F0F2-F255-F4ED0EEC03F2}"/>
              </a:ext>
            </a:extLst>
          </p:cNvPr>
          <p:cNvSpPr txBox="1"/>
          <p:nvPr/>
        </p:nvSpPr>
        <p:spPr>
          <a:xfrm>
            <a:off x="9490701" y="4707083"/>
            <a:ext cx="227177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2026;148(6):682-92.</a:t>
            </a:r>
          </a:p>
        </p:txBody>
      </p:sp>
      <p:pic>
        <p:nvPicPr>
          <p:cNvPr id="7" name="Picture 6">
            <a:extLst>
              <a:ext uri="{FF2B5EF4-FFF2-40B4-BE49-F238E27FC236}">
                <a16:creationId xmlns:a16="http://schemas.microsoft.com/office/drawing/2014/main" id="{72E74FF2-8813-383A-276E-A2A276ABC406}"/>
              </a:ext>
            </a:extLst>
          </p:cNvPr>
          <p:cNvPicPr>
            <a:picLocks noChangeAspect="1"/>
          </p:cNvPicPr>
          <p:nvPr/>
        </p:nvPicPr>
        <p:blipFill>
          <a:blip r:embed="rId2"/>
          <a:srcRect b="5388"/>
          <a:stretch>
            <a:fillRect/>
          </a:stretch>
        </p:blipFill>
        <p:spPr>
          <a:xfrm>
            <a:off x="331739" y="1996565"/>
            <a:ext cx="11528521" cy="2710518"/>
          </a:xfrm>
          <a:prstGeom prst="rect">
            <a:avLst/>
          </a:prstGeom>
        </p:spPr>
      </p:pic>
    </p:spTree>
    <p:extLst>
      <p:ext uri="{BB962C8B-B14F-4D97-AF65-F5344CB8AC3E}">
        <p14:creationId xmlns:p14="http://schemas.microsoft.com/office/powerpoint/2010/main" val="3310899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763DF-039F-A034-B9FA-4F44EAD6F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CD88B-3E01-2646-9238-3D887B6FD980}"/>
              </a:ext>
            </a:extLst>
          </p:cNvPr>
          <p:cNvSpPr>
            <a:spLocks noGrp="1"/>
          </p:cNvSpPr>
          <p:nvPr>
            <p:ph type="title"/>
          </p:nvPr>
        </p:nvSpPr>
        <p:spPr>
          <a:xfrm>
            <a:off x="912286" y="81540"/>
            <a:ext cx="10358967" cy="1143000"/>
          </a:xfrm>
        </p:spPr>
        <p:txBody>
          <a:bodyPr/>
          <a:lstStyle/>
          <a:p>
            <a:pPr algn="l"/>
            <a:r>
              <a:rPr lang="en-US" dirty="0" err="1">
                <a:latin typeface="Calibri" panose="020F0502020204030204" pitchFamily="34" charset="0"/>
                <a:cs typeface="Calibri" panose="020F0502020204030204" pitchFamily="34" charset="0"/>
              </a:rPr>
              <a:t>Mosunetuzumab</a:t>
            </a:r>
            <a:r>
              <a:rPr lang="en-US" dirty="0">
                <a:latin typeface="Calibri" panose="020F0502020204030204" pitchFamily="34" charset="0"/>
                <a:cs typeface="Calibri" panose="020F0502020204030204" pitchFamily="34" charset="0"/>
              </a:rPr>
              <a:t> with Polatuzumab Vedotin for Relapsed/Refractory MCL After Prior BTK Inhibitor</a:t>
            </a:r>
            <a:endParaRPr lang="en-US" dirty="0">
              <a:solidFill>
                <a:srgbClr val="FF40FF"/>
              </a:solidFill>
            </a:endParaRPr>
          </a:p>
        </p:txBody>
      </p:sp>
      <p:sp>
        <p:nvSpPr>
          <p:cNvPr id="3" name="TextBox 2">
            <a:extLst>
              <a:ext uri="{FF2B5EF4-FFF2-40B4-BE49-F238E27FC236}">
                <a16:creationId xmlns:a16="http://schemas.microsoft.com/office/drawing/2014/main" id="{763FC99D-083C-84CA-4F65-29F90E23A237}"/>
              </a:ext>
            </a:extLst>
          </p:cNvPr>
          <p:cNvSpPr txBox="1"/>
          <p:nvPr/>
        </p:nvSpPr>
        <p:spPr>
          <a:xfrm>
            <a:off x="10391" y="6529046"/>
            <a:ext cx="3569182"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2026;148(6):682-92.</a:t>
            </a:r>
          </a:p>
        </p:txBody>
      </p:sp>
      <p:pic>
        <p:nvPicPr>
          <p:cNvPr id="6" name="Picture 5">
            <a:extLst>
              <a:ext uri="{FF2B5EF4-FFF2-40B4-BE49-F238E27FC236}">
                <a16:creationId xmlns:a16="http://schemas.microsoft.com/office/drawing/2014/main" id="{48CA2BF3-8C1E-9C50-8567-317FE1A564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18092" y="1224540"/>
            <a:ext cx="10547353" cy="4842291"/>
          </a:xfrm>
          <a:prstGeom prst="rect">
            <a:avLst/>
          </a:prstGeom>
        </p:spPr>
      </p:pic>
      <p:sp>
        <p:nvSpPr>
          <p:cNvPr id="4" name="TextBox 3">
            <a:extLst>
              <a:ext uri="{FF2B5EF4-FFF2-40B4-BE49-F238E27FC236}">
                <a16:creationId xmlns:a16="http://schemas.microsoft.com/office/drawing/2014/main" id="{24696F06-73CA-D5B4-6352-4E2D93657E7C}"/>
              </a:ext>
            </a:extLst>
          </p:cNvPr>
          <p:cNvSpPr txBox="1"/>
          <p:nvPr/>
        </p:nvSpPr>
        <p:spPr>
          <a:xfrm>
            <a:off x="789710" y="6051064"/>
            <a:ext cx="518686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ORR = objective response rate; CRS = cytokine release syndrome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461311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E8D64-9479-B557-9FFA-D345E28BC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DEACD-C11B-D609-3329-BB45B83FB5F1}"/>
              </a:ext>
            </a:extLst>
          </p:cNvPr>
          <p:cNvSpPr>
            <a:spLocks noGrp="1"/>
          </p:cNvSpPr>
          <p:nvPr>
            <p:ph type="title"/>
          </p:nvPr>
        </p:nvSpPr>
        <p:spPr>
          <a:xfrm>
            <a:off x="912286" y="1334844"/>
            <a:ext cx="10358967" cy="1143000"/>
          </a:xfrm>
        </p:spPr>
        <p:txBody>
          <a:bodyPr/>
          <a:lstStyle/>
          <a:p>
            <a:r>
              <a:rPr lang="en-US" sz="4000" dirty="0"/>
              <a:t>Questions?</a:t>
            </a:r>
            <a:br>
              <a:rPr lang="en-US" dirty="0"/>
            </a:br>
            <a:br>
              <a:rPr lang="en-US" dirty="0"/>
            </a:br>
            <a:r>
              <a:rPr lang="en-US" sz="2800" dirty="0"/>
              <a:t>Bispecific Antibodies </a:t>
            </a:r>
            <a:endParaRPr lang="en-US" dirty="0"/>
          </a:p>
        </p:txBody>
      </p:sp>
      <p:sp>
        <p:nvSpPr>
          <p:cNvPr id="3" name="Content Placeholder 2">
            <a:extLst>
              <a:ext uri="{FF2B5EF4-FFF2-40B4-BE49-F238E27FC236}">
                <a16:creationId xmlns:a16="http://schemas.microsoft.com/office/drawing/2014/main" id="{F8E597FB-A468-FF7E-C848-3EE0CEF66124}"/>
              </a:ext>
            </a:extLst>
          </p:cNvPr>
          <p:cNvSpPr>
            <a:spLocks noGrp="1"/>
          </p:cNvSpPr>
          <p:nvPr>
            <p:ph idx="1"/>
          </p:nvPr>
        </p:nvSpPr>
        <p:spPr>
          <a:xfrm>
            <a:off x="912286" y="2751993"/>
            <a:ext cx="9471935" cy="3269643"/>
          </a:xfrm>
        </p:spPr>
        <p:txBody>
          <a:bodyPr/>
          <a:lstStyle/>
          <a:p>
            <a:r>
              <a:rPr lang="en-US" sz="2000" b="0" dirty="0"/>
              <a:t>Karimi Y et al. </a:t>
            </a:r>
            <a:r>
              <a:rPr lang="en-US" sz="2000" dirty="0"/>
              <a:t>Fixed-duration glofitamab monotherapy</a:t>
            </a:r>
            <a:r>
              <a:rPr lang="en-US" sz="2000" b="0" dirty="0"/>
              <a:t> in </a:t>
            </a:r>
            <a:r>
              <a:rPr lang="en-US" sz="2000" dirty="0"/>
              <a:t>relapsed/refractory </a:t>
            </a:r>
            <a:r>
              <a:rPr lang="en-US" sz="2000" b="0" dirty="0"/>
              <a:t>(R/R) </a:t>
            </a:r>
            <a:r>
              <a:rPr lang="en-US" sz="2000" dirty="0"/>
              <a:t>mantle cell lymphoma</a:t>
            </a:r>
            <a:r>
              <a:rPr lang="en-US" sz="2000" b="0" dirty="0"/>
              <a:t> (MCL) with/without prior Bruton’s tyrosine kinase inhibitor (BTKi) exposure: </a:t>
            </a:r>
            <a:r>
              <a:rPr lang="en-US" sz="2000" dirty="0"/>
              <a:t>Updated data </a:t>
            </a:r>
            <a:r>
              <a:rPr lang="en-US" sz="2000" b="0" dirty="0"/>
              <a:t>after a </a:t>
            </a:r>
            <a:r>
              <a:rPr lang="en-US" sz="2000" dirty="0"/>
              <a:t>3.5-year follow-up</a:t>
            </a:r>
            <a:r>
              <a:rPr lang="en-US" sz="2000" b="0" dirty="0"/>
              <a:t>. ASCO 2026;Abstract 7006.</a:t>
            </a:r>
          </a:p>
          <a:p>
            <a:r>
              <a:rPr lang="en-US" sz="2000" b="0" dirty="0"/>
              <a:t>Budde LE et al. </a:t>
            </a:r>
            <a:r>
              <a:rPr lang="en-US" sz="2000" dirty="0"/>
              <a:t>Mosunetuzumab plus polatuzumab vedotin </a:t>
            </a:r>
            <a:r>
              <a:rPr lang="en-US" sz="2000" b="0" dirty="0"/>
              <a:t>for relapsed/refractory MCL after BTK inhibitor therapy: A </a:t>
            </a:r>
            <a:r>
              <a:rPr lang="en-US" sz="2000" dirty="0"/>
              <a:t>phase 2</a:t>
            </a:r>
            <a:r>
              <a:rPr lang="en-US" sz="2000" b="0" dirty="0"/>
              <a:t> study. </a:t>
            </a:r>
            <a:r>
              <a:rPr lang="en-US" sz="2000" b="0" i="1" dirty="0"/>
              <a:t>Blood</a:t>
            </a:r>
            <a:r>
              <a:rPr lang="en-US" sz="2000" b="0" dirty="0"/>
              <a:t> 2026;148(6):682-692.</a:t>
            </a:r>
          </a:p>
          <a:p>
            <a:endParaRPr lang="en-US" sz="2000" b="0" dirty="0"/>
          </a:p>
        </p:txBody>
      </p:sp>
    </p:spTree>
    <p:extLst>
      <p:ext uri="{BB962C8B-B14F-4D97-AF65-F5344CB8AC3E}">
        <p14:creationId xmlns:p14="http://schemas.microsoft.com/office/powerpoint/2010/main" val="22855441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FBADE-3F76-A152-4351-F10E7AAC13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DF03F6F-5181-BBCA-0804-1C11213B91CB}"/>
              </a:ext>
            </a:extLst>
          </p:cNvPr>
          <p:cNvSpPr/>
          <p:nvPr/>
        </p:nvSpPr>
        <p:spPr bwMode="auto">
          <a:xfrm>
            <a:off x="571366" y="3611601"/>
            <a:ext cx="11175157" cy="5205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D9C08E5-FE9D-1E73-C6CD-7F4742D8464C}"/>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190DE9F5-71CA-FC12-50AF-B58C5BBF6923}"/>
              </a:ext>
            </a:extLst>
          </p:cNvPr>
          <p:cNvSpPr>
            <a:spLocks noGrp="1"/>
          </p:cNvSpPr>
          <p:nvPr>
            <p:ph idx="1"/>
          </p:nvPr>
        </p:nvSpPr>
        <p:spPr>
          <a:xfrm>
            <a:off x="1317560" y="1225061"/>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Trials in Progress</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Chronic Lymphocytic Leukemia</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Diffuse Large B-Cell Lymphoma </a:t>
            </a:r>
            <a:endParaRPr lang="en-US" sz="2600" dirty="0">
              <a:solidFill>
                <a:schemeClr val="accent2"/>
              </a:solidFill>
            </a:endParaRPr>
          </a:p>
          <a:p>
            <a:pPr marL="98425" indent="0">
              <a:lnSpc>
                <a:spcPts val="3240"/>
              </a:lnSpc>
              <a:spcBef>
                <a:spcPts val="1000"/>
              </a:spcBef>
              <a:spcAft>
                <a:spcPts val="600"/>
              </a:spcAft>
              <a:buNone/>
            </a:pPr>
            <a:r>
              <a:rPr lang="en-US" sz="2600" dirty="0">
                <a:solidFill>
                  <a:srgbClr val="0432FF"/>
                </a:solidFill>
              </a:rPr>
              <a:t>Module 3: </a:t>
            </a:r>
            <a:r>
              <a:rPr lang="en-US" sz="2600" dirty="0">
                <a:solidFill>
                  <a:schemeClr val="tx1"/>
                </a:solidFill>
              </a:rPr>
              <a:t>Mantle Cell Lymphoma </a:t>
            </a:r>
          </a:p>
          <a:p>
            <a:pPr marL="98425" indent="0">
              <a:lnSpc>
                <a:spcPts val="3240"/>
              </a:lnSpc>
              <a:spcBef>
                <a:spcPts val="1000"/>
              </a:spcBef>
              <a:spcAft>
                <a:spcPts val="600"/>
              </a:spcAft>
              <a:buNone/>
            </a:pPr>
            <a:r>
              <a:rPr lang="en-US" sz="2600" dirty="0">
                <a:solidFill>
                  <a:schemeClr val="bg1"/>
                </a:solidFill>
              </a:rPr>
              <a:t>Module 4: Follicular Lymphoma</a:t>
            </a:r>
          </a:p>
          <a:p>
            <a:pPr>
              <a:lnSpc>
                <a:spcPts val="3240"/>
              </a:lnSpc>
              <a:spcBef>
                <a:spcPts val="0"/>
              </a:spcBef>
              <a:spcAft>
                <a:spcPts val="400"/>
              </a:spcAft>
            </a:pPr>
            <a:r>
              <a:rPr lang="en-US" sz="2400" dirty="0" err="1">
                <a:solidFill>
                  <a:schemeClr val="tx1"/>
                </a:solidFill>
              </a:rPr>
              <a:t>inMIND</a:t>
            </a:r>
            <a:endParaRPr lang="en-US" sz="2400" dirty="0">
              <a:solidFill>
                <a:schemeClr val="tx1"/>
              </a:solidFill>
            </a:endParaRPr>
          </a:p>
          <a:p>
            <a:pPr>
              <a:lnSpc>
                <a:spcPts val="3240"/>
              </a:lnSpc>
              <a:spcBef>
                <a:spcPts val="0"/>
              </a:spcBef>
              <a:spcAft>
                <a:spcPts val="400"/>
              </a:spcAft>
            </a:pPr>
            <a:r>
              <a:rPr lang="en-US" sz="2400" dirty="0">
                <a:solidFill>
                  <a:schemeClr val="tx1"/>
                </a:solidFill>
              </a:rPr>
              <a:t>Epcoritamab</a:t>
            </a:r>
          </a:p>
          <a:p>
            <a:pPr>
              <a:lnSpc>
                <a:spcPts val="3240"/>
              </a:lnSpc>
              <a:spcBef>
                <a:spcPts val="0"/>
              </a:spcBef>
              <a:spcAft>
                <a:spcPts val="400"/>
              </a:spcAft>
            </a:pPr>
            <a:r>
              <a:rPr lang="en-US" sz="2400" dirty="0">
                <a:solidFill>
                  <a:schemeClr val="tx1"/>
                </a:solidFill>
              </a:rPr>
              <a:t>Mosunetuzumab/Lenalidomide</a:t>
            </a:r>
          </a:p>
          <a:p>
            <a:pPr>
              <a:lnSpc>
                <a:spcPts val="3240"/>
              </a:lnSpc>
              <a:spcBef>
                <a:spcPts val="0"/>
              </a:spcBef>
              <a:spcAft>
                <a:spcPts val="400"/>
              </a:spcAft>
            </a:pPr>
            <a:r>
              <a:rPr lang="en-US" sz="2400" dirty="0">
                <a:solidFill>
                  <a:schemeClr val="tx1"/>
                </a:solidFill>
              </a:rPr>
              <a:t>Surovatamig</a:t>
            </a:r>
          </a:p>
          <a:p>
            <a:pPr>
              <a:lnSpc>
                <a:spcPts val="3240"/>
              </a:lnSpc>
              <a:spcBef>
                <a:spcPts val="0"/>
              </a:spcBef>
              <a:spcAft>
                <a:spcPts val="400"/>
              </a:spcAft>
            </a:pPr>
            <a:r>
              <a:rPr lang="en-US" sz="2400" dirty="0">
                <a:solidFill>
                  <a:schemeClr val="tx1"/>
                </a:solidFill>
              </a:rPr>
              <a:t>Golcadomide</a:t>
            </a:r>
            <a:endParaRPr lang="en-US" sz="2600" dirty="0">
              <a:solidFill>
                <a:schemeClr val="tx1"/>
              </a:solidFill>
            </a:endParaRPr>
          </a:p>
          <a:p>
            <a:pPr>
              <a:lnSpc>
                <a:spcPts val="3240"/>
              </a:lnSpc>
              <a:spcBef>
                <a:spcPts val="1000"/>
              </a:spcBef>
              <a:spcAft>
                <a:spcPts val="600"/>
              </a:spcAft>
            </a:pPr>
            <a:endParaRPr lang="en-US" sz="2600" dirty="0">
              <a:solidFill>
                <a:schemeClr val="tx1"/>
              </a:solidFill>
            </a:endParaRPr>
          </a:p>
          <a:p>
            <a:pPr>
              <a:lnSpc>
                <a:spcPts val="3240"/>
              </a:lnSpc>
              <a:spcBef>
                <a:spcPts val="1000"/>
              </a:spcBef>
              <a:spcAft>
                <a:spcPts val="600"/>
              </a:spcAft>
            </a:pPr>
            <a:endParaRPr lang="en-US" sz="2600" dirty="0">
              <a:solidFill>
                <a:schemeClr val="bg1"/>
              </a:solidFill>
            </a:endParaRPr>
          </a:p>
          <a:p>
            <a:pPr>
              <a:lnSpc>
                <a:spcPts val="3240"/>
              </a:lnSpc>
              <a:spcBef>
                <a:spcPts val="1000"/>
              </a:spcBef>
              <a:spcAft>
                <a:spcPts val="600"/>
              </a:spcAft>
            </a:pPr>
            <a:endParaRPr lang="en-US" sz="2600" dirty="0">
              <a:solidFill>
                <a:schemeClr val="tx1"/>
              </a:solidFill>
            </a:endParaRPr>
          </a:p>
        </p:txBody>
      </p:sp>
    </p:spTree>
    <p:custDataLst>
      <p:tags r:id="rId1"/>
    </p:custDataLst>
    <p:extLst>
      <p:ext uri="{BB962C8B-B14F-4D97-AF65-F5344CB8AC3E}">
        <p14:creationId xmlns:p14="http://schemas.microsoft.com/office/powerpoint/2010/main" val="41468894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6C36B-90F3-734B-C65B-A0DEDB708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4FF3F-0CE0-0CB5-52E6-D221C1849B16}"/>
              </a:ext>
            </a:extLst>
          </p:cNvPr>
          <p:cNvSpPr>
            <a:spLocks noGrp="1"/>
          </p:cNvSpPr>
          <p:nvPr>
            <p:ph type="title"/>
          </p:nvPr>
        </p:nvSpPr>
        <p:spPr>
          <a:xfrm>
            <a:off x="912286" y="227013"/>
            <a:ext cx="10358967" cy="617089"/>
          </a:xfrm>
        </p:spPr>
        <p:txBody>
          <a:bodyPr/>
          <a:lstStyle/>
          <a:p>
            <a:r>
              <a:rPr lang="en-US" dirty="0"/>
              <a:t>Key Datasets</a:t>
            </a:r>
          </a:p>
        </p:txBody>
      </p:sp>
      <p:sp>
        <p:nvSpPr>
          <p:cNvPr id="3" name="Content Placeholder 2">
            <a:extLst>
              <a:ext uri="{FF2B5EF4-FFF2-40B4-BE49-F238E27FC236}">
                <a16:creationId xmlns:a16="http://schemas.microsoft.com/office/drawing/2014/main" id="{CB52B4FC-A29A-5DF5-EA55-D7BC06B32C44}"/>
              </a:ext>
            </a:extLst>
          </p:cNvPr>
          <p:cNvSpPr>
            <a:spLocks noGrp="1"/>
          </p:cNvSpPr>
          <p:nvPr>
            <p:ph idx="1"/>
          </p:nvPr>
        </p:nvSpPr>
        <p:spPr>
          <a:xfrm>
            <a:off x="912285" y="1029493"/>
            <a:ext cx="10133251" cy="4799013"/>
          </a:xfrm>
        </p:spPr>
        <p:txBody>
          <a:bodyPr/>
          <a:lstStyle/>
          <a:p>
            <a:r>
              <a:rPr lang="en-US" sz="2000" b="0" dirty="0"/>
              <a:t>Scholz CW et al. </a:t>
            </a:r>
            <a:r>
              <a:rPr lang="en-US" sz="2000" dirty="0"/>
              <a:t>Phase 3 </a:t>
            </a:r>
            <a:r>
              <a:rPr lang="en-US" sz="2000" dirty="0" err="1"/>
              <a:t>inMIND</a:t>
            </a:r>
            <a:r>
              <a:rPr lang="en-US" sz="2000" dirty="0"/>
              <a:t> study </a:t>
            </a:r>
            <a:r>
              <a:rPr lang="en-US" sz="2000" b="0" dirty="0"/>
              <a:t>of </a:t>
            </a:r>
            <a:r>
              <a:rPr lang="en-US" sz="2000" dirty="0"/>
              <a:t>tafasitamab</a:t>
            </a:r>
            <a:r>
              <a:rPr lang="en-US" sz="2000" b="0" dirty="0"/>
              <a:t> (</a:t>
            </a:r>
            <a:r>
              <a:rPr lang="en-US" sz="2000" b="0" dirty="0" err="1"/>
              <a:t>tafa</a:t>
            </a:r>
            <a:r>
              <a:rPr lang="en-US" sz="2000" b="0" dirty="0"/>
              <a:t>) </a:t>
            </a:r>
            <a:r>
              <a:rPr lang="en-US" sz="2000" dirty="0"/>
              <a:t>plus lenalidomide </a:t>
            </a:r>
            <a:r>
              <a:rPr lang="en-US" sz="2000" b="0" dirty="0"/>
              <a:t>(</a:t>
            </a:r>
            <a:r>
              <a:rPr lang="en-US" sz="2000" b="0" dirty="0" err="1"/>
              <a:t>len</a:t>
            </a:r>
            <a:r>
              <a:rPr lang="en-US" sz="2000" b="0" dirty="0"/>
              <a:t>) and rituximab (R) for </a:t>
            </a:r>
            <a:r>
              <a:rPr lang="en-US" sz="2000" dirty="0"/>
              <a:t>relapsed or refractory follicular lymphoma </a:t>
            </a:r>
            <a:r>
              <a:rPr lang="en-US" sz="2000" b="0" dirty="0"/>
              <a:t>(R/R FL): </a:t>
            </a:r>
            <a:r>
              <a:rPr lang="en-US" sz="2000" dirty="0"/>
              <a:t>Outcomes</a:t>
            </a:r>
            <a:r>
              <a:rPr lang="en-US" sz="2000" b="0" dirty="0"/>
              <a:t> in patients </a:t>
            </a:r>
            <a:r>
              <a:rPr lang="en-US" sz="2000" dirty="0"/>
              <a:t>with or without high-risk factors</a:t>
            </a:r>
            <a:r>
              <a:rPr lang="en-US" sz="2000" b="0" dirty="0"/>
              <a:t>. EHA 2026;Abstract PS2048. </a:t>
            </a:r>
          </a:p>
          <a:p>
            <a:r>
              <a:rPr lang="en-US" sz="2000" b="0" dirty="0" err="1"/>
              <a:t>Tessoulin</a:t>
            </a:r>
            <a:r>
              <a:rPr lang="en-US" sz="2000" b="0" dirty="0"/>
              <a:t> B et al. </a:t>
            </a:r>
            <a:r>
              <a:rPr lang="en-US" sz="2000" dirty="0"/>
              <a:t>Clinically relevant subgroup analysis </a:t>
            </a:r>
            <a:r>
              <a:rPr lang="en-US" sz="2000" b="0" dirty="0"/>
              <a:t>from the randomized </a:t>
            </a:r>
            <a:r>
              <a:rPr lang="en-US" sz="2000" dirty="0"/>
              <a:t>phase 3 EPCORE FL-1 trial</a:t>
            </a:r>
            <a:r>
              <a:rPr lang="en-US" sz="2000" b="0" dirty="0"/>
              <a:t>: </a:t>
            </a:r>
            <a:r>
              <a:rPr lang="en-US" sz="2000" dirty="0"/>
              <a:t>Treatment</a:t>
            </a:r>
            <a:r>
              <a:rPr lang="en-US" sz="2000" b="0" dirty="0"/>
              <a:t> (</a:t>
            </a:r>
            <a:r>
              <a:rPr lang="en-US" sz="2000" b="0" dirty="0" err="1"/>
              <a:t>tx</a:t>
            </a:r>
            <a:r>
              <a:rPr lang="en-US" sz="2000" b="0" dirty="0"/>
              <a:t>) </a:t>
            </a:r>
            <a:r>
              <a:rPr lang="en-US" sz="2000" dirty="0"/>
              <a:t>effect</a:t>
            </a:r>
            <a:r>
              <a:rPr lang="en-US" sz="2000" b="0" dirty="0"/>
              <a:t> of </a:t>
            </a:r>
            <a:r>
              <a:rPr lang="en-US" sz="2000" dirty="0"/>
              <a:t>epcoritamab</a:t>
            </a:r>
            <a:r>
              <a:rPr lang="en-US" sz="2000" b="0" dirty="0"/>
              <a:t> with lenalidomide and rituximab (R</a:t>
            </a:r>
            <a:r>
              <a:rPr lang="en-US" sz="2000" b="0" baseline="30000" dirty="0"/>
              <a:t>2</a:t>
            </a:r>
            <a:r>
              <a:rPr lang="en-US" sz="2000" b="0" dirty="0"/>
              <a:t>) in </a:t>
            </a:r>
            <a:r>
              <a:rPr lang="en-US" sz="2000" dirty="0"/>
              <a:t>R/R follicular lymphoma</a:t>
            </a:r>
            <a:r>
              <a:rPr lang="en-US" sz="2000" b="0" dirty="0"/>
              <a:t> (FL). EHA 2026;Abstract S229.</a:t>
            </a:r>
          </a:p>
          <a:p>
            <a:r>
              <a:rPr lang="en-US" sz="2000" b="0" dirty="0"/>
              <a:t>Budde LE at al. </a:t>
            </a:r>
            <a:r>
              <a:rPr lang="en-US" sz="2000" dirty="0"/>
              <a:t>CELESTIMO</a:t>
            </a:r>
            <a:r>
              <a:rPr lang="en-US" sz="2000" b="0" dirty="0"/>
              <a:t> </a:t>
            </a:r>
            <a:r>
              <a:rPr lang="en-US" sz="2000" dirty="0"/>
              <a:t>single arm extension</a:t>
            </a:r>
            <a:r>
              <a:rPr lang="en-US" sz="2000" b="0" dirty="0"/>
              <a:t>: </a:t>
            </a:r>
            <a:r>
              <a:rPr lang="en-US" sz="2000" dirty="0"/>
              <a:t>Safety and efficacy </a:t>
            </a:r>
            <a:r>
              <a:rPr lang="en-US" sz="2000" b="0" dirty="0"/>
              <a:t>of </a:t>
            </a:r>
            <a:r>
              <a:rPr lang="en-US" sz="2000" dirty="0"/>
              <a:t>mosunetuzumab</a:t>
            </a:r>
            <a:r>
              <a:rPr lang="en-US" sz="2000" b="0" dirty="0"/>
              <a:t> </a:t>
            </a:r>
            <a:r>
              <a:rPr lang="en-US" sz="2000" dirty="0"/>
              <a:t>plus lenalidomide</a:t>
            </a:r>
            <a:r>
              <a:rPr lang="en-US" sz="2000" b="0" dirty="0"/>
              <a:t> in patients with </a:t>
            </a:r>
            <a:r>
              <a:rPr lang="en-US" sz="2000" dirty="0"/>
              <a:t>R/R follicular lymphoma</a:t>
            </a:r>
            <a:r>
              <a:rPr lang="en-US" sz="2000" b="0" dirty="0"/>
              <a:t>. EHA 2026;Abstract PS2043. </a:t>
            </a:r>
          </a:p>
          <a:p>
            <a:r>
              <a:rPr lang="en-US" sz="2000" b="0" dirty="0"/>
              <a:t>Cheah CY et al. </a:t>
            </a:r>
            <a:r>
              <a:rPr lang="en-US" sz="2000" dirty="0"/>
              <a:t>Surovatamig (AZD0486) </a:t>
            </a:r>
            <a:r>
              <a:rPr lang="en-US" sz="2000" b="0" dirty="0"/>
              <a:t>plus rituximab in </a:t>
            </a:r>
            <a:r>
              <a:rPr lang="en-US" sz="2000" dirty="0"/>
              <a:t>previously untreated follicular lymphoma </a:t>
            </a:r>
            <a:r>
              <a:rPr lang="en-US" sz="2000" b="0" dirty="0"/>
              <a:t>(FL): </a:t>
            </a:r>
            <a:r>
              <a:rPr lang="en-US" sz="2000" dirty="0"/>
              <a:t>Initial safety data </a:t>
            </a:r>
            <a:r>
              <a:rPr lang="en-US" sz="2000" b="0" dirty="0"/>
              <a:t>from the </a:t>
            </a:r>
            <a:r>
              <a:rPr lang="en-US" sz="2000" dirty="0"/>
              <a:t>phase 3 SOUNDTRACK-F1 trial</a:t>
            </a:r>
            <a:r>
              <a:rPr lang="en-US" sz="2000" b="0" dirty="0"/>
              <a:t>. EHA 2026;Abstract S228.</a:t>
            </a:r>
          </a:p>
          <a:p>
            <a:r>
              <a:rPr lang="en-US" sz="2000" b="0" dirty="0"/>
              <a:t>Morillo D et al. </a:t>
            </a:r>
            <a:r>
              <a:rPr lang="en-US" sz="2000" dirty="0"/>
              <a:t>Golcadomide</a:t>
            </a:r>
            <a:r>
              <a:rPr lang="en-US" sz="2000" b="0" dirty="0"/>
              <a:t> (GOLCA), a potential, first-in-class, </a:t>
            </a:r>
            <a:r>
              <a:rPr lang="en-US" sz="2000" dirty="0"/>
              <a:t>oral </a:t>
            </a:r>
            <a:r>
              <a:rPr lang="en-US" sz="2000" dirty="0" err="1"/>
              <a:t>CELMoD</a:t>
            </a:r>
            <a:r>
              <a:rPr lang="en-US" sz="2000" dirty="0"/>
              <a:t> </a:t>
            </a:r>
            <a:r>
              <a:rPr lang="en-US" sz="2000" b="0" dirty="0"/>
              <a:t>± rituximab (R) in patients (pts) with </a:t>
            </a:r>
            <a:r>
              <a:rPr lang="en-US" sz="2000" dirty="0"/>
              <a:t>relapsed/refractory </a:t>
            </a:r>
            <a:r>
              <a:rPr lang="en-US" sz="2000" b="0" dirty="0"/>
              <a:t>(R/R) </a:t>
            </a:r>
            <a:r>
              <a:rPr lang="en-US" sz="2000" dirty="0"/>
              <a:t>follicular lymphoma </a:t>
            </a:r>
            <a:r>
              <a:rPr lang="en-US" sz="2000" b="0" dirty="0"/>
              <a:t>(FL): </a:t>
            </a:r>
            <a:r>
              <a:rPr lang="en-US" sz="2000" dirty="0"/>
              <a:t>Phase</a:t>
            </a:r>
            <a:r>
              <a:rPr lang="en-US" sz="2000" b="0" dirty="0"/>
              <a:t> (Ph) </a:t>
            </a:r>
            <a:r>
              <a:rPr lang="en-US" sz="2000" dirty="0"/>
              <a:t>1/2 study long-term follow-up </a:t>
            </a:r>
            <a:r>
              <a:rPr lang="en-US" sz="2000" b="0" dirty="0"/>
              <a:t>(f/u). EHA 2026;Abstract S227.</a:t>
            </a:r>
          </a:p>
          <a:p>
            <a:endParaRPr lang="en-US" sz="2000" b="0" dirty="0"/>
          </a:p>
        </p:txBody>
      </p:sp>
    </p:spTree>
    <p:extLst>
      <p:ext uri="{BB962C8B-B14F-4D97-AF65-F5344CB8AC3E}">
        <p14:creationId xmlns:p14="http://schemas.microsoft.com/office/powerpoint/2010/main" val="2442014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7568B-34A0-1BD5-2FE7-21383B8E9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39C32-8895-71F6-CAFD-37D24ABDA05F}"/>
              </a:ext>
            </a:extLst>
          </p:cNvPr>
          <p:cNvSpPr>
            <a:spLocks noGrp="1"/>
          </p:cNvSpPr>
          <p:nvPr>
            <p:ph type="title"/>
          </p:nvPr>
        </p:nvSpPr>
        <p:spPr/>
        <p:txBody>
          <a:bodyPr/>
          <a:lstStyle/>
          <a:p>
            <a:r>
              <a:rPr lang="en-US" dirty="0"/>
              <a:t>Key Datasets — </a:t>
            </a:r>
            <a:r>
              <a:rPr lang="en-US" dirty="0" err="1"/>
              <a:t>inMIND</a:t>
            </a:r>
            <a:r>
              <a:rPr lang="en-US" dirty="0"/>
              <a:t> </a:t>
            </a:r>
          </a:p>
        </p:txBody>
      </p:sp>
      <p:sp>
        <p:nvSpPr>
          <p:cNvPr id="3" name="Content Placeholder 2">
            <a:extLst>
              <a:ext uri="{FF2B5EF4-FFF2-40B4-BE49-F238E27FC236}">
                <a16:creationId xmlns:a16="http://schemas.microsoft.com/office/drawing/2014/main" id="{DD470D2C-C620-5F6A-1986-AD9C3490F377}"/>
              </a:ext>
            </a:extLst>
          </p:cNvPr>
          <p:cNvSpPr>
            <a:spLocks noGrp="1"/>
          </p:cNvSpPr>
          <p:nvPr>
            <p:ph idx="1"/>
          </p:nvPr>
        </p:nvSpPr>
        <p:spPr/>
        <p:txBody>
          <a:bodyPr/>
          <a:lstStyle/>
          <a:p>
            <a:r>
              <a:rPr lang="en-US" sz="2000" b="0" dirty="0"/>
              <a:t>Scholz CW et al. </a:t>
            </a:r>
            <a:r>
              <a:rPr lang="en-US" sz="2000" dirty="0"/>
              <a:t>Phase 3 </a:t>
            </a:r>
            <a:r>
              <a:rPr lang="en-US" sz="2000" dirty="0" err="1"/>
              <a:t>inMIND</a:t>
            </a:r>
            <a:r>
              <a:rPr lang="en-US" sz="2000" dirty="0"/>
              <a:t> study </a:t>
            </a:r>
            <a:r>
              <a:rPr lang="en-US" sz="2000" b="0" dirty="0"/>
              <a:t>of </a:t>
            </a:r>
            <a:r>
              <a:rPr lang="en-US" sz="2000" dirty="0"/>
              <a:t>tafasitamab</a:t>
            </a:r>
            <a:r>
              <a:rPr lang="en-US" sz="2000" b="0" dirty="0"/>
              <a:t> (</a:t>
            </a:r>
            <a:r>
              <a:rPr lang="en-US" sz="2000" b="0" dirty="0" err="1"/>
              <a:t>tafa</a:t>
            </a:r>
            <a:r>
              <a:rPr lang="en-US" sz="2000" b="0" dirty="0"/>
              <a:t>) </a:t>
            </a:r>
            <a:r>
              <a:rPr lang="en-US" sz="2000" dirty="0"/>
              <a:t>plus lenalidomide </a:t>
            </a:r>
            <a:r>
              <a:rPr lang="en-US" sz="2000" b="0" dirty="0"/>
              <a:t>(</a:t>
            </a:r>
            <a:r>
              <a:rPr lang="en-US" sz="2000" b="0" dirty="0" err="1"/>
              <a:t>len</a:t>
            </a:r>
            <a:r>
              <a:rPr lang="en-US" sz="2000" b="0" dirty="0"/>
              <a:t>) and rituximab (R) for </a:t>
            </a:r>
            <a:r>
              <a:rPr lang="en-US" sz="2000" dirty="0"/>
              <a:t>relapsed or refractory follicular lymphoma </a:t>
            </a:r>
            <a:r>
              <a:rPr lang="en-US" sz="2000" b="0" dirty="0"/>
              <a:t>(R/R FL): </a:t>
            </a:r>
            <a:r>
              <a:rPr lang="en-US" sz="2000" dirty="0"/>
              <a:t>Outcomes</a:t>
            </a:r>
            <a:r>
              <a:rPr lang="en-US" sz="2000" b="0" dirty="0"/>
              <a:t> in patients </a:t>
            </a:r>
            <a:r>
              <a:rPr lang="en-US" sz="2000" dirty="0"/>
              <a:t>with or without high-risk factors</a:t>
            </a:r>
            <a:r>
              <a:rPr lang="en-US" sz="2000" b="0" dirty="0"/>
              <a:t>. EHA 2026;Abstract PS2048. </a:t>
            </a:r>
          </a:p>
        </p:txBody>
      </p:sp>
    </p:spTree>
    <p:extLst>
      <p:ext uri="{BB962C8B-B14F-4D97-AF65-F5344CB8AC3E}">
        <p14:creationId xmlns:p14="http://schemas.microsoft.com/office/powerpoint/2010/main" val="3023000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39023-09CF-DA10-E876-88DCECF9693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B40F3D2-1F1B-E20D-DC83-4C671438F888}"/>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392171" y="1629969"/>
            <a:ext cx="6872699" cy="4483807"/>
          </a:xfrm>
          <a:prstGeom prst="rect">
            <a:avLst/>
          </a:prstGeom>
        </p:spPr>
      </p:pic>
      <p:pic>
        <p:nvPicPr>
          <p:cNvPr id="3" name="Picture 2">
            <a:extLst>
              <a:ext uri="{FF2B5EF4-FFF2-40B4-BE49-F238E27FC236}">
                <a16:creationId xmlns:a16="http://schemas.microsoft.com/office/drawing/2014/main" id="{9476FC32-6D18-DA15-9E56-6582A567D417}"/>
              </a:ext>
            </a:extLst>
          </p:cNvPr>
          <p:cNvPicPr>
            <a:picLocks noChangeAspect="1"/>
          </p:cNvPicPr>
          <p:nvPr/>
        </p:nvPicPr>
        <p:blipFill>
          <a:blip r:embed="rId3"/>
          <a:stretch>
            <a:fillRect/>
          </a:stretch>
        </p:blipFill>
        <p:spPr>
          <a:xfrm>
            <a:off x="0" y="219919"/>
            <a:ext cx="11657043" cy="1407529"/>
          </a:xfrm>
          <a:prstGeom prst="rect">
            <a:avLst/>
          </a:prstGeom>
        </p:spPr>
      </p:pic>
      <p:sp>
        <p:nvSpPr>
          <p:cNvPr id="2" name="TextBox 1">
            <a:extLst>
              <a:ext uri="{FF2B5EF4-FFF2-40B4-BE49-F238E27FC236}">
                <a16:creationId xmlns:a16="http://schemas.microsoft.com/office/drawing/2014/main" id="{03905A2E-6FEF-6802-CA16-4D1DE829775D}"/>
              </a:ext>
            </a:extLst>
          </p:cNvPr>
          <p:cNvSpPr txBox="1"/>
          <p:nvPr/>
        </p:nvSpPr>
        <p:spPr>
          <a:xfrm>
            <a:off x="6583772" y="6113776"/>
            <a:ext cx="5608228" cy="307777"/>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8595B"/>
                </a:solidFill>
                <a:effectLst/>
                <a:uLnTx/>
                <a:uFillTx/>
                <a:latin typeface="Arial"/>
                <a:ea typeface="MS PGothic" charset="0"/>
                <a:cs typeface="+mn-cs"/>
              </a:rPr>
              <a:t>Scholz CW et al. EHA 2026;Abstract PS2048</a:t>
            </a:r>
          </a:p>
        </p:txBody>
      </p:sp>
    </p:spTree>
    <p:extLst>
      <p:ext uri="{BB962C8B-B14F-4D97-AF65-F5344CB8AC3E}">
        <p14:creationId xmlns:p14="http://schemas.microsoft.com/office/powerpoint/2010/main" val="68874299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071D5-9497-4BEF-DB6B-FEA49A2CB4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7DABD0-EBC3-0B82-8F1F-B009A969C8E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52400" y="1636384"/>
            <a:ext cx="11887199" cy="3585231"/>
          </a:xfrm>
          <a:prstGeom prst="rect">
            <a:avLst/>
          </a:prstGeom>
        </p:spPr>
      </p:pic>
      <p:sp>
        <p:nvSpPr>
          <p:cNvPr id="8" name="Title 1">
            <a:extLst>
              <a:ext uri="{FF2B5EF4-FFF2-40B4-BE49-F238E27FC236}">
                <a16:creationId xmlns:a16="http://schemas.microsoft.com/office/drawing/2014/main" id="{00160D0B-E75B-EBA5-B497-F931E556DCB1}"/>
              </a:ext>
            </a:extLst>
          </p:cNvPr>
          <p:cNvSpPr>
            <a:spLocks noGrp="1"/>
          </p:cNvSpPr>
          <p:nvPr>
            <p:ph type="title"/>
          </p:nvPr>
        </p:nvSpPr>
        <p:spPr>
          <a:xfrm>
            <a:off x="609602" y="606431"/>
            <a:ext cx="10980369" cy="492443"/>
          </a:xfrm>
        </p:spPr>
        <p:txBody>
          <a:bodyPr/>
          <a:lstStyle/>
          <a:p>
            <a:r>
              <a:rPr lang="en-US" dirty="0"/>
              <a:t>Efficacy demonstrated in high-risk subgroups </a:t>
            </a:r>
          </a:p>
        </p:txBody>
      </p:sp>
      <p:sp>
        <p:nvSpPr>
          <p:cNvPr id="2" name="TextBox 1">
            <a:extLst>
              <a:ext uri="{FF2B5EF4-FFF2-40B4-BE49-F238E27FC236}">
                <a16:creationId xmlns:a16="http://schemas.microsoft.com/office/drawing/2014/main" id="{39F9C272-177B-CE8C-8AB7-FB929D518B6A}"/>
              </a:ext>
            </a:extLst>
          </p:cNvPr>
          <p:cNvSpPr txBox="1"/>
          <p:nvPr/>
        </p:nvSpPr>
        <p:spPr>
          <a:xfrm>
            <a:off x="6324441" y="5999386"/>
            <a:ext cx="5608228" cy="307777"/>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8595B"/>
                </a:solidFill>
                <a:effectLst/>
                <a:uLnTx/>
                <a:uFillTx/>
                <a:latin typeface="Arial"/>
                <a:ea typeface="MS PGothic" charset="0"/>
                <a:cs typeface="+mn-cs"/>
              </a:rPr>
              <a:t>Scholz CW et al. EHA 2026;Abstract PS2048</a:t>
            </a:r>
          </a:p>
        </p:txBody>
      </p:sp>
    </p:spTree>
    <p:extLst>
      <p:ext uri="{BB962C8B-B14F-4D97-AF65-F5344CB8AC3E}">
        <p14:creationId xmlns:p14="http://schemas.microsoft.com/office/powerpoint/2010/main" val="339858061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9FDF3-C65C-83D8-D2FE-3197AE643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14FEF-80A4-9AC8-FD1A-66180DDEB6A0}"/>
              </a:ext>
            </a:extLst>
          </p:cNvPr>
          <p:cNvSpPr>
            <a:spLocks noGrp="1"/>
          </p:cNvSpPr>
          <p:nvPr>
            <p:ph type="title"/>
          </p:nvPr>
        </p:nvSpPr>
        <p:spPr>
          <a:xfrm>
            <a:off x="912286" y="1493106"/>
            <a:ext cx="10358967" cy="1143000"/>
          </a:xfrm>
        </p:spPr>
        <p:txBody>
          <a:bodyPr/>
          <a:lstStyle/>
          <a:p>
            <a:r>
              <a:rPr lang="en-US" sz="4000" dirty="0"/>
              <a:t>Questions?</a:t>
            </a:r>
            <a:br>
              <a:rPr lang="en-US" sz="4000" dirty="0"/>
            </a:br>
            <a:br>
              <a:rPr lang="en-US" dirty="0"/>
            </a:br>
            <a:r>
              <a:rPr lang="en-US" sz="2800" dirty="0" err="1"/>
              <a:t>inMIND</a:t>
            </a:r>
            <a:r>
              <a:rPr lang="en-US" sz="2800" dirty="0"/>
              <a:t> </a:t>
            </a:r>
            <a:endParaRPr lang="en-US" dirty="0"/>
          </a:p>
        </p:txBody>
      </p:sp>
      <p:sp>
        <p:nvSpPr>
          <p:cNvPr id="3" name="Content Placeholder 2">
            <a:extLst>
              <a:ext uri="{FF2B5EF4-FFF2-40B4-BE49-F238E27FC236}">
                <a16:creationId xmlns:a16="http://schemas.microsoft.com/office/drawing/2014/main" id="{5F11DB3A-6A03-C517-1BC1-E92A1E0B8FF1}"/>
              </a:ext>
            </a:extLst>
          </p:cNvPr>
          <p:cNvSpPr>
            <a:spLocks noGrp="1"/>
          </p:cNvSpPr>
          <p:nvPr>
            <p:ph idx="1"/>
          </p:nvPr>
        </p:nvSpPr>
        <p:spPr>
          <a:xfrm>
            <a:off x="912286" y="2831123"/>
            <a:ext cx="10358967" cy="3383943"/>
          </a:xfrm>
        </p:spPr>
        <p:txBody>
          <a:bodyPr/>
          <a:lstStyle/>
          <a:p>
            <a:r>
              <a:rPr lang="en-US" sz="2000" b="0" dirty="0"/>
              <a:t>Scholz CW et al. </a:t>
            </a:r>
            <a:r>
              <a:rPr lang="en-US" sz="2000" dirty="0"/>
              <a:t>Phase 3 </a:t>
            </a:r>
            <a:r>
              <a:rPr lang="en-US" sz="2000" dirty="0" err="1"/>
              <a:t>inMIND</a:t>
            </a:r>
            <a:r>
              <a:rPr lang="en-US" sz="2000" dirty="0"/>
              <a:t> study </a:t>
            </a:r>
            <a:r>
              <a:rPr lang="en-US" sz="2000" b="0" dirty="0"/>
              <a:t>of </a:t>
            </a:r>
            <a:r>
              <a:rPr lang="en-US" sz="2000" dirty="0"/>
              <a:t>tafasitamab</a:t>
            </a:r>
            <a:r>
              <a:rPr lang="en-US" sz="2000" b="0" dirty="0"/>
              <a:t> (</a:t>
            </a:r>
            <a:r>
              <a:rPr lang="en-US" sz="2000" b="0" dirty="0" err="1"/>
              <a:t>tafa</a:t>
            </a:r>
            <a:r>
              <a:rPr lang="en-US" sz="2000" b="0" dirty="0"/>
              <a:t>) </a:t>
            </a:r>
            <a:r>
              <a:rPr lang="en-US" sz="2000" dirty="0"/>
              <a:t>plus lenalidomide </a:t>
            </a:r>
            <a:r>
              <a:rPr lang="en-US" sz="2000" b="0" dirty="0"/>
              <a:t>(</a:t>
            </a:r>
            <a:r>
              <a:rPr lang="en-US" sz="2000" b="0" dirty="0" err="1"/>
              <a:t>len</a:t>
            </a:r>
            <a:r>
              <a:rPr lang="en-US" sz="2000" b="0" dirty="0"/>
              <a:t>) and rituximab (R) for </a:t>
            </a:r>
            <a:r>
              <a:rPr lang="en-US" sz="2000" dirty="0"/>
              <a:t>relapsed or refractory follicular lymphoma </a:t>
            </a:r>
            <a:r>
              <a:rPr lang="en-US" sz="2000" b="0" dirty="0"/>
              <a:t>(R/R FL): </a:t>
            </a:r>
            <a:r>
              <a:rPr lang="en-US" sz="2000" dirty="0"/>
              <a:t>Outcomes</a:t>
            </a:r>
            <a:r>
              <a:rPr lang="en-US" sz="2000" b="0" dirty="0"/>
              <a:t> in patients </a:t>
            </a:r>
            <a:r>
              <a:rPr lang="en-US" sz="2000" dirty="0"/>
              <a:t>with or without high-risk factors</a:t>
            </a:r>
            <a:r>
              <a:rPr lang="en-US" sz="2000" b="0" dirty="0"/>
              <a:t>. EHA 2026;Abstract PS2048. </a:t>
            </a:r>
          </a:p>
        </p:txBody>
      </p:sp>
    </p:spTree>
    <p:extLst>
      <p:ext uri="{BB962C8B-B14F-4D97-AF65-F5344CB8AC3E}">
        <p14:creationId xmlns:p14="http://schemas.microsoft.com/office/powerpoint/2010/main" val="3997807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7B794-3EB8-BC83-C875-D6F54F1F0D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E020B-B054-CE81-C619-20D5EE485548}"/>
              </a:ext>
            </a:extLst>
          </p:cNvPr>
          <p:cNvSpPr>
            <a:spLocks noGrp="1"/>
          </p:cNvSpPr>
          <p:nvPr>
            <p:ph type="title"/>
          </p:nvPr>
        </p:nvSpPr>
        <p:spPr/>
        <p:txBody>
          <a:bodyPr/>
          <a:lstStyle/>
          <a:p>
            <a:r>
              <a:rPr lang="en-US" dirty="0"/>
              <a:t>Key Datasets — Epcoritamab </a:t>
            </a:r>
          </a:p>
        </p:txBody>
      </p:sp>
      <p:sp>
        <p:nvSpPr>
          <p:cNvPr id="3" name="Content Placeholder 2">
            <a:extLst>
              <a:ext uri="{FF2B5EF4-FFF2-40B4-BE49-F238E27FC236}">
                <a16:creationId xmlns:a16="http://schemas.microsoft.com/office/drawing/2014/main" id="{41F9CCB7-24E1-417D-9772-2CB7293DBDE0}"/>
              </a:ext>
            </a:extLst>
          </p:cNvPr>
          <p:cNvSpPr>
            <a:spLocks noGrp="1"/>
          </p:cNvSpPr>
          <p:nvPr>
            <p:ph idx="1"/>
          </p:nvPr>
        </p:nvSpPr>
        <p:spPr/>
        <p:txBody>
          <a:bodyPr/>
          <a:lstStyle/>
          <a:p>
            <a:r>
              <a:rPr lang="en-US" sz="2000" b="0" dirty="0" err="1"/>
              <a:t>Tessoulin</a:t>
            </a:r>
            <a:r>
              <a:rPr lang="en-US" sz="2000" b="0" dirty="0"/>
              <a:t> B et al. </a:t>
            </a:r>
            <a:r>
              <a:rPr lang="en-US" sz="2000" dirty="0"/>
              <a:t>Clinically relevant subgroup analysis </a:t>
            </a:r>
            <a:r>
              <a:rPr lang="en-US" sz="2000" b="0" dirty="0"/>
              <a:t>from the randomized </a:t>
            </a:r>
            <a:r>
              <a:rPr lang="en-US" sz="2000" dirty="0"/>
              <a:t>phase 3 EPCORE FL-1 trial</a:t>
            </a:r>
            <a:r>
              <a:rPr lang="en-US" sz="2000" b="0" dirty="0"/>
              <a:t>: </a:t>
            </a:r>
            <a:r>
              <a:rPr lang="en-US" sz="2000" dirty="0"/>
              <a:t>Treatment</a:t>
            </a:r>
            <a:r>
              <a:rPr lang="en-US" sz="2000" b="0" dirty="0"/>
              <a:t> (</a:t>
            </a:r>
            <a:r>
              <a:rPr lang="en-US" sz="2000" b="0" dirty="0" err="1"/>
              <a:t>tx</a:t>
            </a:r>
            <a:r>
              <a:rPr lang="en-US" sz="2000" b="0" dirty="0"/>
              <a:t>) </a:t>
            </a:r>
            <a:r>
              <a:rPr lang="en-US" sz="2000" dirty="0"/>
              <a:t>effect</a:t>
            </a:r>
            <a:r>
              <a:rPr lang="en-US" sz="2000" b="0" dirty="0"/>
              <a:t> of </a:t>
            </a:r>
            <a:r>
              <a:rPr lang="en-US" sz="2000" dirty="0"/>
              <a:t>epcoritamab</a:t>
            </a:r>
            <a:r>
              <a:rPr lang="en-US" sz="2000" b="0" dirty="0"/>
              <a:t> with lenalidomide and rituximab (R</a:t>
            </a:r>
            <a:r>
              <a:rPr lang="en-US" sz="2000" b="0" baseline="30000" dirty="0"/>
              <a:t>2</a:t>
            </a:r>
            <a:r>
              <a:rPr lang="en-US" sz="2000" b="0" dirty="0"/>
              <a:t>) in </a:t>
            </a:r>
            <a:r>
              <a:rPr lang="en-US" sz="2000" dirty="0"/>
              <a:t>R/R follicular lymphoma</a:t>
            </a:r>
            <a:r>
              <a:rPr lang="en-US" sz="2000" b="0" dirty="0"/>
              <a:t> (FL). EHA 2026;Abstract S229.</a:t>
            </a:r>
          </a:p>
        </p:txBody>
      </p:sp>
    </p:spTree>
    <p:extLst>
      <p:ext uri="{BB962C8B-B14F-4D97-AF65-F5344CB8AC3E}">
        <p14:creationId xmlns:p14="http://schemas.microsoft.com/office/powerpoint/2010/main" val="1574085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65191-7052-40B3-3EC0-D7218C9A4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4146A-230B-3FED-D91B-EB9138124F66}"/>
              </a:ext>
            </a:extLst>
          </p:cNvPr>
          <p:cNvSpPr>
            <a:spLocks noGrp="1"/>
          </p:cNvSpPr>
          <p:nvPr>
            <p:ph type="title"/>
          </p:nvPr>
        </p:nvSpPr>
        <p:spPr/>
        <p:txBody>
          <a:bodyPr/>
          <a:lstStyle/>
          <a:p>
            <a:endParaRPr lang="en-US" dirty="0"/>
          </a:p>
        </p:txBody>
      </p:sp>
      <p:grpSp>
        <p:nvGrpSpPr>
          <p:cNvPr id="9" name="Group 8">
            <a:extLst>
              <a:ext uri="{FF2B5EF4-FFF2-40B4-BE49-F238E27FC236}">
                <a16:creationId xmlns:a16="http://schemas.microsoft.com/office/drawing/2014/main" id="{5D943DE9-EA43-6FE0-9F06-B103201A5AF0}"/>
              </a:ext>
            </a:extLst>
          </p:cNvPr>
          <p:cNvGrpSpPr/>
          <p:nvPr/>
        </p:nvGrpSpPr>
        <p:grpSpPr>
          <a:xfrm>
            <a:off x="0" y="6349"/>
            <a:ext cx="12192000" cy="6845299"/>
            <a:chOff x="0" y="6349"/>
            <a:chExt cx="12192000" cy="6845299"/>
          </a:xfrm>
        </p:grpSpPr>
        <p:grpSp>
          <p:nvGrpSpPr>
            <p:cNvPr id="8" name="Group 7">
              <a:extLst>
                <a:ext uri="{FF2B5EF4-FFF2-40B4-BE49-F238E27FC236}">
                  <a16:creationId xmlns:a16="http://schemas.microsoft.com/office/drawing/2014/main" id="{BC5F5B97-2DCE-E63E-22CD-FE26314DC713}"/>
                </a:ext>
              </a:extLst>
            </p:cNvPr>
            <p:cNvGrpSpPr/>
            <p:nvPr/>
          </p:nvGrpSpPr>
          <p:grpSpPr>
            <a:xfrm>
              <a:off x="0" y="6349"/>
              <a:ext cx="12192000" cy="6845299"/>
              <a:chOff x="0" y="6349"/>
              <a:chExt cx="12192000" cy="6845299"/>
            </a:xfrm>
          </p:grpSpPr>
          <p:pic>
            <p:nvPicPr>
              <p:cNvPr id="4" name="Picture 3">
                <a:extLst>
                  <a:ext uri="{FF2B5EF4-FFF2-40B4-BE49-F238E27FC236}">
                    <a16:creationId xmlns:a16="http://schemas.microsoft.com/office/drawing/2014/main" id="{A17A84C2-91BB-B385-D433-B0DE0CE8D6DF}"/>
                  </a:ext>
                </a:extLst>
              </p:cNvPr>
              <p:cNvPicPr>
                <a:picLocks noChangeAspect="1"/>
              </p:cNvPicPr>
              <p:nvPr/>
            </p:nvPicPr>
            <p:blipFill>
              <a:blip r:embed="rId2"/>
              <a:stretch>
                <a:fillRect/>
              </a:stretch>
            </p:blipFill>
            <p:spPr>
              <a:xfrm>
                <a:off x="0" y="6349"/>
                <a:ext cx="12192000" cy="6845299"/>
              </a:xfrm>
              <a:prstGeom prst="rect">
                <a:avLst/>
              </a:prstGeom>
            </p:spPr>
          </p:pic>
          <p:sp>
            <p:nvSpPr>
              <p:cNvPr id="7" name="Rectangle 6">
                <a:extLst>
                  <a:ext uri="{FF2B5EF4-FFF2-40B4-BE49-F238E27FC236}">
                    <a16:creationId xmlns:a16="http://schemas.microsoft.com/office/drawing/2014/main" id="{07E64655-C889-EC43-70B7-19366515E752}"/>
                  </a:ext>
                </a:extLst>
              </p:cNvPr>
              <p:cNvSpPr/>
              <p:nvPr/>
            </p:nvSpPr>
            <p:spPr>
              <a:xfrm>
                <a:off x="11417643" y="6116595"/>
                <a:ext cx="432487" cy="29656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58595B"/>
                  </a:solidFill>
                  <a:effectLst/>
                  <a:uLnTx/>
                  <a:uFillTx/>
                  <a:latin typeface="Arial"/>
                  <a:ea typeface="+mn-ea"/>
                  <a:cs typeface="+mn-cs"/>
                </a:endParaRPr>
              </a:p>
            </p:txBody>
          </p:sp>
        </p:grpSp>
        <p:sp>
          <p:nvSpPr>
            <p:cNvPr id="6" name="TextBox 5">
              <a:extLst>
                <a:ext uri="{FF2B5EF4-FFF2-40B4-BE49-F238E27FC236}">
                  <a16:creationId xmlns:a16="http://schemas.microsoft.com/office/drawing/2014/main" id="{0975AA24-0028-A2AE-05ED-5A32031C7DD1}"/>
                </a:ext>
              </a:extLst>
            </p:cNvPr>
            <p:cNvSpPr txBox="1"/>
            <p:nvPr/>
          </p:nvSpPr>
          <p:spPr>
            <a:xfrm>
              <a:off x="0" y="6574649"/>
              <a:ext cx="3131114"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Arial"/>
                  <a:ea typeface="MS PGothic" charset="0"/>
                  <a:cs typeface="+mn-cs"/>
                </a:rPr>
                <a:t>Tessoulin</a:t>
              </a:r>
              <a:r>
                <a:rPr kumimoji="0" lang="en-US" sz="1200" b="0" i="0" u="none" strike="noStrike" kern="1200" cap="none" spc="0" normalizeH="0" baseline="0" noProof="0" dirty="0">
                  <a:ln>
                    <a:noFill/>
                  </a:ln>
                  <a:solidFill>
                    <a:prstClr val="white"/>
                  </a:solidFill>
                  <a:effectLst/>
                  <a:uLnTx/>
                  <a:uFillTx/>
                  <a:latin typeface="Arial"/>
                  <a:ea typeface="MS PGothic" charset="0"/>
                  <a:cs typeface="+mn-cs"/>
                </a:rPr>
                <a:t> B et al. EHA 2026;Abstract S229</a:t>
              </a:r>
            </a:p>
          </p:txBody>
        </p:sp>
      </p:grpSp>
    </p:spTree>
    <p:extLst>
      <p:ext uri="{BB962C8B-B14F-4D97-AF65-F5344CB8AC3E}">
        <p14:creationId xmlns:p14="http://schemas.microsoft.com/office/powerpoint/2010/main" val="28793620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1BD87-05C1-84D8-1471-6ADA571E0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8021A-E28D-FDA2-FC7C-8B28049C834E}"/>
              </a:ext>
            </a:extLst>
          </p:cNvPr>
          <p:cNvSpPr>
            <a:spLocks noGrp="1"/>
          </p:cNvSpPr>
          <p:nvPr>
            <p:ph type="title"/>
          </p:nvPr>
        </p:nvSpPr>
        <p:spPr/>
        <p:txBody>
          <a:bodyPr/>
          <a:lstStyle/>
          <a:p>
            <a:endParaRPr lang="en-US"/>
          </a:p>
        </p:txBody>
      </p:sp>
      <p:grpSp>
        <p:nvGrpSpPr>
          <p:cNvPr id="9" name="Group 8">
            <a:extLst>
              <a:ext uri="{FF2B5EF4-FFF2-40B4-BE49-F238E27FC236}">
                <a16:creationId xmlns:a16="http://schemas.microsoft.com/office/drawing/2014/main" id="{E5A9631B-2078-719D-246A-92FDF8412154}"/>
              </a:ext>
            </a:extLst>
          </p:cNvPr>
          <p:cNvGrpSpPr/>
          <p:nvPr/>
        </p:nvGrpSpPr>
        <p:grpSpPr>
          <a:xfrm>
            <a:off x="0" y="6349"/>
            <a:ext cx="12192000" cy="6845299"/>
            <a:chOff x="0" y="6349"/>
            <a:chExt cx="12192000" cy="6845299"/>
          </a:xfrm>
        </p:grpSpPr>
        <p:grpSp>
          <p:nvGrpSpPr>
            <p:cNvPr id="8" name="Group 7">
              <a:extLst>
                <a:ext uri="{FF2B5EF4-FFF2-40B4-BE49-F238E27FC236}">
                  <a16:creationId xmlns:a16="http://schemas.microsoft.com/office/drawing/2014/main" id="{DEE65359-3B14-D184-1DE5-BD165191263F}"/>
                </a:ext>
              </a:extLst>
            </p:cNvPr>
            <p:cNvGrpSpPr/>
            <p:nvPr/>
          </p:nvGrpSpPr>
          <p:grpSpPr>
            <a:xfrm>
              <a:off x="0" y="6349"/>
              <a:ext cx="12192000" cy="6845299"/>
              <a:chOff x="0" y="6349"/>
              <a:chExt cx="12192000" cy="6845299"/>
            </a:xfrm>
          </p:grpSpPr>
          <p:pic>
            <p:nvPicPr>
              <p:cNvPr id="5" name="Picture 4">
                <a:extLst>
                  <a:ext uri="{FF2B5EF4-FFF2-40B4-BE49-F238E27FC236}">
                    <a16:creationId xmlns:a16="http://schemas.microsoft.com/office/drawing/2014/main" id="{1B009696-F85F-94A8-443F-65D3037FB95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6349"/>
                <a:ext cx="12192000" cy="6845299"/>
              </a:xfrm>
              <a:prstGeom prst="rect">
                <a:avLst/>
              </a:prstGeom>
            </p:spPr>
          </p:pic>
          <p:sp>
            <p:nvSpPr>
              <p:cNvPr id="7" name="Rectangle 6">
                <a:extLst>
                  <a:ext uri="{FF2B5EF4-FFF2-40B4-BE49-F238E27FC236}">
                    <a16:creationId xmlns:a16="http://schemas.microsoft.com/office/drawing/2014/main" id="{67E7B785-103A-B97B-8888-A84984AF97C2}"/>
                  </a:ext>
                </a:extLst>
              </p:cNvPr>
              <p:cNvSpPr/>
              <p:nvPr/>
            </p:nvSpPr>
            <p:spPr>
              <a:xfrm>
                <a:off x="11417643" y="6116595"/>
                <a:ext cx="432487" cy="29656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58595B"/>
                  </a:solidFill>
                  <a:effectLst/>
                  <a:uLnTx/>
                  <a:uFillTx/>
                  <a:latin typeface="Arial"/>
                  <a:ea typeface="+mn-ea"/>
                  <a:cs typeface="+mn-cs"/>
                </a:endParaRPr>
              </a:p>
            </p:txBody>
          </p:sp>
        </p:grpSp>
        <p:sp>
          <p:nvSpPr>
            <p:cNvPr id="6" name="TextBox 5">
              <a:extLst>
                <a:ext uri="{FF2B5EF4-FFF2-40B4-BE49-F238E27FC236}">
                  <a16:creationId xmlns:a16="http://schemas.microsoft.com/office/drawing/2014/main" id="{1E5176EA-A9A8-C807-1978-4E51C157EE66}"/>
                </a:ext>
              </a:extLst>
            </p:cNvPr>
            <p:cNvSpPr txBox="1"/>
            <p:nvPr/>
          </p:nvSpPr>
          <p:spPr>
            <a:xfrm>
              <a:off x="0" y="6574649"/>
              <a:ext cx="3131114"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white"/>
                  </a:solidFill>
                  <a:effectLst/>
                  <a:uLnTx/>
                  <a:uFillTx/>
                  <a:latin typeface="Arial"/>
                  <a:ea typeface="MS PGothic" charset="0"/>
                  <a:cs typeface="+mn-cs"/>
                </a:rPr>
                <a:t>Tessoulin</a:t>
              </a:r>
              <a:r>
                <a:rPr kumimoji="0" lang="en-US" sz="1200" b="0" i="0" u="none" strike="noStrike" kern="1200" cap="none" spc="0" normalizeH="0" baseline="0" noProof="0" dirty="0">
                  <a:ln>
                    <a:noFill/>
                  </a:ln>
                  <a:solidFill>
                    <a:prstClr val="white"/>
                  </a:solidFill>
                  <a:effectLst/>
                  <a:uLnTx/>
                  <a:uFillTx/>
                  <a:latin typeface="Arial"/>
                  <a:ea typeface="MS PGothic" charset="0"/>
                  <a:cs typeface="+mn-cs"/>
                </a:rPr>
                <a:t> B et al. EHA 2026;Abstract S229</a:t>
              </a:r>
            </a:p>
          </p:txBody>
        </p:sp>
      </p:grpSp>
    </p:spTree>
    <p:extLst>
      <p:ext uri="{BB962C8B-B14F-4D97-AF65-F5344CB8AC3E}">
        <p14:creationId xmlns:p14="http://schemas.microsoft.com/office/powerpoint/2010/main" val="232284786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3E0B-40FD-46A5-1970-8897197C2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E7119-1D55-42C2-8AB2-8E6EF00515CE}"/>
              </a:ext>
            </a:extLst>
          </p:cNvPr>
          <p:cNvSpPr>
            <a:spLocks noGrp="1"/>
          </p:cNvSpPr>
          <p:nvPr>
            <p:ph type="title"/>
          </p:nvPr>
        </p:nvSpPr>
        <p:spPr/>
        <p:txBody>
          <a:bodyPr/>
          <a:lstStyle/>
          <a:p>
            <a:r>
              <a:rPr lang="en-US" dirty="0"/>
              <a:t>A case from my practice: </a:t>
            </a:r>
            <a:r>
              <a:rPr lang="en-US" dirty="0" err="1"/>
              <a:t>Epco</a:t>
            </a:r>
            <a:r>
              <a:rPr lang="en-US" dirty="0"/>
              <a:t> plus R2 for R/R FL</a:t>
            </a:r>
          </a:p>
        </p:txBody>
      </p:sp>
      <p:sp>
        <p:nvSpPr>
          <p:cNvPr id="3" name="Content Placeholder 2">
            <a:extLst>
              <a:ext uri="{FF2B5EF4-FFF2-40B4-BE49-F238E27FC236}">
                <a16:creationId xmlns:a16="http://schemas.microsoft.com/office/drawing/2014/main" id="{31A4DEA4-AC1B-E00B-4790-591C722A2460}"/>
              </a:ext>
            </a:extLst>
          </p:cNvPr>
          <p:cNvSpPr>
            <a:spLocks noGrp="1"/>
          </p:cNvSpPr>
          <p:nvPr>
            <p:ph idx="1"/>
          </p:nvPr>
        </p:nvSpPr>
        <p:spPr/>
        <p:txBody>
          <a:bodyPr/>
          <a:lstStyle/>
          <a:p>
            <a:r>
              <a:rPr lang="en-US" dirty="0"/>
              <a:t>69 </a:t>
            </a:r>
            <a:r>
              <a:rPr lang="en-US" dirty="0" err="1"/>
              <a:t>yo</a:t>
            </a:r>
            <a:r>
              <a:rPr lang="en-US" dirty="0"/>
              <a:t> man </a:t>
            </a:r>
            <a:r>
              <a:rPr lang="en-US" dirty="0" err="1"/>
              <a:t>dx’d</a:t>
            </a:r>
            <a:r>
              <a:rPr lang="en-US" dirty="0"/>
              <a:t> with FL in 3/24. High tumor burden.</a:t>
            </a:r>
          </a:p>
          <a:p>
            <a:r>
              <a:rPr lang="en-US" dirty="0"/>
              <a:t>BR x 6 from 4/24 – 9/24. </a:t>
            </a:r>
          </a:p>
          <a:p>
            <a:r>
              <a:rPr lang="en-US" dirty="0"/>
              <a:t>Starts maintenance rituximab but PD in fall of 2025.</a:t>
            </a:r>
          </a:p>
          <a:p>
            <a:r>
              <a:rPr lang="en-US" dirty="0"/>
              <a:t>So now POD 24 and R refractory. </a:t>
            </a:r>
          </a:p>
          <a:p>
            <a:r>
              <a:rPr lang="en-US" dirty="0" err="1"/>
              <a:t>Epco</a:t>
            </a:r>
            <a:r>
              <a:rPr lang="en-US" dirty="0"/>
              <a:t> – R2 starts 1/26.  Responds initially but PD by 5/26. </a:t>
            </a:r>
          </a:p>
          <a:p>
            <a:r>
              <a:rPr lang="en-US" dirty="0"/>
              <a:t>Repeat bx: Grade 1-2 FL</a:t>
            </a:r>
          </a:p>
          <a:p>
            <a:r>
              <a:rPr lang="en-US" dirty="0"/>
              <a:t>CAR-T planned for 9/26. </a:t>
            </a:r>
          </a:p>
        </p:txBody>
      </p:sp>
    </p:spTree>
    <p:extLst>
      <p:ext uri="{BB962C8B-B14F-4D97-AF65-F5344CB8AC3E}">
        <p14:creationId xmlns:p14="http://schemas.microsoft.com/office/powerpoint/2010/main" val="200142966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1886F-BC6E-AF98-64F9-12314C179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7F8EFA-37DE-88DB-FC5D-067DA4527EA2}"/>
              </a:ext>
            </a:extLst>
          </p:cNvPr>
          <p:cNvSpPr>
            <a:spLocks noGrp="1"/>
          </p:cNvSpPr>
          <p:nvPr>
            <p:ph type="title"/>
          </p:nvPr>
        </p:nvSpPr>
        <p:spPr>
          <a:xfrm>
            <a:off x="912286" y="1431559"/>
            <a:ext cx="10358967" cy="1143000"/>
          </a:xfrm>
        </p:spPr>
        <p:txBody>
          <a:bodyPr/>
          <a:lstStyle/>
          <a:p>
            <a:r>
              <a:rPr lang="en-US" sz="4000" dirty="0"/>
              <a:t>Questions?</a:t>
            </a:r>
            <a:br>
              <a:rPr lang="en-US" dirty="0"/>
            </a:br>
            <a:br>
              <a:rPr lang="en-US" dirty="0"/>
            </a:br>
            <a:r>
              <a:rPr lang="en-US" sz="2800" dirty="0"/>
              <a:t>Epcoritamab </a:t>
            </a:r>
            <a:endParaRPr lang="en-US" dirty="0"/>
          </a:p>
        </p:txBody>
      </p:sp>
      <p:sp>
        <p:nvSpPr>
          <p:cNvPr id="3" name="Content Placeholder 2">
            <a:extLst>
              <a:ext uri="{FF2B5EF4-FFF2-40B4-BE49-F238E27FC236}">
                <a16:creationId xmlns:a16="http://schemas.microsoft.com/office/drawing/2014/main" id="{216F6DD0-ACBB-296D-FD32-A6C587335073}"/>
              </a:ext>
            </a:extLst>
          </p:cNvPr>
          <p:cNvSpPr>
            <a:spLocks noGrp="1"/>
          </p:cNvSpPr>
          <p:nvPr>
            <p:ph idx="1"/>
          </p:nvPr>
        </p:nvSpPr>
        <p:spPr>
          <a:xfrm>
            <a:off x="912286" y="2804746"/>
            <a:ext cx="10358967" cy="3410320"/>
          </a:xfrm>
        </p:spPr>
        <p:txBody>
          <a:bodyPr/>
          <a:lstStyle/>
          <a:p>
            <a:r>
              <a:rPr lang="en-US" sz="2000" b="0" dirty="0" err="1"/>
              <a:t>Tessoulin</a:t>
            </a:r>
            <a:r>
              <a:rPr lang="en-US" sz="2000" b="0" dirty="0"/>
              <a:t> B et al. </a:t>
            </a:r>
            <a:r>
              <a:rPr lang="en-US" sz="2000" dirty="0"/>
              <a:t>Clinically relevant subgroup analysis </a:t>
            </a:r>
            <a:r>
              <a:rPr lang="en-US" sz="2000" b="0" dirty="0"/>
              <a:t>from the randomized </a:t>
            </a:r>
            <a:r>
              <a:rPr lang="en-US" sz="2000" dirty="0"/>
              <a:t>phase 3 EPCORE FL-1 trial</a:t>
            </a:r>
            <a:r>
              <a:rPr lang="en-US" sz="2000" b="0" dirty="0"/>
              <a:t>: </a:t>
            </a:r>
            <a:r>
              <a:rPr lang="en-US" sz="2000" dirty="0"/>
              <a:t>Treatment</a:t>
            </a:r>
            <a:r>
              <a:rPr lang="en-US" sz="2000" b="0" dirty="0"/>
              <a:t> (</a:t>
            </a:r>
            <a:r>
              <a:rPr lang="en-US" sz="2000" b="0" dirty="0" err="1"/>
              <a:t>tx</a:t>
            </a:r>
            <a:r>
              <a:rPr lang="en-US" sz="2000" b="0" dirty="0"/>
              <a:t>) </a:t>
            </a:r>
            <a:r>
              <a:rPr lang="en-US" sz="2000" dirty="0"/>
              <a:t>effect</a:t>
            </a:r>
            <a:r>
              <a:rPr lang="en-US" sz="2000" b="0" dirty="0"/>
              <a:t> of </a:t>
            </a:r>
            <a:r>
              <a:rPr lang="en-US" sz="2000" dirty="0"/>
              <a:t>epcoritamab</a:t>
            </a:r>
            <a:r>
              <a:rPr lang="en-US" sz="2000" b="0" dirty="0"/>
              <a:t> with lenalidomide and rituximab (R</a:t>
            </a:r>
            <a:r>
              <a:rPr lang="en-US" sz="2000" b="0" baseline="30000" dirty="0"/>
              <a:t>2</a:t>
            </a:r>
            <a:r>
              <a:rPr lang="en-US" sz="2000" b="0" dirty="0"/>
              <a:t>) in </a:t>
            </a:r>
            <a:r>
              <a:rPr lang="en-US" sz="2000" dirty="0"/>
              <a:t>R/R follicular lymphoma</a:t>
            </a:r>
            <a:r>
              <a:rPr lang="en-US" sz="2000" b="0" dirty="0"/>
              <a:t> (FL). EHA 2026;Abstract S229.</a:t>
            </a:r>
          </a:p>
        </p:txBody>
      </p:sp>
    </p:spTree>
    <p:extLst>
      <p:ext uri="{BB962C8B-B14F-4D97-AF65-F5344CB8AC3E}">
        <p14:creationId xmlns:p14="http://schemas.microsoft.com/office/powerpoint/2010/main" val="4000037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162C6-A6EF-6850-053F-03D7AD1E9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FB59F-E595-50BB-0269-E8277D9FA743}"/>
              </a:ext>
            </a:extLst>
          </p:cNvPr>
          <p:cNvSpPr>
            <a:spLocks noGrp="1"/>
          </p:cNvSpPr>
          <p:nvPr>
            <p:ph type="title"/>
          </p:nvPr>
        </p:nvSpPr>
        <p:spPr/>
        <p:txBody>
          <a:bodyPr/>
          <a:lstStyle/>
          <a:p>
            <a:r>
              <a:rPr lang="en-US" dirty="0"/>
              <a:t>Key Datasets — Mosunetuzumab/Lenalidomide</a:t>
            </a:r>
          </a:p>
        </p:txBody>
      </p:sp>
      <p:sp>
        <p:nvSpPr>
          <p:cNvPr id="3" name="Content Placeholder 2">
            <a:extLst>
              <a:ext uri="{FF2B5EF4-FFF2-40B4-BE49-F238E27FC236}">
                <a16:creationId xmlns:a16="http://schemas.microsoft.com/office/drawing/2014/main" id="{98313E8C-84B5-0175-4D0C-0AAD1AFFCBBE}"/>
              </a:ext>
            </a:extLst>
          </p:cNvPr>
          <p:cNvSpPr>
            <a:spLocks noGrp="1"/>
          </p:cNvSpPr>
          <p:nvPr>
            <p:ph idx="1"/>
          </p:nvPr>
        </p:nvSpPr>
        <p:spPr/>
        <p:txBody>
          <a:bodyPr/>
          <a:lstStyle/>
          <a:p>
            <a:r>
              <a:rPr lang="en-US" sz="2000" b="0" dirty="0"/>
              <a:t>Budde LE at al. </a:t>
            </a:r>
            <a:r>
              <a:rPr lang="en-US" sz="2000" dirty="0"/>
              <a:t>CELESTIMO</a:t>
            </a:r>
            <a:r>
              <a:rPr lang="en-US" sz="2000" b="0" dirty="0"/>
              <a:t> </a:t>
            </a:r>
            <a:r>
              <a:rPr lang="en-US" sz="2000" dirty="0"/>
              <a:t>single arm extension</a:t>
            </a:r>
            <a:r>
              <a:rPr lang="en-US" sz="2000" b="0" dirty="0"/>
              <a:t>: </a:t>
            </a:r>
            <a:r>
              <a:rPr lang="en-US" sz="2000" dirty="0"/>
              <a:t>Safety and efficacy </a:t>
            </a:r>
            <a:r>
              <a:rPr lang="en-US" sz="2000" b="0" dirty="0"/>
              <a:t>of </a:t>
            </a:r>
            <a:r>
              <a:rPr lang="en-US" sz="2000" dirty="0"/>
              <a:t>mosunetuzumab</a:t>
            </a:r>
            <a:r>
              <a:rPr lang="en-US" sz="2000" b="0" dirty="0"/>
              <a:t> </a:t>
            </a:r>
            <a:r>
              <a:rPr lang="en-US" sz="2000" dirty="0"/>
              <a:t>plus lenalidomide</a:t>
            </a:r>
            <a:r>
              <a:rPr lang="en-US" sz="2000" b="0" dirty="0"/>
              <a:t> in patients with </a:t>
            </a:r>
            <a:r>
              <a:rPr lang="en-US" sz="2000" dirty="0"/>
              <a:t>R/R follicular lymphoma</a:t>
            </a:r>
            <a:r>
              <a:rPr lang="en-US" sz="2000" b="0" dirty="0"/>
              <a:t>. EHA 2026;Abstract PS2043. </a:t>
            </a:r>
          </a:p>
        </p:txBody>
      </p:sp>
    </p:spTree>
    <p:extLst>
      <p:ext uri="{BB962C8B-B14F-4D97-AF65-F5344CB8AC3E}">
        <p14:creationId xmlns:p14="http://schemas.microsoft.com/office/powerpoint/2010/main" val="1474953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21842-5AF1-6E40-B44C-0F9C4998F09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80E7087-8A45-765B-1899-FE897C01DB6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143750" y="1228712"/>
            <a:ext cx="7003702" cy="5022857"/>
          </a:xfrm>
          <a:prstGeom prst="rect">
            <a:avLst/>
          </a:prstGeom>
        </p:spPr>
      </p:pic>
      <p:pic>
        <p:nvPicPr>
          <p:cNvPr id="4" name="Picture 3">
            <a:extLst>
              <a:ext uri="{FF2B5EF4-FFF2-40B4-BE49-F238E27FC236}">
                <a16:creationId xmlns:a16="http://schemas.microsoft.com/office/drawing/2014/main" id="{39DE3ABD-7664-A7CB-A7FC-7DB0D1A72B68}"/>
              </a:ext>
            </a:extLst>
          </p:cNvPr>
          <p:cNvPicPr>
            <a:picLocks noChangeAspect="1"/>
          </p:cNvPicPr>
          <p:nvPr/>
        </p:nvPicPr>
        <p:blipFill>
          <a:blip r:embed="rId4"/>
          <a:stretch>
            <a:fillRect/>
          </a:stretch>
        </p:blipFill>
        <p:spPr>
          <a:xfrm>
            <a:off x="366027" y="1609421"/>
            <a:ext cx="4577009" cy="3387145"/>
          </a:xfrm>
          <a:prstGeom prst="rect">
            <a:avLst/>
          </a:prstGeom>
        </p:spPr>
      </p:pic>
      <p:sp>
        <p:nvSpPr>
          <p:cNvPr id="30" name="Title 29">
            <a:extLst>
              <a:ext uri="{FF2B5EF4-FFF2-40B4-BE49-F238E27FC236}">
                <a16:creationId xmlns:a16="http://schemas.microsoft.com/office/drawing/2014/main" id="{FF3775F4-4D0F-5000-9E97-FE460879E2F3}"/>
              </a:ext>
            </a:extLst>
          </p:cNvPr>
          <p:cNvSpPr>
            <a:spLocks noGrp="1"/>
          </p:cNvSpPr>
          <p:nvPr>
            <p:ph type="title"/>
          </p:nvPr>
        </p:nvSpPr>
        <p:spPr/>
        <p:txBody>
          <a:bodyPr anchor="b"/>
          <a:lstStyle/>
          <a:p>
            <a:r>
              <a:rPr lang="en-US" dirty="0"/>
              <a:t>Mosunetuzumab plus Lenalidomide</a:t>
            </a:r>
          </a:p>
        </p:txBody>
      </p:sp>
      <p:sp>
        <p:nvSpPr>
          <p:cNvPr id="5" name="TextBox 4">
            <a:extLst>
              <a:ext uri="{FF2B5EF4-FFF2-40B4-BE49-F238E27FC236}">
                <a16:creationId xmlns:a16="http://schemas.microsoft.com/office/drawing/2014/main" id="{436314F8-FE37-F0C9-1B74-1BCBB49F2DA6}"/>
              </a:ext>
            </a:extLst>
          </p:cNvPr>
          <p:cNvSpPr txBox="1"/>
          <p:nvPr/>
        </p:nvSpPr>
        <p:spPr>
          <a:xfrm>
            <a:off x="44548" y="6113069"/>
            <a:ext cx="4687887"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Budde LE et al. EHA 2026;Abstract PS2043</a:t>
            </a:r>
          </a:p>
        </p:txBody>
      </p:sp>
    </p:spTree>
    <p:extLst>
      <p:ext uri="{BB962C8B-B14F-4D97-AF65-F5344CB8AC3E}">
        <p14:creationId xmlns:p14="http://schemas.microsoft.com/office/powerpoint/2010/main" val="181362574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B32D6-6E96-C1E3-6371-31BF6032292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713AA25-349C-B972-5992-3D4EFA5C2FA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6082644" y="864190"/>
            <a:ext cx="4604947" cy="5437756"/>
          </a:xfrm>
          <a:prstGeom prst="rect">
            <a:avLst/>
          </a:prstGeom>
        </p:spPr>
      </p:pic>
      <p:pic>
        <p:nvPicPr>
          <p:cNvPr id="6" name="Picture 5">
            <a:extLst>
              <a:ext uri="{FF2B5EF4-FFF2-40B4-BE49-F238E27FC236}">
                <a16:creationId xmlns:a16="http://schemas.microsoft.com/office/drawing/2014/main" id="{081F6741-E676-493D-BDE4-4F41033D207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a:fillRect/>
          </a:stretch>
        </p:blipFill>
        <p:spPr>
          <a:xfrm>
            <a:off x="680155" y="864190"/>
            <a:ext cx="4591591" cy="5277117"/>
          </a:xfrm>
          <a:prstGeom prst="rect">
            <a:avLst/>
          </a:prstGeom>
        </p:spPr>
      </p:pic>
      <p:sp>
        <p:nvSpPr>
          <p:cNvPr id="2" name="Title 1">
            <a:extLst>
              <a:ext uri="{FF2B5EF4-FFF2-40B4-BE49-F238E27FC236}">
                <a16:creationId xmlns:a16="http://schemas.microsoft.com/office/drawing/2014/main" id="{C5C7AE83-ED3F-4DEC-76E6-8C6C045050AE}"/>
              </a:ext>
            </a:extLst>
          </p:cNvPr>
          <p:cNvSpPr>
            <a:spLocks noGrp="1"/>
          </p:cNvSpPr>
          <p:nvPr>
            <p:ph type="title"/>
          </p:nvPr>
        </p:nvSpPr>
        <p:spPr>
          <a:xfrm>
            <a:off x="609602" y="204811"/>
            <a:ext cx="10980369" cy="492443"/>
          </a:xfrm>
        </p:spPr>
        <p:txBody>
          <a:bodyPr/>
          <a:lstStyle/>
          <a:p>
            <a:r>
              <a:rPr lang="en-US" dirty="0"/>
              <a:t>Efficacy of </a:t>
            </a:r>
            <a:r>
              <a:rPr lang="en-US" dirty="0" err="1"/>
              <a:t>Mosun</a:t>
            </a:r>
            <a:r>
              <a:rPr lang="en-US" dirty="0"/>
              <a:t> plus Lenalidomide</a:t>
            </a:r>
          </a:p>
        </p:txBody>
      </p:sp>
      <p:sp>
        <p:nvSpPr>
          <p:cNvPr id="5" name="TextBox 4">
            <a:extLst>
              <a:ext uri="{FF2B5EF4-FFF2-40B4-BE49-F238E27FC236}">
                <a16:creationId xmlns:a16="http://schemas.microsoft.com/office/drawing/2014/main" id="{6FF442F3-224A-4950-4473-6C049F50EBD6}"/>
              </a:ext>
            </a:extLst>
          </p:cNvPr>
          <p:cNvSpPr txBox="1"/>
          <p:nvPr/>
        </p:nvSpPr>
        <p:spPr>
          <a:xfrm>
            <a:off x="44548" y="6113069"/>
            <a:ext cx="4687887"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Budde LE et al. EHA 2026;Abstract PS2043</a:t>
            </a:r>
          </a:p>
        </p:txBody>
      </p:sp>
    </p:spTree>
    <p:extLst>
      <p:ext uri="{BB962C8B-B14F-4D97-AF65-F5344CB8AC3E}">
        <p14:creationId xmlns:p14="http://schemas.microsoft.com/office/powerpoint/2010/main" val="131735970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D832-298E-2402-856F-BE0C73E02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A383A7-E622-8091-206D-F4323255A86B}"/>
              </a:ext>
            </a:extLst>
          </p:cNvPr>
          <p:cNvSpPr>
            <a:spLocks noGrp="1"/>
          </p:cNvSpPr>
          <p:nvPr>
            <p:ph type="title"/>
          </p:nvPr>
        </p:nvSpPr>
        <p:spPr>
          <a:xfrm>
            <a:off x="912285" y="1466728"/>
            <a:ext cx="10358967" cy="1143000"/>
          </a:xfrm>
        </p:spPr>
        <p:txBody>
          <a:bodyPr/>
          <a:lstStyle/>
          <a:p>
            <a:r>
              <a:rPr lang="en-US" sz="4000" dirty="0"/>
              <a:t>Questions?</a:t>
            </a:r>
            <a:br>
              <a:rPr lang="en-US" dirty="0"/>
            </a:br>
            <a:br>
              <a:rPr lang="en-US" dirty="0"/>
            </a:br>
            <a:r>
              <a:rPr lang="en-US" sz="2800" dirty="0"/>
              <a:t>Mosunetuzumab/Lenalidomide</a:t>
            </a:r>
            <a:endParaRPr lang="en-US" dirty="0"/>
          </a:p>
        </p:txBody>
      </p:sp>
      <p:sp>
        <p:nvSpPr>
          <p:cNvPr id="3" name="Content Placeholder 2">
            <a:extLst>
              <a:ext uri="{FF2B5EF4-FFF2-40B4-BE49-F238E27FC236}">
                <a16:creationId xmlns:a16="http://schemas.microsoft.com/office/drawing/2014/main" id="{38222CA4-2970-A585-BE58-D5C922E00118}"/>
              </a:ext>
            </a:extLst>
          </p:cNvPr>
          <p:cNvSpPr>
            <a:spLocks noGrp="1"/>
          </p:cNvSpPr>
          <p:nvPr>
            <p:ph idx="1"/>
          </p:nvPr>
        </p:nvSpPr>
        <p:spPr>
          <a:xfrm>
            <a:off x="912286" y="2848708"/>
            <a:ext cx="10358967" cy="3366358"/>
          </a:xfrm>
        </p:spPr>
        <p:txBody>
          <a:bodyPr/>
          <a:lstStyle/>
          <a:p>
            <a:r>
              <a:rPr lang="en-US" sz="2000" b="0" dirty="0"/>
              <a:t>Budde LE at al. </a:t>
            </a:r>
            <a:r>
              <a:rPr lang="en-US" sz="2000" dirty="0"/>
              <a:t>CELESTIMO</a:t>
            </a:r>
            <a:r>
              <a:rPr lang="en-US" sz="2000" b="0" dirty="0"/>
              <a:t> </a:t>
            </a:r>
            <a:r>
              <a:rPr lang="en-US" sz="2000" dirty="0"/>
              <a:t>single arm extension</a:t>
            </a:r>
            <a:r>
              <a:rPr lang="en-US" sz="2000" b="0" dirty="0"/>
              <a:t>: </a:t>
            </a:r>
            <a:r>
              <a:rPr lang="en-US" sz="2000" dirty="0"/>
              <a:t>Safety and efficacy </a:t>
            </a:r>
            <a:r>
              <a:rPr lang="en-US" sz="2000" b="0" dirty="0"/>
              <a:t>of </a:t>
            </a:r>
            <a:r>
              <a:rPr lang="en-US" sz="2000" dirty="0"/>
              <a:t>mosunetuzumab</a:t>
            </a:r>
            <a:r>
              <a:rPr lang="en-US" sz="2000" b="0" dirty="0"/>
              <a:t> </a:t>
            </a:r>
            <a:r>
              <a:rPr lang="en-US" sz="2000" dirty="0"/>
              <a:t>plus lenalidomide</a:t>
            </a:r>
            <a:r>
              <a:rPr lang="en-US" sz="2000" b="0" dirty="0"/>
              <a:t> in patients with </a:t>
            </a:r>
            <a:r>
              <a:rPr lang="en-US" sz="2000" dirty="0"/>
              <a:t>R/R follicular lymphoma</a:t>
            </a:r>
            <a:r>
              <a:rPr lang="en-US" sz="2000" b="0" dirty="0"/>
              <a:t>. EHA 2026;Abstract PS2043. </a:t>
            </a:r>
          </a:p>
        </p:txBody>
      </p:sp>
    </p:spTree>
    <p:extLst>
      <p:ext uri="{BB962C8B-B14F-4D97-AF65-F5344CB8AC3E}">
        <p14:creationId xmlns:p14="http://schemas.microsoft.com/office/powerpoint/2010/main" val="18759615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6DEE8-2B36-D53A-A6EE-2F06486A41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812E1-62E8-D64D-CFC9-E45E16B9BDEC}"/>
              </a:ext>
            </a:extLst>
          </p:cNvPr>
          <p:cNvSpPr>
            <a:spLocks noGrp="1"/>
          </p:cNvSpPr>
          <p:nvPr>
            <p:ph type="title"/>
          </p:nvPr>
        </p:nvSpPr>
        <p:spPr/>
        <p:txBody>
          <a:bodyPr/>
          <a:lstStyle/>
          <a:p>
            <a:r>
              <a:rPr lang="en-US" dirty="0"/>
              <a:t>Key Datasets — Surovatamig </a:t>
            </a:r>
          </a:p>
        </p:txBody>
      </p:sp>
      <p:sp>
        <p:nvSpPr>
          <p:cNvPr id="3" name="Content Placeholder 2">
            <a:extLst>
              <a:ext uri="{FF2B5EF4-FFF2-40B4-BE49-F238E27FC236}">
                <a16:creationId xmlns:a16="http://schemas.microsoft.com/office/drawing/2014/main" id="{DDF997C1-8B9F-2AC4-014D-0FBC6B936E1A}"/>
              </a:ext>
            </a:extLst>
          </p:cNvPr>
          <p:cNvSpPr>
            <a:spLocks noGrp="1"/>
          </p:cNvSpPr>
          <p:nvPr>
            <p:ph idx="1"/>
          </p:nvPr>
        </p:nvSpPr>
        <p:spPr>
          <a:xfrm>
            <a:off x="912286" y="1416053"/>
            <a:ext cx="9471935" cy="4799013"/>
          </a:xfrm>
        </p:spPr>
        <p:txBody>
          <a:bodyPr/>
          <a:lstStyle/>
          <a:p>
            <a:r>
              <a:rPr lang="en-US" sz="2000" b="0" dirty="0"/>
              <a:t>Cheah CY et al. </a:t>
            </a:r>
            <a:r>
              <a:rPr lang="en-US" sz="2000" dirty="0"/>
              <a:t>Surovatamig (AZD0486) </a:t>
            </a:r>
            <a:r>
              <a:rPr lang="en-US" sz="2000" b="0" dirty="0"/>
              <a:t>plus rituximab in </a:t>
            </a:r>
            <a:r>
              <a:rPr lang="en-US" sz="2000" dirty="0"/>
              <a:t>previously untreated follicular lymphoma </a:t>
            </a:r>
            <a:r>
              <a:rPr lang="en-US" sz="2000" b="0" dirty="0"/>
              <a:t>(FL): </a:t>
            </a:r>
            <a:r>
              <a:rPr lang="en-US" sz="2000" dirty="0"/>
              <a:t>Initial safety data </a:t>
            </a:r>
            <a:r>
              <a:rPr lang="en-US" sz="2000" b="0" dirty="0"/>
              <a:t>from the </a:t>
            </a:r>
            <a:r>
              <a:rPr lang="en-US" sz="2000" dirty="0"/>
              <a:t>phase 3 SOUNDTRACK-F1 trial</a:t>
            </a:r>
            <a:r>
              <a:rPr lang="en-US" sz="2000" b="0" dirty="0"/>
              <a:t>. EHA 2026;Abstract S228.</a:t>
            </a:r>
          </a:p>
        </p:txBody>
      </p:sp>
    </p:spTree>
    <p:extLst>
      <p:ext uri="{BB962C8B-B14F-4D97-AF65-F5344CB8AC3E}">
        <p14:creationId xmlns:p14="http://schemas.microsoft.com/office/powerpoint/2010/main" val="2058563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7231C-2D81-25E4-981A-B7151345F69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0455701-BD26-5D45-763B-38F1F9E139D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024654" y="1169819"/>
            <a:ext cx="10142692" cy="4943250"/>
          </a:xfrm>
          <a:prstGeom prst="rect">
            <a:avLst/>
          </a:prstGeom>
        </p:spPr>
      </p:pic>
      <p:sp>
        <p:nvSpPr>
          <p:cNvPr id="9" name="Title 1">
            <a:extLst>
              <a:ext uri="{FF2B5EF4-FFF2-40B4-BE49-F238E27FC236}">
                <a16:creationId xmlns:a16="http://schemas.microsoft.com/office/drawing/2014/main" id="{9B7B4B27-3FB8-FD98-7419-BC3036498014}"/>
              </a:ext>
            </a:extLst>
          </p:cNvPr>
          <p:cNvSpPr>
            <a:spLocks noGrp="1"/>
          </p:cNvSpPr>
          <p:nvPr>
            <p:ph type="title"/>
          </p:nvPr>
        </p:nvSpPr>
        <p:spPr>
          <a:xfrm>
            <a:off x="609602" y="606431"/>
            <a:ext cx="10980369" cy="492443"/>
          </a:xfrm>
        </p:spPr>
        <p:txBody>
          <a:bodyPr/>
          <a:lstStyle/>
          <a:p>
            <a:r>
              <a:rPr lang="en-US" dirty="0"/>
              <a:t>Surovatamig</a:t>
            </a:r>
          </a:p>
        </p:txBody>
      </p:sp>
      <p:sp>
        <p:nvSpPr>
          <p:cNvPr id="3" name="TextBox 2">
            <a:extLst>
              <a:ext uri="{FF2B5EF4-FFF2-40B4-BE49-F238E27FC236}">
                <a16:creationId xmlns:a16="http://schemas.microsoft.com/office/drawing/2014/main" id="{99D35A9C-B2B0-D21D-BB6C-F2837EE55EFB}"/>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Cheah CY et al. EHA 2026;Abstract S228</a:t>
            </a:r>
          </a:p>
        </p:txBody>
      </p:sp>
    </p:spTree>
    <p:extLst>
      <p:ext uri="{BB962C8B-B14F-4D97-AF65-F5344CB8AC3E}">
        <p14:creationId xmlns:p14="http://schemas.microsoft.com/office/powerpoint/2010/main" val="344077882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408D8-17D4-AC6A-B956-4D2D897229A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ABB8343-CE67-FFEE-FFD7-B7C335E59F43}"/>
              </a:ext>
            </a:extLst>
          </p:cNvPr>
          <p:cNvSpPr>
            <a:spLocks noGrp="1"/>
          </p:cNvSpPr>
          <p:nvPr>
            <p:ph type="title"/>
          </p:nvPr>
        </p:nvSpPr>
        <p:spPr>
          <a:xfrm>
            <a:off x="609602" y="606431"/>
            <a:ext cx="10980369" cy="492443"/>
          </a:xfrm>
        </p:spPr>
        <p:txBody>
          <a:bodyPr/>
          <a:lstStyle/>
          <a:p>
            <a:r>
              <a:rPr lang="en-US" dirty="0"/>
              <a:t>Surovatamig</a:t>
            </a:r>
          </a:p>
        </p:txBody>
      </p:sp>
      <p:pic>
        <p:nvPicPr>
          <p:cNvPr id="2" name="Picture 1">
            <a:extLst>
              <a:ext uri="{FF2B5EF4-FFF2-40B4-BE49-F238E27FC236}">
                <a16:creationId xmlns:a16="http://schemas.microsoft.com/office/drawing/2014/main" id="{6C5B0581-DB20-6AD1-9C9D-BE7DDF1944A8}"/>
              </a:ext>
            </a:extLst>
          </p:cNvPr>
          <p:cNvPicPr>
            <a:picLocks noChangeAspect="1"/>
          </p:cNvPicPr>
          <p:nvPr/>
        </p:nvPicPr>
        <p:blipFill>
          <a:blip r:embed="rId2"/>
          <a:stretch>
            <a:fillRect/>
          </a:stretch>
        </p:blipFill>
        <p:spPr>
          <a:xfrm>
            <a:off x="1051016" y="1290431"/>
            <a:ext cx="10444502" cy="4961138"/>
          </a:xfrm>
          <a:prstGeom prst="rect">
            <a:avLst/>
          </a:prstGeom>
          <a:noFill/>
        </p:spPr>
      </p:pic>
      <p:sp>
        <p:nvSpPr>
          <p:cNvPr id="3" name="TextBox 2">
            <a:extLst>
              <a:ext uri="{FF2B5EF4-FFF2-40B4-BE49-F238E27FC236}">
                <a16:creationId xmlns:a16="http://schemas.microsoft.com/office/drawing/2014/main" id="{32B931F9-A368-0209-53D1-63330B62C67C}"/>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Cheah CY et al. EHA 2026;Abstract S228</a:t>
            </a:r>
          </a:p>
        </p:txBody>
      </p:sp>
    </p:spTree>
    <p:extLst>
      <p:ext uri="{BB962C8B-B14F-4D97-AF65-F5344CB8AC3E}">
        <p14:creationId xmlns:p14="http://schemas.microsoft.com/office/powerpoint/2010/main" val="21989537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3B75B-6116-F582-6A4A-D25033EECF22}"/>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BA1030E-4CE5-FD30-1EA4-DD8EE00E7B83}"/>
              </a:ext>
            </a:extLst>
          </p:cNvPr>
          <p:cNvGrpSpPr/>
          <p:nvPr/>
        </p:nvGrpSpPr>
        <p:grpSpPr>
          <a:xfrm>
            <a:off x="982134" y="169469"/>
            <a:ext cx="10227733" cy="5943600"/>
            <a:chOff x="982134" y="169469"/>
            <a:chExt cx="10227733" cy="5943600"/>
          </a:xfrm>
        </p:grpSpPr>
        <p:pic>
          <p:nvPicPr>
            <p:cNvPr id="3" name="Picture 2">
              <a:extLst>
                <a:ext uri="{FF2B5EF4-FFF2-40B4-BE49-F238E27FC236}">
                  <a16:creationId xmlns:a16="http://schemas.microsoft.com/office/drawing/2014/main" id="{7F042759-39F8-B73D-485C-37F8F56389F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82134" y="169469"/>
              <a:ext cx="10227733" cy="5943600"/>
            </a:xfrm>
            <a:prstGeom prst="rect">
              <a:avLst/>
            </a:prstGeom>
          </p:spPr>
        </p:pic>
        <p:pic>
          <p:nvPicPr>
            <p:cNvPr id="4" name="Picture 3">
              <a:extLst>
                <a:ext uri="{FF2B5EF4-FFF2-40B4-BE49-F238E27FC236}">
                  <a16:creationId xmlns:a16="http://schemas.microsoft.com/office/drawing/2014/main" id="{F2C9A5D5-FB71-1BB2-4F90-A274FBBE1D4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1551008" y="2278123"/>
              <a:ext cx="9473505" cy="3809277"/>
            </a:xfrm>
            <a:prstGeom prst="rect">
              <a:avLst/>
            </a:prstGeom>
          </p:spPr>
        </p:pic>
      </p:grpSp>
      <p:sp>
        <p:nvSpPr>
          <p:cNvPr id="6" name="TextBox 5">
            <a:extLst>
              <a:ext uri="{FF2B5EF4-FFF2-40B4-BE49-F238E27FC236}">
                <a16:creationId xmlns:a16="http://schemas.microsoft.com/office/drawing/2014/main" id="{C5CC7FD7-20F5-8195-9F12-DE9BDF298E82}"/>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Cheah CY et al. EHA 2026;Abstract S228</a:t>
            </a:r>
          </a:p>
        </p:txBody>
      </p:sp>
    </p:spTree>
    <p:extLst>
      <p:ext uri="{BB962C8B-B14F-4D97-AF65-F5344CB8AC3E}">
        <p14:creationId xmlns:p14="http://schemas.microsoft.com/office/powerpoint/2010/main" val="176704619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897F2-94B8-05BC-00C8-499729A16E55}"/>
            </a:ext>
          </a:extLst>
        </p:cNvPr>
        <p:cNvGrpSpPr/>
        <p:nvPr/>
      </p:nvGrpSpPr>
      <p:grpSpPr>
        <a:xfrm>
          <a:off x="0" y="0"/>
          <a:ext cx="0" cy="0"/>
          <a:chOff x="0" y="0"/>
          <a:chExt cx="0" cy="0"/>
        </a:xfrm>
      </p:grpSpPr>
      <p:sp>
        <p:nvSpPr>
          <p:cNvPr id="30" name="Title 29">
            <a:extLst>
              <a:ext uri="{FF2B5EF4-FFF2-40B4-BE49-F238E27FC236}">
                <a16:creationId xmlns:a16="http://schemas.microsoft.com/office/drawing/2014/main" id="{39A61600-B5F6-809F-895D-FC95532E4A3F}"/>
              </a:ext>
            </a:extLst>
          </p:cNvPr>
          <p:cNvSpPr>
            <a:spLocks noGrp="1"/>
          </p:cNvSpPr>
          <p:nvPr>
            <p:ph type="title"/>
          </p:nvPr>
        </p:nvSpPr>
        <p:spPr/>
        <p:txBody>
          <a:bodyPr anchor="b"/>
          <a:lstStyle/>
          <a:p>
            <a:r>
              <a:rPr lang="en-US" dirty="0"/>
              <a:t>Surovatamig Toxicity</a:t>
            </a:r>
          </a:p>
        </p:txBody>
      </p:sp>
      <p:graphicFrame>
        <p:nvGraphicFramePr>
          <p:cNvPr id="3" name="Content Placeholder 2">
            <a:extLst>
              <a:ext uri="{FF2B5EF4-FFF2-40B4-BE49-F238E27FC236}">
                <a16:creationId xmlns:a16="http://schemas.microsoft.com/office/drawing/2014/main" id="{408CD958-0E9D-7E1B-51A0-CF9B362B6701}"/>
              </a:ext>
            </a:extLst>
          </p:cNvPr>
          <p:cNvGraphicFramePr>
            <a:graphicFrameLocks noGrp="1"/>
          </p:cNvGraphicFramePr>
          <p:nvPr>
            <p:ph idx="4294967295"/>
          </p:nvPr>
        </p:nvGraphicFramePr>
        <p:xfrm>
          <a:off x="617171" y="1830610"/>
          <a:ext cx="10972800" cy="2926080"/>
        </p:xfrm>
        <a:graphic>
          <a:graphicData uri="http://schemas.openxmlformats.org/drawingml/2006/table">
            <a:tbl>
              <a:tblPr firstRow="1" bandRow="1">
                <a:tableStyleId>{5C22544A-7EE6-4342-B048-85BDC9FD1C3A}</a:tableStyleId>
              </a:tblPr>
              <a:tblGrid>
                <a:gridCol w="4221047">
                  <a:extLst>
                    <a:ext uri="{9D8B030D-6E8A-4147-A177-3AD203B41FA5}">
                      <a16:colId xmlns:a16="http://schemas.microsoft.com/office/drawing/2014/main" val="2839573979"/>
                    </a:ext>
                  </a:extLst>
                </a:gridCol>
                <a:gridCol w="3094153">
                  <a:extLst>
                    <a:ext uri="{9D8B030D-6E8A-4147-A177-3AD203B41FA5}">
                      <a16:colId xmlns:a16="http://schemas.microsoft.com/office/drawing/2014/main" val="1277553334"/>
                    </a:ext>
                  </a:extLst>
                </a:gridCol>
                <a:gridCol w="3657600">
                  <a:extLst>
                    <a:ext uri="{9D8B030D-6E8A-4147-A177-3AD203B41FA5}">
                      <a16:colId xmlns:a16="http://schemas.microsoft.com/office/drawing/2014/main" val="1689473874"/>
                    </a:ext>
                  </a:extLst>
                </a:gridCol>
              </a:tblGrid>
              <a:tr h="609600">
                <a:tc>
                  <a:txBody>
                    <a:bodyPr/>
                    <a:lstStyle/>
                    <a:p>
                      <a:endParaRPr lang="en-US" sz="2800"/>
                    </a:p>
                  </a:txBody>
                  <a:tcPr marL="121920" marR="121920" marT="60960" marB="60960"/>
                </a:tc>
                <a:tc>
                  <a:txBody>
                    <a:bodyPr/>
                    <a:lstStyle/>
                    <a:p>
                      <a:pPr algn="ctr"/>
                      <a:r>
                        <a:rPr lang="en-US" sz="2800" dirty="0"/>
                        <a:t>2.4 mg</a:t>
                      </a:r>
                    </a:p>
                  </a:txBody>
                  <a:tcPr marL="121920" marR="121920" marT="60960" marB="60960"/>
                </a:tc>
                <a:tc>
                  <a:txBody>
                    <a:bodyPr/>
                    <a:lstStyle/>
                    <a:p>
                      <a:pPr algn="ctr"/>
                      <a:r>
                        <a:rPr lang="en-US" sz="2800" dirty="0"/>
                        <a:t>7.2 mg</a:t>
                      </a:r>
                    </a:p>
                  </a:txBody>
                  <a:tcPr marL="121920" marR="121920" marT="60960" marB="60960"/>
                </a:tc>
                <a:extLst>
                  <a:ext uri="{0D108BD9-81ED-4DB2-BD59-A6C34878D82A}">
                    <a16:rowId xmlns:a16="http://schemas.microsoft.com/office/drawing/2014/main" val="1210936563"/>
                  </a:ext>
                </a:extLst>
              </a:tr>
              <a:tr h="772160">
                <a:tc>
                  <a:txBody>
                    <a:bodyPr/>
                    <a:lstStyle/>
                    <a:p>
                      <a:r>
                        <a:rPr lang="en-US" sz="2800" dirty="0"/>
                        <a:t>Infections (any grade)</a:t>
                      </a:r>
                    </a:p>
                  </a:txBody>
                  <a:tcPr marL="121920" marR="121920" marT="60960" marB="60960" anchor="ctr"/>
                </a:tc>
                <a:tc>
                  <a:txBody>
                    <a:bodyPr/>
                    <a:lstStyle/>
                    <a:p>
                      <a:pPr algn="ctr"/>
                      <a:r>
                        <a:rPr lang="en-US" sz="2800" dirty="0"/>
                        <a:t>68%</a:t>
                      </a:r>
                    </a:p>
                  </a:txBody>
                  <a:tcPr marL="121920" marR="121920" marT="60960" marB="60960" anchor="ctr"/>
                </a:tc>
                <a:tc>
                  <a:txBody>
                    <a:bodyPr/>
                    <a:lstStyle/>
                    <a:p>
                      <a:pPr algn="ctr"/>
                      <a:r>
                        <a:rPr lang="en-US" sz="2800" dirty="0"/>
                        <a:t>71%</a:t>
                      </a:r>
                    </a:p>
                  </a:txBody>
                  <a:tcPr marL="121920" marR="121920" marT="60960" marB="60960" anchor="ctr"/>
                </a:tc>
                <a:extLst>
                  <a:ext uri="{0D108BD9-81ED-4DB2-BD59-A6C34878D82A}">
                    <a16:rowId xmlns:a16="http://schemas.microsoft.com/office/drawing/2014/main" val="892131196"/>
                  </a:ext>
                </a:extLst>
              </a:tr>
              <a:tr h="772160">
                <a:tc>
                  <a:txBody>
                    <a:bodyPr/>
                    <a:lstStyle/>
                    <a:p>
                      <a:r>
                        <a:rPr lang="en-US" sz="2800" dirty="0"/>
                        <a:t>CRS (any grade)</a:t>
                      </a:r>
                    </a:p>
                  </a:txBody>
                  <a:tcPr marL="121920" marR="121920" marT="60960" marB="60960" anchor="ctr"/>
                </a:tc>
                <a:tc>
                  <a:txBody>
                    <a:bodyPr/>
                    <a:lstStyle/>
                    <a:p>
                      <a:pPr algn="ctr"/>
                      <a:r>
                        <a:rPr lang="en-US" sz="2800" dirty="0"/>
                        <a:t>36%</a:t>
                      </a:r>
                    </a:p>
                  </a:txBody>
                  <a:tcPr marL="121920" marR="121920" marT="60960" marB="60960" anchor="ctr"/>
                </a:tc>
                <a:tc>
                  <a:txBody>
                    <a:bodyPr/>
                    <a:lstStyle/>
                    <a:p>
                      <a:pPr algn="ctr"/>
                      <a:r>
                        <a:rPr lang="en-US" sz="2800" dirty="0"/>
                        <a:t>38%</a:t>
                      </a:r>
                    </a:p>
                  </a:txBody>
                  <a:tcPr marL="121920" marR="121920" marT="60960" marB="60960" anchor="ctr"/>
                </a:tc>
                <a:extLst>
                  <a:ext uri="{0D108BD9-81ED-4DB2-BD59-A6C34878D82A}">
                    <a16:rowId xmlns:a16="http://schemas.microsoft.com/office/drawing/2014/main" val="564262729"/>
                  </a:ext>
                </a:extLst>
              </a:tr>
              <a:tr h="772160">
                <a:tc>
                  <a:txBody>
                    <a:bodyPr/>
                    <a:lstStyle/>
                    <a:p>
                      <a:r>
                        <a:rPr lang="en-US" sz="2800" dirty="0"/>
                        <a:t>ICANs</a:t>
                      </a:r>
                    </a:p>
                  </a:txBody>
                  <a:tcPr marL="121920" marR="121920" marT="60960" marB="60960" anchor="ctr"/>
                </a:tc>
                <a:tc>
                  <a:txBody>
                    <a:bodyPr/>
                    <a:lstStyle/>
                    <a:p>
                      <a:pPr algn="ctr"/>
                      <a:r>
                        <a:rPr lang="en-US" sz="2800" dirty="0"/>
                        <a:t>5% (grade 1)</a:t>
                      </a:r>
                    </a:p>
                  </a:txBody>
                  <a:tcPr marL="121920" marR="121920" marT="60960" marB="60960" anchor="ctr"/>
                </a:tc>
                <a:tc>
                  <a:txBody>
                    <a:bodyPr/>
                    <a:lstStyle/>
                    <a:p>
                      <a:pPr algn="ctr"/>
                      <a:r>
                        <a:rPr lang="en-US" sz="2800" dirty="0"/>
                        <a:t>5% (grade 3)</a:t>
                      </a:r>
                    </a:p>
                  </a:txBody>
                  <a:tcPr marL="121920" marR="121920" marT="60960" marB="60960" anchor="ctr"/>
                </a:tc>
                <a:extLst>
                  <a:ext uri="{0D108BD9-81ED-4DB2-BD59-A6C34878D82A}">
                    <a16:rowId xmlns:a16="http://schemas.microsoft.com/office/drawing/2014/main" val="3256190696"/>
                  </a:ext>
                </a:extLst>
              </a:tr>
            </a:tbl>
          </a:graphicData>
        </a:graphic>
      </p:graphicFrame>
      <p:sp>
        <p:nvSpPr>
          <p:cNvPr id="2" name="TextBox 1">
            <a:extLst>
              <a:ext uri="{FF2B5EF4-FFF2-40B4-BE49-F238E27FC236}">
                <a16:creationId xmlns:a16="http://schemas.microsoft.com/office/drawing/2014/main" id="{C51E06D3-2D5A-EFA2-B65E-A13E0B23B040}"/>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Cheah CY et al. EHA 2026;Abstract S228</a:t>
            </a:r>
          </a:p>
        </p:txBody>
      </p:sp>
    </p:spTree>
    <p:extLst>
      <p:ext uri="{BB962C8B-B14F-4D97-AF65-F5344CB8AC3E}">
        <p14:creationId xmlns:p14="http://schemas.microsoft.com/office/powerpoint/2010/main" val="263555336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AAC6-0D0D-E010-259B-9E054C060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793B0-5AF6-B53F-E8D1-0A8058E1AE4C}"/>
              </a:ext>
            </a:extLst>
          </p:cNvPr>
          <p:cNvSpPr>
            <a:spLocks noGrp="1"/>
          </p:cNvSpPr>
          <p:nvPr>
            <p:ph type="title"/>
          </p:nvPr>
        </p:nvSpPr>
        <p:spPr>
          <a:xfrm>
            <a:off x="912286" y="1250917"/>
            <a:ext cx="10358967" cy="1143000"/>
          </a:xfrm>
        </p:spPr>
        <p:txBody>
          <a:bodyPr/>
          <a:lstStyle/>
          <a:p>
            <a:r>
              <a:rPr lang="en-US" sz="4000" dirty="0"/>
              <a:t>Questions?</a:t>
            </a:r>
            <a:br>
              <a:rPr lang="en-US" dirty="0"/>
            </a:br>
            <a:br>
              <a:rPr lang="en-US" dirty="0"/>
            </a:br>
            <a:r>
              <a:rPr lang="en-US" sz="2800" dirty="0"/>
              <a:t>Surovatamig</a:t>
            </a:r>
            <a:r>
              <a:rPr lang="en-US" dirty="0"/>
              <a:t> </a:t>
            </a:r>
          </a:p>
        </p:txBody>
      </p:sp>
      <p:sp>
        <p:nvSpPr>
          <p:cNvPr id="3" name="Content Placeholder 2">
            <a:extLst>
              <a:ext uri="{FF2B5EF4-FFF2-40B4-BE49-F238E27FC236}">
                <a16:creationId xmlns:a16="http://schemas.microsoft.com/office/drawing/2014/main" id="{C1243DA7-3027-B3BD-EBDA-E11729D80515}"/>
              </a:ext>
            </a:extLst>
          </p:cNvPr>
          <p:cNvSpPr>
            <a:spLocks noGrp="1"/>
          </p:cNvSpPr>
          <p:nvPr>
            <p:ph idx="1"/>
          </p:nvPr>
        </p:nvSpPr>
        <p:spPr>
          <a:xfrm>
            <a:off x="912286" y="2714426"/>
            <a:ext cx="9471935" cy="3313604"/>
          </a:xfrm>
        </p:spPr>
        <p:txBody>
          <a:bodyPr/>
          <a:lstStyle/>
          <a:p>
            <a:r>
              <a:rPr lang="en-US" sz="2000" b="0" dirty="0"/>
              <a:t>Cheah CY et al. </a:t>
            </a:r>
            <a:r>
              <a:rPr lang="en-US" sz="2000" dirty="0"/>
              <a:t>Surovatamig (AZD0486) </a:t>
            </a:r>
            <a:r>
              <a:rPr lang="en-US" sz="2000" b="0" dirty="0"/>
              <a:t>plus rituximab in </a:t>
            </a:r>
            <a:r>
              <a:rPr lang="en-US" sz="2000" dirty="0"/>
              <a:t>previously untreated follicular lymphoma </a:t>
            </a:r>
            <a:r>
              <a:rPr lang="en-US" sz="2000" b="0" dirty="0"/>
              <a:t>(FL): </a:t>
            </a:r>
            <a:r>
              <a:rPr lang="en-US" sz="2000" dirty="0"/>
              <a:t>Initial safety data </a:t>
            </a:r>
            <a:r>
              <a:rPr lang="en-US" sz="2000" b="0" dirty="0"/>
              <a:t>from the </a:t>
            </a:r>
            <a:r>
              <a:rPr lang="en-US" sz="2000" dirty="0"/>
              <a:t>phase 3 SOUNDTRACK-F1 trial</a:t>
            </a:r>
            <a:r>
              <a:rPr lang="en-US" sz="2000" b="0" dirty="0"/>
              <a:t>. EHA 2026;Abstract S228.</a:t>
            </a:r>
          </a:p>
        </p:txBody>
      </p:sp>
    </p:spTree>
    <p:extLst>
      <p:ext uri="{BB962C8B-B14F-4D97-AF65-F5344CB8AC3E}">
        <p14:creationId xmlns:p14="http://schemas.microsoft.com/office/powerpoint/2010/main" val="21902819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9CA8-E9E1-F7A4-4E24-8D7423E6B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E0A81-8B94-F311-5AE8-0F6B245CCBB7}"/>
              </a:ext>
            </a:extLst>
          </p:cNvPr>
          <p:cNvSpPr>
            <a:spLocks noGrp="1"/>
          </p:cNvSpPr>
          <p:nvPr>
            <p:ph type="title"/>
          </p:nvPr>
        </p:nvSpPr>
        <p:spPr/>
        <p:txBody>
          <a:bodyPr/>
          <a:lstStyle/>
          <a:p>
            <a:r>
              <a:rPr lang="en-US" dirty="0"/>
              <a:t>Key Datasets — Golcadomide </a:t>
            </a:r>
          </a:p>
        </p:txBody>
      </p:sp>
      <p:sp>
        <p:nvSpPr>
          <p:cNvPr id="3" name="Content Placeholder 2">
            <a:extLst>
              <a:ext uri="{FF2B5EF4-FFF2-40B4-BE49-F238E27FC236}">
                <a16:creationId xmlns:a16="http://schemas.microsoft.com/office/drawing/2014/main" id="{9F0E8BB5-D9E6-8C33-05DF-A292A3037F45}"/>
              </a:ext>
            </a:extLst>
          </p:cNvPr>
          <p:cNvSpPr>
            <a:spLocks noGrp="1"/>
          </p:cNvSpPr>
          <p:nvPr>
            <p:ph idx="1"/>
          </p:nvPr>
        </p:nvSpPr>
        <p:spPr>
          <a:xfrm>
            <a:off x="912286" y="1416053"/>
            <a:ext cx="9471935" cy="4799013"/>
          </a:xfrm>
        </p:spPr>
        <p:txBody>
          <a:bodyPr/>
          <a:lstStyle/>
          <a:p>
            <a:r>
              <a:rPr lang="en-US" sz="2000" b="0" dirty="0"/>
              <a:t>Morillo D et al. </a:t>
            </a:r>
            <a:r>
              <a:rPr lang="en-US" sz="2000" dirty="0"/>
              <a:t>Golcadomide</a:t>
            </a:r>
            <a:r>
              <a:rPr lang="en-US" sz="2000" b="0" dirty="0"/>
              <a:t> (GOLCA), a potential, first-in-class, </a:t>
            </a:r>
            <a:r>
              <a:rPr lang="en-US" sz="2000" dirty="0"/>
              <a:t>oral </a:t>
            </a:r>
            <a:r>
              <a:rPr lang="en-US" sz="2000" dirty="0" err="1"/>
              <a:t>CELMoD</a:t>
            </a:r>
            <a:r>
              <a:rPr lang="en-US" sz="2000" dirty="0"/>
              <a:t> </a:t>
            </a:r>
            <a:r>
              <a:rPr lang="en-US" sz="2000" b="0" dirty="0"/>
              <a:t>± rituximab (R) in patients (pts) with </a:t>
            </a:r>
            <a:r>
              <a:rPr lang="en-US" sz="2000" dirty="0"/>
              <a:t>relapsed/refractory </a:t>
            </a:r>
            <a:r>
              <a:rPr lang="en-US" sz="2000" b="0" dirty="0"/>
              <a:t>(R/R) </a:t>
            </a:r>
            <a:r>
              <a:rPr lang="en-US" sz="2000" dirty="0"/>
              <a:t>follicular lymphoma </a:t>
            </a:r>
            <a:r>
              <a:rPr lang="en-US" sz="2000" b="0" dirty="0"/>
              <a:t>(FL): </a:t>
            </a:r>
            <a:r>
              <a:rPr lang="en-US" sz="2000" dirty="0"/>
              <a:t>Phase</a:t>
            </a:r>
            <a:r>
              <a:rPr lang="en-US" sz="2000" b="0" dirty="0"/>
              <a:t> (Ph) </a:t>
            </a:r>
            <a:r>
              <a:rPr lang="en-US" sz="2000" dirty="0"/>
              <a:t>1/2 study long-term follow-up </a:t>
            </a:r>
            <a:r>
              <a:rPr lang="en-US" sz="2000" b="0" dirty="0"/>
              <a:t>(f/u). EHA 2026;Abstract S227.</a:t>
            </a:r>
          </a:p>
        </p:txBody>
      </p:sp>
    </p:spTree>
    <p:extLst>
      <p:ext uri="{BB962C8B-B14F-4D97-AF65-F5344CB8AC3E}">
        <p14:creationId xmlns:p14="http://schemas.microsoft.com/office/powerpoint/2010/main" val="15198381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0306-CD0A-4A9A-2E2B-6BD2D5A5DF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BF5F93-8CDF-4AF3-19EA-BA381D8EBAB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1420162" y="1307993"/>
            <a:ext cx="9351676" cy="4757609"/>
          </a:xfrm>
          <a:prstGeom prst="rect">
            <a:avLst/>
          </a:prstGeom>
        </p:spPr>
      </p:pic>
      <p:sp>
        <p:nvSpPr>
          <p:cNvPr id="9" name="Title 1">
            <a:extLst>
              <a:ext uri="{FF2B5EF4-FFF2-40B4-BE49-F238E27FC236}">
                <a16:creationId xmlns:a16="http://schemas.microsoft.com/office/drawing/2014/main" id="{6E713AA7-16D2-1517-1176-56FDA40CAE47}"/>
              </a:ext>
            </a:extLst>
          </p:cNvPr>
          <p:cNvSpPr>
            <a:spLocks noGrp="1"/>
          </p:cNvSpPr>
          <p:nvPr>
            <p:ph type="title"/>
          </p:nvPr>
        </p:nvSpPr>
        <p:spPr>
          <a:xfrm>
            <a:off x="609602" y="606431"/>
            <a:ext cx="10980369" cy="492443"/>
          </a:xfrm>
        </p:spPr>
        <p:txBody>
          <a:bodyPr/>
          <a:lstStyle/>
          <a:p>
            <a:r>
              <a:rPr lang="en-US" dirty="0"/>
              <a:t>Golcadomide Overview</a:t>
            </a:r>
          </a:p>
        </p:txBody>
      </p:sp>
      <p:sp>
        <p:nvSpPr>
          <p:cNvPr id="3" name="TextBox 2">
            <a:extLst>
              <a:ext uri="{FF2B5EF4-FFF2-40B4-BE49-F238E27FC236}">
                <a16:creationId xmlns:a16="http://schemas.microsoft.com/office/drawing/2014/main" id="{8494DB2F-847B-3743-C3CC-0C0F296B6527}"/>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Morillo D et al. EHA 2026;Abstract S227</a:t>
            </a:r>
          </a:p>
        </p:txBody>
      </p:sp>
    </p:spTree>
    <p:extLst>
      <p:ext uri="{BB962C8B-B14F-4D97-AF65-F5344CB8AC3E}">
        <p14:creationId xmlns:p14="http://schemas.microsoft.com/office/powerpoint/2010/main" val="388420726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D85D-A970-540F-5160-FA43B0A0E90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473E288-97C3-D924-6FA8-5B76FCAC58B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1183982" y="1290431"/>
            <a:ext cx="10114057" cy="4822638"/>
          </a:xfrm>
          <a:prstGeom prst="rect">
            <a:avLst/>
          </a:prstGeom>
        </p:spPr>
      </p:pic>
      <p:sp>
        <p:nvSpPr>
          <p:cNvPr id="7" name="Title 1">
            <a:extLst>
              <a:ext uri="{FF2B5EF4-FFF2-40B4-BE49-F238E27FC236}">
                <a16:creationId xmlns:a16="http://schemas.microsoft.com/office/drawing/2014/main" id="{6AF34C61-B2F6-8BEE-C4E5-28DA3FC61E7A}"/>
              </a:ext>
            </a:extLst>
          </p:cNvPr>
          <p:cNvSpPr>
            <a:spLocks noGrp="1"/>
          </p:cNvSpPr>
          <p:nvPr>
            <p:ph type="title"/>
          </p:nvPr>
        </p:nvSpPr>
        <p:spPr>
          <a:xfrm>
            <a:off x="609602" y="606431"/>
            <a:ext cx="10980369" cy="492443"/>
          </a:xfrm>
        </p:spPr>
        <p:txBody>
          <a:bodyPr/>
          <a:lstStyle/>
          <a:p>
            <a:r>
              <a:rPr lang="en-US" dirty="0"/>
              <a:t>Golcadomide plus Rituximab in R/R FL</a:t>
            </a:r>
          </a:p>
        </p:txBody>
      </p:sp>
      <p:sp>
        <p:nvSpPr>
          <p:cNvPr id="4" name="TextBox 3">
            <a:extLst>
              <a:ext uri="{FF2B5EF4-FFF2-40B4-BE49-F238E27FC236}">
                <a16:creationId xmlns:a16="http://schemas.microsoft.com/office/drawing/2014/main" id="{DE997044-7DB2-B7D1-3FD1-AFAE5461226A}"/>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Morillo D et al. EHA 2026;Abstract S227</a:t>
            </a:r>
          </a:p>
        </p:txBody>
      </p:sp>
    </p:spTree>
    <p:extLst>
      <p:ext uri="{BB962C8B-B14F-4D97-AF65-F5344CB8AC3E}">
        <p14:creationId xmlns:p14="http://schemas.microsoft.com/office/powerpoint/2010/main" val="398163129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4206-89B8-64D9-40A1-4086EEDE168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E9F0D8F-9CFA-8AF0-BB1B-461EB971F64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804552" y="1132824"/>
            <a:ext cx="10582896" cy="5032245"/>
          </a:xfrm>
          <a:prstGeom prst="rect">
            <a:avLst/>
          </a:prstGeom>
        </p:spPr>
      </p:pic>
      <p:sp>
        <p:nvSpPr>
          <p:cNvPr id="7" name="Title 1">
            <a:extLst>
              <a:ext uri="{FF2B5EF4-FFF2-40B4-BE49-F238E27FC236}">
                <a16:creationId xmlns:a16="http://schemas.microsoft.com/office/drawing/2014/main" id="{6677033E-A910-4673-C48C-C6B22DF23174}"/>
              </a:ext>
            </a:extLst>
          </p:cNvPr>
          <p:cNvSpPr>
            <a:spLocks noGrp="1"/>
          </p:cNvSpPr>
          <p:nvPr>
            <p:ph type="title"/>
          </p:nvPr>
        </p:nvSpPr>
        <p:spPr>
          <a:xfrm>
            <a:off x="609602" y="606431"/>
            <a:ext cx="10980369" cy="492443"/>
          </a:xfrm>
        </p:spPr>
        <p:txBody>
          <a:bodyPr wrap="none" anchor="b">
            <a:normAutofit/>
          </a:bodyPr>
          <a:lstStyle/>
          <a:p>
            <a:r>
              <a:rPr lang="en-US" dirty="0"/>
              <a:t>Golcadomide Toxicity</a:t>
            </a:r>
          </a:p>
        </p:txBody>
      </p:sp>
      <p:sp>
        <p:nvSpPr>
          <p:cNvPr id="3" name="TextBox 2">
            <a:extLst>
              <a:ext uri="{FF2B5EF4-FFF2-40B4-BE49-F238E27FC236}">
                <a16:creationId xmlns:a16="http://schemas.microsoft.com/office/drawing/2014/main" id="{959887F1-793E-F0D8-545C-CB4F069935EB}"/>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Morillo D et al. EHA 2026;Abstract S227</a:t>
            </a:r>
          </a:p>
        </p:txBody>
      </p:sp>
    </p:spTree>
    <p:extLst>
      <p:ext uri="{BB962C8B-B14F-4D97-AF65-F5344CB8AC3E}">
        <p14:creationId xmlns:p14="http://schemas.microsoft.com/office/powerpoint/2010/main" val="268568448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7B934-96B9-523E-EA23-F262A468E1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8A2F463-5BEA-90CF-3020-A287AEF6E7B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413951" y="1290431"/>
            <a:ext cx="11364097" cy="4737299"/>
          </a:xfrm>
          <a:prstGeom prst="rect">
            <a:avLst/>
          </a:prstGeom>
        </p:spPr>
      </p:pic>
      <p:sp>
        <p:nvSpPr>
          <p:cNvPr id="9" name="Title 1">
            <a:extLst>
              <a:ext uri="{FF2B5EF4-FFF2-40B4-BE49-F238E27FC236}">
                <a16:creationId xmlns:a16="http://schemas.microsoft.com/office/drawing/2014/main" id="{FB99A7E2-4D01-E93F-02CF-99D733BEDC47}"/>
              </a:ext>
            </a:extLst>
          </p:cNvPr>
          <p:cNvSpPr>
            <a:spLocks noGrp="1"/>
          </p:cNvSpPr>
          <p:nvPr>
            <p:ph type="title"/>
          </p:nvPr>
        </p:nvSpPr>
        <p:spPr>
          <a:xfrm>
            <a:off x="609602" y="606431"/>
            <a:ext cx="10980369" cy="492443"/>
          </a:xfrm>
        </p:spPr>
        <p:txBody>
          <a:bodyPr/>
          <a:lstStyle/>
          <a:p>
            <a:r>
              <a:rPr lang="en-US" dirty="0"/>
              <a:t>Golcadomide Efficacy</a:t>
            </a:r>
          </a:p>
        </p:txBody>
      </p:sp>
      <p:sp>
        <p:nvSpPr>
          <p:cNvPr id="3" name="TextBox 2">
            <a:extLst>
              <a:ext uri="{FF2B5EF4-FFF2-40B4-BE49-F238E27FC236}">
                <a16:creationId xmlns:a16="http://schemas.microsoft.com/office/drawing/2014/main" id="{0D9B8F57-9572-8906-7C33-53814784B064}"/>
              </a:ext>
            </a:extLst>
          </p:cNvPr>
          <p:cNvSpPr txBox="1"/>
          <p:nvPr/>
        </p:nvSpPr>
        <p:spPr>
          <a:xfrm>
            <a:off x="-2058" y="6113069"/>
            <a:ext cx="6098058" cy="276999"/>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S PGothic" charset="0"/>
                <a:cs typeface="+mn-cs"/>
              </a:rPr>
              <a:t>Morillo D et al. EHA 2026;Abstract S227</a:t>
            </a:r>
          </a:p>
        </p:txBody>
      </p:sp>
    </p:spTree>
    <p:extLst>
      <p:ext uri="{BB962C8B-B14F-4D97-AF65-F5344CB8AC3E}">
        <p14:creationId xmlns:p14="http://schemas.microsoft.com/office/powerpoint/2010/main" val="339800177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9FA1A-61CD-3306-3A15-1A93CF453D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D3AE2-9E91-31AD-775D-958ED76F8B5F}"/>
              </a:ext>
            </a:extLst>
          </p:cNvPr>
          <p:cNvSpPr>
            <a:spLocks noGrp="1"/>
          </p:cNvSpPr>
          <p:nvPr>
            <p:ph type="title"/>
          </p:nvPr>
        </p:nvSpPr>
        <p:spPr>
          <a:xfrm>
            <a:off x="912286" y="1153403"/>
            <a:ext cx="10358967" cy="1143000"/>
          </a:xfrm>
        </p:spPr>
        <p:txBody>
          <a:bodyPr/>
          <a:lstStyle/>
          <a:p>
            <a:r>
              <a:rPr lang="en-US" sz="4000" dirty="0"/>
              <a:t>Questions?</a:t>
            </a:r>
            <a:br>
              <a:rPr lang="en-US" dirty="0"/>
            </a:br>
            <a:br>
              <a:rPr lang="en-US" dirty="0"/>
            </a:br>
            <a:r>
              <a:rPr lang="en-US" sz="2800" dirty="0"/>
              <a:t>Golcadomide </a:t>
            </a:r>
            <a:endParaRPr lang="en-US" dirty="0"/>
          </a:p>
        </p:txBody>
      </p:sp>
      <p:sp>
        <p:nvSpPr>
          <p:cNvPr id="3" name="Content Placeholder 2">
            <a:extLst>
              <a:ext uri="{FF2B5EF4-FFF2-40B4-BE49-F238E27FC236}">
                <a16:creationId xmlns:a16="http://schemas.microsoft.com/office/drawing/2014/main" id="{152E6E3B-B30E-E00B-6A71-A1A3D6CC2CE5}"/>
              </a:ext>
            </a:extLst>
          </p:cNvPr>
          <p:cNvSpPr>
            <a:spLocks noGrp="1"/>
          </p:cNvSpPr>
          <p:nvPr>
            <p:ph idx="1"/>
          </p:nvPr>
        </p:nvSpPr>
        <p:spPr>
          <a:xfrm>
            <a:off x="912286" y="2633696"/>
            <a:ext cx="9471935" cy="3498243"/>
          </a:xfrm>
        </p:spPr>
        <p:txBody>
          <a:bodyPr/>
          <a:lstStyle/>
          <a:p>
            <a:r>
              <a:rPr lang="en-US" sz="2000" b="0" dirty="0"/>
              <a:t>Morillo D et al. </a:t>
            </a:r>
            <a:r>
              <a:rPr lang="en-US" sz="2000" dirty="0"/>
              <a:t>Golcadomide</a:t>
            </a:r>
            <a:r>
              <a:rPr lang="en-US" sz="2000" b="0" dirty="0"/>
              <a:t> (GOLCA), a potential, first-in-class, </a:t>
            </a:r>
            <a:r>
              <a:rPr lang="en-US" sz="2000" dirty="0"/>
              <a:t>oral </a:t>
            </a:r>
            <a:r>
              <a:rPr lang="en-US" sz="2000" dirty="0" err="1"/>
              <a:t>CELMoD</a:t>
            </a:r>
            <a:r>
              <a:rPr lang="en-US" sz="2000" dirty="0"/>
              <a:t> </a:t>
            </a:r>
            <a:r>
              <a:rPr lang="en-US" sz="2000" b="0" dirty="0"/>
              <a:t>± rituximab (R) in patients (pts) with </a:t>
            </a:r>
            <a:r>
              <a:rPr lang="en-US" sz="2000" dirty="0"/>
              <a:t>relapsed/refractory </a:t>
            </a:r>
            <a:r>
              <a:rPr lang="en-US" sz="2000" b="0" dirty="0"/>
              <a:t>(R/R) </a:t>
            </a:r>
            <a:r>
              <a:rPr lang="en-US" sz="2000" dirty="0"/>
              <a:t>follicular lymphoma </a:t>
            </a:r>
            <a:r>
              <a:rPr lang="en-US" sz="2000" b="0" dirty="0"/>
              <a:t>(FL): </a:t>
            </a:r>
            <a:r>
              <a:rPr lang="en-US" sz="2000" dirty="0"/>
              <a:t>Phase</a:t>
            </a:r>
            <a:r>
              <a:rPr lang="en-US" sz="2000" b="0" dirty="0"/>
              <a:t> (Ph) </a:t>
            </a:r>
            <a:r>
              <a:rPr lang="en-US" sz="2000" dirty="0"/>
              <a:t>1/2 study long-term follow-up </a:t>
            </a:r>
            <a:r>
              <a:rPr lang="en-US" sz="2000" b="0" dirty="0"/>
              <a:t>(f/u). EHA 2026;Abstract S227.</a:t>
            </a:r>
          </a:p>
        </p:txBody>
      </p:sp>
    </p:spTree>
    <p:extLst>
      <p:ext uri="{BB962C8B-B14F-4D97-AF65-F5344CB8AC3E}">
        <p14:creationId xmlns:p14="http://schemas.microsoft.com/office/powerpoint/2010/main" val="967780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2BEEA-EDFC-327D-3951-EECCA80FCB2E}"/>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CF1A916C-1EEE-8167-359E-0086C8DD2C65}"/>
              </a:ext>
            </a:extLst>
          </p:cNvPr>
          <p:cNvSpPr>
            <a:spLocks noGrp="1" noChangeArrowheads="1"/>
          </p:cNvSpPr>
          <p:nvPr>
            <p:ph type="title"/>
          </p:nvPr>
        </p:nvSpPr>
        <p:spPr>
          <a:xfrm>
            <a:off x="-26623" y="526272"/>
            <a:ext cx="12192000" cy="1143000"/>
          </a:xfrm>
        </p:spPr>
        <p:txBody>
          <a:bodyPr wrap="square" anchor="ctr">
            <a:noAutofit/>
          </a:bodyPr>
          <a:lstStyle/>
          <a:p>
            <a:r>
              <a:rPr lang="en-US" sz="4200" dirty="0"/>
              <a:t>Data + Perspectives: Investigators </a:t>
            </a:r>
            <a:br>
              <a:rPr lang="en-US" sz="4200" dirty="0"/>
            </a:br>
            <a:r>
              <a:rPr lang="en-US" sz="4200" dirty="0"/>
              <a:t>Discuss the Optimal Management of </a:t>
            </a:r>
            <a:br>
              <a:rPr lang="en-US" sz="4200" dirty="0"/>
            </a:br>
            <a:r>
              <a:rPr lang="en-US" sz="4200" dirty="0"/>
              <a:t>Relapsed/Refractory Multiple Myeloma</a:t>
            </a:r>
          </a:p>
        </p:txBody>
      </p:sp>
      <p:sp>
        <p:nvSpPr>
          <p:cNvPr id="2" name="Text Box 6">
            <a:extLst>
              <a:ext uri="{FF2B5EF4-FFF2-40B4-BE49-F238E27FC236}">
                <a16:creationId xmlns:a16="http://schemas.microsoft.com/office/drawing/2014/main" id="{48274E6C-5A8D-0FF9-A026-447FBB524D76}"/>
              </a:ext>
            </a:extLst>
          </p:cNvPr>
          <p:cNvSpPr txBox="1">
            <a:spLocks noChangeArrowheads="1"/>
          </p:cNvSpPr>
          <p:nvPr/>
        </p:nvSpPr>
        <p:spPr bwMode="auto">
          <a:xfrm>
            <a:off x="0" y="301617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9, 2026</a:t>
            </a:r>
            <a:b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11:56 AM – 12:56 PM CT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982E50C-0CAB-B624-B33D-49022F6CD55F}"/>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 typeface="Wingdings" charset="2"/>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Robert Z Orlowski, MD, PhD</a:t>
            </a:r>
          </a:p>
        </p:txBody>
      </p:sp>
      <p:sp>
        <p:nvSpPr>
          <p:cNvPr id="5" name="Text Box 7">
            <a:extLst>
              <a:ext uri="{FF2B5EF4-FFF2-40B4-BE49-F238E27FC236}">
                <a16:creationId xmlns:a16="http://schemas.microsoft.com/office/drawing/2014/main" id="{BA5AFAE4-5361-4560-9466-F5A8A16350FC}"/>
              </a:ext>
            </a:extLst>
          </p:cNvPr>
          <p:cNvSpPr txBox="1">
            <a:spLocks noChangeArrowheads="1"/>
          </p:cNvSpPr>
          <p:nvPr/>
        </p:nvSpPr>
        <p:spPr bwMode="auto">
          <a:xfrm>
            <a:off x="4647392" y="4082659"/>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14A3BA68-025A-20F8-87E3-5CA8F25E8101}"/>
              </a:ext>
            </a:extLst>
          </p:cNvPr>
          <p:cNvSpPr txBox="1">
            <a:spLocks noChangeArrowheads="1"/>
          </p:cNvSpPr>
          <p:nvPr/>
        </p:nvSpPr>
        <p:spPr bwMode="auto">
          <a:xfrm>
            <a:off x="152400" y="4637172"/>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Noopur Raje,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Paul G Richardson, MD</a:t>
            </a:r>
          </a:p>
        </p:txBody>
      </p:sp>
      <p:sp>
        <p:nvSpPr>
          <p:cNvPr id="3" name="Rectangle 4">
            <a:extLst>
              <a:ext uri="{FF2B5EF4-FFF2-40B4-BE49-F238E27FC236}">
                <a16:creationId xmlns:a16="http://schemas.microsoft.com/office/drawing/2014/main" id="{1D7A90B5-5474-5A81-3969-89A5CCD4A6B9}"/>
              </a:ext>
            </a:extLst>
          </p:cNvPr>
          <p:cNvSpPr txBox="1">
            <a:spLocks noChangeArrowheads="1"/>
          </p:cNvSpPr>
          <p:nvPr/>
        </p:nvSpPr>
        <p:spPr bwMode="auto">
          <a:xfrm>
            <a:off x="0" y="209099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CME-Accredited Satellite Symposium During the </a:t>
            </a:r>
            <a:b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Society of Hematologic Oncology 2026 Annual Meeting</a:t>
            </a:r>
          </a:p>
        </p:txBody>
      </p:sp>
    </p:spTree>
    <p:custDataLst>
      <p:tags r:id="rId1"/>
    </p:custDataLst>
    <p:extLst>
      <p:ext uri="{BB962C8B-B14F-4D97-AF65-F5344CB8AC3E}">
        <p14:creationId xmlns:p14="http://schemas.microsoft.com/office/powerpoint/2010/main" val="194854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853694" y="2790056"/>
            <a:ext cx="10484612" cy="1143000"/>
          </a:xfrm>
        </p:spPr>
        <p:txBody>
          <a:bodyPr/>
          <a:lstStyle/>
          <a:p>
            <a:r>
              <a:rPr lang="en-US" sz="3600" i="1" dirty="0"/>
              <a:t>Thank you for joining us! </a:t>
            </a:r>
            <a:br>
              <a:rPr lang="en-US" sz="3600" i="1" dirty="0"/>
            </a:br>
            <a:br>
              <a:rPr lang="en-US" sz="3600" i="1" dirty="0"/>
            </a:br>
            <a:r>
              <a:rPr lang="en-US" sz="3600" i="1" dirty="0"/>
              <a:t>Please take a moment to complete the survey currently up on Zoom. Your feedback is very important to us. </a:t>
            </a:r>
            <a:br>
              <a:rPr lang="en-US" sz="3600" i="1" dirty="0"/>
            </a:br>
            <a:r>
              <a:rPr lang="en-US" sz="3600" i="1" dirty="0"/>
              <a:t>The survey will remain open for </a:t>
            </a:r>
            <a:br>
              <a:rPr lang="en-US" sz="3600" i="1" dirty="0"/>
            </a:br>
            <a:r>
              <a:rPr lang="en-US" sz="3600" i="1" dirty="0"/>
              <a:t>5 minutes after the meeting ends. </a:t>
            </a:r>
            <a:br>
              <a:rPr lang="en-US" sz="3600" i="1" dirty="0"/>
            </a:br>
            <a:br>
              <a:rPr lang="en-US" sz="3600" i="1" dirty="0"/>
            </a:br>
            <a:r>
              <a:rPr lang="en-US" sz="3600" i="1" dirty="0"/>
              <a:t>Information on how to obtain CME, ABIM MOC and ABS credit is provided in the Zoom chat room. </a:t>
            </a:r>
            <a:br>
              <a:rPr lang="en-US" sz="3600" i="1" dirty="0"/>
            </a:br>
            <a:r>
              <a:rPr lang="en-US" sz="3600" i="1" dirty="0"/>
              <a:t>Attendees will also receive an email in 1 to 3 business days with these instructions.</a:t>
            </a:r>
          </a:p>
        </p:txBody>
      </p:sp>
    </p:spTree>
    <p:extLst>
      <p:ext uri="{BB962C8B-B14F-4D97-AF65-F5344CB8AC3E}">
        <p14:creationId xmlns:p14="http://schemas.microsoft.com/office/powerpoint/2010/main" val="3187758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7.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8.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heme/_rels/theme10.xml.rels><?xml version="1.0" encoding="UTF-8" standalone="yes"?>
<Relationships xmlns="http://schemas.openxmlformats.org/package/2006/relationships"><Relationship Id="rId1" Type="http://schemas.openxmlformats.org/officeDocument/2006/relationships/image" Target="../media/image29.jpeg"/></Relationships>
</file>

<file path=ppt/theme/theme1.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JH_WUPh_Template">
  <a:themeElements>
    <a:clrScheme name="BJH_WUPh Theme">
      <a:dk1>
        <a:srgbClr val="58595B"/>
      </a:dk1>
      <a:lt1>
        <a:sysClr val="window" lastClr="FFFFFF"/>
      </a:lt1>
      <a:dk2>
        <a:srgbClr val="00539B"/>
      </a:dk2>
      <a:lt2>
        <a:srgbClr val="E6E7E8"/>
      </a:lt2>
      <a:accent1>
        <a:srgbClr val="0070B9"/>
      </a:accent1>
      <a:accent2>
        <a:srgbClr val="EEB310"/>
      </a:accent2>
      <a:accent3>
        <a:srgbClr val="C15229"/>
      </a:accent3>
      <a:accent4>
        <a:srgbClr val="008AB1"/>
      </a:accent4>
      <a:accent5>
        <a:srgbClr val="7A9C49"/>
      </a:accent5>
      <a:accent6>
        <a:srgbClr val="A9343A"/>
      </a:accent6>
      <a:hlink>
        <a:srgbClr val="58595B"/>
      </a:hlink>
      <a:folHlink>
        <a:srgbClr val="00539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77527F-3217-405A-9AE5-DA452DBA0E94}">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 ds:uri="7d689f85-9540-4145-9f5c-6f24686bb201"/>
    <ds:schemaRef ds:uri="http://purl.org/dc/elements/1.1/"/>
    <ds:schemaRef ds:uri="f06c4294-987e-46bd-a550-858175ea534c"/>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DFEC1B-B51C-49DD-8493-06631544BF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40219</TotalTime>
  <Words>10449</Words>
  <Application>Microsoft Macintosh PowerPoint</Application>
  <PresentationFormat>Widescreen</PresentationFormat>
  <Paragraphs>778</Paragraphs>
  <Slides>181</Slides>
  <Notes>70</Notes>
  <HiddenSlides>0</HiddenSlides>
  <MMClips>0</MMClips>
  <ScaleCrop>false</ScaleCrop>
  <HeadingPairs>
    <vt:vector size="6" baseType="variant">
      <vt:variant>
        <vt:lpstr>Fonts Used</vt:lpstr>
      </vt:variant>
      <vt:variant>
        <vt:i4>12</vt:i4>
      </vt:variant>
      <vt:variant>
        <vt:lpstr>Theme</vt:lpstr>
      </vt:variant>
      <vt:variant>
        <vt:i4>11</vt:i4>
      </vt:variant>
      <vt:variant>
        <vt:lpstr>Slide Titles</vt:lpstr>
      </vt:variant>
      <vt:variant>
        <vt:i4>181</vt:i4>
      </vt:variant>
    </vt:vector>
  </HeadingPairs>
  <TitlesOfParts>
    <vt:vector size="204" baseType="lpstr">
      <vt:lpstr>ＭＳ Ｐゴシック</vt:lpstr>
      <vt:lpstr>Aptos</vt:lpstr>
      <vt:lpstr>Aptos Display</vt:lpstr>
      <vt:lpstr>Arial</vt:lpstr>
      <vt:lpstr>Arial Narrow</vt:lpstr>
      <vt:lpstr>Calibri</vt:lpstr>
      <vt:lpstr>Calibri Light</vt:lpstr>
      <vt:lpstr>Calisto MT</vt:lpstr>
      <vt:lpstr>Symbol</vt:lpstr>
      <vt:lpstr>Times New Roman</vt:lpstr>
      <vt:lpstr>Wingdings</vt:lpstr>
      <vt:lpstr>Wingdings 2</vt:lpstr>
      <vt:lpstr>3_Default Design</vt:lpstr>
      <vt:lpstr>6_Default Design</vt:lpstr>
      <vt:lpstr>2016 RESEARCH Widescreen Template</vt:lpstr>
      <vt:lpstr>8_Default Design</vt:lpstr>
      <vt:lpstr>5_Default Design</vt:lpstr>
      <vt:lpstr>4_Default Design</vt:lpstr>
      <vt:lpstr>BJH_WUPh_Template</vt:lpstr>
      <vt:lpstr>Office 2013 - 2022 Theme</vt:lpstr>
      <vt:lpstr>2_Default Design</vt:lpstr>
      <vt:lpstr>Slate</vt:lpstr>
      <vt:lpstr>Office Theme</vt:lpstr>
      <vt:lpstr>The Implications of Recent Datasets for the Current and  Future Management of Non-Hodgkin Lymphoma and Chronic Lymphocytic Leukemia — An ASCO/EHA 2026 Review</vt:lpstr>
      <vt:lpstr>Faculty</vt:lpstr>
      <vt:lpstr>Commercial Support</vt:lpstr>
      <vt:lpstr>Dr Love — Disclosures</vt:lpstr>
      <vt:lpstr>Research To Practice CME Planning Committee Members,  Staff and Reviewers</vt:lpstr>
      <vt:lpstr>Dr Kahl — Disclosures</vt:lpstr>
      <vt:lpstr>Dr Sharman — Disclosures</vt:lpstr>
      <vt:lpstr>Dr Siddiqi — Disclosures</vt:lpstr>
      <vt:lpstr>PowerPoint Presentation</vt:lpstr>
      <vt:lpstr>PowerPoint Presentation</vt:lpstr>
      <vt:lpstr>PowerPoint Presentation</vt:lpstr>
      <vt:lpstr>PowerPoint Presentation</vt:lpstr>
      <vt:lpstr>Clinicians in the Audience, Please Complete  the Pre- and Postmeeting Surveys</vt:lpstr>
      <vt:lpstr>PowerPoint Presentation</vt:lpstr>
      <vt:lpstr>Data + Perspectives: Investigators  Discuss the Optimal Management of  Relapsed/Refractory Multiple Myeloma</vt:lpstr>
      <vt:lpstr>Data + Perspectives: Investigators Discuss the Optimal Management of Chronic Lymphocytic Leukemia</vt:lpstr>
      <vt:lpstr>Integrating New Advances into  Community Oncology Practice</vt:lpstr>
      <vt:lpstr>Second Opinion: A Case-Based Exploration of Clinical Investigator Best Practices Related to the Management of Breast Cancer</vt:lpstr>
      <vt:lpstr>A Friday Satellite Symposium Series  Preceding the 68th ASH Annual Meeting</vt:lpstr>
      <vt:lpstr>Grand Rounds</vt:lpstr>
      <vt:lpstr>Thank you for joining us! Please take a moment  to complete the survey currently up on Zoom.  Your feedback is very important to us.  Information on how to obtain CME, ABIM MOC and ABS credit will be provided at the conclusion  of the activity in the Zoom chat room. Attendees  will also receive an email in 1 to 3 business days  with these instructions.</vt:lpstr>
      <vt:lpstr>The Implications of Recent Datasets for the Current and  Future Management of Non-Hodgkin Lymphoma and Chronic Lymphocytic Leukemia — An ASCO/EHA 2026 Review</vt:lpstr>
      <vt:lpstr>Faculty</vt:lpstr>
      <vt:lpstr>PowerPoint Presentation</vt:lpstr>
      <vt:lpstr>Clinicians in the Audience, Please Complete  the Pre- and Postmeeting Surveys</vt:lpstr>
      <vt:lpstr>PowerPoint Presentation</vt:lpstr>
      <vt:lpstr>Data + Perspectives: Investigators  Discuss the Optimal Management of  Relapsed/Refractory Multiple Myeloma</vt:lpstr>
      <vt:lpstr>Data + Perspectives: Investigators Discuss the Optimal Management of Chronic Lymphocytic Leukemia</vt:lpstr>
      <vt:lpstr>Integrating New Advances into  Community Oncology Practice</vt:lpstr>
      <vt:lpstr>Second Opinion: A Case-Based Exploration of Clinical Investigator Best Practices Related to the Management of Breast Cancer</vt:lpstr>
      <vt:lpstr>A Friday Satellite Symposium Series  Preceding the 68th ASH Annual Meeting</vt:lpstr>
      <vt:lpstr>Grand Rounds</vt:lpstr>
      <vt:lpstr>The Implications of Recent Datasets for the Current and  Future Management of Non-Hodgkin Lymphoma and Chronic Lymphocytic Leukemia — An ASCO/EHA 2026 Review</vt:lpstr>
      <vt:lpstr>Dr Kahl — Disclosures</vt:lpstr>
      <vt:lpstr>Dr Sharman — Disclosures</vt:lpstr>
      <vt:lpstr>Dr Siddiqi — Disclosures</vt:lpstr>
      <vt:lpstr>Dr Love — Disclosures</vt:lpstr>
      <vt:lpstr>Commercial Support</vt:lpstr>
      <vt:lpstr>PowerPoint Presentation</vt:lpstr>
      <vt:lpstr>Agenda</vt:lpstr>
      <vt:lpstr>Agenda</vt:lpstr>
      <vt:lpstr>Agenda</vt:lpstr>
      <vt:lpstr>Key Datasets</vt:lpstr>
      <vt:lpstr>Key Datasets (Continued)</vt:lpstr>
      <vt:lpstr>Updates in CLL</vt:lpstr>
      <vt:lpstr>Key Datasets — First-Line Therapy</vt:lpstr>
      <vt:lpstr>PowerPoint Presentation</vt:lpstr>
      <vt:lpstr>PowerPoint Presentation</vt:lpstr>
      <vt:lpstr>PowerPoint Presentation</vt:lpstr>
      <vt:lpstr>PowerPoint Presentation</vt:lpstr>
      <vt:lpstr>Phase III AMPLIFY:  Post-Hoc Safety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First-Line Therapy</vt:lpstr>
      <vt:lpstr>Key Datasets — BRUIN CLL-322 (Pirtobrutinib/Venetoclax/Rituximab for Relapsed Disease)</vt:lpstr>
      <vt:lpstr>PowerPoint Presentation</vt:lpstr>
      <vt:lpstr>PowerPoint Presentation</vt:lpstr>
      <vt:lpstr>PowerPoint Presentation</vt:lpstr>
      <vt:lpstr>PowerPoint Presentation</vt:lpstr>
      <vt:lpstr>Questions?  BRUIN CLL-322 (Pirtobrutinib/Venetoclax/Rituximab for Relapsed Disease) </vt:lpstr>
      <vt:lpstr>Key Datasets — Bispecific Antibodies (Epcoritamab) </vt:lpstr>
      <vt:lpstr>PowerPoint Presentation</vt:lpstr>
      <vt:lpstr>PowerPoint Presentation</vt:lpstr>
      <vt:lpstr>PowerPoint Presentation</vt:lpstr>
      <vt:lpstr>Questions?  Bispecific Antibodies (Epcoritamab)</vt:lpstr>
      <vt:lpstr>Key Datasets — BTK Degraders</vt:lpstr>
      <vt:lpstr>PowerPoint Presentation</vt:lpstr>
      <vt:lpstr>PowerPoint Presentation</vt:lpstr>
      <vt:lpstr>PowerPoint Presentation</vt:lpstr>
      <vt:lpstr>PowerPoint Presentation</vt:lpstr>
      <vt:lpstr>PowerPoint Presentation</vt:lpstr>
      <vt:lpstr>Questions?  BTK Degraders</vt:lpstr>
      <vt:lpstr>Agenda</vt:lpstr>
      <vt:lpstr>PowerPoint Presentation</vt:lpstr>
      <vt:lpstr>Key Datasets (Continued)</vt:lpstr>
      <vt:lpstr>Key Datasets (Continued)</vt:lpstr>
      <vt:lpstr>Post-ASCO/EHA 2026: Diffuse Large B-Cell Lymphoma </vt:lpstr>
      <vt:lpstr>Key Datasets — First-Line Therapy</vt:lpstr>
      <vt:lpstr>POLARIX Established Pola-R-CHP as a SOC 1L Therapy for DLBCL</vt:lpstr>
      <vt:lpstr>Lymphoma Microenvironment Archetype Profiles (LymphoMAPs)</vt:lpstr>
      <vt:lpstr>R-Pola-mini-CHP for Frail/Elderly Patients: Phase III POLAR BEAR Study</vt:lpstr>
      <vt:lpstr>Phase III POLAR BEAR: Pooled PFS</vt:lpstr>
      <vt:lpstr>Phase III frontMIND Study Design</vt:lpstr>
      <vt:lpstr>Phase III frontMIND Primary Endpoint: Investigator-Assessed Progression-Free Survival</vt:lpstr>
      <vt:lpstr>Phase III frontMIND: Most Frequent Treatment-Emergent Adverse Events</vt:lpstr>
      <vt:lpstr>Dr. Siddiqi: DLBCL Case 1 – 1L</vt:lpstr>
      <vt:lpstr>Questions?  First-Line Therapy</vt:lpstr>
      <vt:lpstr>Key Datasets — Bispecific Antibodies  (Epcoritamab, Mosunetuzumab)</vt:lpstr>
      <vt:lpstr>Phase II EPCORE NHL-1 Trial Long-Term Follow-Up</vt:lpstr>
      <vt:lpstr>Phase II EPCORE NHL-1 Trial Long-Term Follow-Up: Responses</vt:lpstr>
      <vt:lpstr>Phase III EPCORE DLBCL-1: Epcoritamab versus Investigator’s Choice Chemoimmunotherapy (CIT) for R/R LBCL</vt:lpstr>
      <vt:lpstr>Phase III EPCORE DLBCL-1: Efficacy Summary </vt:lpstr>
      <vt:lpstr>Phase III EPCORE DLBCL-1:  Most Common Treatment-Emergent Adverse Events </vt:lpstr>
      <vt:lpstr>Phase III EPCORE DLBCL-4 Study Design </vt:lpstr>
      <vt:lpstr>Positive Phase III Results Announced for Epcoritamab with Lenalidomide for Patients with Relapsed or Refractory DLBCL Press Release: June 29, 2026</vt:lpstr>
      <vt:lpstr>Phase II Epco-R-mini CVP Study Design: Epcoritamab Combination Therapy for Older Unfit/Frail Patients</vt:lpstr>
      <vt:lpstr>Phase II Epco-R-mini CVP: Overall Safety</vt:lpstr>
      <vt:lpstr>Phase II Epco-R-mini CVP: Survival</vt:lpstr>
      <vt:lpstr>PowerPoint Presentation</vt:lpstr>
      <vt:lpstr>Phase II MorningSun: Subcutaneous Mosunetuzumab for Older or Unfit Patients with Previously Untreated DLBCL – Objective Response Rate </vt:lpstr>
      <vt:lpstr>Phase II MorningSun: Subcutaneous Mosunetuzumab for Older or Unfit Patients with Previously Untreated DLBCL – Survival </vt:lpstr>
      <vt:lpstr>PowerPoint Presentation</vt:lpstr>
      <vt:lpstr>Analysis of OS in the Phase III SUNMO, STARGLO, and POLARGO Trials</vt:lpstr>
      <vt:lpstr>Pooled Analysis of OS with Mosunetuzumab/Polatuzumab Vedotin </vt:lpstr>
      <vt:lpstr>Dr. Siddiqi: DLBCL Case 2 – R/R</vt:lpstr>
      <vt:lpstr>Questions?   Bispecific Antibodies (Epcoritamab, Mosunetuzumab) </vt:lpstr>
      <vt:lpstr>Key Datasets — Antibody-Drug Conjugates (Polatuzumab Vedotin)</vt:lpstr>
      <vt:lpstr>Phase III Study of Pola-R-Ice or R-Ice as 2L Salvage Therapy for LBCL</vt:lpstr>
      <vt:lpstr>Phase III Study of Pola-R-Ice: Grade ≥3 Adverse Events</vt:lpstr>
      <vt:lpstr>Phase III Study of Pola-R-Ice: EFS (Primary Endpoint)</vt:lpstr>
      <vt:lpstr>Phase III SUNMO Study Design</vt:lpstr>
      <vt:lpstr>Phase III SUNMO: PFS, ORR (Dual Primary Endpoints)</vt:lpstr>
      <vt:lpstr>Dr. Siddiqi: DLBCL Case 3</vt:lpstr>
      <vt:lpstr>Questions?  Antibody-Drug Conjugates (Polatuzumab Vedotin)</vt:lpstr>
      <vt:lpstr>Key Datasets — CELMoDs (Golcadomide)  </vt:lpstr>
      <vt:lpstr>Phase Ib CC-220-DLBCL-001: Study Design</vt:lpstr>
      <vt:lpstr>Phase Ib CC-220-DLBCL-001: High-Grade AEs</vt:lpstr>
      <vt:lpstr>Phase Ib CC-220-DLBCL-001: Responses</vt:lpstr>
      <vt:lpstr>Questions?  CELMoDs (Golcadomide)  </vt:lpstr>
      <vt:lpstr>Agenda</vt:lpstr>
      <vt:lpstr>Key Datasets</vt:lpstr>
      <vt:lpstr>Key Datasets (Continued)</vt:lpstr>
      <vt:lpstr>Post ASCO/EHA NHL Updates</vt:lpstr>
      <vt:lpstr>Key Datasets — BTK Inhibitors</vt:lpstr>
      <vt:lpstr>PowerPoint Presentation</vt:lpstr>
      <vt:lpstr>A case from my practice: MCL receiving chemo-free regimen</vt:lpstr>
      <vt:lpstr>A052101- A Randomized Phase 3 Trial Of Continuous vs. Intermittent Maintenance Therapy With Zanubrutinib As Upfront Treatment In Older Patients With Mantle Cell Lymphoma </vt:lpstr>
      <vt:lpstr>PowerPoint Presentation</vt:lpstr>
      <vt:lpstr>A case from my practice: R/R MCL on Pirtobrutinib</vt:lpstr>
      <vt:lpstr>Questions?  BTK Inhibitors</vt:lpstr>
      <vt:lpstr>Key Datasets — Bcl-2 Inhibitors</vt:lpstr>
      <vt:lpstr>PowerPoint Presentation</vt:lpstr>
      <vt:lpstr>Important Ongoing Global Study</vt:lpstr>
      <vt:lpstr>Questions?  Bcl-2 Inhibitors</vt:lpstr>
      <vt:lpstr>Key Datasets — Bispecific Antibodies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Mosunetuzumab with Polatuzumab Vedotin for Relapsed/Refractory MCL After Prior BTK Inhibitor</vt:lpstr>
      <vt:lpstr>Questions?  Bispecific Antibodies </vt:lpstr>
      <vt:lpstr>Agenda</vt:lpstr>
      <vt:lpstr>Key Datasets</vt:lpstr>
      <vt:lpstr>Key Datasets — inMIND </vt:lpstr>
      <vt:lpstr>PowerPoint Presentation</vt:lpstr>
      <vt:lpstr>Efficacy demonstrated in high-risk subgroups </vt:lpstr>
      <vt:lpstr>Questions?  inMIND </vt:lpstr>
      <vt:lpstr>Key Datasets — Epcoritamab </vt:lpstr>
      <vt:lpstr>PowerPoint Presentation</vt:lpstr>
      <vt:lpstr>PowerPoint Presentation</vt:lpstr>
      <vt:lpstr>A case from my practice: Epco plus R2 for R/R FL</vt:lpstr>
      <vt:lpstr>Questions?  Epcoritamab </vt:lpstr>
      <vt:lpstr>Key Datasets — Mosunetuzumab/Lenalidomide</vt:lpstr>
      <vt:lpstr>Mosunetuzumab plus Lenalidomide</vt:lpstr>
      <vt:lpstr>Efficacy of Mosun plus Lenalidomide</vt:lpstr>
      <vt:lpstr>Questions?  Mosunetuzumab/Lenalidomide</vt:lpstr>
      <vt:lpstr>Key Datasets — Surovatamig </vt:lpstr>
      <vt:lpstr>Surovatamig</vt:lpstr>
      <vt:lpstr>Surovatamig</vt:lpstr>
      <vt:lpstr>PowerPoint Presentation</vt:lpstr>
      <vt:lpstr>Surovatamig Toxicity</vt:lpstr>
      <vt:lpstr>Questions?  Surovatamig </vt:lpstr>
      <vt:lpstr>Key Datasets — Golcadomide </vt:lpstr>
      <vt:lpstr>Golcadomide Overview</vt:lpstr>
      <vt:lpstr>Golcadomide plus Rituximab in R/R FL</vt:lpstr>
      <vt:lpstr>Golcadomide Toxicity</vt:lpstr>
      <vt:lpstr>Golcadomide Efficacy</vt:lpstr>
      <vt:lpstr>Questions?  Golcadomide </vt:lpstr>
      <vt:lpstr>Data + Perspectives: Investigators  Discuss the Optimal Management of  Relapsed/Refractory Multiple Myeloma</vt:lpstr>
      <vt:lpstr>Thank you for joining us!   Please take a moment to complete the survey currently up on Zoom. Your feedback is very important to us.  The survey will remain open for  5 minutes after the meeting ends.   Information on how to obtain CME, ABIM MOC and ABS credit is provided in the Zoom chat room.  Attendees will also receive an email in 1 to 3 business days with these instructions.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2400</cp:revision>
  <cp:lastPrinted>2026-07-01T18:32:06Z</cp:lastPrinted>
  <dcterms:created xsi:type="dcterms:W3CDTF">2020-11-13T19:02:13Z</dcterms:created>
  <dcterms:modified xsi:type="dcterms:W3CDTF">2026-09-02T19:29:42Z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