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1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2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5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16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tags/tag17.xml" ContentType="application/vnd.openxmlformats-officedocument.presentationml.tags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31" r:id="rId1"/>
    <p:sldMasterId id="2147484449" r:id="rId2"/>
    <p:sldMasterId id="2147484603" r:id="rId3"/>
    <p:sldMasterId id="2147484616" r:id="rId4"/>
    <p:sldMasterId id="2147484635" r:id="rId5"/>
    <p:sldMasterId id="2147484656" r:id="rId6"/>
    <p:sldMasterId id="2147484668" r:id="rId7"/>
    <p:sldMasterId id="2147484680" r:id="rId8"/>
    <p:sldMasterId id="2147484686" r:id="rId9"/>
    <p:sldMasterId id="2147484698" r:id="rId10"/>
    <p:sldMasterId id="2147484712" r:id="rId11"/>
    <p:sldMasterId id="2147484723" r:id="rId12"/>
    <p:sldMasterId id="2147484736" r:id="rId13"/>
  </p:sldMasterIdLst>
  <p:notesMasterIdLst>
    <p:notesMasterId r:id="rId137"/>
  </p:notesMasterIdLst>
  <p:handoutMasterIdLst>
    <p:handoutMasterId r:id="rId138"/>
  </p:handoutMasterIdLst>
  <p:sldIdLst>
    <p:sldId id="2147480764" r:id="rId14"/>
    <p:sldId id="2147480713" r:id="rId15"/>
    <p:sldId id="2147480732" r:id="rId16"/>
    <p:sldId id="2147480751" r:id="rId17"/>
    <p:sldId id="2147480766" r:id="rId18"/>
    <p:sldId id="2147480082" r:id="rId19"/>
    <p:sldId id="13407" r:id="rId20"/>
    <p:sldId id="2147480704" r:id="rId21"/>
    <p:sldId id="2147472720" r:id="rId22"/>
    <p:sldId id="2147472024" r:id="rId23"/>
    <p:sldId id="306" r:id="rId24"/>
    <p:sldId id="359" r:id="rId25"/>
    <p:sldId id="2147480767" r:id="rId26"/>
    <p:sldId id="271" r:id="rId27"/>
    <p:sldId id="2147480763" r:id="rId28"/>
    <p:sldId id="2147480769" r:id="rId29"/>
    <p:sldId id="2147480073" r:id="rId30"/>
    <p:sldId id="2147483627" r:id="rId31"/>
    <p:sldId id="2147480770" r:id="rId32"/>
    <p:sldId id="2147483641" r:id="rId33"/>
    <p:sldId id="270" r:id="rId34"/>
    <p:sldId id="2147483638" r:id="rId35"/>
    <p:sldId id="2147483375" r:id="rId36"/>
    <p:sldId id="2147483377" r:id="rId37"/>
    <p:sldId id="2147483378" r:id="rId38"/>
    <p:sldId id="2147483376" r:id="rId39"/>
    <p:sldId id="2147483380" r:id="rId40"/>
    <p:sldId id="2147483628" r:id="rId41"/>
    <p:sldId id="2147483617" r:id="rId42"/>
    <p:sldId id="263" r:id="rId43"/>
    <p:sldId id="259" r:id="rId44"/>
    <p:sldId id="260" r:id="rId45"/>
    <p:sldId id="319" r:id="rId46"/>
    <p:sldId id="2147483640" r:id="rId47"/>
    <p:sldId id="315" r:id="rId48"/>
    <p:sldId id="299" r:id="rId49"/>
    <p:sldId id="301" r:id="rId50"/>
    <p:sldId id="302" r:id="rId51"/>
    <p:sldId id="303" r:id="rId52"/>
    <p:sldId id="304" r:id="rId53"/>
    <p:sldId id="305" r:id="rId54"/>
    <p:sldId id="307" r:id="rId55"/>
    <p:sldId id="308" r:id="rId56"/>
    <p:sldId id="309" r:id="rId57"/>
    <p:sldId id="300" r:id="rId58"/>
    <p:sldId id="310" r:id="rId59"/>
    <p:sldId id="2147483629" r:id="rId60"/>
    <p:sldId id="2147480771" r:id="rId61"/>
    <p:sldId id="5272" r:id="rId62"/>
    <p:sldId id="5242" r:id="rId63"/>
    <p:sldId id="285" r:id="rId64"/>
    <p:sldId id="267" r:id="rId65"/>
    <p:sldId id="266" r:id="rId66"/>
    <p:sldId id="2147483571" r:id="rId67"/>
    <p:sldId id="2147483575" r:id="rId68"/>
    <p:sldId id="268" r:id="rId69"/>
    <p:sldId id="269" r:id="rId70"/>
    <p:sldId id="2147483644" r:id="rId71"/>
    <p:sldId id="2145825828" r:id="rId72"/>
    <p:sldId id="2145825829" r:id="rId73"/>
    <p:sldId id="316" r:id="rId74"/>
    <p:sldId id="2147483645" r:id="rId75"/>
    <p:sldId id="2147483646" r:id="rId76"/>
    <p:sldId id="2147483647" r:id="rId77"/>
    <p:sldId id="262" r:id="rId78"/>
    <p:sldId id="264" r:id="rId79"/>
    <p:sldId id="265" r:id="rId80"/>
    <p:sldId id="272" r:id="rId81"/>
    <p:sldId id="273" r:id="rId82"/>
    <p:sldId id="274" r:id="rId83"/>
    <p:sldId id="275" r:id="rId84"/>
    <p:sldId id="284" r:id="rId85"/>
    <p:sldId id="276" r:id="rId86"/>
    <p:sldId id="317" r:id="rId87"/>
    <p:sldId id="2147480772" r:id="rId88"/>
    <p:sldId id="277" r:id="rId89"/>
    <p:sldId id="5255" r:id="rId90"/>
    <p:sldId id="2145825705" r:id="rId91"/>
    <p:sldId id="5256" r:id="rId92"/>
    <p:sldId id="2145825809" r:id="rId93"/>
    <p:sldId id="278" r:id="rId94"/>
    <p:sldId id="279" r:id="rId95"/>
    <p:sldId id="2147482672" r:id="rId96"/>
    <p:sldId id="282" r:id="rId97"/>
    <p:sldId id="280" r:id="rId98"/>
    <p:sldId id="283" r:id="rId99"/>
    <p:sldId id="286" r:id="rId100"/>
    <p:sldId id="287" r:id="rId101"/>
    <p:sldId id="318" r:id="rId102"/>
    <p:sldId id="288" r:id="rId103"/>
    <p:sldId id="289" r:id="rId104"/>
    <p:sldId id="290" r:id="rId105"/>
    <p:sldId id="291" r:id="rId106"/>
    <p:sldId id="292" r:id="rId107"/>
    <p:sldId id="293" r:id="rId108"/>
    <p:sldId id="294" r:id="rId109"/>
    <p:sldId id="295" r:id="rId110"/>
    <p:sldId id="296" r:id="rId111"/>
    <p:sldId id="297" r:id="rId112"/>
    <p:sldId id="281" r:id="rId113"/>
    <p:sldId id="298" r:id="rId114"/>
    <p:sldId id="2147480773" r:id="rId115"/>
    <p:sldId id="564" r:id="rId116"/>
    <p:sldId id="256" r:id="rId117"/>
    <p:sldId id="257" r:id="rId118"/>
    <p:sldId id="545" r:id="rId119"/>
    <p:sldId id="562" r:id="rId120"/>
    <p:sldId id="258" r:id="rId121"/>
    <p:sldId id="2147483642" r:id="rId122"/>
    <p:sldId id="261" r:id="rId123"/>
    <p:sldId id="320" r:id="rId124"/>
    <p:sldId id="563" r:id="rId125"/>
    <p:sldId id="323" r:id="rId126"/>
    <p:sldId id="311" r:id="rId127"/>
    <p:sldId id="312" r:id="rId128"/>
    <p:sldId id="322" r:id="rId129"/>
    <p:sldId id="313" r:id="rId130"/>
    <p:sldId id="321" r:id="rId131"/>
    <p:sldId id="314" r:id="rId132"/>
    <p:sldId id="325" r:id="rId133"/>
    <p:sldId id="324" r:id="rId134"/>
    <p:sldId id="2147480768" r:id="rId135"/>
    <p:sldId id="3329" r:id="rId136"/>
  </p:sldIdLst>
  <p:sldSz cx="12192000" cy="6858000"/>
  <p:notesSz cx="7772400" cy="10058400"/>
  <p:custDataLst>
    <p:tags r:id="rId139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04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0C8965"/>
    <a:srgbClr val="F7E2E1"/>
    <a:srgbClr val="E4EDF2"/>
    <a:srgbClr val="E4EEF3"/>
    <a:srgbClr val="EDF5F9"/>
    <a:srgbClr val="E3EDF2"/>
    <a:srgbClr val="E3ECF2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95448" autoAdjust="0"/>
  </p:normalViewPr>
  <p:slideViewPr>
    <p:cSldViewPr>
      <p:cViewPr>
        <p:scale>
          <a:sx n="174" d="100"/>
          <a:sy n="174" d="100"/>
        </p:scale>
        <p:origin x="-152" y="-2192"/>
      </p:cViewPr>
      <p:guideLst>
        <p:guide orient="horz" pos="4208"/>
        <p:guide pos="3704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5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63" Type="http://schemas.openxmlformats.org/officeDocument/2006/relationships/slide" Target="slides/slide50.xml"/><Relationship Id="rId84" Type="http://schemas.openxmlformats.org/officeDocument/2006/relationships/slide" Target="slides/slide71.xml"/><Relationship Id="rId138" Type="http://schemas.openxmlformats.org/officeDocument/2006/relationships/handoutMaster" Target="handoutMasters/handoutMaster1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28" Type="http://schemas.openxmlformats.org/officeDocument/2006/relationships/slide" Target="slides/slide115.xml"/><Relationship Id="rId14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18" Type="http://schemas.openxmlformats.org/officeDocument/2006/relationships/slide" Target="slides/slide105.xml"/><Relationship Id="rId134" Type="http://schemas.openxmlformats.org/officeDocument/2006/relationships/slide" Target="slides/slide121.xml"/><Relationship Id="rId139" Type="http://schemas.openxmlformats.org/officeDocument/2006/relationships/tags" Target="tags/tag1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24" Type="http://schemas.openxmlformats.org/officeDocument/2006/relationships/slide" Target="slides/slide111.xml"/><Relationship Id="rId129" Type="http://schemas.openxmlformats.org/officeDocument/2006/relationships/slide" Target="slides/slide116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4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44" Type="http://schemas.openxmlformats.org/officeDocument/2006/relationships/slide" Target="slides/slide31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130" Type="http://schemas.openxmlformats.org/officeDocument/2006/relationships/slide" Target="slides/slide117.xml"/><Relationship Id="rId135" Type="http://schemas.openxmlformats.org/officeDocument/2006/relationships/slide" Target="slides/slide122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slide" Target="slides/slide112.xml"/><Relationship Id="rId14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131" Type="http://schemas.openxmlformats.org/officeDocument/2006/relationships/slide" Target="slides/slide118.xml"/><Relationship Id="rId136" Type="http://schemas.openxmlformats.org/officeDocument/2006/relationships/slide" Target="slides/slide123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slide" Target="slides/slide11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32" Type="http://schemas.openxmlformats.org/officeDocument/2006/relationships/slide" Target="slides/slide119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27" Type="http://schemas.openxmlformats.org/officeDocument/2006/relationships/slide" Target="slides/slide11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3.xml"/><Relationship Id="rId47" Type="http://schemas.openxmlformats.org/officeDocument/2006/relationships/slide" Target="slides/slide34.xml"/><Relationship Id="rId68" Type="http://schemas.openxmlformats.org/officeDocument/2006/relationships/slide" Target="slides/slide55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33" Type="http://schemas.openxmlformats.org/officeDocument/2006/relationships/slide" Target="slides/slide120.xml"/><Relationship Id="rId1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n-US" dirty="0">
                <a:solidFill>
                  <a:schemeClr val="bg1"/>
                </a:solidFill>
              </a:rPr>
              <a:t>ORR</a:t>
            </a:r>
            <a:r>
              <a:rPr lang="en-US" baseline="30000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: 97.9% (95/97)</a:t>
            </a:r>
          </a:p>
        </c:rich>
      </c:tx>
      <c:layout>
        <c:manualLayout>
          <c:xMode val="edge"/>
          <c:yMode val="edge"/>
          <c:x val="0.33782823047149219"/>
          <c:y val="2.4118979071729979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622481253823968"/>
          <c:y val="0.12787735151214269"/>
          <c:w val="0.72734171085598709"/>
          <c:h val="0.835238295770129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00A1DE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3858964418293432"/>
                  <c:y val="-1.6412622814665732E-2"/>
                </c:manualLayout>
              </c:layout>
              <c:tx>
                <c:rich>
                  <a:bodyPr/>
                  <a:lstStyle/>
                  <a:p>
                    <a:fld id="{D2A0A4D3-7050-4EAF-A26B-6648B3CAE908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C11-47D1-8F69-36EB27BFD4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>
                      <a:solidFill>
                        <a:schemeClr val="tx2"/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</c:f>
              <c:numCache>
                <c:formatCode>General</c:formatCode>
                <c:ptCount val="1"/>
              </c:numCache>
            </c:numRef>
          </c:cat>
          <c:val>
            <c:numRef>
              <c:f>Sheet1!$B$3</c:f>
              <c:numCache>
                <c:formatCode>0.0%</c:formatCode>
                <c:ptCount val="1"/>
                <c:pt idx="0">
                  <c:v>3.1E-2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11-47D1-8F69-36EB27BFD4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rgbClr val="1C75B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C75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11-47D1-8F69-36EB27BFD4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</c:f>
              <c:numCache>
                <c:formatCode>General</c:formatCode>
                <c:ptCount val="1"/>
              </c:numCache>
            </c:numRef>
          </c:cat>
          <c:val>
            <c:numRef>
              <c:f>Sheet1!$C$3</c:f>
              <c:numCache>
                <c:formatCode>0.0%</c:formatCode>
                <c:ptCount val="1"/>
                <c:pt idx="0">
                  <c:v>0.124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11-47D1-8F69-36EB27BFD42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CR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Sheet1!$A$3</c:f>
              <c:numCache>
                <c:formatCode>General</c:formatCode>
                <c:ptCount val="1"/>
              </c:numCache>
            </c:numRef>
          </c:cat>
          <c:val>
            <c:numRef>
              <c:f>Sheet1!$D$3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C11-47D1-8F69-36EB27BFD42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rgbClr val="35994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699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C11-47D1-8F69-36EB27BFD42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4C11-47D1-8F69-36EB27BFD4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</c:f>
              <c:numCache>
                <c:formatCode>General</c:formatCode>
                <c:ptCount val="1"/>
              </c:numCache>
            </c:numRef>
          </c:cat>
          <c:val>
            <c:numRef>
              <c:f>Sheet1!$E$3</c:f>
              <c:numCache>
                <c:formatCode>0.0%</c:formatCode>
                <c:ptCount val="1"/>
                <c:pt idx="0">
                  <c:v>0.82499999999999996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C11-47D1-8F69-36EB27BFD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0"/>
        <c:overlap val="100"/>
        <c:axId val="656742656"/>
        <c:axId val="656737736"/>
      </c:barChart>
      <c:catAx>
        <c:axId val="656742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56737736"/>
        <c:crosses val="autoZero"/>
        <c:auto val="1"/>
        <c:lblAlgn val="ctr"/>
        <c:lblOffset val="100"/>
        <c:noMultiLvlLbl val="0"/>
      </c:catAx>
      <c:valAx>
        <c:axId val="656737736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n-US" dirty="0">
                    <a:solidFill>
                      <a:schemeClr val="bg1"/>
                    </a:solidFill>
                  </a:rPr>
                  <a:t>Patients, % </a:t>
                </a:r>
              </a:p>
            </c:rich>
          </c:tx>
          <c:layout>
            <c:manualLayout>
              <c:xMode val="edge"/>
              <c:yMode val="edge"/>
              <c:x val="1.7190643801287934E-2"/>
              <c:y val="0.395126355656797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 w="19050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6742656"/>
        <c:crosses val="autoZero"/>
        <c:crossBetween val="between"/>
        <c:majorUnit val="0.2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600">
          <a:latin typeface="+mn-lt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ORR=97%</a:t>
            </a:r>
          </a:p>
        </c:rich>
      </c:tx>
      <c:layout>
        <c:manualLayout>
          <c:xMode val="edge"/>
          <c:yMode val="edge"/>
          <c:x val="0.4122288944489389"/>
          <c:y val="4.84045262344307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825061863263256"/>
          <c:y val="9.1968599845418456E-2"/>
          <c:w val="0.84683453285957111"/>
          <c:h val="0.7595695226808203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'All Subjects'!$I$1</c:f>
              <c:strCache>
                <c:ptCount val="1"/>
                <c:pt idx="0">
                  <c:v>sCR/CR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62%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8CB-4166-9BDF-BD5D714B7B4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'All Subjects'!$A$2</c:f>
              <c:strCache>
                <c:ptCount val="1"/>
                <c:pt idx="0">
                  <c:v>Efficacy Evaluable Patients
(N=86)</c:v>
                </c:pt>
              </c:strCache>
            </c:strRef>
          </c:cat>
          <c:val>
            <c:numRef>
              <c:f>'All Subjects'!$I$2</c:f>
              <c:numCache>
                <c:formatCode>0%</c:formatCode>
                <c:ptCount val="1"/>
                <c:pt idx="0">
                  <c:v>0.62352941176470589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3A-4930-9C90-1EA24ECBC95B}"/>
            </c:ext>
          </c:extLst>
        </c:ser>
        <c:ser>
          <c:idx val="1"/>
          <c:order val="1"/>
          <c:tx>
            <c:strRef>
              <c:f>'All Subjects'!$J$1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8CB-4166-9BDF-BD5D714B7B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'All Subjects'!$A$2</c:f>
              <c:strCache>
                <c:ptCount val="1"/>
                <c:pt idx="0">
                  <c:v>Efficacy Evaluable Patients
(N=86)</c:v>
                </c:pt>
              </c:strCache>
            </c:strRef>
          </c:cat>
          <c:val>
            <c:numRef>
              <c:f>'All Subjects'!$J$2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3A-4930-9C90-1EA24ECBC95B}"/>
            </c:ext>
          </c:extLst>
        </c:ser>
        <c:ser>
          <c:idx val="2"/>
          <c:order val="2"/>
          <c:tx>
            <c:strRef>
              <c:f>'All Subjects'!$K$1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8CB-4166-9BDF-BD5D714B7B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'All Subjects'!$A$2</c:f>
              <c:strCache>
                <c:ptCount val="1"/>
                <c:pt idx="0">
                  <c:v>Efficacy Evaluable Patients
(N=86)</c:v>
                </c:pt>
              </c:strCache>
            </c:strRef>
          </c:cat>
          <c:val>
            <c:numRef>
              <c:f>'All Subjects'!$K$2</c:f>
              <c:numCache>
                <c:formatCode>0%</c:formatCode>
                <c:ptCount val="1"/>
                <c:pt idx="0">
                  <c:v>0.15294117647058825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3A-4930-9C90-1EA24ECBC95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57833631"/>
        <c:axId val="557833151"/>
      </c:barChart>
      <c:catAx>
        <c:axId val="557833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57833151"/>
        <c:crosses val="autoZero"/>
        <c:auto val="1"/>
        <c:lblAlgn val="ctr"/>
        <c:lblOffset val="100"/>
        <c:noMultiLvlLbl val="0"/>
      </c:catAx>
      <c:valAx>
        <c:axId val="557833151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57833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227895489386459"/>
          <c:y val="0.95652960609788706"/>
          <c:w val="0.50875332996931144"/>
          <c:h val="4.34703939021129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0.73946</cdr:x>
      <cdr:y>0.14967</cdr:y>
    </cdr:from>
    <cdr:to>
      <cdr:x>0.77938</cdr:x>
      <cdr:y>0.93262</cdr:y>
    </cdr:to>
    <cdr:sp macro="" textlink="">
      <cdr:nvSpPr>
        <cdr:cNvPr id="2" name="Right Brace 1"/>
        <cdr:cNvSpPr/>
      </cdr:nvSpPr>
      <cdr:spPr>
        <a:xfrm xmlns:a="http://schemas.openxmlformats.org/drawingml/2006/main">
          <a:off x="3305464" y="606897"/>
          <a:ext cx="178455" cy="3174772"/>
        </a:xfrm>
        <a:prstGeom xmlns:a="http://schemas.openxmlformats.org/drawingml/2006/main" prst="rightBrace">
          <a:avLst/>
        </a:prstGeom>
        <a:ln xmlns:a="http://schemas.openxmlformats.org/drawingml/2006/main" w="19050">
          <a:solidFill>
            <a:schemeClr val="tx2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0.73621</cdr:x>
      <cdr:y>0.37801</cdr:y>
    </cdr:from>
    <cdr:to>
      <cdr:x>0.76716</cdr:x>
      <cdr:y>0.84695</cdr:y>
    </cdr:to>
    <cdr:sp macro="" textlink="">
      <cdr:nvSpPr>
        <cdr:cNvPr id="2" name="Right Brace 1">
          <a:extLst xmlns:a="http://schemas.openxmlformats.org/drawingml/2006/main">
            <a:ext uri="{FF2B5EF4-FFF2-40B4-BE49-F238E27FC236}">
              <a16:creationId xmlns:a16="http://schemas.microsoft.com/office/drawing/2014/main" id="{D741F6A3-EECE-E78D-20F7-08005F8279A9}"/>
            </a:ext>
          </a:extLst>
        </cdr:cNvPr>
        <cdr:cNvSpPr/>
      </cdr:nvSpPr>
      <cdr:spPr>
        <a:xfrm xmlns:a="http://schemas.openxmlformats.org/drawingml/2006/main">
          <a:off x="2945696" y="1884427"/>
          <a:ext cx="123836" cy="2337679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rgbClr val="302864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0.75374</cdr:x>
      <cdr:y>0.5744</cdr:y>
    </cdr:from>
    <cdr:to>
      <cdr:x>0.96532</cdr:x>
      <cdr:y>0.67936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AE98D5F-38BD-8113-42B3-93E0C379DEC3}"/>
            </a:ext>
          </a:extLst>
        </cdr:cNvPr>
        <cdr:cNvSpPr txBox="1"/>
      </cdr:nvSpPr>
      <cdr:spPr>
        <a:xfrm xmlns:a="http://schemas.openxmlformats.org/drawingml/2006/main">
          <a:off x="3015845" y="2863425"/>
          <a:ext cx="846566" cy="5232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lIns="91440" tIns="45720" rIns="91440" bIns="45720" rtlCol="0" anchor="t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1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sCR/CR</a:t>
          </a:r>
        </a:p>
        <a:p xmlns:a="http://schemas.openxmlformats.org/drawingml/2006/main">
          <a:pPr algn="ctr"/>
          <a:r>
            <a:rPr lang="en-US" sz="1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62%</a:t>
          </a:r>
        </a:p>
      </cdr:txBody>
    </cdr:sp>
  </cdr:relSizeAnchor>
  <cdr:relSizeAnchor xmlns:cdr="http://schemas.openxmlformats.org/drawingml/2006/chartDrawing">
    <cdr:from>
      <cdr:x>0.30544</cdr:x>
      <cdr:y>0.22669</cdr:y>
    </cdr:from>
    <cdr:to>
      <cdr:x>0.33639</cdr:x>
      <cdr:y>0.84891</cdr:y>
    </cdr:to>
    <cdr:sp macro="" textlink="">
      <cdr:nvSpPr>
        <cdr:cNvPr id="4" name="Right Brace 3">
          <a:extLst xmlns:a="http://schemas.openxmlformats.org/drawingml/2006/main">
            <a:ext uri="{FF2B5EF4-FFF2-40B4-BE49-F238E27FC236}">
              <a16:creationId xmlns:a16="http://schemas.microsoft.com/office/drawing/2014/main" id="{EAB52B2F-5FAA-AF48-EBD3-8AD464AF6F7E}"/>
            </a:ext>
          </a:extLst>
        </cdr:cNvPr>
        <cdr:cNvSpPr/>
      </cdr:nvSpPr>
      <cdr:spPr>
        <a:xfrm xmlns:a="http://schemas.openxmlformats.org/drawingml/2006/main" flipH="1">
          <a:off x="1222115" y="1130048"/>
          <a:ext cx="123836" cy="3101830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rgbClr val="302864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0.10869</cdr:x>
      <cdr:y>0.49402</cdr:y>
    </cdr:from>
    <cdr:to>
      <cdr:x>0.32027</cdr:x>
      <cdr:y>0.59898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C77D86E5-0DAB-62D7-FBE0-42E49A6A29B4}"/>
            </a:ext>
          </a:extLst>
        </cdr:cNvPr>
        <cdr:cNvSpPr txBox="1"/>
      </cdr:nvSpPr>
      <cdr:spPr>
        <a:xfrm xmlns:a="http://schemas.openxmlformats.org/drawingml/2006/main">
          <a:off x="434902" y="2462718"/>
          <a:ext cx="846566" cy="5232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lIns="91440" tIns="45720" rIns="91440" bIns="45720" rtlCol="0" anchor="t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≥VGPR</a:t>
          </a:r>
        </a:p>
        <a:p xmlns:a="http://schemas.openxmlformats.org/drawingml/2006/main">
          <a:pPr algn="ctr"/>
          <a:r>
            <a:rPr lang="en-US" sz="1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81%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5/15/26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7629F-A87C-889B-1B9C-732E8C3ED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A173A132-3967-AB88-D511-AB64C196FA1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34B772FE-7F9A-095F-E94E-16AEB2355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475582BD-5E23-439C-3A14-72A00BD9D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97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AABAE-3F43-418B-BB08-CAB2F061D6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16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4939CB-B175-C826-EDD6-B2B619E70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8315E17C-E0E7-50F5-2170-C0EE79C2CF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87675" y="804863"/>
            <a:ext cx="4903788" cy="2759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718AF6B0-F01F-A6F6-6642-DE9863F909F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660209" y="3830321"/>
            <a:ext cx="7569835" cy="1791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28228" indent="-228228">
              <a:lnSpc>
                <a:spcPct val="97000"/>
              </a:lnSpc>
              <a:spcBef>
                <a:spcPct val="0"/>
              </a:spcBef>
              <a:buSzPct val="45000"/>
              <a:tabLst>
                <a:tab pos="765235" algn="l"/>
                <a:tab pos="1530469" algn="l"/>
                <a:tab pos="2295704" algn="l"/>
                <a:tab pos="3060939" algn="l"/>
                <a:tab pos="3826173" algn="l"/>
                <a:tab pos="4591408" algn="l"/>
                <a:tab pos="5356643" algn="l"/>
              </a:tabLs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96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BF825-7593-90A0-FDC0-0CF2B1D7F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2D526A-9063-01E9-0BB4-A421102C5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D6CCD8-B9DF-E13C-4C35-6B5CAA65C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29C45-1536-9957-1CA9-9315B50FD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CD44A-DBB8-4E6C-89B1-4FA262D7E90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85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2FD65-0EF9-32FE-AF1E-3820966AC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B1757-916E-361B-7F53-E1BB60889C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16AEB-A62E-E34F-9D9C-E66C2CAAE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1878F-5C1A-837B-0105-1F33F5C5C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CD44A-DBB8-4E6C-89B1-4FA262D7E90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74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5D3A9-3F3A-4FA1-B079-3BC4408A0C4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733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E3175-706B-B21C-358D-1D8FAC356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02E359-D57D-F8FD-E08C-638740F7D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BA6DAE-E821-5877-8F26-8664826B9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B57E5-4F58-B4A2-4124-F832F47AA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61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37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9110A-772E-41F0-A6EC-07099F848FB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203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F29A9-887B-439E-BB58-B0DED47A715A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837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AABAE-3F43-418B-BB08-CAB2F061D6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179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12722-5274-4E20-9201-27C491151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55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AABAE-3F43-418B-BB08-CAB2F061D6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341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AABAE-3F43-418B-BB08-CAB2F061D6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85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993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768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120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962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234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3668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37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41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243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857C3C-9D24-704D-92CB-F48C911EC1B1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722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4616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399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024" eaLnBrk="0" hangingPunct="0">
              <a:defRPr sz="4600">
                <a:solidFill>
                  <a:schemeClr val="tx2"/>
                </a:solidFill>
                <a:latin typeface="Arial" pitchFamily="34" charset="0"/>
              </a:defRPr>
            </a:lvl1pPr>
            <a:lvl2pPr marL="751052" indent="-288865" defTabSz="942024" eaLnBrk="0" hangingPunct="0">
              <a:defRPr sz="4600">
                <a:solidFill>
                  <a:schemeClr val="tx2"/>
                </a:solidFill>
                <a:latin typeface="Arial" pitchFamily="34" charset="0"/>
              </a:defRPr>
            </a:lvl2pPr>
            <a:lvl3pPr marL="1155464" indent="-231093" defTabSz="942024" eaLnBrk="0" hangingPunct="0">
              <a:defRPr sz="4600">
                <a:solidFill>
                  <a:schemeClr val="tx2"/>
                </a:solidFill>
                <a:latin typeface="Arial" pitchFamily="34" charset="0"/>
              </a:defRPr>
            </a:lvl3pPr>
            <a:lvl4pPr marL="1617649" indent="-231093" defTabSz="942024" eaLnBrk="0" hangingPunct="0">
              <a:defRPr sz="4600">
                <a:solidFill>
                  <a:schemeClr val="tx2"/>
                </a:solidFill>
                <a:latin typeface="Arial" pitchFamily="34" charset="0"/>
              </a:defRPr>
            </a:lvl4pPr>
            <a:lvl5pPr marL="2079834" indent="-231093" defTabSz="942024" eaLnBrk="0" hangingPunct="0">
              <a:defRPr sz="4600">
                <a:solidFill>
                  <a:schemeClr val="tx2"/>
                </a:solidFill>
                <a:latin typeface="Arial" pitchFamily="34" charset="0"/>
              </a:defRPr>
            </a:lvl5pPr>
            <a:lvl6pPr marL="2542020" indent="-231093" defTabSz="942024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pitchFamily="34" charset="0"/>
              </a:defRPr>
            </a:lvl6pPr>
            <a:lvl7pPr marL="3004205" indent="-231093" defTabSz="942024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pitchFamily="34" charset="0"/>
              </a:defRPr>
            </a:lvl7pPr>
            <a:lvl8pPr marL="3466390" indent="-231093" defTabSz="942024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pitchFamily="34" charset="0"/>
              </a:defRPr>
            </a:lvl8pPr>
            <a:lvl9pPr marL="3928577" indent="-231093" defTabSz="942024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r" defTabSz="942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ECDD-8432-4DA1-A091-1FC188AEEB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42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639888"/>
            <a:ext cx="3871913" cy="2179637"/>
          </a:xfrm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5519" y="4121151"/>
            <a:ext cx="6022129" cy="4826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113942" indent="-113942" defTabSz="115547">
              <a:lnSpc>
                <a:spcPct val="95000"/>
              </a:lnSpc>
            </a:pPr>
            <a:endParaRPr lang="en-US" sz="800" dirty="0"/>
          </a:p>
        </p:txBody>
      </p:sp>
      <p:sp>
        <p:nvSpPr>
          <p:cNvPr id="92165" name="Text Box 4"/>
          <p:cNvSpPr txBox="1">
            <a:spLocks noChangeArrowheads="1"/>
          </p:cNvSpPr>
          <p:nvPr/>
        </p:nvSpPr>
        <p:spPr bwMode="auto">
          <a:xfrm>
            <a:off x="529025" y="174625"/>
            <a:ext cx="3420103" cy="28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964" tIns="46482" rIns="92964" bIns="46482">
            <a:spAutoFit/>
          </a:bodyPr>
          <a:lstStyle>
            <a:lvl1pPr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I. DIAGNOSIS, STAGING, AND PROGNOSIS</a:t>
            </a:r>
          </a:p>
        </p:txBody>
      </p:sp>
      <p:sp>
        <p:nvSpPr>
          <p:cNvPr id="92166" name="Line 5"/>
          <p:cNvSpPr>
            <a:spLocks noChangeShapeType="1"/>
          </p:cNvSpPr>
          <p:nvPr/>
        </p:nvSpPr>
        <p:spPr bwMode="auto">
          <a:xfrm>
            <a:off x="611790" y="457200"/>
            <a:ext cx="581279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2437" tIns="46219" rIns="92437" bIns="46219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167" name="Text Box 6"/>
          <p:cNvSpPr txBox="1">
            <a:spLocks noChangeArrowheads="1"/>
          </p:cNvSpPr>
          <p:nvPr/>
        </p:nvSpPr>
        <p:spPr bwMode="auto">
          <a:xfrm>
            <a:off x="529026" y="530226"/>
            <a:ext cx="2947392" cy="48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964" tIns="46482" rIns="92964" bIns="46482">
            <a:spAutoFit/>
          </a:bodyPr>
          <a:lstStyle>
            <a:lvl1pPr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Chronic Lymphocytic Leukemia</a:t>
            </a:r>
          </a:p>
        </p:txBody>
      </p:sp>
    </p:spTree>
    <p:extLst>
      <p:ext uri="{BB962C8B-B14F-4D97-AF65-F5344CB8AC3E}">
        <p14:creationId xmlns:p14="http://schemas.microsoft.com/office/powerpoint/2010/main" val="40304566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1D95E-69F9-40CE-AD62-7F71E8901A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6100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San Miguel et al, 2013, Lancet Oncology; Siegel et al, Blood, 2012; Lonial et al, Lancet, 2016; Chari et al, NEJM 2019; Moreau et al, NEJM, 2022; Lesokhin et al, NatureMedicine, 2023; Bumma et al, JCO, 2024; Chari et al, NEJM, 2022; Berdeja et al, Lancet, 2021; Munshi et al, NEJM,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8469E-2019-C246-8A05-E09438CC2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500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C18FB-E07C-BAAB-64BB-17F085EF8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D15525-7553-6B15-0807-A954B1C22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1D2F3C-BD41-BB1F-EE24-13D815099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4D7CC-2BF1-451D-FE0E-D375C16AC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1D95E-69F9-40CE-AD62-7F71E8901A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2863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243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857C3C-9D24-704D-92CB-F48C911EC1B1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829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024" eaLnBrk="0" hangingPunct="0">
              <a:defRPr sz="4600">
                <a:solidFill>
                  <a:schemeClr val="tx2"/>
                </a:solidFill>
                <a:latin typeface="Arial" pitchFamily="34" charset="0"/>
              </a:defRPr>
            </a:lvl1pPr>
            <a:lvl2pPr marL="751052" indent="-288865" defTabSz="942024" eaLnBrk="0" hangingPunct="0">
              <a:defRPr sz="4600">
                <a:solidFill>
                  <a:schemeClr val="tx2"/>
                </a:solidFill>
                <a:latin typeface="Arial" pitchFamily="34" charset="0"/>
              </a:defRPr>
            </a:lvl2pPr>
            <a:lvl3pPr marL="1155464" indent="-231093" defTabSz="942024" eaLnBrk="0" hangingPunct="0">
              <a:defRPr sz="4600">
                <a:solidFill>
                  <a:schemeClr val="tx2"/>
                </a:solidFill>
                <a:latin typeface="Arial" pitchFamily="34" charset="0"/>
              </a:defRPr>
            </a:lvl3pPr>
            <a:lvl4pPr marL="1617649" indent="-231093" defTabSz="942024" eaLnBrk="0" hangingPunct="0">
              <a:defRPr sz="4600">
                <a:solidFill>
                  <a:schemeClr val="tx2"/>
                </a:solidFill>
                <a:latin typeface="Arial" pitchFamily="34" charset="0"/>
              </a:defRPr>
            </a:lvl4pPr>
            <a:lvl5pPr marL="2079834" indent="-231093" defTabSz="942024" eaLnBrk="0" hangingPunct="0">
              <a:defRPr sz="4600">
                <a:solidFill>
                  <a:schemeClr val="tx2"/>
                </a:solidFill>
                <a:latin typeface="Arial" pitchFamily="34" charset="0"/>
              </a:defRPr>
            </a:lvl5pPr>
            <a:lvl6pPr marL="2542020" indent="-231093" defTabSz="942024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pitchFamily="34" charset="0"/>
              </a:defRPr>
            </a:lvl6pPr>
            <a:lvl7pPr marL="3004205" indent="-231093" defTabSz="942024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pitchFamily="34" charset="0"/>
              </a:defRPr>
            </a:lvl7pPr>
            <a:lvl8pPr marL="3466390" indent="-231093" defTabSz="942024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pitchFamily="34" charset="0"/>
              </a:defRPr>
            </a:lvl8pPr>
            <a:lvl9pPr marL="3928577" indent="-231093" defTabSz="942024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r" defTabSz="942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ECDD-8432-4DA1-A091-1FC188AEEB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42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639888"/>
            <a:ext cx="3871913" cy="2179637"/>
          </a:xfrm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5519" y="4121151"/>
            <a:ext cx="6022129" cy="4826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113942" indent="-113942" defTabSz="115547">
              <a:lnSpc>
                <a:spcPct val="95000"/>
              </a:lnSpc>
            </a:pPr>
            <a:endParaRPr lang="en-US" sz="800" dirty="0"/>
          </a:p>
        </p:txBody>
      </p:sp>
      <p:sp>
        <p:nvSpPr>
          <p:cNvPr id="92165" name="Text Box 4"/>
          <p:cNvSpPr txBox="1">
            <a:spLocks noChangeArrowheads="1"/>
          </p:cNvSpPr>
          <p:nvPr/>
        </p:nvSpPr>
        <p:spPr bwMode="auto">
          <a:xfrm>
            <a:off x="529025" y="174625"/>
            <a:ext cx="3420103" cy="28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964" tIns="46482" rIns="92964" bIns="46482">
            <a:spAutoFit/>
          </a:bodyPr>
          <a:lstStyle>
            <a:lvl1pPr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I. DIAGNOSIS, STAGING, AND PROGNOSIS</a:t>
            </a:r>
          </a:p>
        </p:txBody>
      </p:sp>
      <p:sp>
        <p:nvSpPr>
          <p:cNvPr id="92166" name="Line 5"/>
          <p:cNvSpPr>
            <a:spLocks noChangeShapeType="1"/>
          </p:cNvSpPr>
          <p:nvPr/>
        </p:nvSpPr>
        <p:spPr bwMode="auto">
          <a:xfrm>
            <a:off x="611790" y="457200"/>
            <a:ext cx="581279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2437" tIns="46219" rIns="92437" bIns="46219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167" name="Text Box 6"/>
          <p:cNvSpPr txBox="1">
            <a:spLocks noChangeArrowheads="1"/>
          </p:cNvSpPr>
          <p:nvPr/>
        </p:nvSpPr>
        <p:spPr bwMode="auto">
          <a:xfrm>
            <a:off x="529026" y="530226"/>
            <a:ext cx="2947392" cy="48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964" tIns="46482" rIns="92964" bIns="46482">
            <a:spAutoFit/>
          </a:bodyPr>
          <a:lstStyle>
            <a:lvl1pPr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defTabSz="920750" eaLnBrk="0" hangingPunct="0">
              <a:defRPr sz="45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Chronic Lymphocytic Leukemia</a:t>
            </a:r>
          </a:p>
        </p:txBody>
      </p:sp>
    </p:spTree>
    <p:extLst>
      <p:ext uri="{BB962C8B-B14F-4D97-AF65-F5344CB8AC3E}">
        <p14:creationId xmlns:p14="http://schemas.microsoft.com/office/powerpoint/2010/main" val="40304566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1D95E-69F9-40CE-AD62-7F71E8901A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493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A534C-417C-700D-7174-43547B861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7F6CCA-C237-95BC-3E45-42A33E2E7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8CAB8E-392E-B96F-D4BD-0563B096F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0EA3B-F7AB-5E03-DE30-9DECB3B34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1D95E-69F9-40CE-AD62-7F71E8901A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25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083F44-652A-8340-B985-A6316E606BB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AA5DB0-B10D-C947-94BF-35AC4EBB75F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638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A25546-B503-9E4B-9435-4FFE16C82FF4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307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F6CC57-9CAB-A740-BA1A-EEF972F71E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2397387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C436-F510-45C6-B24C-98CE90776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884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C436-F510-45C6-B24C-98CE90776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7850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C436-F510-45C6-B24C-98CE90776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8650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331EA-F62C-43DF-8099-C6F32DC3F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0684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7A74D-024A-83BE-A77F-353AE292E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CC44C-BD6F-F07C-8B3E-8A5DFF167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94B7C2-0A77-E23E-631F-153CE2B09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DD5C5-7F34-A96F-231C-045750AF0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331EA-F62C-43DF-8099-C6F32DC3F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0224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C436-F510-45C6-B24C-98CE90776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81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C436-F510-45C6-B24C-98CE90776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4278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C436-F510-45C6-B24C-98CE90776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2117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C436-F510-45C6-B24C-98CE90776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022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7629F-A87C-889B-1B9C-732E8C3ED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A173A132-3967-AB88-D511-AB64C196FA1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15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34B772FE-7F9A-095F-E94E-16AEB2355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475582BD-5E23-439C-3A14-72A00BD9D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8727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9934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6403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DDB5D-96B6-0502-79F3-735F8BCEA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FB479-EA15-4D33-B8FF-58AEC7BB7C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28608E-BC3C-D324-5C5F-EA50093A1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1DF67-529A-D6EA-4BA9-171DFB5044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5328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515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8779-301E-44C8-8630-8764B0B86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38244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18E90-8FF8-1ADD-26A3-31076626D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87207A5E-E6F0-E17C-6E0D-98C7189FB612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122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D1741F07-58EA-83DB-B564-25E3C3D666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6D1D4BEF-FFDC-FF7E-989E-F2D391408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692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AABAE-3F43-418B-BB08-CAB2F061D6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24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AABAE-3F43-418B-BB08-CAB2F061D6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3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3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2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p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A84602-4657-8303-2E0B-174591B56264}"/>
              </a:ext>
            </a:extLst>
          </p:cNvPr>
          <p:cNvSpPr/>
          <p:nvPr userDrawn="1"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AECE923-8728-F057-5D98-BCF913A7526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40000" y="864000"/>
            <a:ext cx="11426400" cy="5255985"/>
          </a:xfrm>
          <a:prstGeom prst="rect">
            <a:avLst/>
          </a:prstGeom>
        </p:spPr>
        <p:txBody>
          <a:bodyPr lIns="0" tIns="0" rIns="0" bIns="0" numCol="1" spcCol="90000"/>
          <a:lstStyle>
            <a:lvl1pPr marL="2286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1pPr>
            <a:lvl2pPr marL="6858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2pPr>
            <a:lvl3pPr marL="11430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3pPr>
            <a:lvl4pPr marL="16002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4pPr>
            <a:lvl5pPr marL="20574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16A382F-EA01-674D-8EAA-AA2564E33D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0000" y="180000"/>
            <a:ext cx="10658255" cy="43891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sz="26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[Insert Title]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89CB2B-1798-0E61-3FEC-7DF84C9EE4F2}"/>
              </a:ext>
            </a:extLst>
          </p:cNvPr>
          <p:cNvSpPr/>
          <p:nvPr userDrawn="1"/>
        </p:nvSpPr>
        <p:spPr>
          <a:xfrm>
            <a:off x="-1" y="6498000"/>
            <a:ext cx="121932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3EE6BC-97AA-3288-1C0D-77EFBD6A431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9999" y="6089575"/>
            <a:ext cx="11426399" cy="302211"/>
          </a:xfrm>
          <a:prstGeom prst="rect">
            <a:avLst/>
          </a:prstGeom>
        </p:spPr>
        <p:txBody>
          <a:bodyPr lIns="0" tIns="0" rIns="0" bIns="0" numCol="1" spcCol="0" anchor="b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1" u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DFACD-8871-2BAC-8BC9-A376102D1C12}"/>
              </a:ext>
            </a:extLst>
          </p:cNvPr>
          <p:cNvCxnSpPr>
            <a:cxnSpLocks/>
          </p:cNvCxnSpPr>
          <p:nvPr userDrawn="1"/>
        </p:nvCxnSpPr>
        <p:spPr>
          <a:xfrm>
            <a:off x="540000" y="720000"/>
            <a:ext cx="11426400" cy="0"/>
          </a:xfrm>
          <a:prstGeom prst="line">
            <a:avLst/>
          </a:prstGeom>
          <a:ln w="254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BC0CBF7-2805-2223-3564-6CA48D0CE46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40000" y="6498000"/>
            <a:ext cx="10566285" cy="360000"/>
          </a:xfrm>
          <a:prstGeom prst="rect">
            <a:avLst/>
          </a:prstGeom>
        </p:spPr>
        <p:txBody>
          <a:bodyPr lIns="0" tIns="0" rIns="0" bIns="0" numCol="1" spcCol="0" anchor="ctr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page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181F74-B1FC-BCF4-ADE9-88D76795A611}"/>
              </a:ext>
            </a:extLst>
          </p:cNvPr>
          <p:cNvSpPr/>
          <p:nvPr userDrawn="1"/>
        </p:nvSpPr>
        <p:spPr>
          <a:xfrm>
            <a:off x="538026" y="835201"/>
            <a:ext cx="11295174" cy="5254374"/>
          </a:xfrm>
          <a:prstGeom prst="rect">
            <a:avLst/>
          </a:prstGeom>
          <a:solidFill>
            <a:srgbClr val="F0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16A382F-EA01-674D-8EAA-AA2564E33D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0000" y="180000"/>
            <a:ext cx="10872216" cy="43891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sz="26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[Insert Title]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A08547-983B-FB61-4725-3E186D6A4DE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6404" y="956646"/>
            <a:ext cx="3674744" cy="343560"/>
          </a:xfrm>
          <a:prstGeom prst="rect">
            <a:avLst/>
          </a:prstGeom>
        </p:spPr>
        <p:txBody>
          <a:bodyPr lIns="0" tIns="0" rIns="0" bIns="0" numCol="1" spcCol="0"/>
          <a:lstStyle>
            <a:lvl1pPr marL="0" indent="0">
              <a:lnSpc>
                <a:spcPts val="1600"/>
              </a:lnSpc>
              <a:buFontTx/>
              <a:buNone/>
              <a:defRPr sz="1400" b="1" i="0" u="none" cap="all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450D000-0DFF-21D3-CED6-23181EA4E50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6405" y="1300206"/>
            <a:ext cx="3674744" cy="4722593"/>
          </a:xfrm>
          <a:prstGeom prst="rect">
            <a:avLst/>
          </a:prstGeom>
        </p:spPr>
        <p:txBody>
          <a:bodyPr lIns="0" tIns="0" rIns="0" bIns="0" numCol="1" spcCol="0"/>
          <a:lstStyle>
            <a:lvl1pPr marL="2286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1pPr>
            <a:lvl2pPr marL="6858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2pPr>
            <a:lvl3pPr marL="11430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3pPr>
            <a:lvl4pPr marL="16002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4pPr>
            <a:lvl5pPr marL="20574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546BEE0F-EA22-F29C-E812-144A6FC3D57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361088" y="956646"/>
            <a:ext cx="3674744" cy="343560"/>
          </a:xfrm>
          <a:prstGeom prst="rect">
            <a:avLst/>
          </a:prstGeom>
        </p:spPr>
        <p:txBody>
          <a:bodyPr lIns="0" tIns="0" rIns="0" bIns="0" numCol="1" spcCol="0"/>
          <a:lstStyle>
            <a:lvl1pPr marL="0" indent="0">
              <a:lnSpc>
                <a:spcPts val="1600"/>
              </a:lnSpc>
              <a:buFontTx/>
              <a:buNone/>
              <a:defRPr sz="1400" b="1" i="0" u="none" cap="all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BB9602F-D18E-F196-1F90-A8723C5E4D0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361089" y="1300206"/>
            <a:ext cx="3674744" cy="4722593"/>
          </a:xfrm>
          <a:prstGeom prst="rect">
            <a:avLst/>
          </a:prstGeom>
        </p:spPr>
        <p:txBody>
          <a:bodyPr lIns="0" tIns="0" rIns="0" bIns="0" numCol="1" spcCol="0"/>
          <a:lstStyle>
            <a:lvl1pPr marL="2286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1pPr>
            <a:lvl2pPr marL="6858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2pPr>
            <a:lvl3pPr marL="11430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3pPr>
            <a:lvl4pPr marL="16002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4pPr>
            <a:lvl5pPr marL="20574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CB7E5213-B39D-AAB8-2E77-5C690D3F0D9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105775" y="956646"/>
            <a:ext cx="3674744" cy="343560"/>
          </a:xfrm>
          <a:prstGeom prst="rect">
            <a:avLst/>
          </a:prstGeom>
        </p:spPr>
        <p:txBody>
          <a:bodyPr lIns="0" tIns="0" rIns="0" bIns="0" numCol="1" spcCol="0"/>
          <a:lstStyle>
            <a:lvl1pPr marL="0" indent="0">
              <a:lnSpc>
                <a:spcPts val="1600"/>
              </a:lnSpc>
              <a:buFontTx/>
              <a:buNone/>
              <a:defRPr sz="1400" b="1" i="0" u="none" cap="all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6187E2B-7D7E-80DC-DBE2-E7B345F1E8F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105776" y="1300206"/>
            <a:ext cx="3674744" cy="4722593"/>
          </a:xfrm>
          <a:prstGeom prst="rect">
            <a:avLst/>
          </a:prstGeom>
        </p:spPr>
        <p:txBody>
          <a:bodyPr lIns="0" tIns="0" rIns="0" bIns="0" numCol="1" spcCol="0"/>
          <a:lstStyle>
            <a:lvl1pPr marL="2286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1pPr>
            <a:lvl2pPr marL="6858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2pPr>
            <a:lvl3pPr marL="11430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3pPr>
            <a:lvl4pPr marL="16002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4pPr>
            <a:lvl5pPr marL="20574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A881CA-6919-56BC-120B-2D5713B408D4}"/>
              </a:ext>
            </a:extLst>
          </p:cNvPr>
          <p:cNvSpPr/>
          <p:nvPr userDrawn="1"/>
        </p:nvSpPr>
        <p:spPr>
          <a:xfrm>
            <a:off x="-1" y="6498000"/>
            <a:ext cx="121932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CC7F031-75FF-22E6-369B-6834DB52DDD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40000" y="6089575"/>
            <a:ext cx="11473200" cy="302211"/>
          </a:xfrm>
          <a:prstGeom prst="rect">
            <a:avLst/>
          </a:prstGeom>
        </p:spPr>
        <p:txBody>
          <a:bodyPr lIns="0" tIns="0" rIns="0" bIns="0" numCol="1" spcCol="0" anchor="b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1" u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4DAFD-8FEA-3347-61FA-91AF96DD67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40000" y="6498000"/>
            <a:ext cx="10778400" cy="360000"/>
          </a:xfrm>
          <a:prstGeom prst="rect">
            <a:avLst/>
          </a:prstGeom>
        </p:spPr>
        <p:txBody>
          <a:bodyPr lIns="0" tIns="0" rIns="0" bIns="0" numCol="1" spcCol="0" anchor="ctr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3F6E40-5014-7879-6196-ED91F07C05E0}"/>
              </a:ext>
            </a:extLst>
          </p:cNvPr>
          <p:cNvSpPr/>
          <p:nvPr userDrawn="1"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607FF7-DE17-6FE6-B071-F7E2E1AFE27C}"/>
              </a:ext>
            </a:extLst>
          </p:cNvPr>
          <p:cNvCxnSpPr>
            <a:cxnSpLocks/>
          </p:cNvCxnSpPr>
          <p:nvPr userDrawn="1"/>
        </p:nvCxnSpPr>
        <p:spPr>
          <a:xfrm>
            <a:off x="540000" y="720000"/>
            <a:ext cx="11426400" cy="0"/>
          </a:xfrm>
          <a:prstGeom prst="line">
            <a:avLst/>
          </a:prstGeom>
          <a:ln w="254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9D3585E-65C0-BA42-8EF0-B90E15BAD6AF}"/>
              </a:ext>
            </a:extLst>
          </p:cNvPr>
          <p:cNvSpPr/>
          <p:nvPr userDrawn="1"/>
        </p:nvSpPr>
        <p:spPr>
          <a:xfrm>
            <a:off x="11506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B3E1C4-19B1-7542-8577-C13A1F9B167A}"/>
              </a:ext>
            </a:extLst>
          </p:cNvPr>
          <p:cNvSpPr txBox="1"/>
          <p:nvPr userDrawn="1"/>
        </p:nvSpPr>
        <p:spPr>
          <a:xfrm rot="16200000">
            <a:off x="11355729" y="5015177"/>
            <a:ext cx="986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spc="80" baseline="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Arcellx</a:t>
            </a:r>
            <a:endParaRPr lang="en-US" sz="1400" b="0" i="0" spc="80" baseline="0" dirty="0">
              <a:solidFill>
                <a:schemeClr val="bg1"/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DEDE8E9E-AD1F-9F46-B108-CE4E90D625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9497" y="5991226"/>
            <a:ext cx="419206" cy="4046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E245F50-7549-5545-B5FD-993FDDC836AD}"/>
              </a:ext>
            </a:extLst>
          </p:cNvPr>
          <p:cNvSpPr txBox="1"/>
          <p:nvPr userDrawn="1"/>
        </p:nvSpPr>
        <p:spPr>
          <a:xfrm>
            <a:off x="11506200" y="6526737"/>
            <a:ext cx="685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01C75E3-1E64-FB4D-BC61-439C88658E43}" type="slidenum">
              <a:rPr lang="en-US" sz="1000" b="0" i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 algn="ctr"/>
              <a:t>‹#›</a:t>
            </a:fld>
            <a:endParaRPr lang="en-US" sz="1000" b="0" i="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68EEB47F-EA4C-9448-9B6E-044B67FE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1496830" y="169705"/>
            <a:ext cx="704541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7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7995832-0992-614F-81CD-1EB09C30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0863263" y="2925957"/>
            <a:ext cx="1971675" cy="36512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15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1D709840-68BD-4B47-8911-36F1F51DCD7B}" type="datetime4">
              <a:rPr lang="en-US" smtClean="0"/>
              <a:t>May 15, 2026</a:t>
            </a:fld>
            <a:endParaRPr lang="en-US" dirty="0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D0800FAA-5D5E-1444-BF61-90CD95E74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4" y="287385"/>
            <a:ext cx="10848512" cy="6462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0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52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E19D13-EF0F-C078-1F0D-A4858DB7AECE}"/>
              </a:ext>
            </a:extLst>
          </p:cNvPr>
          <p:cNvSpPr/>
          <p:nvPr userDrawn="1"/>
        </p:nvSpPr>
        <p:spPr>
          <a:xfrm>
            <a:off x="0" y="1"/>
            <a:ext cx="12192000" cy="726510"/>
          </a:xfrm>
          <a:prstGeom prst="rect">
            <a:avLst/>
          </a:prstGeom>
          <a:gradFill flip="none" rotWithShape="1">
            <a:gsLst>
              <a:gs pos="53000">
                <a:srgbClr val="7A47CB"/>
              </a:gs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181D6B-7778-539A-0F22-EF0D384E7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2" y="1"/>
            <a:ext cx="10515600" cy="72651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7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C169-5870-A063-ED36-C853A0D27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C0158-8471-650B-1D0B-4D718DCBD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F40B8-EA90-DAC6-9682-9BBA2293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6BC8-5833-4BFE-A5F2-FBBA177A3120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0B722-7F3E-B3DF-B4F7-45963F42A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287A1-B09A-A7F6-D530-3247F8ED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729-44FF-46AE-A2DA-9543EE24F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3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8B21-E16F-C974-15A8-FE82988C5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0153C-8B15-692F-33B7-BE32FEC33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669B6-A6BD-0ED1-4925-32393919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6BC8-5833-4BFE-A5F2-FBBA177A3120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CB8AE-C242-5D8C-B189-521784EFF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4A098-36F0-A28E-2D93-E69CCE21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729-44FF-46AE-A2DA-9543EE24F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8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06FA-3B70-2EB6-6B87-A31E1F7ED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23FF3-25DA-1884-A738-1F66B2D27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1CADF-E173-9854-96E4-4A7029DC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6BC8-5833-4BFE-A5F2-FBBA177A3120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0E04A-7779-870C-6F14-12086D653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B6166-D3FC-2A71-D909-8E30FA1B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729-44FF-46AE-A2DA-9543EE24F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2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77C8A-FEC8-C33A-543E-C6C485D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ECEF0-1D6B-AAE1-002C-D610BFB7B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2D8E12-BFB3-A3C1-31B6-AF7E0768D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ACAB4-2385-E888-0A4C-09FCAC55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6BC8-5833-4BFE-A5F2-FBBA177A3120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8C4F9-BD1D-43A8-778E-1C47AFE66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6CB06-F56E-CB62-DA2D-EEA3FEE5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729-44FF-46AE-A2DA-9543EE24F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2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D73A6-BFD4-D144-ABD4-D8A7F3C4A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A3449-2CA3-392B-5DB3-3C13E323A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0A268-4175-B659-9EDB-D4536B57F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401F8-559B-B9E5-ED13-347ED2CC82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8D6738-FAD8-3CD9-17A7-4A406DF2F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993951-28B1-7736-9318-B9C9C6D3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6BC8-5833-4BFE-A5F2-FBBA177A3120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2578A7-667B-4C8B-210C-65F873C93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B7748-C0CD-9F55-9B2A-DA3B81BCB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729-44FF-46AE-A2DA-9543EE24F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9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8A120-4629-C04D-EEDD-D7F03E83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937EF-F668-8909-CD82-1BD703941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6BC8-5833-4BFE-A5F2-FBBA177A3120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AD3A7-7ED2-989D-B27F-4513F39C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2DF7B-17E0-37A5-5438-D2B60E42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729-44FF-46AE-A2DA-9543EE24F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6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2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2FC37-126A-05B3-A7E2-AF2D8AD2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6BC8-5833-4BFE-A5F2-FBBA177A3120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EBEA7-1B33-B9B7-8B5E-6B6E4753B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157D3-61C2-AB1B-F770-9AEDFF9EB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729-44FF-46AE-A2DA-9543EE24F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982C4-B57A-DA35-331B-441DD592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2CAA0-CE81-3360-E637-8C95F277D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6CF7C-8BC4-FB6A-A371-A156FC265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7644B-1BA4-9A6E-D1B4-E3D7B510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6BC8-5833-4BFE-A5F2-FBBA177A3120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D72E2-9101-559A-316B-B2CCDEBC7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3803D-0E4D-D986-DB20-A7F1A73D4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729-44FF-46AE-A2DA-9543EE24F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5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7DD6-5FBF-4C23-3A41-C823F1EF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9DD36-1A93-7647-9A8F-0DDF78D0D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E22E8-A2F8-972C-9306-8588415C7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65C04-46A5-EA29-A593-4D3BD3C9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6BC8-5833-4BFE-A5F2-FBBA177A3120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987B0-B397-DA6E-66D1-8CD0CA8D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8FC04-981C-B542-FC8B-26B712F8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729-44FF-46AE-A2DA-9543EE24F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B3384-F036-D7A1-7D23-0C7195F50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AB9C3B-C00A-EB00-9263-E93E7A113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629F2-9489-93EA-C494-1D23DF00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6BC8-5833-4BFE-A5F2-FBBA177A3120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20CBF-3409-0F29-779E-11A0AF13E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EAAD1-3D3F-5201-8FEA-AC8EB809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729-44FF-46AE-A2DA-9543EE24F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2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2C7ED4-56D4-B7AE-2136-E441071D41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449EC4-67CD-1B12-C587-1360A8D01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89928-43C0-9718-00C2-1BFE0B7BB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6BC8-5833-4BFE-A5F2-FBBA177A3120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F0C73-8EBF-38EB-C1ED-EDF56C3F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63EC8-EB47-0E59-1A46-34A58F32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729-44FF-46AE-A2DA-9543EE24F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6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rgbClr val="000449"/>
                </a:solidFill>
                <a:latin typeface="Segoe UI"/>
                <a:cs typeface="Segoe UI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2705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rgbClr val="000449"/>
                </a:solidFill>
                <a:latin typeface="Segoe UI"/>
                <a:cs typeface="Segoe UI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18389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468" y="6455104"/>
            <a:ext cx="1169965" cy="2243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9508" y="3093203"/>
            <a:ext cx="2672491" cy="318339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80" y="6276975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2954">
            <a:solidFill>
              <a:srgbClr val="00044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1999" cy="1238235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513968" y="1378077"/>
            <a:ext cx="6987540" cy="4406900"/>
          </a:xfrm>
          <a:custGeom>
            <a:avLst/>
            <a:gdLst/>
            <a:ahLst/>
            <a:cxnLst/>
            <a:rect l="l" t="t" r="r" b="b"/>
            <a:pathLst>
              <a:path w="6987540" h="4406900">
                <a:moveTo>
                  <a:pt x="6912229" y="0"/>
                </a:moveTo>
                <a:lnTo>
                  <a:pt x="75311" y="0"/>
                </a:lnTo>
                <a:lnTo>
                  <a:pt x="45996" y="5909"/>
                </a:lnTo>
                <a:lnTo>
                  <a:pt x="22058" y="22034"/>
                </a:lnTo>
                <a:lnTo>
                  <a:pt x="5918" y="45970"/>
                </a:lnTo>
                <a:lnTo>
                  <a:pt x="0" y="75311"/>
                </a:lnTo>
                <a:lnTo>
                  <a:pt x="0" y="4331335"/>
                </a:lnTo>
                <a:lnTo>
                  <a:pt x="5918" y="4360649"/>
                </a:lnTo>
                <a:lnTo>
                  <a:pt x="22058" y="4384587"/>
                </a:lnTo>
                <a:lnTo>
                  <a:pt x="45996" y="4400727"/>
                </a:lnTo>
                <a:lnTo>
                  <a:pt x="75311" y="4406646"/>
                </a:lnTo>
                <a:lnTo>
                  <a:pt x="6912229" y="4406646"/>
                </a:lnTo>
                <a:lnTo>
                  <a:pt x="6941569" y="4400727"/>
                </a:lnTo>
                <a:lnTo>
                  <a:pt x="6965505" y="4384587"/>
                </a:lnTo>
                <a:lnTo>
                  <a:pt x="6981630" y="4360649"/>
                </a:lnTo>
                <a:lnTo>
                  <a:pt x="6987539" y="4331335"/>
                </a:lnTo>
                <a:lnTo>
                  <a:pt x="6987539" y="75311"/>
                </a:lnTo>
                <a:lnTo>
                  <a:pt x="6981630" y="45970"/>
                </a:lnTo>
                <a:lnTo>
                  <a:pt x="6965505" y="22034"/>
                </a:lnTo>
                <a:lnTo>
                  <a:pt x="6941569" y="5909"/>
                </a:lnTo>
                <a:lnTo>
                  <a:pt x="6912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g object 21"/>
          <p:cNvSpPr/>
          <p:nvPr/>
        </p:nvSpPr>
        <p:spPr>
          <a:xfrm>
            <a:off x="513968" y="1378077"/>
            <a:ext cx="6987540" cy="4406900"/>
          </a:xfrm>
          <a:custGeom>
            <a:avLst/>
            <a:gdLst/>
            <a:ahLst/>
            <a:cxnLst/>
            <a:rect l="l" t="t" r="r" b="b"/>
            <a:pathLst>
              <a:path w="6987540" h="4406900">
                <a:moveTo>
                  <a:pt x="0" y="75311"/>
                </a:moveTo>
                <a:lnTo>
                  <a:pt x="5918" y="45970"/>
                </a:lnTo>
                <a:lnTo>
                  <a:pt x="22058" y="22034"/>
                </a:lnTo>
                <a:lnTo>
                  <a:pt x="45996" y="5909"/>
                </a:lnTo>
                <a:lnTo>
                  <a:pt x="75311" y="0"/>
                </a:lnTo>
                <a:lnTo>
                  <a:pt x="6912229" y="0"/>
                </a:lnTo>
                <a:lnTo>
                  <a:pt x="6941569" y="5909"/>
                </a:lnTo>
                <a:lnTo>
                  <a:pt x="6965505" y="22034"/>
                </a:lnTo>
                <a:lnTo>
                  <a:pt x="6981630" y="45970"/>
                </a:lnTo>
                <a:lnTo>
                  <a:pt x="6987539" y="75311"/>
                </a:lnTo>
                <a:lnTo>
                  <a:pt x="6987539" y="4331335"/>
                </a:lnTo>
                <a:lnTo>
                  <a:pt x="6981630" y="4360649"/>
                </a:lnTo>
                <a:lnTo>
                  <a:pt x="6965505" y="4384587"/>
                </a:lnTo>
                <a:lnTo>
                  <a:pt x="6941569" y="4400727"/>
                </a:lnTo>
                <a:lnTo>
                  <a:pt x="6912229" y="4406646"/>
                </a:lnTo>
                <a:lnTo>
                  <a:pt x="75311" y="4406646"/>
                </a:lnTo>
                <a:lnTo>
                  <a:pt x="45996" y="4400727"/>
                </a:lnTo>
                <a:lnTo>
                  <a:pt x="22058" y="4384587"/>
                </a:lnTo>
                <a:lnTo>
                  <a:pt x="5918" y="4360649"/>
                </a:lnTo>
                <a:lnTo>
                  <a:pt x="0" y="4331335"/>
                </a:lnTo>
                <a:lnTo>
                  <a:pt x="0" y="75311"/>
                </a:lnTo>
                <a:close/>
              </a:path>
            </a:pathLst>
          </a:custGeom>
          <a:ln w="1295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g object 22"/>
          <p:cNvSpPr/>
          <p:nvPr/>
        </p:nvSpPr>
        <p:spPr>
          <a:xfrm>
            <a:off x="3487293" y="2076068"/>
            <a:ext cx="76200" cy="1558290"/>
          </a:xfrm>
          <a:custGeom>
            <a:avLst/>
            <a:gdLst/>
            <a:ahLst/>
            <a:cxnLst/>
            <a:rect l="l" t="t" r="r" b="b"/>
            <a:pathLst>
              <a:path w="76200" h="1558289">
                <a:moveTo>
                  <a:pt x="76200" y="1481836"/>
                </a:moveTo>
                <a:lnTo>
                  <a:pt x="47625" y="1481836"/>
                </a:lnTo>
                <a:lnTo>
                  <a:pt x="47625" y="1184910"/>
                </a:lnTo>
                <a:lnTo>
                  <a:pt x="28575" y="1184910"/>
                </a:lnTo>
                <a:lnTo>
                  <a:pt x="28575" y="1481836"/>
                </a:lnTo>
                <a:lnTo>
                  <a:pt x="0" y="1481836"/>
                </a:lnTo>
                <a:lnTo>
                  <a:pt x="38100" y="1558036"/>
                </a:lnTo>
                <a:lnTo>
                  <a:pt x="69850" y="1494536"/>
                </a:lnTo>
                <a:lnTo>
                  <a:pt x="76200" y="1481836"/>
                </a:lnTo>
                <a:close/>
              </a:path>
              <a:path w="76200" h="1558289">
                <a:moveTo>
                  <a:pt x="76200" y="340868"/>
                </a:moveTo>
                <a:lnTo>
                  <a:pt x="47625" y="340868"/>
                </a:lnTo>
                <a:lnTo>
                  <a:pt x="47625" y="0"/>
                </a:lnTo>
                <a:lnTo>
                  <a:pt x="28575" y="0"/>
                </a:lnTo>
                <a:lnTo>
                  <a:pt x="28575" y="340868"/>
                </a:lnTo>
                <a:lnTo>
                  <a:pt x="0" y="340868"/>
                </a:lnTo>
                <a:lnTo>
                  <a:pt x="38100" y="417068"/>
                </a:lnTo>
                <a:lnTo>
                  <a:pt x="69850" y="353568"/>
                </a:lnTo>
                <a:lnTo>
                  <a:pt x="76200" y="340868"/>
                </a:lnTo>
                <a:close/>
              </a:path>
            </a:pathLst>
          </a:custGeom>
          <a:solidFill>
            <a:srgbClr val="6C2BE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bg object 23"/>
          <p:cNvSpPr/>
          <p:nvPr/>
        </p:nvSpPr>
        <p:spPr>
          <a:xfrm>
            <a:off x="2308859" y="1527048"/>
            <a:ext cx="2432050" cy="548640"/>
          </a:xfrm>
          <a:custGeom>
            <a:avLst/>
            <a:gdLst/>
            <a:ahLst/>
            <a:cxnLst/>
            <a:rect l="l" t="t" r="r" b="b"/>
            <a:pathLst>
              <a:path w="2432050" h="548639">
                <a:moveTo>
                  <a:pt x="2380361" y="0"/>
                </a:moveTo>
                <a:lnTo>
                  <a:pt x="51181" y="0"/>
                </a:lnTo>
                <a:lnTo>
                  <a:pt x="31289" y="4032"/>
                </a:lnTo>
                <a:lnTo>
                  <a:pt x="15017" y="15017"/>
                </a:lnTo>
                <a:lnTo>
                  <a:pt x="4032" y="31289"/>
                </a:lnTo>
                <a:lnTo>
                  <a:pt x="0" y="51180"/>
                </a:lnTo>
                <a:lnTo>
                  <a:pt x="0" y="497459"/>
                </a:lnTo>
                <a:lnTo>
                  <a:pt x="4032" y="517350"/>
                </a:lnTo>
                <a:lnTo>
                  <a:pt x="15017" y="533622"/>
                </a:lnTo>
                <a:lnTo>
                  <a:pt x="31289" y="544607"/>
                </a:lnTo>
                <a:lnTo>
                  <a:pt x="51181" y="548639"/>
                </a:lnTo>
                <a:lnTo>
                  <a:pt x="2380361" y="548639"/>
                </a:lnTo>
                <a:lnTo>
                  <a:pt x="2400252" y="544607"/>
                </a:lnTo>
                <a:lnTo>
                  <a:pt x="2416524" y="533622"/>
                </a:lnTo>
                <a:lnTo>
                  <a:pt x="2427509" y="517350"/>
                </a:lnTo>
                <a:lnTo>
                  <a:pt x="2431541" y="497459"/>
                </a:lnTo>
                <a:lnTo>
                  <a:pt x="2431541" y="51180"/>
                </a:lnTo>
                <a:lnTo>
                  <a:pt x="2427509" y="31289"/>
                </a:lnTo>
                <a:lnTo>
                  <a:pt x="2416524" y="15017"/>
                </a:lnTo>
                <a:lnTo>
                  <a:pt x="2400252" y="4032"/>
                </a:lnTo>
                <a:lnTo>
                  <a:pt x="2380361" y="0"/>
                </a:lnTo>
                <a:close/>
              </a:path>
            </a:pathLst>
          </a:custGeom>
          <a:solidFill>
            <a:srgbClr val="3D969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5/15/26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rgbClr val="000449"/>
                </a:solidFill>
                <a:latin typeface="Segoe UI"/>
                <a:cs typeface="Segoe UI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7165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5/15/26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rgbClr val="000449"/>
                </a:solidFill>
                <a:latin typeface="Segoe UI"/>
                <a:cs typeface="Segoe UI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8380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5/15/26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rgbClr val="000449"/>
                </a:solidFill>
                <a:latin typeface="Segoe UI"/>
                <a:cs typeface="Segoe UI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92739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6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01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3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5/15/26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7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5/15/26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7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5/15/26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0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5/15/26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5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5/15/26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88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5/15/26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5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0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84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6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05D0D76-197A-28C6-4CE1-8BC6D49D6130}"/>
              </a:ext>
            </a:extLst>
          </p:cNvPr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999D7C8-A96D-F833-4A82-8C6424D337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7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B8A8DD-7358-E137-C572-52BDA935DE7F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57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64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7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85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875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4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37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78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86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49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8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ight SCR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256AC81-C7C2-FF95-7FA1-EF745252F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6" y="1388"/>
            <a:ext cx="12189532" cy="6856611"/>
          </a:xfrm>
          <a:prstGeom prst="rect">
            <a:avLst/>
          </a:prstGeom>
        </p:spPr>
      </p:pic>
      <p:pic>
        <p:nvPicPr>
          <p:cNvPr id="19" name="Picture 18" descr="A blue and black sign&#10;&#10;Description automatically generated">
            <a:extLst>
              <a:ext uri="{FF2B5EF4-FFF2-40B4-BE49-F238E27FC236}">
                <a16:creationId xmlns:a16="http://schemas.microsoft.com/office/drawing/2014/main" id="{957F5B37-BBC7-9336-E116-50038DAD9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340" y="5469697"/>
            <a:ext cx="2968631" cy="5030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090BF-F266-6A44-0D17-A2F44A134A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341" y="2354199"/>
            <a:ext cx="7970306" cy="1370636"/>
          </a:xfrm>
        </p:spPr>
        <p:txBody>
          <a:bodyPr anchor="b"/>
          <a:lstStyle>
            <a:lvl1pPr marL="0" indent="0">
              <a:buNone/>
              <a:defRPr sz="4400"/>
            </a:lvl1pPr>
          </a:lstStyle>
          <a:p>
            <a:pPr lvl="0"/>
            <a:r>
              <a:rPr lang="en-US"/>
              <a:t>This is Your Presentation Cover Slide Headline – Light (SCRI)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8E19A6A-A3CF-6BB4-F7AE-131D8A9392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40" y="3846823"/>
            <a:ext cx="7970307" cy="442789"/>
          </a:xfr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This is Your Sub-Headline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3F912E7-0773-79BA-D9B6-F800CF098C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41" y="4501197"/>
            <a:ext cx="1741996" cy="338554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Month 202X</a:t>
            </a:r>
          </a:p>
        </p:txBody>
      </p:sp>
    </p:spTree>
    <p:extLst>
      <p:ext uri="{BB962C8B-B14F-4D97-AF65-F5344CB8AC3E}">
        <p14:creationId xmlns:p14="http://schemas.microsoft.com/office/powerpoint/2010/main" val="339359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Light SCR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256AC81-C7C2-FF95-7FA1-EF745252F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387"/>
            <a:ext cx="12192000" cy="6858000"/>
          </a:xfrm>
          <a:prstGeom prst="rect">
            <a:avLst/>
          </a:prstGeom>
        </p:spPr>
      </p:pic>
      <p:pic>
        <p:nvPicPr>
          <p:cNvPr id="2" name="Picture 1" descr="A blue and black sign&#10;&#10;Description automatically generated">
            <a:extLst>
              <a:ext uri="{FF2B5EF4-FFF2-40B4-BE49-F238E27FC236}">
                <a16:creationId xmlns:a16="http://schemas.microsoft.com/office/drawing/2014/main" id="{216AF799-7AE5-E04A-D3CE-5B5E0862CD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341" y="6257418"/>
            <a:ext cx="2049345" cy="34725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0B90765-49D4-B798-EB23-03CC1F4C67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340" y="2673233"/>
            <a:ext cx="6250923" cy="1128075"/>
          </a:xfr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This is Your Section Break Slide – Light (SCRI)</a:t>
            </a:r>
          </a:p>
        </p:txBody>
      </p:sp>
    </p:spTree>
    <p:extLst>
      <p:ext uri="{BB962C8B-B14F-4D97-AF65-F5344CB8AC3E}">
        <p14:creationId xmlns:p14="http://schemas.microsoft.com/office/powerpoint/2010/main" val="193273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5">
            <a:extLst>
              <a:ext uri="{FF2B5EF4-FFF2-40B4-BE49-F238E27FC236}">
                <a16:creationId xmlns:a16="http://schemas.microsoft.com/office/drawing/2014/main" id="{9F7DCE49-9C18-575F-EE06-2A0BB5527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0" y="394634"/>
            <a:ext cx="11344835" cy="7042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600"/>
            </a:lvl1pPr>
          </a:lstStyle>
          <a:p>
            <a:r>
              <a:rPr lang="en-US"/>
              <a:t>Title Placement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98DF1C9-1835-F786-0800-24087C95E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12" y="1317624"/>
            <a:ext cx="11363325" cy="472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777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 + B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141562-E9F8-B54B-61CE-7CDCF49E19BA}"/>
              </a:ext>
            </a:extLst>
          </p:cNvPr>
          <p:cNvSpPr/>
          <p:nvPr userDrawn="1"/>
        </p:nvSpPr>
        <p:spPr>
          <a:xfrm>
            <a:off x="7227518" y="5968652"/>
            <a:ext cx="4634630" cy="88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70614-7FC8-F209-54D6-E794289B81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7" y="1388"/>
            <a:ext cx="12189530" cy="6856611"/>
          </a:xfrm>
          <a:prstGeom prst="rect">
            <a:avLst/>
          </a:prstGeom>
        </p:spPr>
      </p:pic>
      <p:sp>
        <p:nvSpPr>
          <p:cNvPr id="8" name="Title Placeholder 15">
            <a:extLst>
              <a:ext uri="{FF2B5EF4-FFF2-40B4-BE49-F238E27FC236}">
                <a16:creationId xmlns:a16="http://schemas.microsoft.com/office/drawing/2014/main" id="{9F7DCE49-9C18-575F-EE06-2A0BB5527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808" y="1778246"/>
            <a:ext cx="9815568" cy="7042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/>
            </a:lvl1pPr>
          </a:lstStyle>
          <a:p>
            <a:r>
              <a:rPr lang="en-US"/>
              <a:t>This is Your Headline</a:t>
            </a:r>
          </a:p>
        </p:txBody>
      </p:sp>
      <p:pic>
        <p:nvPicPr>
          <p:cNvPr id="3" name="Picture 2" descr="A blue and black sign&#10;&#10;Description automatically generated">
            <a:extLst>
              <a:ext uri="{FF2B5EF4-FFF2-40B4-BE49-F238E27FC236}">
                <a16:creationId xmlns:a16="http://schemas.microsoft.com/office/drawing/2014/main" id="{48DD9BD3-2618-F7D6-687A-07AB3BE9B5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341" y="6257418"/>
            <a:ext cx="2049345" cy="347250"/>
          </a:xfrm>
          <a:prstGeom prst="rect">
            <a:avLst/>
          </a:prstGeom>
        </p:spPr>
      </p:pic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74BF43D6-D725-9593-426D-EE203631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808" y="2608729"/>
            <a:ext cx="9364663" cy="1837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01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al B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C8CFB09-D6AA-29AE-8CB9-D14986A85D43}"/>
              </a:ext>
            </a:extLst>
          </p:cNvPr>
          <p:cNvSpPr/>
          <p:nvPr userDrawn="1"/>
        </p:nvSpPr>
        <p:spPr>
          <a:xfrm>
            <a:off x="1270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1960D1-2E18-74EA-5573-91DF9B8EF9C0}"/>
              </a:ext>
            </a:extLst>
          </p:cNvPr>
          <p:cNvSpPr/>
          <p:nvPr userDrawn="1"/>
        </p:nvSpPr>
        <p:spPr>
          <a:xfrm>
            <a:off x="4203700" y="0"/>
            <a:ext cx="6858000" cy="685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90DEEF-8729-FC24-EABC-3A18F2AC61DA}"/>
              </a:ext>
            </a:extLst>
          </p:cNvPr>
          <p:cNvSpPr/>
          <p:nvPr userDrawn="1"/>
        </p:nvSpPr>
        <p:spPr>
          <a:xfrm>
            <a:off x="0" y="0"/>
            <a:ext cx="76581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5D89A-74FB-4791-21C6-F25EDAFFB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1" y="394634"/>
            <a:ext cx="8557560" cy="704257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blue and black sign&#10;&#10;Description automatically generated">
            <a:extLst>
              <a:ext uri="{FF2B5EF4-FFF2-40B4-BE49-F238E27FC236}">
                <a16:creationId xmlns:a16="http://schemas.microsoft.com/office/drawing/2014/main" id="{7B2E9339-617A-003C-CAD0-BF86223DCB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341" y="6257418"/>
            <a:ext cx="2049345" cy="3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5">
            <a:extLst>
              <a:ext uri="{FF2B5EF4-FFF2-40B4-BE49-F238E27FC236}">
                <a16:creationId xmlns:a16="http://schemas.microsoft.com/office/drawing/2014/main" id="{BCF25F47-E9B6-1B4D-5C54-3447F075A1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0" y="394634"/>
            <a:ext cx="11344835" cy="7042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600"/>
            </a:lvl1pPr>
          </a:lstStyle>
          <a:p>
            <a:r>
              <a:rPr lang="en-US"/>
              <a:t>Title Placement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FF08CE58-E46C-6220-7A90-24B7B2882F3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053808" y="1317624"/>
            <a:ext cx="6721882" cy="472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863F1EC-CDB6-C9D3-2E44-8CCE09604DF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6310" y="1317160"/>
            <a:ext cx="3709603" cy="4720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4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5">
            <a:extLst>
              <a:ext uri="{FF2B5EF4-FFF2-40B4-BE49-F238E27FC236}">
                <a16:creationId xmlns:a16="http://schemas.microsoft.com/office/drawing/2014/main" id="{BCF25F47-E9B6-1B4D-5C54-3447F075A1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0" y="394634"/>
            <a:ext cx="11344835" cy="7042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Title Placement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48F2343F-77EF-3916-E13C-5544B4783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12" y="1317624"/>
            <a:ext cx="3628831" cy="472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FF08CE58-E46C-6220-7A90-24B7B2882F3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46858" y="1317624"/>
            <a:ext cx="3628831" cy="472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9C5FAAB-F57A-7162-0586-566460B3E31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88535" y="1317624"/>
            <a:ext cx="3628831" cy="472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75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241349-D348-B847-1B33-7E57B57C5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8" y="1389"/>
            <a:ext cx="12189532" cy="6856611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CE87BD-9F87-39ED-8E92-0C49E86B56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340" y="3051116"/>
            <a:ext cx="6250923" cy="755767"/>
          </a:xfrm>
        </p:spPr>
        <p:txBody>
          <a:bodyPr/>
          <a:lstStyle>
            <a:lvl1pPr marL="0" indent="0">
              <a:buNone/>
              <a:defRPr sz="5400">
                <a:solidFill>
                  <a:srgbClr val="2C5697"/>
                </a:solidFill>
              </a:defRPr>
            </a:lvl1pPr>
          </a:lstStyle>
          <a:p>
            <a:pPr lvl="0"/>
            <a:r>
              <a:rPr lang="en-US"/>
              <a:t>Thank you.</a:t>
            </a:r>
          </a:p>
        </p:txBody>
      </p:sp>
      <p:pic>
        <p:nvPicPr>
          <p:cNvPr id="11" name="Picture 10" descr="A blue and black sign&#10;&#10;Description automatically generated">
            <a:extLst>
              <a:ext uri="{FF2B5EF4-FFF2-40B4-BE49-F238E27FC236}">
                <a16:creationId xmlns:a16="http://schemas.microsoft.com/office/drawing/2014/main" id="{16ECFA75-3783-555B-DA1A-6C65B56367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341" y="6257418"/>
            <a:ext cx="2049345" cy="3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2957" y="6302173"/>
            <a:ext cx="1989031" cy="2773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9559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E2762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295597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t>CONFIDENTIAL</a:t>
            </a:r>
            <a:r>
              <a:rPr spc="-15"/>
              <a:t> </a:t>
            </a:r>
            <a:r>
              <a:t>–</a:t>
            </a:r>
            <a:r>
              <a:rPr spc="-35"/>
              <a:t> </a:t>
            </a:r>
            <a:r>
              <a:t>Contains</a:t>
            </a:r>
            <a:r>
              <a:rPr spc="-20"/>
              <a:t> </a:t>
            </a:r>
            <a:r>
              <a:t>proprietary</a:t>
            </a:r>
            <a:r>
              <a:rPr spc="-15"/>
              <a:t> </a:t>
            </a:r>
            <a:r>
              <a:rPr spc="-10"/>
              <a:t>information. </a:t>
            </a:r>
            <a:r>
              <a:t>Not</a:t>
            </a:r>
            <a:r>
              <a:rPr spc="-30"/>
              <a:t> </a:t>
            </a:r>
            <a:r>
              <a:t>intended</a:t>
            </a:r>
            <a:r>
              <a:rPr spc="-15"/>
              <a:t> </a:t>
            </a:r>
            <a:r>
              <a:t>for</a:t>
            </a:r>
            <a:r>
              <a:rPr spc="-35"/>
              <a:t> </a:t>
            </a:r>
            <a:r>
              <a:t>external</a:t>
            </a:r>
            <a:r>
              <a:rPr spc="-15"/>
              <a:t> </a:t>
            </a:r>
            <a:r>
              <a:rPr spc="-10"/>
              <a:t>distribution.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95597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30600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D2C9585-A121-7C92-3C95-418DB8E1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87D7-C1D7-D848-A981-A98E99FE21DE}" type="datetimeFigureOut">
              <a:rPr lang="en-US"/>
              <a:pPr>
                <a:defRPr/>
              </a:pPr>
              <a:t>5/15/26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1127FA-F31C-F94B-8BD5-2712ABCF7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546DB3-14D0-64B6-34F1-0944CA97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22230-7A4F-BD4A-B041-7D1140793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9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95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97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4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2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6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83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ight SCR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256AC81-C7C2-FF95-7FA1-EF745252F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6" y="1388"/>
            <a:ext cx="12189532" cy="6856611"/>
          </a:xfrm>
          <a:prstGeom prst="rect">
            <a:avLst/>
          </a:prstGeom>
        </p:spPr>
      </p:pic>
      <p:pic>
        <p:nvPicPr>
          <p:cNvPr id="19" name="Picture 18" descr="A blue and black sign&#10;&#10;Description automatically generated">
            <a:extLst>
              <a:ext uri="{FF2B5EF4-FFF2-40B4-BE49-F238E27FC236}">
                <a16:creationId xmlns:a16="http://schemas.microsoft.com/office/drawing/2014/main" id="{957F5B37-BBC7-9336-E116-50038DAD9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340" y="5469697"/>
            <a:ext cx="2968631" cy="5030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090BF-F266-6A44-0D17-A2F44A134A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341" y="2354199"/>
            <a:ext cx="7970306" cy="1370636"/>
          </a:xfrm>
        </p:spPr>
        <p:txBody>
          <a:bodyPr anchor="b"/>
          <a:lstStyle>
            <a:lvl1pPr marL="0" indent="0">
              <a:buNone/>
              <a:defRPr sz="4400"/>
            </a:lvl1pPr>
          </a:lstStyle>
          <a:p>
            <a:pPr lvl="0"/>
            <a:r>
              <a:rPr lang="en-US"/>
              <a:t>This is Your Presentation Cover Slide Headline – Light (SCRI)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8E19A6A-A3CF-6BB4-F7AE-131D8A9392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40" y="3846823"/>
            <a:ext cx="7970307" cy="442789"/>
          </a:xfr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This is Your Sub-Headline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3F912E7-0773-79BA-D9B6-F800CF098C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41" y="4501197"/>
            <a:ext cx="1741996" cy="338554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Month 202X</a:t>
            </a:r>
          </a:p>
        </p:txBody>
      </p:sp>
    </p:spTree>
    <p:extLst>
      <p:ext uri="{BB962C8B-B14F-4D97-AF65-F5344CB8AC3E}">
        <p14:creationId xmlns:p14="http://schemas.microsoft.com/office/powerpoint/2010/main" val="17666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Light SCR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256AC81-C7C2-FF95-7FA1-EF745252F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387"/>
            <a:ext cx="12192000" cy="6858000"/>
          </a:xfrm>
          <a:prstGeom prst="rect">
            <a:avLst/>
          </a:prstGeom>
        </p:spPr>
      </p:pic>
      <p:pic>
        <p:nvPicPr>
          <p:cNvPr id="2" name="Picture 1" descr="A blue and black sign&#10;&#10;Description automatically generated">
            <a:extLst>
              <a:ext uri="{FF2B5EF4-FFF2-40B4-BE49-F238E27FC236}">
                <a16:creationId xmlns:a16="http://schemas.microsoft.com/office/drawing/2014/main" id="{216AF799-7AE5-E04A-D3CE-5B5E0862CD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341" y="6257418"/>
            <a:ext cx="2049345" cy="34725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0B90765-49D4-B798-EB23-03CC1F4C67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340" y="2673233"/>
            <a:ext cx="6250923" cy="1128075"/>
          </a:xfr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This is Your Section Break Slide – Light (SCRI)</a:t>
            </a:r>
          </a:p>
        </p:txBody>
      </p:sp>
    </p:spTree>
    <p:extLst>
      <p:ext uri="{BB962C8B-B14F-4D97-AF65-F5344CB8AC3E}">
        <p14:creationId xmlns:p14="http://schemas.microsoft.com/office/powerpoint/2010/main" val="337821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5">
            <a:extLst>
              <a:ext uri="{FF2B5EF4-FFF2-40B4-BE49-F238E27FC236}">
                <a16:creationId xmlns:a16="http://schemas.microsoft.com/office/drawing/2014/main" id="{9F7DCE49-9C18-575F-EE06-2A0BB5527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0" y="394634"/>
            <a:ext cx="11344835" cy="7042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600"/>
            </a:lvl1pPr>
          </a:lstStyle>
          <a:p>
            <a:r>
              <a:rPr lang="en-US"/>
              <a:t>Title Placement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98DF1C9-1835-F786-0800-24087C95E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12" y="1317624"/>
            <a:ext cx="11363325" cy="472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92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 + B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141562-E9F8-B54B-61CE-7CDCF49E19BA}"/>
              </a:ext>
            </a:extLst>
          </p:cNvPr>
          <p:cNvSpPr/>
          <p:nvPr userDrawn="1"/>
        </p:nvSpPr>
        <p:spPr>
          <a:xfrm>
            <a:off x="7227518" y="5968652"/>
            <a:ext cx="4634630" cy="88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70614-7FC8-F209-54D6-E794289B81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7" y="1388"/>
            <a:ext cx="12189530" cy="6856611"/>
          </a:xfrm>
          <a:prstGeom prst="rect">
            <a:avLst/>
          </a:prstGeom>
        </p:spPr>
      </p:pic>
      <p:sp>
        <p:nvSpPr>
          <p:cNvPr id="8" name="Title Placeholder 15">
            <a:extLst>
              <a:ext uri="{FF2B5EF4-FFF2-40B4-BE49-F238E27FC236}">
                <a16:creationId xmlns:a16="http://schemas.microsoft.com/office/drawing/2014/main" id="{9F7DCE49-9C18-575F-EE06-2A0BB5527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808" y="1778246"/>
            <a:ext cx="9815568" cy="7042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/>
            </a:lvl1pPr>
          </a:lstStyle>
          <a:p>
            <a:r>
              <a:rPr lang="en-US"/>
              <a:t>This is Your Headline</a:t>
            </a:r>
          </a:p>
        </p:txBody>
      </p:sp>
      <p:pic>
        <p:nvPicPr>
          <p:cNvPr id="3" name="Picture 2" descr="A blue and black sign&#10;&#10;Description automatically generated">
            <a:extLst>
              <a:ext uri="{FF2B5EF4-FFF2-40B4-BE49-F238E27FC236}">
                <a16:creationId xmlns:a16="http://schemas.microsoft.com/office/drawing/2014/main" id="{48DD9BD3-2618-F7D6-687A-07AB3BE9B5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341" y="6257418"/>
            <a:ext cx="2049345" cy="347250"/>
          </a:xfrm>
          <a:prstGeom prst="rect">
            <a:avLst/>
          </a:prstGeom>
        </p:spPr>
      </p:pic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74BF43D6-D725-9593-426D-EE203631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808" y="2608729"/>
            <a:ext cx="9364663" cy="1837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69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853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al B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C8CFB09-D6AA-29AE-8CB9-D14986A85D43}"/>
              </a:ext>
            </a:extLst>
          </p:cNvPr>
          <p:cNvSpPr/>
          <p:nvPr userDrawn="1"/>
        </p:nvSpPr>
        <p:spPr>
          <a:xfrm>
            <a:off x="1270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1960D1-2E18-74EA-5573-91DF9B8EF9C0}"/>
              </a:ext>
            </a:extLst>
          </p:cNvPr>
          <p:cNvSpPr/>
          <p:nvPr userDrawn="1"/>
        </p:nvSpPr>
        <p:spPr>
          <a:xfrm>
            <a:off x="4203700" y="0"/>
            <a:ext cx="6858000" cy="685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90DEEF-8729-FC24-EABC-3A18F2AC61DA}"/>
              </a:ext>
            </a:extLst>
          </p:cNvPr>
          <p:cNvSpPr/>
          <p:nvPr userDrawn="1"/>
        </p:nvSpPr>
        <p:spPr>
          <a:xfrm>
            <a:off x="0" y="0"/>
            <a:ext cx="76581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5D89A-74FB-4791-21C6-F25EDAFFB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1" y="394634"/>
            <a:ext cx="8557560" cy="704257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blue and black sign&#10;&#10;Description automatically generated">
            <a:extLst>
              <a:ext uri="{FF2B5EF4-FFF2-40B4-BE49-F238E27FC236}">
                <a16:creationId xmlns:a16="http://schemas.microsoft.com/office/drawing/2014/main" id="{7B2E9339-617A-003C-CAD0-BF86223DCB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341" y="6257418"/>
            <a:ext cx="2049345" cy="3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5">
            <a:extLst>
              <a:ext uri="{FF2B5EF4-FFF2-40B4-BE49-F238E27FC236}">
                <a16:creationId xmlns:a16="http://schemas.microsoft.com/office/drawing/2014/main" id="{BCF25F47-E9B6-1B4D-5C54-3447F075A1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0" y="394634"/>
            <a:ext cx="11344835" cy="7042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600"/>
            </a:lvl1pPr>
          </a:lstStyle>
          <a:p>
            <a:r>
              <a:rPr lang="en-US"/>
              <a:t>Title Placement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FF08CE58-E46C-6220-7A90-24B7B2882F3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053808" y="1317624"/>
            <a:ext cx="6721882" cy="472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863F1EC-CDB6-C9D3-2E44-8CCE09604DF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6310" y="1317160"/>
            <a:ext cx="3709603" cy="4720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55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5">
            <a:extLst>
              <a:ext uri="{FF2B5EF4-FFF2-40B4-BE49-F238E27FC236}">
                <a16:creationId xmlns:a16="http://schemas.microsoft.com/office/drawing/2014/main" id="{BCF25F47-E9B6-1B4D-5C54-3447F075A1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40" y="394634"/>
            <a:ext cx="11344835" cy="7042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Title Placement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48F2343F-77EF-3916-E13C-5544B4783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12" y="1317624"/>
            <a:ext cx="3628831" cy="472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FF08CE58-E46C-6220-7A90-24B7B2882F3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46858" y="1317624"/>
            <a:ext cx="3628831" cy="472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9C5FAAB-F57A-7162-0586-566460B3E31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88535" y="1317624"/>
            <a:ext cx="3628831" cy="472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32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241349-D348-B847-1B33-7E57B57C5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8" y="1389"/>
            <a:ext cx="12189532" cy="6856611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CE87BD-9F87-39ED-8E92-0C49E86B56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340" y="3051116"/>
            <a:ext cx="6250923" cy="755767"/>
          </a:xfrm>
        </p:spPr>
        <p:txBody>
          <a:bodyPr/>
          <a:lstStyle>
            <a:lvl1pPr marL="0" indent="0">
              <a:buNone/>
              <a:defRPr sz="5400">
                <a:solidFill>
                  <a:srgbClr val="2C5697"/>
                </a:solidFill>
              </a:defRPr>
            </a:lvl1pPr>
          </a:lstStyle>
          <a:p>
            <a:pPr lvl="0"/>
            <a:r>
              <a:rPr lang="en-US"/>
              <a:t>Thank you.</a:t>
            </a:r>
          </a:p>
        </p:txBody>
      </p:sp>
      <p:pic>
        <p:nvPicPr>
          <p:cNvPr id="11" name="Picture 10" descr="A blue and black sign&#10;&#10;Description automatically generated">
            <a:extLst>
              <a:ext uri="{FF2B5EF4-FFF2-40B4-BE49-F238E27FC236}">
                <a16:creationId xmlns:a16="http://schemas.microsoft.com/office/drawing/2014/main" id="{16ECFA75-3783-555B-DA1A-6C65B56367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341" y="6257418"/>
            <a:ext cx="2049345" cy="3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8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2957" y="6302173"/>
            <a:ext cx="1989031" cy="2773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9559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E2762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295597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t>CONFIDENTIAL</a:t>
            </a:r>
            <a:r>
              <a:rPr spc="-15"/>
              <a:t> </a:t>
            </a:r>
            <a:r>
              <a:t>–</a:t>
            </a:r>
            <a:r>
              <a:rPr spc="-35"/>
              <a:t> </a:t>
            </a:r>
            <a:r>
              <a:t>Contains</a:t>
            </a:r>
            <a:r>
              <a:rPr spc="-20"/>
              <a:t> </a:t>
            </a:r>
            <a:r>
              <a:t>proprietary</a:t>
            </a:r>
            <a:r>
              <a:rPr spc="-15"/>
              <a:t> </a:t>
            </a:r>
            <a:r>
              <a:rPr spc="-10"/>
              <a:t>information. </a:t>
            </a:r>
            <a:r>
              <a:t>Not</a:t>
            </a:r>
            <a:r>
              <a:rPr spc="-30"/>
              <a:t> </a:t>
            </a:r>
            <a:r>
              <a:t>intended</a:t>
            </a:r>
            <a:r>
              <a:rPr spc="-15"/>
              <a:t> </a:t>
            </a:r>
            <a:r>
              <a:t>for</a:t>
            </a:r>
            <a:r>
              <a:rPr spc="-35"/>
              <a:t> </a:t>
            </a:r>
            <a:r>
              <a:t>external</a:t>
            </a:r>
            <a:r>
              <a:rPr spc="-15"/>
              <a:t> </a:t>
            </a:r>
            <a:r>
              <a:rPr spc="-10"/>
              <a:t>distribution.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95597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80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12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2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5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2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9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01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8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27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83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2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0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99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0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683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241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2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422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9742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20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217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4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2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4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6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0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8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1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5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16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2509" y="434477"/>
            <a:ext cx="10743624" cy="1228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034" y="1898655"/>
            <a:ext cx="10729577" cy="4396829"/>
          </a:xfrm>
        </p:spPr>
        <p:txBody>
          <a:bodyPr/>
          <a:lstStyle>
            <a:lvl1pPr marL="195263" indent="-195263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800"/>
            </a:lvl1pPr>
            <a:lvl2pPr marL="628650" indent="-287338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600"/>
            </a:lvl2pPr>
            <a:lvl3pPr marL="914400" indent="-230188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/>
            </a:lvl3pPr>
            <a:lvl4pPr marL="1255713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200"/>
            </a:lvl4pPr>
            <a:lvl5pPr marL="1543050" indent="-231775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12"/>
          <p:cNvSpPr>
            <a:spLocks noGrp="1"/>
          </p:cNvSpPr>
          <p:nvPr>
            <p:ph sz="quarter" idx="10"/>
          </p:nvPr>
        </p:nvSpPr>
        <p:spPr>
          <a:xfrm>
            <a:off x="678637" y="6384577"/>
            <a:ext cx="10720361" cy="3063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200"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8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4C849D-9CF7-3F4F-9AF7-49C86D8F7A74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1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4C849D-9CF7-3F4F-9AF7-49C86D8F7A74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CEA7F2F-7DDD-1346-8635-EE0F06B5E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53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4C849D-9CF7-3F4F-9AF7-49C86D8F7A74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8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4C849D-9CF7-3F4F-9AF7-49C86D8F7A74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4C849D-9CF7-3F4F-9AF7-49C86D8F7A74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6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4C849D-9CF7-3F4F-9AF7-49C86D8F7A74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CEA7F2F-7DDD-1346-8635-EE0F06B5E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6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4C849D-9CF7-3F4F-9AF7-49C86D8F7A74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49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4C849D-9CF7-3F4F-9AF7-49C86D8F7A74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0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4C849D-9CF7-3F4F-9AF7-49C86D8F7A74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1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4C849D-9CF7-3F4F-9AF7-49C86D8F7A74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4C849D-9CF7-3F4F-9AF7-49C86D8F7A74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3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tement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SHSystemBrand4color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61"/>
          <a:stretch/>
        </p:blipFill>
        <p:spPr>
          <a:xfrm>
            <a:off x="413609" y="5929930"/>
            <a:ext cx="514567" cy="538017"/>
          </a:xfrm>
          <a:prstGeom prst="rect">
            <a:avLst/>
          </a:prstGeom>
        </p:spPr>
      </p:pic>
      <p:sp>
        <p:nvSpPr>
          <p:cNvPr id="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5" y="460376"/>
            <a:ext cx="8525328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 b="1">
                <a:solidFill>
                  <a:srgbClr val="414042"/>
                </a:solidFill>
                <a:latin typeface="Arial"/>
                <a:cs typeface="Arial"/>
              </a:defRPr>
            </a:lvl1pPr>
            <a:lvl2pPr marL="0" indent="0">
              <a:buNone/>
              <a:defRPr sz="1800">
                <a:solidFill>
                  <a:schemeClr val="tx2"/>
                </a:solidFill>
                <a:latin typeface="Georgia"/>
                <a:cs typeface="Georgia"/>
              </a:defRPr>
            </a:lvl2pPr>
          </a:lstStyle>
          <a:p>
            <a:pPr lvl="0"/>
            <a:r>
              <a:rPr lang="en-US" dirty="0"/>
              <a:t>Objective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9906" y="803276"/>
            <a:ext cx="8689063" cy="4114800"/>
          </a:xfrm>
          <a:prstGeom prst="rect">
            <a:avLst/>
          </a:prstGeom>
        </p:spPr>
        <p:txBody>
          <a:bodyPr vert="horz" lIns="0" rIns="0" numCol="1" spcCol="274320"/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800" b="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0" marR="0" indent="0" algn="l" defTabSz="3420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 sz="1200" baseline="0"/>
            </a:lvl2pPr>
            <a:lvl3pPr marL="212655" indent="-102897">
              <a:spcBef>
                <a:spcPts val="0"/>
              </a:spcBef>
              <a:spcAft>
                <a:spcPts val="450"/>
              </a:spcAft>
              <a:buFont typeface="Arial"/>
              <a:buChar char="•"/>
              <a:defRPr sz="1200"/>
            </a:lvl3pPr>
            <a:lvl4pPr marL="411590" indent="0">
              <a:spcBef>
                <a:spcPts val="0"/>
              </a:spcBef>
              <a:spcAft>
                <a:spcPts val="450"/>
              </a:spcAft>
              <a:buFont typeface="Arial"/>
              <a:buNone/>
              <a:defRPr sz="1200" i="1"/>
            </a:lvl4pPr>
            <a:lvl5pPr marL="617385" indent="0">
              <a:spcBef>
                <a:spcPts val="0"/>
              </a:spcBef>
              <a:spcAft>
                <a:spcPts val="450"/>
              </a:spcAft>
              <a:buNone/>
              <a:defRPr sz="1125"/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9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Agenda+Contents_Break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9427" y="460375"/>
            <a:ext cx="8231744" cy="111671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 vert="horz" wrap="square" lIns="365760">
            <a:sp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 sz="1350" baseline="0">
                <a:solidFill>
                  <a:schemeClr val="tx1"/>
                </a:solidFill>
              </a:defRPr>
            </a:lvl2pPr>
            <a:lvl3pPr marL="342991">
              <a:spcBef>
                <a:spcPts val="450"/>
              </a:spcBef>
              <a:defRPr sz="1200"/>
            </a:lvl3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69427" y="2078449"/>
            <a:ext cx="8231744" cy="111671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 vert="horz" wrap="square" lIns="365760">
            <a:sp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 sz="1350" baseline="0">
                <a:solidFill>
                  <a:schemeClr val="tx1"/>
                </a:solidFill>
              </a:defRPr>
            </a:lvl2pPr>
            <a:lvl3pPr marL="342991">
              <a:spcBef>
                <a:spcPts val="450"/>
              </a:spcBef>
              <a:defRPr sz="1200"/>
            </a:lvl3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361913" y="6316308"/>
            <a:ext cx="4106804" cy="211137"/>
          </a:xfrm>
          <a:prstGeom prst="rect">
            <a:avLst/>
          </a:prstGeom>
        </p:spPr>
        <p:txBody>
          <a:bodyPr vert="horz" anchor="ctr" anchorCtr="0"/>
          <a:lstStyle>
            <a:lvl1pPr marL="0" indent="0" algn="r">
              <a:buNone/>
              <a:defRPr sz="750"/>
            </a:lvl1pPr>
            <a:lvl2pPr marL="0" indent="0">
              <a:buNone/>
              <a:defRPr sz="750"/>
            </a:lvl2pPr>
            <a:lvl3pPr marL="0" indent="0">
              <a:buNone/>
              <a:defRPr sz="750"/>
            </a:lvl3pPr>
            <a:lvl4pPr marL="0" indent="0">
              <a:buNone/>
              <a:defRPr sz="750"/>
            </a:lvl4pPr>
            <a:lvl5pPr marL="0" indent="0">
              <a:buNone/>
              <a:defRPr sz="750"/>
            </a:lvl5pPr>
          </a:lstStyle>
          <a:p>
            <a:pPr lvl="0"/>
            <a:r>
              <a:rPr lang="en-US" dirty="0"/>
              <a:t>Service line or presentation name  |</a:t>
            </a:r>
          </a:p>
        </p:txBody>
      </p:sp>
    </p:spTree>
    <p:extLst>
      <p:ext uri="{BB962C8B-B14F-4D97-AF65-F5344CB8AC3E}">
        <p14:creationId xmlns:p14="http://schemas.microsoft.com/office/powerpoint/2010/main" val="101311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tements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SHSystemBrand4color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61"/>
          <a:stretch/>
        </p:blipFill>
        <p:spPr>
          <a:xfrm>
            <a:off x="413609" y="5929930"/>
            <a:ext cx="514567" cy="538017"/>
          </a:xfrm>
          <a:prstGeom prst="rect">
            <a:avLst/>
          </a:prstGeom>
        </p:spPr>
      </p:pic>
      <p:sp>
        <p:nvSpPr>
          <p:cNvPr id="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5" y="460376"/>
            <a:ext cx="8525328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 b="1">
                <a:solidFill>
                  <a:srgbClr val="414042"/>
                </a:solidFill>
                <a:latin typeface="Arial"/>
                <a:cs typeface="Arial"/>
              </a:defRPr>
            </a:lvl1pPr>
            <a:lvl2pPr marL="0" indent="0">
              <a:buNone/>
              <a:defRPr sz="1800">
                <a:solidFill>
                  <a:schemeClr val="tx2"/>
                </a:solidFill>
                <a:latin typeface="Georgia"/>
                <a:cs typeface="Georgia"/>
              </a:defRPr>
            </a:lvl2pPr>
          </a:lstStyle>
          <a:p>
            <a:pPr lvl="0"/>
            <a:r>
              <a:rPr lang="en-US" dirty="0"/>
              <a:t>Objective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9906" y="803276"/>
            <a:ext cx="8689063" cy="4114800"/>
          </a:xfrm>
          <a:prstGeom prst="rect">
            <a:avLst/>
          </a:prstGeom>
        </p:spPr>
        <p:txBody>
          <a:bodyPr vert="horz" lIns="0" rIns="0" numCol="1" spcCol="274320"/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800" b="0">
                <a:solidFill>
                  <a:srgbClr val="00B076"/>
                </a:solidFill>
                <a:latin typeface="Georgia"/>
                <a:cs typeface="Georgia"/>
              </a:defRPr>
            </a:lvl1pPr>
            <a:lvl2pPr marL="0" marR="0" indent="0" algn="l" defTabSz="3420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 sz="1200" baseline="0"/>
            </a:lvl2pPr>
            <a:lvl3pPr marL="212655" indent="-102897">
              <a:spcBef>
                <a:spcPts val="0"/>
              </a:spcBef>
              <a:spcAft>
                <a:spcPts val="450"/>
              </a:spcAft>
              <a:buFont typeface="Arial"/>
              <a:buChar char="•"/>
              <a:defRPr sz="1200"/>
            </a:lvl3pPr>
            <a:lvl4pPr marL="411590" indent="0">
              <a:spcBef>
                <a:spcPts val="0"/>
              </a:spcBef>
              <a:spcAft>
                <a:spcPts val="450"/>
              </a:spcAft>
              <a:buFont typeface="Arial"/>
              <a:buNone/>
              <a:defRPr sz="1200" i="1"/>
            </a:lvl4pPr>
            <a:lvl5pPr marL="617385" indent="0">
              <a:spcBef>
                <a:spcPts val="0"/>
              </a:spcBef>
              <a:spcAft>
                <a:spcPts val="450"/>
              </a:spcAft>
              <a:buNone/>
              <a:defRPr sz="1125"/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95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1"/>
            <a:ext cx="5229571" cy="466574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61" y="238131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2" y="1510731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temen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SHSystemBrand4color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61"/>
          <a:stretch/>
        </p:blipFill>
        <p:spPr>
          <a:xfrm>
            <a:off x="413609" y="5929930"/>
            <a:ext cx="514567" cy="538017"/>
          </a:xfrm>
          <a:prstGeom prst="rect">
            <a:avLst/>
          </a:prstGeom>
        </p:spPr>
      </p:pic>
      <p:sp>
        <p:nvSpPr>
          <p:cNvPr id="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5" y="460376"/>
            <a:ext cx="8525328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 b="1">
                <a:solidFill>
                  <a:srgbClr val="414042"/>
                </a:solidFill>
                <a:latin typeface="Arial"/>
                <a:cs typeface="Arial"/>
              </a:defRPr>
            </a:lvl1pPr>
            <a:lvl2pPr marL="0" indent="0">
              <a:buNone/>
              <a:defRPr sz="1800">
                <a:solidFill>
                  <a:schemeClr val="tx2"/>
                </a:solidFill>
                <a:latin typeface="Georgia"/>
                <a:cs typeface="Georgia"/>
              </a:defRPr>
            </a:lvl2pPr>
          </a:lstStyle>
          <a:p>
            <a:pPr lvl="0"/>
            <a:r>
              <a:rPr lang="en-US" dirty="0"/>
              <a:t>Objective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9906" y="803276"/>
            <a:ext cx="8689063" cy="4114800"/>
          </a:xfrm>
          <a:prstGeom prst="rect">
            <a:avLst/>
          </a:prstGeom>
        </p:spPr>
        <p:txBody>
          <a:bodyPr vert="horz" lIns="0" rIns="0" numCol="1" spcCol="274320"/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800" b="0">
                <a:solidFill>
                  <a:srgbClr val="F26C52"/>
                </a:solidFill>
                <a:latin typeface="Georgia"/>
                <a:cs typeface="Georgia"/>
              </a:defRPr>
            </a:lvl1pPr>
            <a:lvl2pPr marL="0" marR="0" indent="0" algn="l" defTabSz="3420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 sz="1200" baseline="0"/>
            </a:lvl2pPr>
            <a:lvl3pPr marL="212655" indent="-102897">
              <a:spcBef>
                <a:spcPts val="0"/>
              </a:spcBef>
              <a:spcAft>
                <a:spcPts val="450"/>
              </a:spcAft>
              <a:buFont typeface="Arial"/>
              <a:buChar char="•"/>
              <a:defRPr sz="1200"/>
            </a:lvl3pPr>
            <a:lvl4pPr marL="411590" indent="0">
              <a:spcBef>
                <a:spcPts val="0"/>
              </a:spcBef>
              <a:spcAft>
                <a:spcPts val="450"/>
              </a:spcAft>
              <a:buFont typeface="Arial"/>
              <a:buNone/>
              <a:defRPr sz="1200" i="1"/>
            </a:lvl4pPr>
            <a:lvl5pPr marL="617385" indent="0">
              <a:spcBef>
                <a:spcPts val="0"/>
              </a:spcBef>
              <a:spcAft>
                <a:spcPts val="450"/>
              </a:spcAft>
              <a:buNone/>
              <a:defRPr sz="1125"/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losing_Slide_RushUn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496" y="6021623"/>
            <a:ext cx="3303557" cy="375601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7087" y="258486"/>
            <a:ext cx="11234488" cy="15128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51" b="1">
                <a:solidFill>
                  <a:schemeClr val="bg1"/>
                </a:solidFill>
              </a:defRPr>
            </a:lvl1pPr>
            <a:lvl2pPr marL="0">
              <a:defRPr>
                <a:solidFill>
                  <a:schemeClr val="bg1"/>
                </a:solidFill>
              </a:defRPr>
            </a:lvl2pPr>
            <a:lvl3pPr marL="0">
              <a:defRPr>
                <a:solidFill>
                  <a:schemeClr val="bg1"/>
                </a:solidFill>
              </a:defRPr>
            </a:lvl3pPr>
            <a:lvl4pPr marL="0">
              <a:defRPr>
                <a:solidFill>
                  <a:schemeClr val="bg1"/>
                </a:solidFill>
              </a:defRPr>
            </a:lvl4pPr>
            <a:lvl5pPr marL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71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3352800" y="3048000"/>
            <a:ext cx="8839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032001" y="2971800"/>
            <a:ext cx="9479660" cy="7119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5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032001" y="3757639"/>
            <a:ext cx="9479660" cy="48788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100" baseline="0"/>
            </a:lvl1pPr>
          </a:lstStyle>
          <a:p>
            <a:pPr lvl="0"/>
            <a:r>
              <a:rPr lang="en-US" dirty="0"/>
              <a:t>Click to enter sub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37602" y="5992927"/>
            <a:ext cx="3015385" cy="73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7168B-2096-4C0E-DE0B-0AA1FDBF3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D6A22-CBC8-DB09-808C-5D17809A8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F43EA-A232-322E-E5CE-151B0D4B7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1774-B73E-4E7C-956E-8ECB219A6C1E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23B49-5A6D-E7B5-FBA0-26EFBA2E5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F00CC-A40E-72BD-A7F1-F84AE3CB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42053-90F3-4BBF-A271-0BF2BDB760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28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832C8-E363-BAC2-85EF-ED618C860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A91CC-77E7-DDE6-CB35-3D085C4C5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FC0E8-E07B-EED1-E96C-B299CA3C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1774-B73E-4E7C-956E-8ECB219A6C1E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D4E69-8945-4C55-49B0-5D05E9FE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5BFF5-6B20-3560-901D-7D2857DC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42053-90F3-4BBF-A271-0BF2BDB760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B21D1-AB01-C0FE-FC50-CC40CE00E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A12D5-861C-1168-2593-47D578ECC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FFD78-4B5A-8789-27A2-557328C4C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1774-B73E-4E7C-956E-8ECB219A6C1E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EB2CA-48CA-7954-9255-7BFA6144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DC1C6-9CD3-0D29-3E18-0789A4D6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42053-90F3-4BBF-A271-0BF2BDB760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663F4-1BE9-DB4F-BB78-22FAA912A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426F4-CC8C-F24E-0AAA-14C3432F8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4C783-AB02-BCAB-9D45-075B0B320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0ADD7-1586-92D8-D8AE-50D1163E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1774-B73E-4E7C-956E-8ECB219A6C1E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94FB3-2E0D-CAB1-997B-9893423C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DDF4A-47A4-A2E2-9F35-2620E1CE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42053-90F3-4BBF-A271-0BF2BDB760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E0DC-9BFA-4656-1DD0-F31C54A3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F4176-A6F7-A149-AD03-DF1518D94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85153-9299-A34D-AF1D-F9C2C3842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C636C4-EF83-C363-BD7E-2D9E9BE49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AC3AC5-C3ED-EB94-0EF8-C1A28E7C9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F2AA6-9C74-FEB3-3196-1D48D182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1774-B73E-4E7C-956E-8ECB219A6C1E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C228A2-ADBA-1E38-2847-D08E295C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3B7D56-12A5-B139-BD93-857DE316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42053-90F3-4BBF-A271-0BF2BDB760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77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6EEB2-316C-4AB1-CC03-157DB77F1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EF4D2D-BB3F-609E-6A07-F02F1603F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1774-B73E-4E7C-956E-8ECB219A6C1E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7DF61-AA71-2933-713F-48A5A96E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3A543-5382-8C01-DCB5-1A5BD129C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42053-90F3-4BBF-A271-0BF2BDB760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16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1C1806-1FE3-085E-E1F8-027147802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1774-B73E-4E7C-956E-8ECB219A6C1E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72561C-A26B-68E2-DF1B-F5F25DCD9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661C0-8264-711E-30F7-1297A9F21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42053-90F3-4BBF-A271-0BF2BDB760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4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CD65-388C-C2E2-7109-EA71F3AA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7A5EF-BCEB-36D9-0B4B-316386434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58106-9C7E-8A12-CBAF-462EBB2FD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8F3EC-8F71-F994-C18F-3DA84A6F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1774-B73E-4E7C-956E-8ECB219A6C1E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A7FB8-DF29-637E-5E41-A7E8E3FA6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29A96-8ACE-50B9-F00A-3D663A4E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42053-90F3-4BBF-A271-0BF2BDB760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44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EE8C7-A0E7-AD5D-D583-B27C973C8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4FE12-C0DC-2684-4170-3C7B2410B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3586D-2A02-3AEE-53FD-398880252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4D59A-2D63-D4D5-164B-274D8AC5C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1774-B73E-4E7C-956E-8ECB219A6C1E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A9328-3835-834B-2EDD-08FB93BC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B784-182C-FF73-BFC0-520D8E98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42053-90F3-4BBF-A271-0BF2BDB760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1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50ED-085D-FB3B-9D68-6FD9E8ECD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52E09-9EC4-E699-1390-A33FE4019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4FDFE-080C-6AF3-8AC0-8362551B2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1774-B73E-4E7C-956E-8ECB219A6C1E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26242-794E-24A8-B204-539B65918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1DFFB-2AC8-B39D-9416-DEC325D6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42053-90F3-4BBF-A271-0BF2BDB760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01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E37A60-45E7-01FA-061F-F300D787E5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4405E9-A27D-0BD6-EBB5-EDB75BBFF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C317D-D99A-5D29-80FB-DDB102D49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1774-B73E-4E7C-956E-8ECB219A6C1E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45D96-9A32-3D59-8EEC-F7D30113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042A0-3BCF-18C1-5579-9917B1C0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42053-90F3-4BBF-A271-0BF2BDB760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54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A6C26C5-70CF-2063-BBB0-76CCBEDC2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6D64B-C381-8D40-8BD6-EBD426C73A05}" type="datetime1">
              <a:rPr lang="en-US"/>
              <a:pPr>
                <a:defRPr/>
              </a:pPr>
              <a:t>5/15/26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86DE1FC-E0E5-7CA2-7608-A45D91F7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D5CB57-1AAD-F059-07E7-C251F39D4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5780C-C00D-664A-8A58-8BE490EAFBB4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4907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328294" y="1475593"/>
            <a:ext cx="5729169" cy="4844631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spcBef>
                <a:spcPts val="200"/>
              </a:spcBef>
              <a:defRPr sz="2133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spcBef>
                <a:spcPts val="200"/>
              </a:spcBef>
              <a:defRPr sz="2133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spcBef>
                <a:spcPts val="200"/>
              </a:spcBef>
              <a:defRPr sz="2133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spcBef>
                <a:spcPts val="200"/>
              </a:spcBef>
              <a:defRPr sz="2133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sz="quarter" idx="14"/>
          </p:nvPr>
        </p:nvSpPr>
        <p:spPr>
          <a:xfrm>
            <a:off x="6224598" y="1475593"/>
            <a:ext cx="5729169" cy="4844631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spcBef>
                <a:spcPts val="200"/>
              </a:spcBef>
              <a:defRPr sz="2133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spcBef>
                <a:spcPts val="200"/>
              </a:spcBef>
              <a:defRPr sz="2133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spcBef>
                <a:spcPts val="200"/>
              </a:spcBef>
              <a:defRPr sz="2133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spcBef>
                <a:spcPts val="200"/>
              </a:spcBef>
              <a:defRPr sz="2133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0961" y="98093"/>
            <a:ext cx="10945712" cy="11430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250453" y="6550653"/>
            <a:ext cx="7833784" cy="307347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33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924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374" y="179115"/>
            <a:ext cx="11179909" cy="100811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editar</a:t>
            </a:r>
            <a:r>
              <a:rPr lang="en-GB" noProof="0" dirty="0"/>
              <a:t> </a:t>
            </a:r>
            <a:r>
              <a:rPr lang="en-GB" noProof="0" dirty="0" err="1"/>
              <a:t>título</a:t>
            </a:r>
            <a:endParaRPr lang="en-GB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3374" y="1484784"/>
            <a:ext cx="11179909" cy="4611216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9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 err="1"/>
              <a:t>Tercer</a:t>
            </a:r>
            <a:r>
              <a:rPr lang="en-GB" noProof="0" dirty="0"/>
              <a:t>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2845" y="6238130"/>
            <a:ext cx="11095096" cy="503239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067"/>
            </a:lvl1pPr>
          </a:lstStyle>
          <a:p>
            <a:pPr lvl="0"/>
            <a:r>
              <a:rPr lang="es-ES_tradnl" noProof="0"/>
              <a:t>Haga clic para modificar el estilo de texto del patrón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8CB3C4F-63C6-D84A-092A-01879474CE2C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xfrm>
            <a:off x="8737600" y="6248400"/>
            <a:ext cx="2912533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813223B-9C38-6149-BD16-82E69D4D629C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5833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BA676E-3C84-F64A-9F4E-9E4E56A878FD}" type="datetime1">
              <a:rPr lang="en-US" smtClean="0"/>
              <a:t>5/15/26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4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3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8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5448"/>
            <a:ext cx="10972800" cy="113359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000" b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2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2119" y="3961375"/>
            <a:ext cx="10763444" cy="10054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500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4" name="Picture 3" descr="UAB_WORDMARK_white_tagli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26" y="350111"/>
            <a:ext cx="5155511" cy="88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592667" y="1377950"/>
            <a:ext cx="10972800" cy="436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26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3700132"/>
          </a:xfrm>
        </p:spPr>
        <p:txBody>
          <a:bodyPr/>
          <a:lstStyle>
            <a:lvl1pPr>
              <a:buClr>
                <a:srgbClr val="008764"/>
              </a:buClr>
              <a:defRPr>
                <a:solidFill>
                  <a:srgbClr val="00255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76048-42F6-AE07-E548-C20FF99791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080" y="5869169"/>
            <a:ext cx="10972800" cy="381247"/>
          </a:xfrm>
        </p:spPr>
        <p:txBody>
          <a:bodyPr anchor="b">
            <a:normAutofit/>
          </a:bodyPr>
          <a:lstStyle>
            <a:lvl1pPr marL="0" indent="0">
              <a:buNone/>
              <a:defRPr sz="8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53C15CB-5ED7-5BB9-192A-2F426DE5D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8367"/>
            <a:ext cx="10972800" cy="1070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0E21B0-05A4-A54F-EE66-5F53F4B9B529}"/>
              </a:ext>
            </a:extLst>
          </p:cNvPr>
          <p:cNvGrpSpPr/>
          <p:nvPr userDrawn="1"/>
        </p:nvGrpSpPr>
        <p:grpSpPr>
          <a:xfrm>
            <a:off x="10697798" y="113540"/>
            <a:ext cx="1329381" cy="527056"/>
            <a:chOff x="8023348" y="85155"/>
            <a:chExt cx="997036" cy="39529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B838EEA-42A5-C033-078B-E7670F769CC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 bwMode="auto">
            <a:xfrm>
              <a:off x="8023348" y="85155"/>
              <a:ext cx="997036" cy="3264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C8A685-4262-6D65-5634-D66F8541BC4D}"/>
                </a:ext>
              </a:extLst>
            </p:cNvPr>
            <p:cNvSpPr/>
            <p:nvPr userDrawn="1"/>
          </p:nvSpPr>
          <p:spPr>
            <a:xfrm>
              <a:off x="8023348" y="378159"/>
              <a:ext cx="997036" cy="102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345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F27EA0D-579A-CDC2-4B82-49977B0159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080" y="5869169"/>
            <a:ext cx="10972800" cy="381247"/>
          </a:xfrm>
        </p:spPr>
        <p:txBody>
          <a:bodyPr anchor="b">
            <a:normAutofit/>
          </a:bodyPr>
          <a:lstStyle>
            <a:lvl1pPr marL="0" indent="0">
              <a:buNone/>
              <a:defRPr sz="8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34ECB47-A118-13BC-03B1-B399FC0E0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8367"/>
            <a:ext cx="10972800" cy="1070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7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2A9805E-7443-60DC-9D79-3017244A7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999" y="5315477"/>
            <a:ext cx="11473200" cy="2382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FontTx/>
              <a:buNone/>
              <a:defRPr sz="1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 b="0" i="0">
                <a:latin typeface="Helvetica Light" panose="020B0403020202020204" pitchFamily="34" charset="0"/>
              </a:defRPr>
            </a:lvl2pPr>
            <a:lvl3pPr marL="914400" indent="0">
              <a:buFontTx/>
              <a:buNone/>
              <a:defRPr sz="1600" b="0" i="0">
                <a:latin typeface="Helvetica Light" panose="020B0403020202020204" pitchFamily="34" charset="0"/>
              </a:defRPr>
            </a:lvl3pPr>
            <a:lvl4pPr marL="1371600" indent="0">
              <a:buFontTx/>
              <a:buNone/>
              <a:defRPr sz="1600" b="0" i="0">
                <a:latin typeface="Helvetica Light" panose="020B0403020202020204" pitchFamily="34" charset="0"/>
              </a:defRPr>
            </a:lvl4pPr>
            <a:lvl5pPr marL="1828800" indent="0">
              <a:buFontTx/>
              <a:buNone/>
              <a:defRPr sz="1600"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470F637-455B-3A79-96BA-F6CCED6574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999" y="1628818"/>
            <a:ext cx="11473200" cy="8839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6600"/>
              </a:lnSpc>
              <a:spcBef>
                <a:spcPts val="0"/>
              </a:spcBef>
              <a:buFontTx/>
              <a:buNone/>
              <a:defRPr sz="6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0BBC9480-30E3-19C4-5AAC-C901D51DEE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9999" y="3807486"/>
            <a:ext cx="11473200" cy="8839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2300"/>
              </a:lnSpc>
              <a:spcBef>
                <a:spcPts val="0"/>
              </a:spcBef>
              <a:buFontTx/>
              <a:buNone/>
              <a:defRPr sz="20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1700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AE4042-8CD5-CB4F-9FE0-C2EB85478ECE}"/>
              </a:ext>
            </a:extLst>
          </p:cNvPr>
          <p:cNvSpPr/>
          <p:nvPr userDrawn="1"/>
        </p:nvSpPr>
        <p:spPr>
          <a:xfrm>
            <a:off x="0" y="0"/>
            <a:ext cx="12192000" cy="640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FF375E4-840F-224E-8AEB-4E27F299B2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2886976"/>
            <a:ext cx="11473200" cy="88696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ts val="3200"/>
              </a:lnSpc>
              <a:spcBef>
                <a:spcPts val="0"/>
              </a:spcBef>
              <a:buFontTx/>
              <a:buNone/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Thank You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31CF76-1714-124F-B591-1F143750B05B}"/>
              </a:ext>
            </a:extLst>
          </p:cNvPr>
          <p:cNvCxnSpPr>
            <a:cxnSpLocks/>
          </p:cNvCxnSpPr>
          <p:nvPr userDrawn="1"/>
        </p:nvCxnSpPr>
        <p:spPr>
          <a:xfrm>
            <a:off x="359999" y="4010432"/>
            <a:ext cx="114732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AFB58F-454A-4560-FF81-079F4B79FEA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0000" y="864000"/>
            <a:ext cx="11473200" cy="257228"/>
          </a:xfrm>
          <a:prstGeom prst="rect">
            <a:avLst/>
          </a:prstGeom>
        </p:spPr>
        <p:txBody>
          <a:bodyPr lIns="0" tIns="0" rIns="0" bIns="0" numCol="1" spcCol="0"/>
          <a:lstStyle>
            <a:lvl1pPr marL="0" indent="0">
              <a:lnSpc>
                <a:spcPts val="1600"/>
              </a:lnSpc>
              <a:buFontTx/>
              <a:buNone/>
              <a:defRPr sz="1400" b="1" i="0" u="sng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A416319B-636C-4615-719E-3251E51D29BD}"/>
              </a:ext>
            </a:extLst>
          </p:cNvPr>
          <p:cNvSpPr>
            <a:spLocks noGrp="1"/>
          </p:cNvSpPr>
          <p:nvPr>
            <p:ph type="tbl" sz="quarter" idx="32"/>
          </p:nvPr>
        </p:nvSpPr>
        <p:spPr>
          <a:xfrm>
            <a:off x="540000" y="1224000"/>
            <a:ext cx="11473200" cy="46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aseline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16A382F-EA01-674D-8EAA-AA2564E33D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0000" y="180000"/>
            <a:ext cx="10872216" cy="43891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sz="26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[Insert Title]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2A6A4F-29E3-A1DB-50D7-E0779FB7E2BE}"/>
              </a:ext>
            </a:extLst>
          </p:cNvPr>
          <p:cNvSpPr/>
          <p:nvPr userDrawn="1"/>
        </p:nvSpPr>
        <p:spPr>
          <a:xfrm>
            <a:off x="-1" y="6498000"/>
            <a:ext cx="121932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467010B-DE5A-B461-E38F-6DE8D37025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40000" y="6089575"/>
            <a:ext cx="11473200" cy="302211"/>
          </a:xfrm>
          <a:prstGeom prst="rect">
            <a:avLst/>
          </a:prstGeom>
        </p:spPr>
        <p:txBody>
          <a:bodyPr lIns="0" tIns="0" rIns="0" bIns="0" numCol="1" spcCol="0" anchor="b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1" u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3D612C4-F0A3-2BBB-FCDA-4E5DD2CD3B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40000" y="6498000"/>
            <a:ext cx="10778400" cy="360000"/>
          </a:xfrm>
          <a:prstGeom prst="rect">
            <a:avLst/>
          </a:prstGeom>
        </p:spPr>
        <p:txBody>
          <a:bodyPr lIns="0" tIns="0" rIns="0" bIns="0" numCol="1" spcCol="0" anchor="ctr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BBA726-38E0-D8AB-C73F-9D7842D5EE12}"/>
              </a:ext>
            </a:extLst>
          </p:cNvPr>
          <p:cNvSpPr/>
          <p:nvPr userDrawn="1"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1CA2A3-10C8-362B-C22C-261B5426071F}"/>
              </a:ext>
            </a:extLst>
          </p:cNvPr>
          <p:cNvCxnSpPr>
            <a:cxnSpLocks/>
          </p:cNvCxnSpPr>
          <p:nvPr userDrawn="1"/>
        </p:nvCxnSpPr>
        <p:spPr>
          <a:xfrm>
            <a:off x="540000" y="720000"/>
            <a:ext cx="11426400" cy="0"/>
          </a:xfrm>
          <a:prstGeom prst="line">
            <a:avLst/>
          </a:prstGeom>
          <a:ln w="254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0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B91A947-C65F-E73F-0F2C-6469AA46F04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0000" y="1224000"/>
            <a:ext cx="11482680" cy="468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0" tIns="0" rIns="0" bIns="0"/>
          <a:lstStyle>
            <a:lvl1pPr marL="0" indent="0">
              <a:buFontTx/>
              <a:buNone/>
              <a:defRPr sz="14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16A382F-EA01-674D-8EAA-AA2564E33D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0000" y="180000"/>
            <a:ext cx="10872216" cy="43891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sz="26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[Insert Title]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2B3E00-EDDC-61FA-AC2A-FF0A7BF0412C}"/>
              </a:ext>
            </a:extLst>
          </p:cNvPr>
          <p:cNvSpPr/>
          <p:nvPr userDrawn="1"/>
        </p:nvSpPr>
        <p:spPr>
          <a:xfrm>
            <a:off x="-1" y="6498000"/>
            <a:ext cx="121932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37A4819-1BA0-AF56-BF80-12B96B5B147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0000" y="864000"/>
            <a:ext cx="11473200" cy="257228"/>
          </a:xfrm>
          <a:prstGeom prst="rect">
            <a:avLst/>
          </a:prstGeom>
        </p:spPr>
        <p:txBody>
          <a:bodyPr lIns="0" tIns="0" rIns="0" bIns="0" numCol="1" spcCol="0"/>
          <a:lstStyle>
            <a:lvl1pPr marL="0" indent="0">
              <a:lnSpc>
                <a:spcPts val="1600"/>
              </a:lnSpc>
              <a:buFontTx/>
              <a:buNone/>
              <a:defRPr sz="1400" b="1" i="0" u="sng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A0F8AB8-711C-0C5B-072F-A278711A10F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40000" y="6089575"/>
            <a:ext cx="11473200" cy="302211"/>
          </a:xfrm>
          <a:prstGeom prst="rect">
            <a:avLst/>
          </a:prstGeom>
        </p:spPr>
        <p:txBody>
          <a:bodyPr lIns="0" tIns="0" rIns="0" bIns="0" numCol="1" spcCol="0" anchor="b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1" u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024BA22-F8FF-7357-E30F-B1CCFF9E0F0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40000" y="6498000"/>
            <a:ext cx="10778400" cy="360000"/>
          </a:xfrm>
          <a:prstGeom prst="rect">
            <a:avLst/>
          </a:prstGeom>
        </p:spPr>
        <p:txBody>
          <a:bodyPr lIns="0" tIns="0" rIns="0" bIns="0" numCol="1" spcCol="0" anchor="ctr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32EE8F-668D-6E2A-AD66-8D3891E63B2A}"/>
              </a:ext>
            </a:extLst>
          </p:cNvPr>
          <p:cNvSpPr/>
          <p:nvPr userDrawn="1"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0AF406-58DB-E2BF-C6B1-D6592D8C2DD1}"/>
              </a:ext>
            </a:extLst>
          </p:cNvPr>
          <p:cNvCxnSpPr>
            <a:cxnSpLocks/>
          </p:cNvCxnSpPr>
          <p:nvPr userDrawn="1"/>
        </p:nvCxnSpPr>
        <p:spPr>
          <a:xfrm>
            <a:off x="540000" y="720000"/>
            <a:ext cx="11426400" cy="0"/>
          </a:xfrm>
          <a:prstGeom prst="line">
            <a:avLst/>
          </a:prstGeom>
          <a:ln w="254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9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s &amp;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3">
            <a:extLst>
              <a:ext uri="{FF2B5EF4-FFF2-40B4-BE49-F238E27FC236}">
                <a16:creationId xmlns:a16="http://schemas.microsoft.com/office/drawing/2014/main" id="{1BB81848-B45A-9B39-E48D-9F88364F264C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540000" y="1224000"/>
            <a:ext cx="11482680" cy="4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16A382F-EA01-674D-8EAA-AA2564E33D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0000" y="180000"/>
            <a:ext cx="10872216" cy="43891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sz="26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[Insert Title]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8559AC7-BAB8-8ACF-57CF-FF27D2BCAD9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0000" y="864000"/>
            <a:ext cx="11473200" cy="257228"/>
          </a:xfrm>
          <a:prstGeom prst="rect">
            <a:avLst/>
          </a:prstGeom>
        </p:spPr>
        <p:txBody>
          <a:bodyPr lIns="0" tIns="0" rIns="0" bIns="0" numCol="1" spcCol="0"/>
          <a:lstStyle>
            <a:lvl1pPr marL="0" indent="0">
              <a:lnSpc>
                <a:spcPts val="1600"/>
              </a:lnSpc>
              <a:buFontTx/>
              <a:buNone/>
              <a:defRPr sz="1400" b="1" i="0" u="sng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40FBB3-9295-2B46-AF3D-A4C1D440C226}"/>
              </a:ext>
            </a:extLst>
          </p:cNvPr>
          <p:cNvSpPr/>
          <p:nvPr userDrawn="1"/>
        </p:nvSpPr>
        <p:spPr>
          <a:xfrm>
            <a:off x="-1" y="6498000"/>
            <a:ext cx="121932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680BF-6099-1BC6-2F25-BE7567BFD45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40000" y="6089575"/>
            <a:ext cx="11473200" cy="302211"/>
          </a:xfrm>
          <a:prstGeom prst="rect">
            <a:avLst/>
          </a:prstGeom>
        </p:spPr>
        <p:txBody>
          <a:bodyPr lIns="0" tIns="0" rIns="0" bIns="0" numCol="1" spcCol="0" anchor="b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1" u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10A4E62-2B13-C332-18C0-40AF9567E9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40000" y="6498000"/>
            <a:ext cx="10778400" cy="360000"/>
          </a:xfrm>
          <a:prstGeom prst="rect">
            <a:avLst/>
          </a:prstGeom>
        </p:spPr>
        <p:txBody>
          <a:bodyPr lIns="0" tIns="0" rIns="0" bIns="0" numCol="1" spcCol="0" anchor="ctr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DF17BE-7E88-A5FD-579F-482D0FE2D47F}"/>
              </a:ext>
            </a:extLst>
          </p:cNvPr>
          <p:cNvSpPr/>
          <p:nvPr userDrawn="1"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33107-010A-1EEA-DE93-88BDB0ED829B}"/>
              </a:ext>
            </a:extLst>
          </p:cNvPr>
          <p:cNvCxnSpPr>
            <a:cxnSpLocks/>
          </p:cNvCxnSpPr>
          <p:nvPr userDrawn="1"/>
        </p:nvCxnSpPr>
        <p:spPr>
          <a:xfrm>
            <a:off x="540000" y="720000"/>
            <a:ext cx="11426400" cy="0"/>
          </a:xfrm>
          <a:prstGeom prst="line">
            <a:avLst/>
          </a:prstGeom>
          <a:ln w="254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7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y page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FC41CC-1DB7-9DC8-590B-6D3CA4A583D4}"/>
              </a:ext>
            </a:extLst>
          </p:cNvPr>
          <p:cNvSpPr/>
          <p:nvPr userDrawn="1"/>
        </p:nvSpPr>
        <p:spPr>
          <a:xfrm>
            <a:off x="-1" y="6498000"/>
            <a:ext cx="121932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AECE923-8728-F057-5D98-BCF913A7526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40000" y="864001"/>
            <a:ext cx="11473200" cy="5058000"/>
          </a:xfrm>
          <a:prstGeom prst="rect">
            <a:avLst/>
          </a:prstGeom>
        </p:spPr>
        <p:txBody>
          <a:bodyPr lIns="0" tIns="0" rIns="0" bIns="0" numCol="3" spcCol="90000"/>
          <a:lstStyle>
            <a:lvl1pPr marL="2286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1pPr>
            <a:lvl2pPr marL="6858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2pPr>
            <a:lvl3pPr marL="11430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3pPr>
            <a:lvl4pPr marL="16002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4pPr>
            <a:lvl5pPr marL="20574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16A382F-EA01-674D-8EAA-AA2564E33D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0000" y="180000"/>
            <a:ext cx="10872216" cy="43891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sz="26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[Insert Title]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6E60275-4DF8-4CF6-14FD-DD1860BE93A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40000" y="6089575"/>
            <a:ext cx="11473200" cy="302211"/>
          </a:xfrm>
          <a:prstGeom prst="rect">
            <a:avLst/>
          </a:prstGeom>
        </p:spPr>
        <p:txBody>
          <a:bodyPr lIns="0" tIns="0" rIns="0" bIns="0" numCol="1" spcCol="0" anchor="b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1" u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B956F68-E8ED-5321-A8EC-E821517AE33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40000" y="6498000"/>
            <a:ext cx="10778400" cy="360000"/>
          </a:xfrm>
          <a:prstGeom prst="rect">
            <a:avLst/>
          </a:prstGeom>
        </p:spPr>
        <p:txBody>
          <a:bodyPr lIns="0" tIns="0" rIns="0" bIns="0" numCol="1" spcCol="0" anchor="ctr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C01BC-485E-00A5-692F-ADAC26A4F9A9}"/>
              </a:ext>
            </a:extLst>
          </p:cNvPr>
          <p:cNvSpPr/>
          <p:nvPr userDrawn="1"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E74756-A81B-9DF9-3A01-123803AF6DAD}"/>
              </a:ext>
            </a:extLst>
          </p:cNvPr>
          <p:cNvCxnSpPr>
            <a:cxnSpLocks/>
          </p:cNvCxnSpPr>
          <p:nvPr userDrawn="1"/>
        </p:nvCxnSpPr>
        <p:spPr>
          <a:xfrm>
            <a:off x="540000" y="720000"/>
            <a:ext cx="11426400" cy="0"/>
          </a:xfrm>
          <a:prstGeom prst="line">
            <a:avLst/>
          </a:prstGeom>
          <a:ln w="254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66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p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AECE923-8728-F057-5D98-BCF913A7526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40000" y="864000"/>
            <a:ext cx="11473200" cy="5255985"/>
          </a:xfrm>
          <a:prstGeom prst="rect">
            <a:avLst/>
          </a:prstGeom>
        </p:spPr>
        <p:txBody>
          <a:bodyPr lIns="0" tIns="0" rIns="0" bIns="0" numCol="1" spcCol="90000"/>
          <a:lstStyle>
            <a:lvl1pPr marL="2286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1pPr>
            <a:lvl2pPr marL="6858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2pPr>
            <a:lvl3pPr marL="11430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3pPr>
            <a:lvl4pPr marL="16002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4pPr>
            <a:lvl5pPr marL="2057400" indent="-228600">
              <a:lnSpc>
                <a:spcPts val="155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16A382F-EA01-674D-8EAA-AA2564E33D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0000" y="180000"/>
            <a:ext cx="10872216" cy="43891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sz="26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[Insert Title]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89CB2B-1798-0E61-3FEC-7DF84C9EE4F2}"/>
              </a:ext>
            </a:extLst>
          </p:cNvPr>
          <p:cNvSpPr/>
          <p:nvPr userDrawn="1"/>
        </p:nvSpPr>
        <p:spPr>
          <a:xfrm>
            <a:off x="-1" y="6498000"/>
            <a:ext cx="121932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09F5608-47A2-1AC3-C731-2A1F329D00A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40000" y="6089575"/>
            <a:ext cx="11473200" cy="302211"/>
          </a:xfrm>
          <a:prstGeom prst="rect">
            <a:avLst/>
          </a:prstGeom>
        </p:spPr>
        <p:txBody>
          <a:bodyPr lIns="0" tIns="0" rIns="0" bIns="0" numCol="1" spcCol="0" anchor="b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1" u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E76F23C-0A9D-A614-5E64-0E8B9F907BF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40000" y="6498000"/>
            <a:ext cx="10778400" cy="360000"/>
          </a:xfrm>
          <a:prstGeom prst="rect">
            <a:avLst/>
          </a:prstGeom>
        </p:spPr>
        <p:txBody>
          <a:bodyPr lIns="0" tIns="0" rIns="0" bIns="0" numCol="1" spcCol="0" anchor="ctr" anchorCtr="0"/>
          <a:lstStyle>
            <a:lvl1pPr marL="0" indent="0">
              <a:lnSpc>
                <a:spcPts val="900"/>
              </a:lnSpc>
              <a:spcBef>
                <a:spcPts val="0"/>
              </a:spcBef>
              <a:buFontTx/>
              <a:buNone/>
              <a:defRPr sz="800" b="0" i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2pPr>
            <a:lvl3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3pPr>
            <a:lvl4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4pPr>
            <a:lvl5pPr>
              <a:lnSpc>
                <a:spcPts val="1600"/>
              </a:lnSpc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04AA60-5746-6A25-6E6A-E9D2373074BD}"/>
              </a:ext>
            </a:extLst>
          </p:cNvPr>
          <p:cNvSpPr/>
          <p:nvPr userDrawn="1"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40A65F-0700-35BD-F1D8-7793C36CAD0B}"/>
              </a:ext>
            </a:extLst>
          </p:cNvPr>
          <p:cNvCxnSpPr>
            <a:cxnSpLocks/>
          </p:cNvCxnSpPr>
          <p:nvPr userDrawn="1"/>
        </p:nvCxnSpPr>
        <p:spPr>
          <a:xfrm>
            <a:off x="540000" y="720000"/>
            <a:ext cx="11426400" cy="0"/>
          </a:xfrm>
          <a:prstGeom prst="line">
            <a:avLst/>
          </a:prstGeom>
          <a:ln w="254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6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70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oleObject" Target="../embeddings/oleObject1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1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Relationship Id="rId9" Type="http://schemas.openxmlformats.org/officeDocument/2006/relationships/image" Target="../media/image1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  <p:sldLayoutId id="2147484445" r:id="rId14"/>
    <p:sldLayoutId id="2147484446" r:id="rId15"/>
    <p:sldLayoutId id="2147484447" r:id="rId16"/>
    <p:sldLayoutId id="2147484448" r:id="rId1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0312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99" r:id="rId1"/>
    <p:sldLayoutId id="2147484700" r:id="rId2"/>
    <p:sldLayoutId id="2147484701" r:id="rId3"/>
    <p:sldLayoutId id="2147484702" r:id="rId4"/>
    <p:sldLayoutId id="2147484703" r:id="rId5"/>
    <p:sldLayoutId id="2147484704" r:id="rId6"/>
    <p:sldLayoutId id="2147484705" r:id="rId7"/>
    <p:sldLayoutId id="2147484706" r:id="rId8"/>
    <p:sldLayoutId id="2147484707" r:id="rId9"/>
    <p:sldLayoutId id="2147484708" r:id="rId10"/>
    <p:sldLayoutId id="2147484709" r:id="rId11"/>
    <p:sldLayoutId id="2147484710" r:id="rId12"/>
    <p:sldLayoutId id="2147484711" r:id="rId13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456">
          <p15:clr>
            <a:srgbClr val="F26B43"/>
          </p15:clr>
        </p15:guide>
        <p15:guide id="3" orient="horz" pos="1010">
          <p15:clr>
            <a:srgbClr val="F26B43"/>
          </p15:clr>
        </p15:guide>
        <p15:guide id="4" orient="horz" pos="4138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28">
          <p15:clr>
            <a:srgbClr val="F26B43"/>
          </p15:clr>
        </p15:guide>
        <p15:guide id="8" pos="7231">
          <p15:clr>
            <a:srgbClr val="F26B43"/>
          </p15:clr>
        </p15:guide>
        <p15:guide id="9" pos="7417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0C7060C7-D55F-F1B1-7C98-6901EAC44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0" y="394634"/>
            <a:ext cx="11344835" cy="7042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A535E7-42A0-3B4C-C480-9B675B699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340" y="1402567"/>
            <a:ext cx="1134483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ue and black sign&#10;&#10;Description automatically generated">
            <a:extLst>
              <a:ext uri="{FF2B5EF4-FFF2-40B4-BE49-F238E27FC236}">
                <a16:creationId xmlns:a16="http://schemas.microsoft.com/office/drawing/2014/main" id="{BB33D2F9-A733-9E07-7AAF-6F967AF5BF1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21341" y="6257418"/>
            <a:ext cx="2049345" cy="3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6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3" r:id="rId1"/>
    <p:sldLayoutId id="2147484714" r:id="rId2"/>
    <p:sldLayoutId id="2147484715" r:id="rId3"/>
    <p:sldLayoutId id="2147484716" r:id="rId4"/>
    <p:sldLayoutId id="2147484717" r:id="rId5"/>
    <p:sldLayoutId id="2147484718" r:id="rId6"/>
    <p:sldLayoutId id="2147484719" r:id="rId7"/>
    <p:sldLayoutId id="2147484720" r:id="rId8"/>
    <p:sldLayoutId id="2147484721" r:id="rId9"/>
    <p:sldLayoutId id="2147484722" r:id="rId10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42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4" r:id="rId1"/>
    <p:sldLayoutId id="2147484725" r:id="rId2"/>
    <p:sldLayoutId id="2147484726" r:id="rId3"/>
    <p:sldLayoutId id="2147484727" r:id="rId4"/>
    <p:sldLayoutId id="2147484728" r:id="rId5"/>
    <p:sldLayoutId id="2147484729" r:id="rId6"/>
    <p:sldLayoutId id="2147484730" r:id="rId7"/>
    <p:sldLayoutId id="2147484731" r:id="rId8"/>
    <p:sldLayoutId id="2147484732" r:id="rId9"/>
    <p:sldLayoutId id="2147484733" r:id="rId10"/>
    <p:sldLayoutId id="2147484734" r:id="rId11"/>
    <p:sldLayoutId id="2147484735" r:id="rId1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0C7060C7-D55F-F1B1-7C98-6901EAC44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0" y="394634"/>
            <a:ext cx="11344835" cy="7042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A535E7-42A0-3B4C-C480-9B675B699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340" y="1402567"/>
            <a:ext cx="1134483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94391-93AF-F473-B2A9-1F8322983CED}"/>
              </a:ext>
            </a:extLst>
          </p:cNvPr>
          <p:cNvSpPr txBox="1"/>
          <p:nvPr userDrawn="1"/>
        </p:nvSpPr>
        <p:spPr>
          <a:xfrm>
            <a:off x="11595295" y="6354099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A63AF19-6634-4843-A9EE-3D2E6FC63B6A}" type="slidenum">
              <a:rPr lang="en-US" sz="1000" smtClean="0"/>
              <a:pPr/>
              <a:t>‹#›</a:t>
            </a:fld>
            <a:endParaRPr lang="en-US" sz="1000"/>
          </a:p>
        </p:txBody>
      </p:sp>
      <p:pic>
        <p:nvPicPr>
          <p:cNvPr id="4" name="Picture 3" descr="A blue and black sign&#10;&#10;Description automatically generated">
            <a:extLst>
              <a:ext uri="{FF2B5EF4-FFF2-40B4-BE49-F238E27FC236}">
                <a16:creationId xmlns:a16="http://schemas.microsoft.com/office/drawing/2014/main" id="{BB33D2F9-A733-9E07-7AAF-6F967AF5BF1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21341" y="6257418"/>
            <a:ext cx="2049345" cy="3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6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7" r:id="rId1"/>
    <p:sldLayoutId id="2147484738" r:id="rId2"/>
    <p:sldLayoutId id="2147484739" r:id="rId3"/>
    <p:sldLayoutId id="2147484740" r:id="rId4"/>
    <p:sldLayoutId id="2147484741" r:id="rId5"/>
    <p:sldLayoutId id="2147484742" r:id="rId6"/>
    <p:sldLayoutId id="2147484743" r:id="rId7"/>
    <p:sldLayoutId id="2147484744" r:id="rId8"/>
    <p:sldLayoutId id="2147484745" r:id="rId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F6EF916-92D7-B547-B155-482438CDB63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6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  <p:sldLayoutId id="2147484461" r:id="rId12"/>
    <p:sldLayoutId id="2147484462" r:id="rId13"/>
    <p:sldLayoutId id="2147484463" r:id="rId14"/>
    <p:sldLayoutId id="2147484464" r:id="rId15"/>
    <p:sldLayoutId id="2147484465" r:id="rId16"/>
    <p:sldLayoutId id="2147484466" r:id="rId17"/>
    <p:sldLayoutId id="2147484467" r:id="rId18"/>
    <p:sldLayoutId id="2147484468" r:id="rId19"/>
    <p:sldLayoutId id="2147484469" r:id="rId20"/>
    <p:sldLayoutId id="2147484470" r:id="rId21"/>
    <p:sldLayoutId id="2147484471" r:id="rId22"/>
    <p:sldLayoutId id="2147484472" r:id="rId23"/>
    <p:sldLayoutId id="2147484473" r:id="rId24"/>
    <p:sldLayoutId id="2147484474" r:id="rId25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5/15/26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496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  <p:sldLayoutId id="2147484615" r:id="rId1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379200" cy="1112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600201"/>
            <a:ext cx="11277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439" y="6033646"/>
            <a:ext cx="3108960" cy="6858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06400" y="228600"/>
            <a:ext cx="11461136" cy="13716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19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  <p:sldLayoutId id="2147484628" r:id="rId12"/>
    <p:sldLayoutId id="2147484629" r:id="rId13"/>
    <p:sldLayoutId id="2147484630" r:id="rId14"/>
    <p:sldLayoutId id="2147484631" r:id="rId15"/>
    <p:sldLayoutId id="2147484632" r:id="rId16"/>
    <p:sldLayoutId id="2147484633" r:id="rId17"/>
    <p:sldLayoutId id="2147484634" r:id="rId18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4572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rgbClr val="C5050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B03148-71DD-0202-3C2B-266C5FD6B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176BE-C2CB-F801-747F-42C6E8BE7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1E6A-0C21-1551-C5A2-7465908A9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F01774-B73E-4E7C-956E-8ECB219A6C1E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B018C-E64E-DDD1-6141-D16E6AA7A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DF453-5154-8392-E601-0AD27C95C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942053-90F3-4BBF-A271-0BF2BDB760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9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  <p:sldLayoutId id="2147484645" r:id="rId10"/>
    <p:sldLayoutId id="2147484646" r:id="rId11"/>
    <p:sldLayoutId id="2147484647" r:id="rId12"/>
    <p:sldLayoutId id="2147484648" r:id="rId13"/>
    <p:sldLayoutId id="2147484649" r:id="rId14"/>
    <p:sldLayoutId id="2147484650" r:id="rId15"/>
    <p:sldLayoutId id="2147484651" r:id="rId16"/>
    <p:sldLayoutId id="2147484652" r:id="rId17"/>
    <p:sldLayoutId id="2147484653" r:id="rId18"/>
    <p:sldLayoutId id="2147484654" r:id="rId19"/>
    <p:sldLayoutId id="2147484655" r:id="rId20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ptos" panose="020B0004020202020204" pitchFamily="34" charset="0"/>
        <a:buChar char="─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D68AA0AE-947F-96B6-1136-67BF24B25F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5755078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51" imgH="351" progId="TCLayout.ActiveDocument.1">
                  <p:embed/>
                </p:oleObj>
              </mc:Choice>
              <mc:Fallback>
                <p:oleObj name="think-cell Slide" r:id="rId14" imgW="351" imgH="351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8AA0AE-947F-96B6-1136-67BF24B25FE3}"/>
                          </a:ext>
                        </a:extLst>
                      </p:cNvPr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897B197-10D3-EE47-8AB1-710E3383940B}"/>
              </a:ext>
            </a:extLst>
          </p:cNvPr>
          <p:cNvSpPr/>
          <p:nvPr userDrawn="1"/>
        </p:nvSpPr>
        <p:spPr>
          <a:xfrm>
            <a:off x="0" y="0"/>
            <a:ext cx="82296" cy="6858000"/>
          </a:xfrm>
          <a:prstGeom prst="rect">
            <a:avLst/>
          </a:prstGeom>
          <a:solidFill>
            <a:srgbClr val="006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85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7" r:id="rId1"/>
    <p:sldLayoutId id="2147484658" r:id="rId2"/>
    <p:sldLayoutId id="2147484659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65" r:id="rId9"/>
    <p:sldLayoutId id="2147484666" r:id="rId10"/>
    <p:sldLayoutId id="2147484667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600" b="0" i="0" kern="1200" dirty="0">
          <a:solidFill>
            <a:schemeClr val="tx1">
              <a:lumMod val="75000"/>
              <a:lumOff val="25000"/>
            </a:schemeClr>
          </a:solidFill>
          <a:latin typeface="Helvetica" pitchFamily="2" charset="0"/>
          <a:ea typeface="Helvetica Neue Light" panose="020004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000"/>
        </a:lnSpc>
        <a:spcBef>
          <a:spcPts val="1000"/>
        </a:spcBef>
        <a:buClr>
          <a:srgbClr val="C30F3B"/>
        </a:buClr>
        <a:buSzPct val="120000"/>
        <a:buFont typeface="System Font Regular"/>
        <a:buChar char="▸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000"/>
        </a:lnSpc>
        <a:spcBef>
          <a:spcPts val="1000"/>
        </a:spcBef>
        <a:buClr>
          <a:srgbClr val="C30F3B"/>
        </a:buClr>
        <a:buSzPct val="120000"/>
        <a:buFont typeface="System Font Regular"/>
        <a:buChar char="▸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000"/>
        </a:lnSpc>
        <a:spcBef>
          <a:spcPts val="1000"/>
        </a:spcBef>
        <a:buClr>
          <a:srgbClr val="C30F3B"/>
        </a:buClr>
        <a:buSzPct val="120000"/>
        <a:buFont typeface="System Font Regular"/>
        <a:buChar char="▸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000"/>
        </a:lnSpc>
        <a:spcBef>
          <a:spcPts val="1000"/>
        </a:spcBef>
        <a:buClr>
          <a:srgbClr val="C30F3B"/>
        </a:buClr>
        <a:buSzPct val="120000"/>
        <a:buFont typeface="System Font Regular"/>
        <a:buChar char="▸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000"/>
        </a:lnSpc>
        <a:spcBef>
          <a:spcPts val="1000"/>
        </a:spcBef>
        <a:buClr>
          <a:srgbClr val="C30F3B"/>
        </a:buClr>
        <a:buSzPct val="120000"/>
        <a:buFont typeface="System Font Regular"/>
        <a:buChar char="▸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12">
          <p15:clr>
            <a:srgbClr val="F26B43"/>
          </p15:clr>
        </p15:guide>
        <p15:guide id="4" pos="7270">
          <p15:clr>
            <a:srgbClr val="F26B43"/>
          </p15:clr>
        </p15:guide>
        <p15:guide id="5" pos="102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FC086C-9E0F-9E6A-870C-ED462555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A159C-43C0-EFF0-2C14-C95D7B636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E1B8C-DDBC-D497-9CC2-ACCBE8643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586BC8-5833-4BFE-A5F2-FBBA177A3120}" type="datetimeFigureOut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537CD-375F-7761-3EFD-F2589AB2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534AA-A95F-C51B-89F6-C56B8531E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3C729-44FF-46AE-A2DA-9543EE24F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12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1468" y="6455104"/>
            <a:ext cx="1169965" cy="2243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519508" y="3093203"/>
            <a:ext cx="2672491" cy="318339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80" y="6276975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2954">
            <a:solidFill>
              <a:srgbClr val="00044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2191999" cy="123823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8441" y="322326"/>
            <a:ext cx="6534657" cy="4838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11394" y="3177032"/>
            <a:ext cx="6513830" cy="2223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96192" y="6483198"/>
            <a:ext cx="15684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1" i="0">
                <a:solidFill>
                  <a:srgbClr val="000449"/>
                </a:solidFill>
                <a:latin typeface="Segoe UI"/>
                <a:cs typeface="Segoe UI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32374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5/15/26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6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8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1.xml"/><Relationship Id="rId4" Type="http://schemas.microsoft.com/office/2007/relationships/hdphoto" Target="../media/hdphoto16.wdp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1.xml"/><Relationship Id="rId4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5.xml"/><Relationship Id="rId4" Type="http://schemas.microsoft.com/office/2007/relationships/hdphoto" Target="../media/hdphoto18.wdp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microsoft.com/office/2007/relationships/hdphoto" Target="../media/hdphoto8.wdp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9.xml"/><Relationship Id="rId1" Type="http://schemas.openxmlformats.org/officeDocument/2006/relationships/tags" Target="../tags/tag14.xml"/><Relationship Id="rId6" Type="http://schemas.openxmlformats.org/officeDocument/2006/relationships/chart" Target="../charts/chart2.x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0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66.jpeg"/><Relationship Id="rId5" Type="http://schemas.microsoft.com/office/2007/relationships/hdphoto" Target="../media/hdphoto10.wdp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5.xml"/><Relationship Id="rId4" Type="http://schemas.microsoft.com/office/2007/relationships/hdphoto" Target="../media/hdphoto11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2.xml"/><Relationship Id="rId6" Type="http://schemas.microsoft.com/office/2007/relationships/hdphoto" Target="../media/hdphoto13.wdp"/><Relationship Id="rId5" Type="http://schemas.openxmlformats.org/officeDocument/2006/relationships/image" Target="../media/image72.png"/><Relationship Id="rId4" Type="http://schemas.microsoft.com/office/2007/relationships/hdphoto" Target="../media/hdphoto12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3.xml"/><Relationship Id="rId1" Type="http://schemas.openxmlformats.org/officeDocument/2006/relationships/tags" Target="../tags/tag15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74.xml"/><Relationship Id="rId1" Type="http://schemas.openxmlformats.org/officeDocument/2006/relationships/tags" Target="../tags/tag1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5.xml"/><Relationship Id="rId4" Type="http://schemas.microsoft.com/office/2007/relationships/hdphoto" Target="../media/hdphoto15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3B822-9A82-FD1F-B426-09B959BE4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87936E3A-6381-7878-7330-CD39B8A217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69936"/>
            <a:ext cx="12192000" cy="822960"/>
          </a:xfrm>
        </p:spPr>
        <p:txBody>
          <a:bodyPr wrap="square" anchor="ctr">
            <a:noAutofit/>
          </a:bodyPr>
          <a:lstStyle/>
          <a:p>
            <a:pPr>
              <a:lnSpc>
                <a:spcPts val="3900"/>
              </a:lnSpc>
              <a:spcBef>
                <a:spcPts val="2400"/>
              </a:spcBef>
            </a:pPr>
            <a:r>
              <a:rPr lang="en-US" sz="4000" dirty="0"/>
              <a:t>Relapsed/Refractory Multiple Myeloma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81CE1E3A-B506-FF7F-F802-C048A9144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650" y="5445224"/>
            <a:ext cx="6300700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lvl="0" algn="ctr" defTabSz="914400" eaLnBrk="0" hangingPunct="0">
              <a:lnSpc>
                <a:spcPts val="3440"/>
              </a:lnSpc>
              <a:spcAft>
                <a:spcPts val="0"/>
              </a:spcAft>
              <a:buClr>
                <a:srgbClr val="000000"/>
              </a:buClr>
              <a:buSzPct val="80000"/>
              <a:defRPr/>
            </a:pPr>
            <a:r>
              <a:rPr lang="en-US" altLang="x-none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Natalie S Callander, MD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BF564C5-9C20-E895-B86F-28BB11199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00624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Beth Faiman, PhD, MSN, APN-BC, AOCN, BMTCN, FAAN, FAPO</a:t>
            </a:r>
          </a:p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Hans Lee, MD</a:t>
            </a:r>
          </a:p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Steinbach, PhD-c, DNP, FNP-C, APRN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977E92E1-327C-62F1-A5E3-36D864A23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501008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E9C10D-FE71-8E31-3E3A-D930B887C3DB}"/>
              </a:ext>
            </a:extLst>
          </p:cNvPr>
          <p:cNvSpPr txBox="1"/>
          <p:nvPr/>
        </p:nvSpPr>
        <p:spPr>
          <a:xfrm>
            <a:off x="-4572" y="1196752"/>
            <a:ext cx="12196571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5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Complimentary NCPD Symposium Series Held During the 51</a:t>
            </a:r>
            <a:r>
              <a:rPr lang="en-US" sz="2500" b="0" i="1" baseline="30000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5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Annual ONS Congress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3FA1CC-1BAE-1302-CF27-6657812EA6E0}"/>
              </a:ext>
            </a:extLst>
          </p:cNvPr>
          <p:cNvSpPr txBox="1"/>
          <p:nvPr/>
        </p:nvSpPr>
        <p:spPr>
          <a:xfrm>
            <a:off x="0" y="187775"/>
            <a:ext cx="12192000" cy="11182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4040"/>
              </a:lnSpc>
              <a:defRPr/>
            </a:pPr>
            <a: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Advances in Cancer Care — New Paradigms, </a:t>
            </a:r>
            <a:b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Agents and What It Means for the Oncology Nurse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849E8A1-0267-5CEF-510B-35C001A89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2430867"/>
            <a:ext cx="12192000" cy="104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3900"/>
              </a:lnSpc>
              <a:spcBef>
                <a:spcPts val="0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Saturday, May 16, 2026</a:t>
            </a:r>
          </a:p>
          <a:p>
            <a:pPr>
              <a:lnSpc>
                <a:spcPts val="3900"/>
              </a:lnSpc>
              <a:spcBef>
                <a:spcPts val="0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12:15 PM – 1:45 PM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1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920479" y="1686530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Review Program Slides: A link to the program slides will be posted in the chat room at the start of the program.</a:t>
            </a: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1920479" y="2824212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Answer Survey Questions: Complete the pre- and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postmeeting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surveys. Survey questions will be discussed throughout the meeting.</a:t>
            </a: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920479" y="4013398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Ask a Question: Submit a challenging case or question for discussion using the Zoom chat room.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920479" y="5219346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Get NCPD Credit: An NCPD credit link will be provided in the chat room at the conclusion of the program.</a:t>
            </a:r>
          </a:p>
        </p:txBody>
      </p:sp>
      <p:pic>
        <p:nvPicPr>
          <p:cNvPr id="27" name="Picture 26" descr="ASCO-GI-16_iPad-icons_v1fr-slid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1640304"/>
            <a:ext cx="1005840" cy="769902"/>
          </a:xfrm>
          <a:prstGeom prst="rect">
            <a:avLst/>
          </a:prstGeom>
        </p:spPr>
      </p:pic>
      <p:pic>
        <p:nvPicPr>
          <p:cNvPr id="28" name="Picture 27" descr="ASCO-GI-16_iPad-icons_v1fr-questi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3983960"/>
            <a:ext cx="1005840" cy="776111"/>
          </a:xfrm>
          <a:prstGeom prst="rect">
            <a:avLst/>
          </a:prstGeom>
        </p:spPr>
      </p:pic>
      <p:pic>
        <p:nvPicPr>
          <p:cNvPr id="29" name="Picture 28" descr="ASCO-GI-16_iPad-icons_v1fr-surve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2809741"/>
            <a:ext cx="1005840" cy="774684"/>
          </a:xfrm>
          <a:prstGeom prst="rect">
            <a:avLst/>
          </a:prstGeom>
        </p:spPr>
      </p:pic>
      <p:pic>
        <p:nvPicPr>
          <p:cNvPr id="30" name="Picture 29" descr="ASCO-GI-16_iPad-icons_v1fr-cm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5159605"/>
            <a:ext cx="1005840" cy="7651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143000"/>
          </a:xfrm>
        </p:spPr>
        <p:txBody>
          <a:bodyPr/>
          <a:lstStyle/>
          <a:p>
            <a:r>
              <a:rPr lang="en-US" dirty="0"/>
              <a:t>Clinicians Attending via Zoom</a:t>
            </a:r>
          </a:p>
        </p:txBody>
      </p:sp>
    </p:spTree>
    <p:extLst>
      <p:ext uri="{BB962C8B-B14F-4D97-AF65-F5344CB8AC3E}">
        <p14:creationId xmlns:p14="http://schemas.microsoft.com/office/powerpoint/2010/main" val="31480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8E03-FEAD-4F1F-04B3-3960DDB9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574032"/>
            <a:ext cx="10358967" cy="1143000"/>
          </a:xfrm>
        </p:spPr>
        <p:txBody>
          <a:bodyPr/>
          <a:lstStyle/>
          <a:p>
            <a:r>
              <a:rPr lang="en-US" sz="3800" dirty="0"/>
              <a:t>Case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206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90145"/>
            <a:ext cx="10972800" cy="2257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7" b="1" i="0" u="none" strike="noStrike" kern="1200" cap="none" spc="0" normalizeH="0" baseline="0" noProof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PRESENTATION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731521"/>
            <a:ext cx="10972800" cy="45134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33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67-year-old woman, IgA κ MM — sequencing after CAR-T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41121"/>
            <a:ext cx="109728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0" normalizeH="0" baseline="0" noProof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≥4th line, post BCMA-directed therapy  ·  considering belantamab mafodotin</a:t>
            </a:r>
          </a:p>
        </p:txBody>
      </p:sp>
      <p:sp>
        <p:nvSpPr>
          <p:cNvPr id="7" name="Rectangle 6"/>
          <p:cNvSpPr/>
          <p:nvPr/>
        </p:nvSpPr>
        <p:spPr>
          <a:xfrm>
            <a:off x="2682240" y="1889760"/>
            <a:ext cx="3474720" cy="1828800"/>
          </a:xfrm>
          <a:prstGeom prst="rect">
            <a:avLst/>
          </a:prstGeom>
          <a:solidFill>
            <a:srgbClr val="F4F6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82240" y="1889760"/>
            <a:ext cx="73152" cy="1828800"/>
          </a:xfrm>
          <a:prstGeom prst="rect">
            <a:avLst/>
          </a:prstGeom>
          <a:solidFill>
            <a:srgbClr val="0E8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8544" y="1950721"/>
            <a:ext cx="323088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Diagnosis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8544" y="2340865"/>
            <a:ext cx="3230880" cy="6619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>
                <a:srgbClr val="0E8C8C"/>
              </a:buClr>
              <a:buSzPct val="70000"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IgA </a:t>
            </a:r>
            <a:r>
              <a:rPr kumimoji="0" sz="1267" b="0" i="0" u="none" strike="noStrike" kern="1200" cap="none" spc="0" normalizeH="0" baseline="0" noProof="0" dirty="0" err="1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</a:t>
            </a: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multiple myeloma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>
                <a:srgbClr val="0E8C8C"/>
              </a:buClr>
              <a:buSzPct val="70000"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R-ISS Stage 1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>
                <a:srgbClr val="0E8C8C"/>
              </a:buClr>
              <a:buSzPct val="70000"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 karyotype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3901440"/>
            <a:ext cx="5547360" cy="2414016"/>
          </a:xfrm>
          <a:prstGeom prst="rect">
            <a:avLst/>
          </a:prstGeom>
          <a:solidFill>
            <a:srgbClr val="F4F6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3901440"/>
            <a:ext cx="73152" cy="2414016"/>
          </a:xfrm>
          <a:prstGeom prst="rect">
            <a:avLst/>
          </a:prstGeom>
          <a:solidFill>
            <a:srgbClr val="C77F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904" y="3962400"/>
            <a:ext cx="536448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Treatment course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904" y="4328160"/>
            <a:ext cx="67056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0160" y="4328160"/>
            <a:ext cx="487680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Induction (DRd / VRd) → Auto-HSCT → maintenance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5904" y="4608576"/>
            <a:ext cx="67056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0160" y="4608576"/>
            <a:ext cx="487680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1st relapse — anti-CD38–based triplet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5904" y="4888992"/>
            <a:ext cx="67056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0160" y="4888992"/>
            <a:ext cx="487680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Anito-cel (CAR-T)  ·  ARC-112A — remarkable response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5904" y="5425441"/>
            <a:ext cx="5364480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33" b="1" i="0" u="none" strike="noStrike" kern="1200" cap="none" spc="0" normalizeH="0" baseline="0" noProof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L4  (next line)  ·  belantamab mafodotin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904" y="5705856"/>
            <a:ext cx="536448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Regimen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BVd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BPd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00800" y="1889760"/>
            <a:ext cx="5181600" cy="4450080"/>
          </a:xfrm>
          <a:prstGeom prst="rect">
            <a:avLst/>
          </a:prstGeom>
          <a:solidFill>
            <a:srgbClr val="FFFFFF"/>
          </a:solidFill>
          <a:ln w="9525">
            <a:solidFill>
              <a:srgbClr val="D6DE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00800" y="1889760"/>
            <a:ext cx="73152" cy="4450080"/>
          </a:xfrm>
          <a:prstGeom prst="rect">
            <a:avLst/>
          </a:prstGeom>
          <a:solidFill>
            <a:srgbClr val="0F2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83680" y="1950720"/>
            <a:ext cx="4876800" cy="28732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Why belantamab — and why now?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3680" y="2340864"/>
            <a:ext cx="4876800" cy="1949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67" b="1" i="0" u="none" strike="noStrike" kern="1200" cap="none" spc="0" normalizeH="0" baseline="0" noProof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ADC, NOT ANOTHER T-CELL ENGAGER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83680" y="2657857"/>
            <a:ext cx="4876800" cy="12644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0E8C8C"/>
              </a:buClr>
              <a:buSzPct val="70000"/>
              <a:buFontTx/>
              <a:buChar char="■"/>
              <a:tabLst/>
              <a:defRPr/>
            </a:pPr>
            <a:r>
              <a:rPr kumimoji="0" sz="13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Avoids T-cell redirection.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0E8C8C"/>
              </a:buClr>
              <a:buSzPct val="70000"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 CAR-T, T-cell fitness is a real concern</a:t>
            </a:r>
            <a:r>
              <a:rPr kumimoji="0" lang="en-US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ADC sidesteps it.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0E8C8C"/>
              </a:buClr>
              <a:buSzPct val="70000"/>
              <a:buFontTx/>
              <a:buChar char="■"/>
              <a:tabLst/>
              <a:defRPr/>
            </a:pPr>
            <a:r>
              <a:rPr kumimoji="0" sz="13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 mechanism, same target.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0E8C8C"/>
              </a:buClr>
              <a:buSzPct val="70000"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Belantamab still hits BCMA, but via a payload</a:t>
            </a:r>
            <a:r>
              <a:rPr kumimoji="0" lang="en-US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via T cells.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0E8C8C"/>
              </a:buClr>
              <a:buSzPct val="70000"/>
              <a:buFontTx/>
              <a:buChar char="■"/>
              <a:tabLst/>
              <a:defRPr/>
            </a:pPr>
            <a:r>
              <a:rPr kumimoji="0" sz="13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Outpatient infusion every 3–8 weeks.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0E8C8C"/>
              </a:buClr>
              <a:buSzPct val="70000"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step-up, no hospitalization</a:t>
            </a:r>
            <a:r>
              <a:rPr kumimoji="0" lang="en-US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protects QoL and independence.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83680" y="4450080"/>
            <a:ext cx="4876800" cy="1949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67" b="1" i="0" u="none" strike="noStrike" kern="1200" cap="none" spc="0" normalizeH="0" baseline="0" noProof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DISCUSSION  ·  WHAT MATTERS TO HER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83680" y="4779264"/>
            <a:ext cx="4876800" cy="11106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>
                <a:srgbClr val="C77F1F"/>
              </a:buClr>
              <a:buSzPct val="70000"/>
              <a:buFontTx/>
              <a:buChar char="■"/>
              <a:tabLst/>
              <a:defRPr/>
            </a:pPr>
            <a:r>
              <a:rPr kumimoji="0" sz="13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Values QoL and independence above all.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>
                <a:srgbClr val="C77F1F"/>
              </a:buClr>
              <a:buSzPct val="70000"/>
              <a:buFontTx/>
              <a:buChar char="■"/>
              <a:tabLst/>
              <a:defRPr/>
            </a:pPr>
            <a:r>
              <a:rPr kumimoji="0" sz="1267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Drove herself to every CAR-T visit; living independently</a:t>
            </a:r>
            <a:r>
              <a:rPr kumimoji="0" lang="en-US" sz="1267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sz="1267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protect both.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>
                <a:srgbClr val="C77F1F"/>
              </a:buClr>
              <a:buSzPct val="70000"/>
              <a:buFontTx/>
              <a:buChar char="■"/>
              <a:tabLst/>
              <a:defRPr/>
            </a:pPr>
            <a:r>
              <a:rPr kumimoji="0" sz="13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Rural vs academic care setting.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>
                <a:srgbClr val="C77F1F"/>
              </a:buClr>
              <a:buSzPct val="70000"/>
              <a:buFontTx/>
              <a:buChar char="■"/>
              <a:tabLst/>
              <a:defRPr/>
            </a:pPr>
            <a:r>
              <a:rPr kumimoji="0" sz="1267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Frequency of ophthalmology + slit-lamp visits may be the deciding factor.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9600" y="6461760"/>
            <a:ext cx="1097280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#4  </a:t>
            </a:r>
            <a:r>
              <a:rPr kumimoji="0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Belantamab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Mafodotin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Tolerability  ·  M. Steinbach  ·  ONS 2026</a:t>
            </a:r>
          </a:p>
        </p:txBody>
      </p:sp>
      <p:pic>
        <p:nvPicPr>
          <p:cNvPr id="31" name="Picture 30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0C9D9519-B811-53B7-1582-02DA9AB1A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4" y="1856443"/>
            <a:ext cx="1895687" cy="1895687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B7B60-4EA9-CD72-1496-64817D03B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54B9BF-C83B-1238-0E3B-AF0EDF28C71C}"/>
              </a:ext>
            </a:extLst>
          </p:cNvPr>
          <p:cNvSpPr/>
          <p:nvPr/>
        </p:nvSpPr>
        <p:spPr bwMode="auto">
          <a:xfrm>
            <a:off x="758948" y="4437112"/>
            <a:ext cx="10512305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B08D5-6BBE-0BBA-9AC4-ED2581EA5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D2182-ABB6-6E01-2401-BAB6B4D69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Introduction: </a:t>
            </a:r>
            <a:r>
              <a:rPr lang="en-US" sz="2500" dirty="0">
                <a:solidFill>
                  <a:schemeClr val="tx1"/>
                </a:solidFill>
              </a:rPr>
              <a:t>The Multiple Myeloma (MM) Treatment Journey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Role of Chimeric Antigen Receptor T-Cell Therapy in Relapsed/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Refractory (R/R)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Role of BCMA- and Non-BCMA-Targeted Bispecific Antibodies in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R/R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Utility of Belantamab Mafodotin in R/R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4: Potential Role of Cereblon E3 Ligase Modulators in MM </a:t>
            </a:r>
          </a:p>
        </p:txBody>
      </p:sp>
    </p:spTree>
    <p:extLst>
      <p:ext uri="{BB962C8B-B14F-4D97-AF65-F5344CB8AC3E}">
        <p14:creationId xmlns:p14="http://schemas.microsoft.com/office/powerpoint/2010/main" val="11834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265A8C-6025-F443-7736-0E5E226FD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1371600"/>
            <a:ext cx="9870013" cy="2682608"/>
          </a:xfrm>
        </p:spPr>
        <p:txBody>
          <a:bodyPr>
            <a:normAutofit/>
          </a:bodyPr>
          <a:lstStyle/>
          <a:p>
            <a:r>
              <a:rPr lang="en-US"/>
              <a:t>Potential </a:t>
            </a:r>
            <a:r>
              <a:rPr lang="en-US" dirty="0"/>
              <a:t>Role of Cereblon E3 Ligase Modulators (</a:t>
            </a:r>
            <a:r>
              <a:rPr lang="en-US" dirty="0" err="1"/>
              <a:t>CELMoDs</a:t>
            </a:r>
            <a:r>
              <a:rPr lang="en-US" dirty="0"/>
              <a:t>) in MM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64DBEC3-1B3B-EAC3-6024-035F175264D2}"/>
              </a:ext>
            </a:extLst>
          </p:cNvPr>
          <p:cNvSpPr txBox="1">
            <a:spLocks/>
          </p:cNvSpPr>
          <p:nvPr/>
        </p:nvSpPr>
        <p:spPr>
          <a:xfrm>
            <a:off x="640080" y="4263526"/>
            <a:ext cx="8019178" cy="18838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Natalie S Callander,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Professor of Medicine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Director, Myeloma Clinical and Cellular Therapy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University of Wisconsin Carbone Cancer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Madison, Wisconsin</a:t>
            </a:r>
          </a:p>
        </p:txBody>
      </p:sp>
    </p:spTree>
    <p:extLst>
      <p:ext uri="{BB962C8B-B14F-4D97-AF65-F5344CB8AC3E}">
        <p14:creationId xmlns:p14="http://schemas.microsoft.com/office/powerpoint/2010/main" val="122706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10936-39F6-6691-6ADD-B9BD3A7A1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105" y="393193"/>
            <a:ext cx="3156857" cy="264261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Celmods bind to cereblon, keeping it active so that targets like Aiolos and Ikaros can be degraded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1A05E-E29B-EB63-75E2-6A0FF7AB8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06" y="4988052"/>
            <a:ext cx="3156857" cy="1362456"/>
          </a:xfrm>
        </p:spPr>
        <p:txBody>
          <a:bodyPr anchor="t">
            <a:normAutofit/>
          </a:bodyPr>
          <a:lstStyle/>
          <a:p>
            <a:r>
              <a:rPr lang="en-US" dirty="0"/>
              <a:t>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0527CE-FCD0-40C8-B37A-39331C2A4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011930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6E6A773-C32F-53E1-EBE8-F8B163FB0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913" y="1098734"/>
            <a:ext cx="4019744" cy="4729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8554CA-99F7-45F7-4F5D-CF75C9C60F5C}"/>
              </a:ext>
            </a:extLst>
          </p:cNvPr>
          <p:cNvSpPr txBox="1"/>
          <p:nvPr/>
        </p:nvSpPr>
        <p:spPr>
          <a:xfrm>
            <a:off x="5526593" y="6467128"/>
            <a:ext cx="357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Patel T Clin Lym Mye 2024 24:762</a:t>
            </a:r>
          </a:p>
        </p:txBody>
      </p:sp>
      <p:pic>
        <p:nvPicPr>
          <p:cNvPr id="1026" name="Picture 2" descr="Differentiation of IMiDs and CELMoDs">
            <a:extLst>
              <a:ext uri="{FF2B5EF4-FFF2-40B4-BE49-F238E27FC236}">
                <a16:creationId xmlns:a16="http://schemas.microsoft.com/office/drawing/2014/main" id="{DAEFF94B-8479-2FBF-71DD-209F77AA7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93" y="507492"/>
            <a:ext cx="9063613" cy="595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2BB1FF-6397-DA75-407E-B5EEEA43DF2E}"/>
              </a:ext>
            </a:extLst>
          </p:cNvPr>
          <p:cNvSpPr txBox="1"/>
          <p:nvPr/>
        </p:nvSpPr>
        <p:spPr>
          <a:xfrm>
            <a:off x="7315705" y="2753241"/>
            <a:ext cx="3913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CELMoDs are much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Potent but no more toxic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Oral dosing schedule comparable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To Lenalidomide or pomalidomide</a:t>
            </a:r>
          </a:p>
        </p:txBody>
      </p:sp>
    </p:spTree>
    <p:extLst>
      <p:ext uri="{BB962C8B-B14F-4D97-AF65-F5344CB8AC3E}">
        <p14:creationId xmlns:p14="http://schemas.microsoft.com/office/powerpoint/2010/main" val="33506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56FD3F84-EF4D-8B5E-1407-F3D3B5690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2" t="804" r="2234" b="53978"/>
          <a:stretch>
            <a:fillRect/>
          </a:stretch>
        </p:blipFill>
        <p:spPr bwMode="auto">
          <a:xfrm>
            <a:off x="6966728" y="233306"/>
            <a:ext cx="4401527" cy="319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5763D6E-B7A3-EE0F-E755-F58EAE1F4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5" t="1162" r="869" b="55942"/>
          <a:stretch>
            <a:fillRect/>
          </a:stretch>
        </p:blipFill>
        <p:spPr bwMode="auto">
          <a:xfrm>
            <a:off x="6096000" y="3429000"/>
            <a:ext cx="6078657" cy="317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285B3B-1E6E-64F3-1F75-D2A6A8633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93" y="726204"/>
            <a:ext cx="5588580" cy="56234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31F237-771E-E39D-5C43-C94FD76CD9FD}"/>
              </a:ext>
            </a:extLst>
          </p:cNvPr>
          <p:cNvSpPr txBox="1"/>
          <p:nvPr/>
        </p:nvSpPr>
        <p:spPr>
          <a:xfrm>
            <a:off x="6197928" y="6488668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Richardson P NEJM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34BBA7-F84A-F7F1-FCD1-85C3B5EB9907}"/>
              </a:ext>
            </a:extLst>
          </p:cNvPr>
          <p:cNvSpPr txBox="1"/>
          <p:nvPr/>
        </p:nvSpPr>
        <p:spPr>
          <a:xfrm>
            <a:off x="8950605" y="541538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ORR 55% at RP2D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9CCF4-489F-CB59-DCB3-9127D57AD3B1}"/>
              </a:ext>
            </a:extLst>
          </p:cNvPr>
          <p:cNvSpPr txBox="1"/>
          <p:nvPr/>
        </p:nvSpPr>
        <p:spPr>
          <a:xfrm>
            <a:off x="261468" y="51520"/>
            <a:ext cx="6522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Both IBERDOMIDE AND MEZIGDOMIDE HAVE ACTIVITY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VERY HEAVILY PRETREATED MM PTS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5C0E3-1F4D-305D-E74A-AE8D87D11331}"/>
              </a:ext>
            </a:extLst>
          </p:cNvPr>
          <p:cNvSpPr txBox="1"/>
          <p:nvPr/>
        </p:nvSpPr>
        <p:spPr>
          <a:xfrm>
            <a:off x="1216241" y="6488668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Lonial S Lancet 2022 e822</a:t>
            </a:r>
          </a:p>
        </p:txBody>
      </p:sp>
    </p:spTree>
    <p:extLst>
      <p:ext uri="{BB962C8B-B14F-4D97-AF65-F5344CB8AC3E}">
        <p14:creationId xmlns:p14="http://schemas.microsoft.com/office/powerpoint/2010/main" val="42285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1457023-DE41-402D-A931-2A013B742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Mezigdomide Plus Vd or Kd in R/R MM: Study Design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51303B2-FE26-4833-8BD6-2C6BA63495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200" dirty="0"/>
              <a:t>Multicenter, open-label phase I/II dose-finding and expansion trial</a:t>
            </a:r>
          </a:p>
          <a:p>
            <a:pPr marL="0" indent="0">
              <a:buNone/>
            </a:pPr>
            <a:endParaRPr lang="en-US" altLang="en-US" sz="2200" dirty="0"/>
          </a:p>
          <a:p>
            <a:endParaRPr lang="en-US" altLang="en-US" sz="2200" dirty="0"/>
          </a:p>
          <a:p>
            <a:endParaRPr lang="en-US" altLang="en-US" sz="2200" dirty="0"/>
          </a:p>
          <a:p>
            <a:endParaRPr lang="en-US" altLang="en-US" sz="2200" dirty="0"/>
          </a:p>
          <a:p>
            <a:endParaRPr lang="en-US" altLang="en-US" sz="2200" dirty="0"/>
          </a:p>
          <a:p>
            <a:endParaRPr lang="en-US" altLang="en-US" sz="2200" dirty="0"/>
          </a:p>
          <a:p>
            <a:pPr marL="0" indent="0">
              <a:buNone/>
            </a:pPr>
            <a:br>
              <a:rPr lang="en-US" altLang="en-US" sz="2200" dirty="0"/>
            </a:br>
            <a:endParaRPr lang="en-US" altLang="en-US" sz="2200" dirty="0"/>
          </a:p>
          <a:p>
            <a:r>
              <a:rPr lang="en-US" altLang="en-US" sz="2200" b="1" dirty="0"/>
              <a:t>Coprimary endpoints</a:t>
            </a:r>
            <a:r>
              <a:rPr lang="en-US" altLang="en-US" sz="2200" dirty="0"/>
              <a:t>: recommended dose, safety, ORR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ECB4FD5E-5340-C9FE-85A7-C0B8B86DE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6" y="6379390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Sandhu. ASH 2024. Abstr 1025.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Box 23">
            <a:extLst>
              <a:ext uri="{FF2B5EF4-FFF2-40B4-BE49-F238E27FC236}">
                <a16:creationId xmlns:a16="http://schemas.microsoft.com/office/drawing/2014/main" id="{1C561006-67FB-C373-972E-AD59BC42C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23" y="2873837"/>
            <a:ext cx="268904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Patients with MM and measurable disease; PD during or after most recent antimyeloma tx; MR or better to ≥1 prior tx; prior LEN for 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≥2 consecutive cycles; 2-4 prior tx for cohorts A, C; 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1-3 prior tx for cohort D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FC210051-9AC5-9445-03FD-641BB57BC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553" y="2417431"/>
            <a:ext cx="3657600" cy="128863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Cohort 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*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Mezigdomide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0.3, 0.6, or 1.0 mg 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Bortezomib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‡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1.3 mg/m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Dexamethasone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¶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20 or 10 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(n = 28)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C67FD222-855F-88FF-83BF-BAC4FD92F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021" y="4035839"/>
            <a:ext cx="3657600" cy="1288636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Cohort C</a:t>
            </a:r>
            <a:r>
              <a:rPr kumimoji="0" lang="en-US" sz="1600" b="1" i="0" u="sng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§</a:t>
            </a:r>
            <a:endParaRPr kumimoji="0" lang="en-US" sz="1600" b="1" i="0" u="sng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Mezigdomide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ǁ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0.3, 0.6, or 1.0 mg 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Carfilzomib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#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 mg/m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C1D1; 56 mg/m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Dexamethasone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¶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40 or 20 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(n = 27)</a:t>
            </a: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88891DFA-57AC-00AE-8744-F85B4F5DC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949" y="4829076"/>
            <a:ext cx="2103120" cy="54864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Cohort B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MEZI + DARA + DEX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Line 32">
            <a:extLst>
              <a:ext uri="{FF2B5EF4-FFF2-40B4-BE49-F238E27FC236}">
                <a16:creationId xmlns:a16="http://schemas.microsoft.com/office/drawing/2014/main" id="{0539AE1B-D48B-8C65-E9E9-A61E005D5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9339" y="2863162"/>
            <a:ext cx="4794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12BAE7BD-1456-FB04-1719-A76EC84C7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949" y="5477177"/>
            <a:ext cx="2103120" cy="54864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Cohort 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MEZI + ELO + DEX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6766CD5D-010E-9430-9B18-E392A1408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1253" y="2417431"/>
            <a:ext cx="3790950" cy="128930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Cohort D*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Mezigdomide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0.6 or 1.0 mg +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Vd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(n = 49)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5885F-D1E0-9862-E1CE-E8E859E89691}"/>
              </a:ext>
            </a:extLst>
          </p:cNvPr>
          <p:cNvSpPr txBox="1"/>
          <p:nvPr/>
        </p:nvSpPr>
        <p:spPr bwMode="auto">
          <a:xfrm>
            <a:off x="3987999" y="2048099"/>
            <a:ext cx="2478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Phase I: Dose escalation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1AE543-B583-DAAC-22C1-E04942CCA6C9}"/>
              </a:ext>
            </a:extLst>
          </p:cNvPr>
          <p:cNvSpPr txBox="1"/>
          <p:nvPr/>
        </p:nvSpPr>
        <p:spPr bwMode="auto">
          <a:xfrm>
            <a:off x="7696200" y="2048099"/>
            <a:ext cx="3783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Phase II: Dose expansion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76F316-F48B-0496-F7AD-4E1D66A95937}"/>
              </a:ext>
            </a:extLst>
          </p:cNvPr>
          <p:cNvSpPr txBox="1"/>
          <p:nvPr/>
        </p:nvSpPr>
        <p:spPr bwMode="auto">
          <a:xfrm>
            <a:off x="8009753" y="4459744"/>
            <a:ext cx="37002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Other Phase I Cohorts Not Reported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41FC72-A10E-C4A1-B07E-AE241830E7E3}"/>
              </a:ext>
            </a:extLst>
          </p:cNvPr>
          <p:cNvSpPr txBox="1"/>
          <p:nvPr/>
        </p:nvSpPr>
        <p:spPr bwMode="auto">
          <a:xfrm>
            <a:off x="3304782" y="3692231"/>
            <a:ext cx="62242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*21-day cycle.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D1-14.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D1, 4, 8, 11 of C1-8; D1, 8 of C≥9.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¶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 mg PO; 10 mg if aged &gt;75 yr.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4EC01-4E8E-08C4-3F8B-FE80547EEF0F}"/>
              </a:ext>
            </a:extLst>
          </p:cNvPr>
          <p:cNvSpPr txBox="1"/>
          <p:nvPr/>
        </p:nvSpPr>
        <p:spPr bwMode="auto">
          <a:xfrm>
            <a:off x="3257853" y="5311203"/>
            <a:ext cx="52141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§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28-day cycle.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ǁ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D1-21.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#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 mg/m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IV D1C1; 56 mg/m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IV D8, 15 (C1);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D1, 8, 15 (C2-12); D1, 15 C≥13.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¶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 mg PO or IV; 20 mg if aged &gt;75 yr.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A5D4B0-416D-8CFB-ED90-72482CC70BD4}"/>
              </a:ext>
            </a:extLst>
          </p:cNvPr>
          <p:cNvCxnSpPr/>
          <p:nvPr/>
        </p:nvCxnSpPr>
        <p:spPr bwMode="auto">
          <a:xfrm>
            <a:off x="2976282" y="3119718"/>
            <a:ext cx="373325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3BCCEA-9CE2-E0D5-69B5-B16C93458899}"/>
              </a:ext>
            </a:extLst>
          </p:cNvPr>
          <p:cNvCxnSpPr/>
          <p:nvPr/>
        </p:nvCxnSpPr>
        <p:spPr bwMode="auto">
          <a:xfrm>
            <a:off x="2931458" y="4724400"/>
            <a:ext cx="373325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1212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9C286-DDA3-FA8C-6AD7-452FC2E15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CA10F49-6B78-B2D9-67A2-254F8BDBA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759" y="238127"/>
            <a:ext cx="10872444" cy="110331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Mezigdomide Plus Vd or Kd in R/R MM: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PFS and Response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171AB-4C9F-5938-D9D5-61B53C5AC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8" y="5495110"/>
            <a:ext cx="10877550" cy="940526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altLang="en-US" sz="1800" dirty="0"/>
              <a:t>MEZI-Vd and MEZI-Kd showed efficacy at all doses tested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altLang="en-US" sz="1800" dirty="0"/>
              <a:t>Pharmacodynamic activity was observed with MEZI-Vd and MEZI-Kd at all doses, as measured by Aiolos degradation in T-cells and within tumors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D9AB821D-CEC3-1D83-A049-D70E14715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78" y="6388915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Sandhu. ASH 2024. Abstr 1025.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Group 32">
            <a:extLst>
              <a:ext uri="{FF2B5EF4-FFF2-40B4-BE49-F238E27FC236}">
                <a16:creationId xmlns:a16="http://schemas.microsoft.com/office/drawing/2014/main" id="{D3F4341D-883B-CE9F-1ADF-BE47816F1FC3}"/>
              </a:ext>
            </a:extLst>
          </p:cNvPr>
          <p:cNvGraphicFramePr>
            <a:graphicFrameLocks/>
          </p:cNvGraphicFramePr>
          <p:nvPr/>
        </p:nvGraphicFramePr>
        <p:xfrm>
          <a:off x="723900" y="1603375"/>
          <a:ext cx="10755312" cy="3810144"/>
        </p:xfrm>
        <a:graphic>
          <a:graphicData uri="http://schemas.openxmlformats.org/drawingml/2006/table">
            <a:tbl>
              <a:tblPr/>
              <a:tblGrid>
                <a:gridCol w="2375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459">
                  <a:extLst>
                    <a:ext uri="{9D8B030D-6E8A-4147-A177-3AD203B41FA5}">
                      <a16:colId xmlns:a16="http://schemas.microsoft.com/office/drawing/2014/main" val="2659360072"/>
                    </a:ext>
                  </a:extLst>
                </a:gridCol>
                <a:gridCol w="1047459">
                  <a:extLst>
                    <a:ext uri="{9D8B030D-6E8A-4147-A177-3AD203B41FA5}">
                      <a16:colId xmlns:a16="http://schemas.microsoft.com/office/drawing/2014/main" val="2001394959"/>
                    </a:ext>
                  </a:extLst>
                </a:gridCol>
                <a:gridCol w="1047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7459">
                  <a:extLst>
                    <a:ext uri="{9D8B030D-6E8A-4147-A177-3AD203B41FA5}">
                      <a16:colId xmlns:a16="http://schemas.microsoft.com/office/drawing/2014/main" val="489576071"/>
                    </a:ext>
                  </a:extLst>
                </a:gridCol>
                <a:gridCol w="1047459">
                  <a:extLst>
                    <a:ext uri="{9D8B030D-6E8A-4147-A177-3AD203B41FA5}">
                      <a16:colId xmlns:a16="http://schemas.microsoft.com/office/drawing/2014/main" val="204404324"/>
                    </a:ext>
                  </a:extLst>
                </a:gridCol>
                <a:gridCol w="1047459">
                  <a:extLst>
                    <a:ext uri="{9D8B030D-6E8A-4147-A177-3AD203B41FA5}">
                      <a16:colId xmlns:a16="http://schemas.microsoft.com/office/drawing/2014/main" val="1433242046"/>
                    </a:ext>
                  </a:extLst>
                </a:gridCol>
                <a:gridCol w="1047459">
                  <a:extLst>
                    <a:ext uri="{9D8B030D-6E8A-4147-A177-3AD203B41FA5}">
                      <a16:colId xmlns:a16="http://schemas.microsoft.com/office/drawing/2014/main" val="3105030794"/>
                    </a:ext>
                  </a:extLst>
                </a:gridCol>
              </a:tblGrid>
              <a:tr h="438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Efficacy Measure</a:t>
                      </a:r>
                    </a:p>
                  </a:txBody>
                  <a:tcPr marL="121881" marR="121881"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Cohort A: MEZI-Vd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28)</a:t>
                      </a:r>
                    </a:p>
                  </a:txBody>
                  <a:tcPr marL="121881" marR="121881"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Cohort D: MEZI-Vd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49)</a:t>
                      </a:r>
                    </a:p>
                  </a:txBody>
                  <a:tcPr marL="121881" marR="121881"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Cohort C: MEZI-Kd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27)</a:t>
                      </a:r>
                    </a:p>
                  </a:txBody>
                  <a:tcPr marL="121881" marR="121881"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6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Overall mPFS, mo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12.3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17.5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13.5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ORR, % (95% CI)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75.0 (55.1-89.3)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85.7 (72.8-94.1)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85.2 (66.3-95.8)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Median DoR, mo (95% CI)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10.9 (8.8-18.7)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19.4 (9.7-NA)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11.9 (6.4-35.9)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464585"/>
                  </a:ext>
                </a:extLst>
              </a:tr>
              <a:tr h="43807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Efficacy Measure</a:t>
                      </a:r>
                    </a:p>
                  </a:txBody>
                  <a:tcPr marL="121881" marR="121881"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Cohort A: MEZI-Vd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28)</a:t>
                      </a:r>
                    </a:p>
                  </a:txBody>
                  <a:tcPr marL="121881" marR="121881"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Cohort D: MEZI-Vd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49)</a:t>
                      </a:r>
                    </a:p>
                  </a:txBody>
                  <a:tcPr marL="121881" marR="121881"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Cohort C: MEZI-Kd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27)</a:t>
                      </a:r>
                    </a:p>
                  </a:txBody>
                  <a:tcPr marL="121881" marR="121881"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22778320"/>
                  </a:ext>
                </a:extLst>
              </a:tr>
              <a:tr h="438077">
                <a:tc vMerge="1">
                  <a:txBody>
                    <a:bodyPr/>
                    <a:lstStyle/>
                    <a:p>
                      <a:pPr marL="1682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 mg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9)</a:t>
                      </a:r>
                    </a:p>
                  </a:txBody>
                  <a:tcPr marL="121881" marR="121881"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 mg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9)</a:t>
                      </a:r>
                    </a:p>
                  </a:txBody>
                  <a:tcPr marL="121881" marR="121881" marT="45728" marB="45728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 mg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10)</a:t>
                      </a:r>
                    </a:p>
                  </a:txBody>
                  <a:tcPr marL="121881" marR="121881" marT="45728" marB="45728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 mg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11)</a:t>
                      </a:r>
                    </a:p>
                  </a:txBody>
                  <a:tcPr marL="121881" marR="121881"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 mg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38)</a:t>
                      </a:r>
                    </a:p>
                  </a:txBody>
                  <a:tcPr marL="121881" marR="121881" marT="45728" marB="45728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 mg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9)</a:t>
                      </a:r>
                    </a:p>
                  </a:txBody>
                  <a:tcPr marL="121881" marR="121881"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 mg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9)</a:t>
                      </a:r>
                    </a:p>
                  </a:txBody>
                  <a:tcPr marL="121881" marR="121881"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 mg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9)</a:t>
                      </a:r>
                    </a:p>
                  </a:txBody>
                  <a:tcPr marL="121881" marR="121881"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18125"/>
                  </a:ext>
                </a:extLst>
              </a:tr>
              <a:tr h="257698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mPFS, mo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13.4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11.2</a:t>
                      </a:r>
                    </a:p>
                  </a:txBody>
                  <a:tcPr marL="121881" marR="121881" marT="45728" marB="4572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12.3</a:t>
                      </a:r>
                    </a:p>
                  </a:txBody>
                  <a:tcPr marL="121881" marR="121881" marT="45728" marB="4572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20.8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16.6</a:t>
                      </a:r>
                    </a:p>
                  </a:txBody>
                  <a:tcPr marL="121881" marR="121881" marT="45728" marB="4572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11.7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13.5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13.8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389584"/>
                  </a:ext>
                </a:extLst>
              </a:tr>
              <a:tr h="438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ORR, % (95% CI)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60.0 </a:t>
                      </a:r>
                      <a:b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(55.1-89.3)</a:t>
                      </a:r>
                    </a:p>
                  </a:txBody>
                  <a:tcPr marL="121881" marR="121881" marT="45728" marB="4572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84.2 </a:t>
                      </a:r>
                      <a:b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(68.7-94.0)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77.8 </a:t>
                      </a:r>
                      <a:b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(40.0-97.2)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193095"/>
                  </a:ext>
                </a:extLst>
              </a:tr>
              <a:tr h="438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Median DoR, mo (95% CI)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11.6 </a:t>
                      </a:r>
                      <a:b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(5.3-NA)</a:t>
                      </a:r>
                    </a:p>
                  </a:txBody>
                  <a:tcPr marL="121881" marR="121881" marT="45728" marB="4572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19.4 </a:t>
                      </a:r>
                      <a:b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(7.0-NA)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11.9 </a:t>
                      </a:r>
                      <a:b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(0.2-NA)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206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2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668D0-1F78-B85B-8D59-001CBA09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053921"/>
            <a:ext cx="10890929" cy="1097280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Aharoni" panose="02010803020104030203" pitchFamily="2" charset="-79"/>
                <a:cs typeface="Aharoni" panose="02010803020104030203" pitchFamily="2" charset="-79"/>
              </a:rPr>
              <a:t>EXCALIBER Phase III trial:</a:t>
            </a:r>
            <a:br>
              <a:rPr lang="en-US" sz="27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700" dirty="0">
                <a:latin typeface="Aharoni" panose="02010803020104030203" pitchFamily="2" charset="-79"/>
                <a:cs typeface="Aharoni" panose="02010803020104030203" pitchFamily="2" charset="-79"/>
              </a:rPr>
              <a:t>coprimary endpoints of MRD negativity and PFS: met endpoint!</a:t>
            </a:r>
            <a:br>
              <a:rPr lang="en-US" sz="27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700" dirty="0">
                <a:latin typeface="Aharoni" panose="02010803020104030203" pitchFamily="2" charset="-79"/>
                <a:cs typeface="Aharoni" panose="02010803020104030203" pitchFamily="2" charset="-79"/>
              </a:rPr>
              <a:t>Expected accelerated FDA approval 8/2026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C7F57-357C-B1A3-9DBB-33E6D4482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49028-A306-0031-3DE2-2687BFA7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071" y="2280492"/>
            <a:ext cx="10983858" cy="4494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B13B0-191B-0505-B1F1-44CD4712FB6F}"/>
              </a:ext>
            </a:extLst>
          </p:cNvPr>
          <p:cNvSpPr txBox="1"/>
          <p:nvPr/>
        </p:nvSpPr>
        <p:spPr>
          <a:xfrm>
            <a:off x="783771" y="6199632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NCT04975997</a:t>
            </a:r>
          </a:p>
        </p:txBody>
      </p:sp>
    </p:spTree>
    <p:extLst>
      <p:ext uri="{BB962C8B-B14F-4D97-AF65-F5344CB8AC3E}">
        <p14:creationId xmlns:p14="http://schemas.microsoft.com/office/powerpoint/2010/main" val="200596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A9D08-4301-804A-6442-1332F614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SUCCESSOR-2: phase III study met primary endpoint of improved PFS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DDD0F5-E61E-AC64-594B-9944C6D19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7468" y="2724743"/>
            <a:ext cx="9266775" cy="3565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DB731C-4D04-B47C-714E-B11833811B77}"/>
              </a:ext>
            </a:extLst>
          </p:cNvPr>
          <p:cNvSpPr txBox="1"/>
          <p:nvPr/>
        </p:nvSpPr>
        <p:spPr>
          <a:xfrm>
            <a:off x="743578" y="6290268"/>
            <a:ext cx="518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Richardson P et al. ASCO 2026;Abstract LBA7506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1E5A7-E56C-928D-B6D9-BEF36A6B54ED}"/>
              </a:ext>
            </a:extLst>
          </p:cNvPr>
          <p:cNvSpPr txBox="1"/>
          <p:nvPr/>
        </p:nvSpPr>
        <p:spPr>
          <a:xfrm>
            <a:off x="251209" y="4099727"/>
            <a:ext cx="22461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Eligibility: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At least 1 line of Rx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Exposure to len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At least 2 cycles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Anti CD38 Ab</a:t>
            </a:r>
          </a:p>
        </p:txBody>
      </p:sp>
    </p:spTree>
    <p:extLst>
      <p:ext uri="{BB962C8B-B14F-4D97-AF65-F5344CB8AC3E}">
        <p14:creationId xmlns:p14="http://schemas.microsoft.com/office/powerpoint/2010/main" val="32867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About the Enduring Program</a:t>
            </a:r>
            <a:endParaRPr lang="en-US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912287" y="1416053"/>
            <a:ext cx="10008250" cy="4799013"/>
          </a:xfrm>
        </p:spPr>
        <p:txBody>
          <a:bodyPr/>
          <a:lstStyle/>
          <a:p>
            <a:pPr eaLnBrk="1" hangingPunct="1">
              <a:lnSpc>
                <a:spcPts val="3280"/>
              </a:lnSpc>
              <a:spcBef>
                <a:spcPts val="1800"/>
              </a:spcBef>
            </a:pP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The live meeting is being video </a:t>
            </a:r>
            <a:b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and audio recorded.</a:t>
            </a:r>
          </a:p>
          <a:p>
            <a:pPr eaLnBrk="1" hangingPunct="1">
              <a:lnSpc>
                <a:spcPts val="3280"/>
              </a:lnSpc>
              <a:spcBef>
                <a:spcPts val="1800"/>
              </a:spcBef>
            </a:pP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The proceedings from today will </a:t>
            </a:r>
            <a:b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be edited and developed into </a:t>
            </a:r>
            <a:b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an enduring web-based program. </a:t>
            </a:r>
            <a:b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 email will be sent to all attendees </a:t>
            </a:r>
            <a:b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when the activity is available. 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  <a:ea typeface="ヒラギノ角ゴ Pro W3" charset="0"/>
              <a:cs typeface="Calibri" panose="020F0502020204030204" pitchFamily="34" charset="0"/>
            </a:endParaRPr>
          </a:p>
          <a:p>
            <a:pPr eaLnBrk="1" hangingPunct="1">
              <a:lnSpc>
                <a:spcPts val="3280"/>
              </a:lnSpc>
              <a:spcBef>
                <a:spcPts val="1800"/>
              </a:spcBef>
            </a:pP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To learn more about our education programs, visit our website, </a:t>
            </a:r>
            <a:r>
              <a:rPr lang="en-US" u="sng" dirty="0" err="1">
                <a:solidFill>
                  <a:srgbClr val="3233FF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www.ResearchToPractice.com</a:t>
            </a:r>
            <a:endParaRPr lang="en-US" u="sng" dirty="0">
              <a:solidFill>
                <a:srgbClr val="3233FF"/>
              </a:solidFill>
              <a:latin typeface="Calibri" panose="020F0502020204030204" pitchFamily="34" charset="0"/>
              <a:ea typeface="ヒラギノ角ゴ Pro W3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96324-2F4B-C922-DE8A-608AE0D95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" r="2552"/>
          <a:stretch/>
        </p:blipFill>
        <p:spPr>
          <a:xfrm>
            <a:off x="7551137" y="1268760"/>
            <a:ext cx="390479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466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2AED6-A8B8-6675-C434-A65EBD23D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Stay tuned for </a:t>
            </a:r>
            <a:r>
              <a:rPr lang="en-US" u="sng" dirty="0"/>
              <a:t>many</a:t>
            </a:r>
            <a:r>
              <a:rPr lang="en-US" dirty="0"/>
              <a:t> CELMoDs combinations: drugs may enhance the activity of T cell redirecting therapies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170C9-13A3-B27F-8077-D9DCF95D7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096180"/>
            <a:ext cx="10890928" cy="239021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Mezigdomide plus elranatamab (MELT trial)</a:t>
            </a:r>
            <a:r>
              <a:rPr lang="en-US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Magnetismm 30 trial: elranatamab and iberdomide, 22 pts, refractory population: with 7.8mo of follow up the ORR 95.5% </a:t>
            </a:r>
            <a:r>
              <a:rPr lang="en-US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Iberdomide post CAR-T</a:t>
            </a: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Teclistamab/Iberdomide</a:t>
            </a:r>
          </a:p>
          <a:p>
            <a:pPr marL="0" indent="0"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D255E-4EA7-4F58-BEC7-9526E9A5AC4F}"/>
              </a:ext>
            </a:extLst>
          </p:cNvPr>
          <p:cNvSpPr txBox="1"/>
          <p:nvPr/>
        </p:nvSpPr>
        <p:spPr>
          <a:xfrm>
            <a:off x="640079" y="6274167"/>
            <a:ext cx="857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Byun ASH 2025;Abstract 5835,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Suvannasankha ASH 2025;Abstract 100</a:t>
            </a:r>
          </a:p>
        </p:txBody>
      </p:sp>
    </p:spTree>
    <p:extLst>
      <p:ext uri="{BB962C8B-B14F-4D97-AF65-F5344CB8AC3E}">
        <p14:creationId xmlns:p14="http://schemas.microsoft.com/office/powerpoint/2010/main" val="262197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8E03-FEAD-4F1F-04B3-3960DDB9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574032"/>
            <a:ext cx="10358967" cy="1143000"/>
          </a:xfrm>
        </p:spPr>
        <p:txBody>
          <a:bodyPr/>
          <a:lstStyle/>
          <a:p>
            <a:r>
              <a:rPr lang="en-US" sz="3800" dirty="0"/>
              <a:t>Case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1018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6281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1C1D4-0099-2FC7-F056-A7CBA785C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410364"/>
            <a:ext cx="6179361" cy="483140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68 year old male with IgG kappa myeloma, R-ISS III on basis of Beta-2 mg 5.6mg/L, high LDH 1/2018</a:t>
            </a:r>
          </a:p>
          <a:p>
            <a:pPr>
              <a:lnSpc>
                <a:spcPct val="110000"/>
              </a:lnSpc>
            </a:pPr>
            <a:r>
              <a:rPr lang="en-US" b="1" dirty="0"/>
              <a:t>VRD induction, stem cell transplant, lenalidomide maintenance</a:t>
            </a:r>
          </a:p>
          <a:p>
            <a:pPr>
              <a:lnSpc>
                <a:spcPct val="110000"/>
              </a:lnSpc>
            </a:pPr>
            <a:r>
              <a:rPr lang="en-US" b="1" dirty="0"/>
              <a:t>New bone pain, rising kappa light chains in 2/2023</a:t>
            </a:r>
          </a:p>
          <a:p>
            <a:pPr>
              <a:lnSpc>
                <a:spcPct val="110000"/>
              </a:lnSpc>
            </a:pPr>
            <a:r>
              <a:rPr lang="en-US" b="1" dirty="0"/>
              <a:t>6/2023 started iberdomide, daratumumab, dexamethasone. MRD negative in 4 cycles, remains on treatment at this time.</a:t>
            </a:r>
          </a:p>
          <a:p>
            <a:pPr>
              <a:lnSpc>
                <a:spcPct val="110000"/>
              </a:lnSpc>
            </a:pPr>
            <a:r>
              <a:rPr lang="en-US" b="1" dirty="0"/>
              <a:t>Side effects: developed pneumocystis pneumonia in 11/2023</a:t>
            </a:r>
          </a:p>
          <a:p>
            <a:pPr>
              <a:lnSpc>
                <a:spcPct val="110000"/>
              </a:lnSpc>
            </a:pPr>
            <a:r>
              <a:rPr lang="en-US" b="1" dirty="0"/>
              <a:t>Performs regularly with his band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63AA4-72B9-A211-B0FD-193265BC3D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91" r="30423" b="2"/>
          <a:stretch>
            <a:fillRect/>
          </a:stretch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3BF02-0BBB-D88D-FFA7-FB284A84B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A4797-CF19-07D9-3E07-D0D648601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E2F94-C855-2EB0-8516-C86C7DDC8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do you see CELMoDs fitting into the treatment of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R/R MM? 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iberdomide and mezigdomide essentially interchangeable, or are there scenarios in which one would be more appropriate than the other should they eventually reach the clinic? </a:t>
            </a:r>
          </a:p>
        </p:txBody>
      </p:sp>
    </p:spTree>
    <p:extLst>
      <p:ext uri="{BB962C8B-B14F-4D97-AF65-F5344CB8AC3E}">
        <p14:creationId xmlns:p14="http://schemas.microsoft.com/office/powerpoint/2010/main" val="38421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77C735-A74A-650D-6276-BF224186A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39" y="446617"/>
            <a:ext cx="11248103" cy="12391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5400" dirty="0"/>
              <a:t>Tolerability/Toxicity Considerations with the Use of CELMoDs in MM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E8863869-FF09-7DBD-4416-687B7D8A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799"/>
          <a:stretch>
            <a:fillRect/>
          </a:stretch>
        </p:blipFill>
        <p:spPr>
          <a:xfrm>
            <a:off x="0" y="2282378"/>
            <a:ext cx="4208206" cy="397896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243EDD-84EC-3FCB-6BB8-4B50B0B1D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800" y="3018221"/>
            <a:ext cx="8077200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b="1" dirty="0"/>
              <a:t>Beth Faiman PHD, MSN, APN-BC, AOCN, TCTCN, FAAN, FAPO</a:t>
            </a:r>
          </a:p>
          <a:p>
            <a:r>
              <a:rPr lang="en-US" sz="1800" dirty="0"/>
              <a:t>Nurse Practitioner and Clinical Researcher</a:t>
            </a:r>
          </a:p>
          <a:p>
            <a:r>
              <a:rPr lang="en-US" sz="1800" dirty="0"/>
              <a:t>Department of Hematology and Medical Oncology, Cleveland Clinic</a:t>
            </a:r>
          </a:p>
          <a:p>
            <a:r>
              <a:rPr lang="en-US" sz="1800" b="0" i="1" kern="0" dirty="0"/>
              <a:t>Member, Cancer Population and Health, </a:t>
            </a:r>
            <a:r>
              <a:rPr lang="en-US" sz="1800" b="0" kern="0" dirty="0"/>
              <a:t>Case Western Reserve University</a:t>
            </a:r>
            <a:br>
              <a:rPr lang="en-US" sz="1800" b="0" kern="0" dirty="0"/>
            </a:br>
            <a:r>
              <a:rPr lang="en-US" sz="1800" b="0" kern="0" dirty="0"/>
              <a:t>Cleveland, OH</a:t>
            </a:r>
          </a:p>
        </p:txBody>
      </p:sp>
    </p:spTree>
    <p:extLst>
      <p:ext uri="{BB962C8B-B14F-4D97-AF65-F5344CB8AC3E}">
        <p14:creationId xmlns:p14="http://schemas.microsoft.com/office/powerpoint/2010/main" val="4219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83670398-D4B8-A7A5-2F35-D57FF9905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75" b="10263"/>
          <a:stretch>
            <a:fillRect/>
          </a:stretch>
        </p:blipFill>
        <p:spPr bwMode="auto">
          <a:xfrm>
            <a:off x="-25280" y="1981685"/>
            <a:ext cx="5881914" cy="232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74238C-23CD-D4B5-C99F-5E269C367F61}"/>
              </a:ext>
            </a:extLst>
          </p:cNvPr>
          <p:cNvSpPr txBox="1"/>
          <p:nvPr/>
        </p:nvSpPr>
        <p:spPr>
          <a:xfrm>
            <a:off x="5202269" y="1766664"/>
            <a:ext cx="6773018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41E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Iberdomide</a:t>
            </a:r>
          </a:p>
          <a:p>
            <a:pPr marL="17462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41E2F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Oral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CELMoD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(new drug class)</a:t>
            </a:r>
          </a:p>
          <a:p>
            <a:pPr marL="17462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41E2F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Phase 3 EXCALIBER-RRMM (NCT04975997: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IberDd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vs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DVd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) met primary MRD-negativity endpoint in pts with RRMM (Sept 2025). </a:t>
            </a:r>
          </a:p>
          <a:p>
            <a:pPr marL="17462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41E2F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FDA NDA accepted Feb 17, 2026; PDUFA August 17, 2026.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41E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Mezigdomide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17462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41E2F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Oral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CELMoD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targeting Ikaros/Aiolos.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41E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SUCCESSOR-2 (NCT05552976: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MeziKd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vs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Kd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) met primary PFS endpoint in pts with RRMM March 2026.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41E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Approval expected after NDA submission</a:t>
            </a:r>
            <a:b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</a:b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C9FD16A-468E-C3BC-EA47-7D449D623A9B}"/>
              </a:ext>
            </a:extLst>
          </p:cNvPr>
          <p:cNvSpPr txBox="1">
            <a:spLocks/>
          </p:cNvSpPr>
          <p:nvPr/>
        </p:nvSpPr>
        <p:spPr>
          <a:xfrm>
            <a:off x="317426" y="4876315"/>
            <a:ext cx="11434692" cy="91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CELMoD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cereblon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E3 ligase modulator; Dd = daratumumab, dexamethasone; FDA = US Food and Drug Administration;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IberDd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iberdomide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daratumumab, dexamethasone;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IMiD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immunomodulatory drug;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carfilzomib, dexamethasone;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MeziKd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mezigdomide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carfilzomib, dexamethasone; MRD = minimal residual disease; NDA – new drug application; PDUFA = Prescription Drug User Fee Act; PFS = progression-free survival; RRMM = relapsed/refractory multiple myeloma; SMM = smoldering multiple myeloma; TEAE = treatment-emergent adverse event;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bortezomib, dexamethasone; VGPR = very good partial response.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</a:t>
            </a:r>
            <a:r>
              <a:rPr lang="en-US" sz="1000" b="0" dirty="0">
                <a:solidFill>
                  <a:prstClr val="black"/>
                </a:solidFill>
                <a:latin typeface="Aptos" panose="02110004020202020204"/>
              </a:rPr>
              <a:t>Manufacturer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Announces Phase 3 EXCALIBER-RRMM Study Evaluating Iberdomide in Combination with Standard Therapies Demonstrated a Significant Improvement in Minimal Residual Disease Negativity Rates in Relapsed or Refractory Multiple Myeloma. https://news.bms.com/news/details/2025/Bristol-Myers-Squibb-Announces-Phase-3-EXCALIBER-RRMM-Study-Evaluating-Iberdomide-in-Combination-with-Standard-Therapies-Demonstrated-a-Significant-Improvement-in-Minimal-Residual-Disease-Negativity-Rates-in-Relapsed-or-Refractory-Multiple-Myeloma/default.aspx Accessed March 26, 2026.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Manufacturer Announces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Positive Phase 3 Results from the SUCCESSOR-2 Study of Oral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Mezigdomide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Relapsed or Refractory Multiple Myeloma. https://news.bms.com/news/details/2026/Bristol-Myers-Squibb-Announces-Positive-Phase-3-Results-from-the-SUCCESSOR-2-Study-of-Oral-Mezigdomide-in-Relapsed-or-Refractory-Multiple-Myeloma/default.aspx Accessed March 26, 2026.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ED293-C0B0-CAC8-6718-265FBDBC9FBA}"/>
              </a:ext>
            </a:extLst>
          </p:cNvPr>
          <p:cNvSpPr txBox="1"/>
          <p:nvPr/>
        </p:nvSpPr>
        <p:spPr>
          <a:xfrm>
            <a:off x="448055" y="980728"/>
            <a:ext cx="113865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1C2D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CELMoDs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induce degradation of the transcription factors Ikaros and Aiolos, promoting immune-modulatory activity in MM cells. They may mitigate T-cell exhaustion, improving efficacy of T cell–engaging therapy.</a:t>
            </a:r>
          </a:p>
        </p:txBody>
      </p:sp>
    </p:spTree>
    <p:extLst>
      <p:ext uri="{BB962C8B-B14F-4D97-AF65-F5344CB8AC3E}">
        <p14:creationId xmlns:p14="http://schemas.microsoft.com/office/powerpoint/2010/main" val="12327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4E85FD-C84C-7F2C-B073-A97858499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35CA382-8F1D-8FDF-EC54-620211A0D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A6A894A-53D2-BC5F-65D1-FB97144EDB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3304" y="319315"/>
          <a:ext cx="10613542" cy="6255655"/>
        </p:xfrm>
        <a:graphic>
          <a:graphicData uri="http://schemas.openxmlformats.org/drawingml/2006/table">
            <a:tbl>
              <a:tblPr/>
              <a:tblGrid>
                <a:gridCol w="1401148">
                  <a:extLst>
                    <a:ext uri="{9D8B030D-6E8A-4147-A177-3AD203B41FA5}">
                      <a16:colId xmlns:a16="http://schemas.microsoft.com/office/drawing/2014/main" val="3219856410"/>
                    </a:ext>
                  </a:extLst>
                </a:gridCol>
                <a:gridCol w="1245387">
                  <a:extLst>
                    <a:ext uri="{9D8B030D-6E8A-4147-A177-3AD203B41FA5}">
                      <a16:colId xmlns:a16="http://schemas.microsoft.com/office/drawing/2014/main" val="2580540307"/>
                    </a:ext>
                  </a:extLst>
                </a:gridCol>
                <a:gridCol w="1238343">
                  <a:extLst>
                    <a:ext uri="{9D8B030D-6E8A-4147-A177-3AD203B41FA5}">
                      <a16:colId xmlns:a16="http://schemas.microsoft.com/office/drawing/2014/main" val="437469859"/>
                    </a:ext>
                  </a:extLst>
                </a:gridCol>
                <a:gridCol w="1238142">
                  <a:extLst>
                    <a:ext uri="{9D8B030D-6E8A-4147-A177-3AD203B41FA5}">
                      <a16:colId xmlns:a16="http://schemas.microsoft.com/office/drawing/2014/main" val="1794537282"/>
                    </a:ext>
                  </a:extLst>
                </a:gridCol>
                <a:gridCol w="1201516">
                  <a:extLst>
                    <a:ext uri="{9D8B030D-6E8A-4147-A177-3AD203B41FA5}">
                      <a16:colId xmlns:a16="http://schemas.microsoft.com/office/drawing/2014/main" val="2562468449"/>
                    </a:ext>
                  </a:extLst>
                </a:gridCol>
                <a:gridCol w="920381">
                  <a:extLst>
                    <a:ext uri="{9D8B030D-6E8A-4147-A177-3AD203B41FA5}">
                      <a16:colId xmlns:a16="http://schemas.microsoft.com/office/drawing/2014/main" val="157104163"/>
                    </a:ext>
                  </a:extLst>
                </a:gridCol>
                <a:gridCol w="953921">
                  <a:extLst>
                    <a:ext uri="{9D8B030D-6E8A-4147-A177-3AD203B41FA5}">
                      <a16:colId xmlns:a16="http://schemas.microsoft.com/office/drawing/2014/main" val="2449987762"/>
                    </a:ext>
                  </a:extLst>
                </a:gridCol>
                <a:gridCol w="1317834">
                  <a:extLst>
                    <a:ext uri="{9D8B030D-6E8A-4147-A177-3AD203B41FA5}">
                      <a16:colId xmlns:a16="http://schemas.microsoft.com/office/drawing/2014/main" val="1089674191"/>
                    </a:ext>
                  </a:extLst>
                </a:gridCol>
                <a:gridCol w="1096870">
                  <a:extLst>
                    <a:ext uri="{9D8B030D-6E8A-4147-A177-3AD203B41FA5}">
                      <a16:colId xmlns:a16="http://schemas.microsoft.com/office/drawing/2014/main" val="3856804656"/>
                    </a:ext>
                  </a:extLst>
                </a:gridCol>
              </a:tblGrid>
              <a:tr h="84619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Trial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Agent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Experimental Arm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Comparator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Population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Primary Endpoint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Status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NCT ID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References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5010329"/>
                  </a:ext>
                </a:extLst>
              </a:tr>
              <a:tr h="152109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SUCCESSOR-1</a:t>
                      </a:r>
                      <a:endParaRPr lang="en-US" sz="1400"/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 err="1"/>
                        <a:t>Mezigdomide</a:t>
                      </a:r>
                      <a:endParaRPr lang="en-US" sz="1400" dirty="0"/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MeziVd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Vd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RRMM, ≥1 prior line (incl. </a:t>
                      </a:r>
                      <a:r>
                        <a:rPr lang="en-US" sz="1400" dirty="0" err="1"/>
                        <a:t>len</a:t>
                      </a:r>
                      <a:r>
                        <a:rPr lang="en-US" sz="1400" dirty="0"/>
                        <a:t> + anti-CD38)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PFS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Enrolling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NCT05519085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[1]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322856"/>
                  </a:ext>
                </a:extLst>
              </a:tr>
              <a:tr h="18585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SUCCESSOR-2</a:t>
                      </a:r>
                      <a:endParaRPr lang="en-US" sz="1400"/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Mezigdomide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 err="1"/>
                        <a:t>MeziKd</a:t>
                      </a:r>
                      <a:endParaRPr lang="en-US" sz="1400" dirty="0"/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Kd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RRMM, ≥1 prior line (incl. len + anti-CD38), no prior CFZ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PFS (HR 0.667)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Enrolling (since Oct 2022)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NCT05552976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[2]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558123"/>
                  </a:ext>
                </a:extLst>
              </a:tr>
              <a:tr h="11836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EXCALIBER-RRMM</a:t>
                      </a:r>
                      <a:endParaRPr lang="en-US" sz="1400"/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Iberdomide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IberDd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DVd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RRMM, 1–2 prior lines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PFS (HR 0.75)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Enrolling (since Jun 2022)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NCT04975997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[3-4]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77089"/>
                  </a:ext>
                </a:extLst>
              </a:tr>
              <a:tr h="84619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EXCALIBER-Maintenance</a:t>
                      </a:r>
                      <a:endParaRPr lang="en-US" sz="1400"/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Iberdomide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Iber maintenance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Standard maintenance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NDMM, post-transplant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Not reported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Enrolling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NCT04564703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[5]</a:t>
                      </a:r>
                    </a:p>
                  </a:txBody>
                  <a:tcPr marL="66975" marR="66975" marT="33487" marB="334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146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3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15C16-94A1-EC76-C4CA-8A6A8917B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D6D61CD-7F68-71FF-2E80-5186FD6D7FD9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340520"/>
          <a:ext cx="10062031" cy="6176959"/>
        </p:xfrm>
        <a:graphic>
          <a:graphicData uri="http://schemas.openxmlformats.org/drawingml/2006/table">
            <a:tbl>
              <a:tblPr/>
              <a:tblGrid>
                <a:gridCol w="1437433">
                  <a:extLst>
                    <a:ext uri="{9D8B030D-6E8A-4147-A177-3AD203B41FA5}">
                      <a16:colId xmlns:a16="http://schemas.microsoft.com/office/drawing/2014/main" val="1395282035"/>
                    </a:ext>
                  </a:extLst>
                </a:gridCol>
                <a:gridCol w="1437433">
                  <a:extLst>
                    <a:ext uri="{9D8B030D-6E8A-4147-A177-3AD203B41FA5}">
                      <a16:colId xmlns:a16="http://schemas.microsoft.com/office/drawing/2014/main" val="1712951602"/>
                    </a:ext>
                  </a:extLst>
                </a:gridCol>
                <a:gridCol w="1437433">
                  <a:extLst>
                    <a:ext uri="{9D8B030D-6E8A-4147-A177-3AD203B41FA5}">
                      <a16:colId xmlns:a16="http://schemas.microsoft.com/office/drawing/2014/main" val="2030215524"/>
                    </a:ext>
                  </a:extLst>
                </a:gridCol>
                <a:gridCol w="1437433">
                  <a:extLst>
                    <a:ext uri="{9D8B030D-6E8A-4147-A177-3AD203B41FA5}">
                      <a16:colId xmlns:a16="http://schemas.microsoft.com/office/drawing/2014/main" val="4121539645"/>
                    </a:ext>
                  </a:extLst>
                </a:gridCol>
                <a:gridCol w="1437433">
                  <a:extLst>
                    <a:ext uri="{9D8B030D-6E8A-4147-A177-3AD203B41FA5}">
                      <a16:colId xmlns:a16="http://schemas.microsoft.com/office/drawing/2014/main" val="3091417748"/>
                    </a:ext>
                  </a:extLst>
                </a:gridCol>
                <a:gridCol w="1437433">
                  <a:extLst>
                    <a:ext uri="{9D8B030D-6E8A-4147-A177-3AD203B41FA5}">
                      <a16:colId xmlns:a16="http://schemas.microsoft.com/office/drawing/2014/main" val="3964307812"/>
                    </a:ext>
                  </a:extLst>
                </a:gridCol>
                <a:gridCol w="1437433">
                  <a:extLst>
                    <a:ext uri="{9D8B030D-6E8A-4147-A177-3AD203B41FA5}">
                      <a16:colId xmlns:a16="http://schemas.microsoft.com/office/drawing/2014/main" val="2819368334"/>
                    </a:ext>
                  </a:extLst>
                </a:gridCol>
              </a:tblGrid>
              <a:tr h="11071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Non-Hematologic AE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Mezigdomide + Dex (Ph 2, N=101) Any Grade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/>
                        <a:t>Mezigdomide + Dex (Ph 2, N=101) Gr 3–4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dirty="0"/>
                        <a:t>Mezigdomide + Dex (Ph 2, N=101) Estimated Gr 1–2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/>
                        <a:t>Iberdomide + Dex (Ph 2, N=107) Gr 3–4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/>
                        <a:t>Iberdomide + Dex (Ph 1, N=90) Gr 3–4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IberCd (ICON, N=61) Gr ≥3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2710803"/>
                  </a:ext>
                </a:extLst>
              </a:tr>
              <a:tr h="4079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Infections (all)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65%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35%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~30%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27%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26%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34%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87874"/>
                  </a:ext>
                </a:extLst>
              </a:tr>
              <a:tr h="2330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Fatigue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36%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5%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~31%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3%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2%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3%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947535"/>
                  </a:ext>
                </a:extLst>
              </a:tr>
              <a:tr h="2330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Diarrhea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31%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3%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~28%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1%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1%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77928"/>
                  </a:ext>
                </a:extLst>
              </a:tr>
              <a:tr h="2330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Nausea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21%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1%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~20%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1%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0%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383072"/>
                  </a:ext>
                </a:extLst>
              </a:tr>
              <a:tr h="4079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Constipation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24%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0%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~24%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20454"/>
                  </a:ext>
                </a:extLst>
              </a:tr>
              <a:tr h="4079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Decreased appetite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21%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2%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~19%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666116"/>
                  </a:ext>
                </a:extLst>
              </a:tr>
              <a:tr h="2330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Dyspnea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22%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5%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~17%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440171"/>
                  </a:ext>
                </a:extLst>
              </a:tr>
              <a:tr h="2330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Arthralgia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21%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2%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~19%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731601"/>
                  </a:ext>
                </a:extLst>
              </a:tr>
              <a:tr h="2330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Insomnia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20%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1%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~19%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350169"/>
                  </a:ext>
                </a:extLst>
              </a:tr>
              <a:tr h="2330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Pyrexia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15%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3%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~12%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1183633"/>
                  </a:ext>
                </a:extLst>
              </a:tr>
              <a:tr h="4079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Peripheral edema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8%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0%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~8%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974705"/>
                  </a:ext>
                </a:extLst>
              </a:tr>
              <a:tr h="2330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Rash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3%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0%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839245"/>
                  </a:ext>
                </a:extLst>
              </a:tr>
              <a:tr h="58273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Peripheral neuropathy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7%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1%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~6%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0%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1%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3% (Gr 3)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478328"/>
                  </a:ext>
                </a:extLst>
              </a:tr>
              <a:tr h="7575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GI disorders (combined)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—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—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—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6%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3%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NR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8117527"/>
                  </a:ext>
                </a:extLst>
              </a:tr>
              <a:tr h="2330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DVT/VTE</a:t>
                      </a:r>
                      <a:endParaRPr lang="en-US" sz="12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3%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1%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~2%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0%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0%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2%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099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79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8E03-FEAD-4F1F-04B3-3960DDB9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574032"/>
            <a:ext cx="10358967" cy="1143000"/>
          </a:xfrm>
        </p:spPr>
        <p:txBody>
          <a:bodyPr/>
          <a:lstStyle/>
          <a:p>
            <a:r>
              <a:rPr lang="en-US" sz="3800" dirty="0"/>
              <a:t>Case Presentation</a:t>
            </a:r>
          </a:p>
        </p:txBody>
      </p:sp>
    </p:spTree>
    <p:extLst>
      <p:ext uri="{BB962C8B-B14F-4D97-AF65-F5344CB8AC3E}">
        <p14:creationId xmlns:p14="http://schemas.microsoft.com/office/powerpoint/2010/main" val="7496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C774B-0637-0365-BCCD-C3D4A2571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Case Presentation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52372-9F30-15D0-6390-C4CDC36BA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81 year old, IgG Kappa MM diagnosed 2014 </a:t>
            </a:r>
          </a:p>
          <a:p>
            <a:r>
              <a:rPr lang="en-US" dirty="0"/>
              <a:t>LOT1 – lenalidomide+ dexamethasone on a clinical trial until 2017</a:t>
            </a:r>
          </a:p>
          <a:p>
            <a:r>
              <a:rPr lang="en-US" dirty="0"/>
              <a:t>LOT2-  carfilzomib, pom + </a:t>
            </a:r>
            <a:r>
              <a:rPr lang="en-US" dirty="0" err="1"/>
              <a:t>dex</a:t>
            </a:r>
            <a:r>
              <a:rPr lang="en-US" dirty="0"/>
              <a:t> 2017-2020</a:t>
            </a:r>
          </a:p>
          <a:p>
            <a:r>
              <a:rPr lang="en-US" dirty="0"/>
              <a:t>LOT3- clinical trial with daratumumab, </a:t>
            </a:r>
            <a:r>
              <a:rPr lang="en-US" dirty="0" err="1"/>
              <a:t>iberdomide</a:t>
            </a:r>
            <a:r>
              <a:rPr lang="en-US" dirty="0"/>
              <a:t> and dexamethasone </a:t>
            </a:r>
          </a:p>
          <a:p>
            <a:r>
              <a:rPr lang="en-US" dirty="0"/>
              <a:t>Side effects: neutropenia grade 2; dose reduce </a:t>
            </a:r>
            <a:r>
              <a:rPr lang="en-US" dirty="0" err="1"/>
              <a:t>iberdomide</a:t>
            </a:r>
            <a:endParaRPr lang="en-US" dirty="0"/>
          </a:p>
          <a:p>
            <a:r>
              <a:rPr lang="en-US" dirty="0"/>
              <a:t>Hypogammaglobulinemia – IVIg started with IgG level 280 (700-1400 range)</a:t>
            </a:r>
          </a:p>
          <a:p>
            <a:r>
              <a:rPr lang="en-US" dirty="0"/>
              <a:t>Best response: Complete remission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41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6D08D7-B57E-32DA-3094-4305830A4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6000" y="228600"/>
            <a:ext cx="3086100" cy="617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FD3019-3293-CA10-EAB5-1A98763780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00800" y="228600"/>
            <a:ext cx="3086100" cy="617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7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DF6BA-9E19-89C0-15A4-13A84CCD9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330C-5F28-9A0E-5BF5-1D5D904B8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3E6AA-C06D-A7BF-D62C-CD9FA0464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268760"/>
            <a:ext cx="10358967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do you currently counsel your patients with MM who are going to receive standard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IMiDs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such as lenalidomide, about how these agents work and what to expect in terms of tolerability? 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do these conversations play out with CELMoDs? How, if at all, do they differ for iberdomide versus mezigdomide?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has been your personal experience with cytopenias with CELMoDs? What about GI toxicities? What advice about management of these toxicities would you offer a nurse who was about to enroll a patient on a clinical trial evaluating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CELMoD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50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877C1-AFDC-9454-3CD2-416DDA7E7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BB538-77E7-7EF8-1AB5-D0A509902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DFC25-4649-6CAB-F7BD-6C6B508C2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CELMoDs were to be approved, are there any comorbidities that might dissuade you from using them?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you anticipate that iberdomide and mezigdomide can be safely offered to older or frail patients? 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route of administration of CELMoDs? What dosing schedules of iberdomide and mezigdomide are being employed in the emerging and ongoing Phase III clinical trials in the R/R setting? </a:t>
            </a:r>
          </a:p>
        </p:txBody>
      </p:sp>
    </p:spTree>
    <p:extLst>
      <p:ext uri="{BB962C8B-B14F-4D97-AF65-F5344CB8AC3E}">
        <p14:creationId xmlns:p14="http://schemas.microsoft.com/office/powerpoint/2010/main" val="308194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60081-8779-043C-99E3-9D6466BB7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480DCB98-C4C0-F559-CF24-D79C28971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69936"/>
            <a:ext cx="12192000" cy="822960"/>
          </a:xfrm>
        </p:spPr>
        <p:txBody>
          <a:bodyPr wrap="square" anchor="ctr">
            <a:noAutofit/>
          </a:bodyPr>
          <a:lstStyle/>
          <a:p>
            <a:pPr>
              <a:lnSpc>
                <a:spcPts val="3900"/>
              </a:lnSpc>
              <a:spcBef>
                <a:spcPts val="2400"/>
              </a:spcBef>
            </a:pPr>
            <a:r>
              <a:rPr lang="en-US" sz="3600" dirty="0"/>
              <a:t>Oral Selective Estrogen Receptor Degraders in Breast Cancer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319BFA33-30DA-08C8-8165-4809BB31E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573" y="5445224"/>
            <a:ext cx="7686854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lvl="0" algn="ctr" defTabSz="914400" eaLnBrk="0" hangingPunct="0">
              <a:lnSpc>
                <a:spcPts val="3440"/>
              </a:lnSpc>
              <a:spcAft>
                <a:spcPts val="0"/>
              </a:spcAft>
              <a:buClr>
                <a:srgbClr val="000000"/>
              </a:buClr>
              <a:buSzPct val="80000"/>
              <a:defRPr/>
            </a:pPr>
            <a:r>
              <a:rPr lang="en-US" altLang="x-none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Heather McArthur, MD, MPH, FASCO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41E1D3F7-718A-EDB3-17D6-D6281AED4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00624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Blanca Ledezma, MSN, NP, AOCNP</a:t>
            </a:r>
          </a:p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Marissa Marti-Smith, DNP, APRN, AGNP-C, AOCNP</a:t>
            </a:r>
          </a:p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02060"/>
                </a:solidFill>
                <a:latin typeface="+mn-lt"/>
              </a:rPr>
              <a:t>Ruth M O’Regan, MD</a:t>
            </a:r>
            <a:endParaRPr lang="en-US" sz="32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A6D3D55C-F30F-659E-6AB5-0F3FA4CA6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501008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EF7182-F256-80A4-0232-3995FB95A32B}"/>
              </a:ext>
            </a:extLst>
          </p:cNvPr>
          <p:cNvSpPr txBox="1"/>
          <p:nvPr/>
        </p:nvSpPr>
        <p:spPr>
          <a:xfrm>
            <a:off x="-4572" y="1196752"/>
            <a:ext cx="12196571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5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Complimentary NCPD Symposium Series Held During the 51</a:t>
            </a:r>
            <a:r>
              <a:rPr lang="en-US" sz="2500" b="0" i="1" baseline="30000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5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Annual ONS Congress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E0CA6-9D0C-8A98-0C7A-429382BE3767}"/>
              </a:ext>
            </a:extLst>
          </p:cNvPr>
          <p:cNvSpPr txBox="1"/>
          <p:nvPr/>
        </p:nvSpPr>
        <p:spPr>
          <a:xfrm>
            <a:off x="0" y="187775"/>
            <a:ext cx="12192000" cy="11182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4040"/>
              </a:lnSpc>
              <a:defRPr/>
            </a:pPr>
            <a: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Advances in Cancer Care — New Paradigms, </a:t>
            </a:r>
            <a:b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Agents and What It Means for the Oncology Nurse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E8A8477-34E1-EC2C-6731-A5DBBD64B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2430867"/>
            <a:ext cx="12192000" cy="104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3900"/>
              </a:lnSpc>
              <a:spcBef>
                <a:spcPts val="0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Saturday, May 16, 2026</a:t>
            </a:r>
          </a:p>
          <a:p>
            <a:pPr>
              <a:lnSpc>
                <a:spcPts val="3900"/>
              </a:lnSpc>
              <a:spcBef>
                <a:spcPts val="0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6:00 PM – 7:30 PM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6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1A98C-EE93-0A49-9377-CD235612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36912"/>
            <a:ext cx="10972800" cy="1143000"/>
          </a:xfrm>
        </p:spPr>
        <p:txBody>
          <a:bodyPr/>
          <a:lstStyle/>
          <a:p>
            <a:r>
              <a:rPr lang="en-US" i="1" dirty="0"/>
              <a:t>Thank you for joining us! Please take a moment to complete the survey currently up on Zoom. Your feedback is very important to us. The survey will remain open up to 5 minutes after the meeting ends.</a:t>
            </a:r>
            <a:br>
              <a:rPr lang="en-US" i="1" dirty="0"/>
            </a:br>
            <a:r>
              <a:rPr lang="en-US" i="1" dirty="0"/>
              <a:t> </a:t>
            </a:r>
            <a:br>
              <a:rPr lang="en-US" i="1" dirty="0"/>
            </a:br>
            <a:r>
              <a:rPr lang="en-US" i="1" dirty="0">
                <a:solidFill>
                  <a:srgbClr val="002060"/>
                </a:solidFill>
              </a:rPr>
              <a:t>To Claim NCPD Credit</a:t>
            </a:r>
            <a:br>
              <a:rPr lang="en-US" i="1" dirty="0"/>
            </a:br>
            <a:r>
              <a:rPr lang="en-US" i="1" dirty="0"/>
              <a:t>In-person attendees: Please refer to the program syllabus</a:t>
            </a:r>
            <a:br>
              <a:rPr lang="en-US" i="1" dirty="0"/>
            </a:br>
            <a:r>
              <a:rPr lang="en-US" i="1" dirty="0"/>
              <a:t>for the NCPD credit link or QR code.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Virtual attendees: The NCPD credit link is posted in the chat room.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NCPD/ONCC credit information will be emailed </a:t>
            </a:r>
            <a:br>
              <a:rPr lang="en-US" i="1" dirty="0"/>
            </a:br>
            <a:r>
              <a:rPr lang="en-US" i="1" dirty="0"/>
              <a:t>to each participant within 1 to 2 business days.</a:t>
            </a:r>
          </a:p>
        </p:txBody>
      </p:sp>
    </p:spTree>
    <p:extLst>
      <p:ext uri="{BB962C8B-B14F-4D97-AF65-F5344CB8AC3E}">
        <p14:creationId xmlns:p14="http://schemas.microsoft.com/office/powerpoint/2010/main" val="232133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2286" y="35024"/>
            <a:ext cx="10358967" cy="1412776"/>
          </a:xfrm>
        </p:spPr>
        <p:txBody>
          <a:bodyPr anchor="ctr"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dirty="0">
                <a:solidFill>
                  <a:schemeClr val="tx1"/>
                </a:solidFill>
              </a:rPr>
              <a:t>“Recent Advances in Cancer Care — New Paradigms,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Novel Agents and What It Means for the Oncology Nurse”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Eighteenth Annual RTP-ONS NCPD Symposium Series</a:t>
            </a:r>
            <a:endParaRPr lang="en-US" sz="2400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2DCEC-9501-6044-836E-5954A9F44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2182" y="1431777"/>
            <a:ext cx="6787636" cy="5212076"/>
          </a:xfrm>
          <a:prstGeom prst="rect">
            <a:avLst/>
          </a:prstGeom>
          <a:effectLst>
            <a:glow rad="190500">
              <a:schemeClr val="bg2"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5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F4585-14C5-3C69-E4D8-A11EB5ECB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5388-81AC-3715-1E27-7AFD9A8D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188487"/>
            <a:ext cx="10358967" cy="747135"/>
          </a:xfrm>
        </p:spPr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New Agents, Therapies and Regimens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65550-C6F9-87EF-04B5-372E5668A992}"/>
              </a:ext>
            </a:extLst>
          </p:cNvPr>
          <p:cNvSpPr txBox="1"/>
          <p:nvPr/>
        </p:nvSpPr>
        <p:spPr>
          <a:xfrm>
            <a:off x="1836832" y="1927923"/>
            <a:ext cx="8093381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When should it be used, for whom and why?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How to prevent and manage side effects: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dose holds and reductions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Kaplan Meier curves —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HR and absolute benefit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Waterfall plots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B726B5-7A00-1B4D-6746-C0430C5439F0}"/>
              </a:ext>
            </a:extLst>
          </p:cNvPr>
          <p:cNvSpPr txBox="1">
            <a:spLocks/>
          </p:cNvSpPr>
          <p:nvPr/>
        </p:nvSpPr>
        <p:spPr bwMode="auto">
          <a:xfrm>
            <a:off x="916516" y="-45404"/>
            <a:ext cx="10358967" cy="163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Recent Advances in Cancer Care — New Paradigms, 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Novel Agents and What It Means for the Oncology Nurse</a:t>
            </a:r>
            <a:endParaRPr kumimoji="0" lang="en-US" sz="3000" b="1" i="0" u="none" strike="sng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  <p:pic>
        <p:nvPicPr>
          <p:cNvPr id="6" name="Picture 5" descr="A graph of cancer patients&#10;&#10;AI-generated content may be incorrect.">
            <a:extLst>
              <a:ext uri="{FF2B5EF4-FFF2-40B4-BE49-F238E27FC236}">
                <a16:creationId xmlns:a16="http://schemas.microsoft.com/office/drawing/2014/main" id="{39F5A6C2-B614-EF8F-7610-7883F7B4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483" y="3553362"/>
            <a:ext cx="1916615" cy="1178540"/>
          </a:xfrm>
          <a:prstGeom prst="rect">
            <a:avLst/>
          </a:prstGeom>
        </p:spPr>
      </p:pic>
      <p:pic>
        <p:nvPicPr>
          <p:cNvPr id="7" name="Picture 6" descr="A graph of a patient's recovery&#10;&#10;AI-generated content may be incorrect.">
            <a:extLst>
              <a:ext uri="{FF2B5EF4-FFF2-40B4-BE49-F238E27FC236}">
                <a16:creationId xmlns:a16="http://schemas.microsoft.com/office/drawing/2014/main" id="{609C4A3A-1861-9229-0463-72B3F0A43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83" y="5010787"/>
            <a:ext cx="1901300" cy="12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3B822-9A82-FD1F-B426-09B959BE4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87936E3A-6381-7878-7330-CD39B8A217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69936"/>
            <a:ext cx="12192000" cy="822960"/>
          </a:xfrm>
        </p:spPr>
        <p:txBody>
          <a:bodyPr wrap="square" anchor="ctr">
            <a:noAutofit/>
          </a:bodyPr>
          <a:lstStyle/>
          <a:p>
            <a:pPr>
              <a:lnSpc>
                <a:spcPts val="3900"/>
              </a:lnSpc>
              <a:spcBef>
                <a:spcPts val="2400"/>
              </a:spcBef>
            </a:pPr>
            <a:r>
              <a:rPr lang="en-US" sz="4000" dirty="0"/>
              <a:t>Relapsed/Refractory Multiple Myeloma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81CE1E3A-B506-FF7F-F802-C048A9144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650" y="5445224"/>
            <a:ext cx="6300700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lvl="0" algn="ctr" defTabSz="914400" eaLnBrk="0" hangingPunct="0">
              <a:lnSpc>
                <a:spcPts val="3440"/>
              </a:lnSpc>
              <a:spcAft>
                <a:spcPts val="0"/>
              </a:spcAft>
              <a:buClr>
                <a:srgbClr val="000000"/>
              </a:buClr>
              <a:buSzPct val="80000"/>
              <a:defRPr/>
            </a:pPr>
            <a:r>
              <a:rPr lang="en-US" altLang="x-none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Natalie S Callander, MD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BF564C5-9C20-E895-B86F-28BB11199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00624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Beth Faiman, PhD, MSN, APN-BC, AOCN, BMTCN, FAAN, FAPO</a:t>
            </a:r>
          </a:p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Hans Lee, MD</a:t>
            </a:r>
          </a:p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Steinbach, PhD-c, DNP, FNP-C, APRN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977E92E1-327C-62F1-A5E3-36D864A23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501008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E9C10D-FE71-8E31-3E3A-D930B887C3DB}"/>
              </a:ext>
            </a:extLst>
          </p:cNvPr>
          <p:cNvSpPr txBox="1"/>
          <p:nvPr/>
        </p:nvSpPr>
        <p:spPr>
          <a:xfrm>
            <a:off x="-4572" y="1196752"/>
            <a:ext cx="12196571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5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Complimentary NCPD Symposium Series Held During the 51</a:t>
            </a:r>
            <a:r>
              <a:rPr lang="en-US" sz="2500" b="0" i="1" baseline="30000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5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Annual ONS Congress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3FA1CC-1BAE-1302-CF27-6657812EA6E0}"/>
              </a:ext>
            </a:extLst>
          </p:cNvPr>
          <p:cNvSpPr txBox="1"/>
          <p:nvPr/>
        </p:nvSpPr>
        <p:spPr>
          <a:xfrm>
            <a:off x="0" y="187775"/>
            <a:ext cx="12192000" cy="11182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4040"/>
              </a:lnSpc>
              <a:defRPr/>
            </a:pPr>
            <a: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Advances in Cancer Care — New Paradigms, </a:t>
            </a:r>
            <a:b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Agents and What It Means for the Oncology Nurse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849E8A1-0267-5CEF-510B-35C001A89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2430867"/>
            <a:ext cx="12192000" cy="104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3900"/>
              </a:lnSpc>
              <a:spcBef>
                <a:spcPts val="0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Saturday, May 16, 2026</a:t>
            </a:r>
          </a:p>
          <a:p>
            <a:pPr>
              <a:lnSpc>
                <a:spcPts val="3900"/>
              </a:lnSpc>
              <a:spcBef>
                <a:spcPts val="0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12:15 PM – 1:45 PM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852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19F5-589D-E610-366B-1C36EBA36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0DD6C-1AB4-79E3-5937-1963CD38B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252C-7A88-0B26-1A63-A0F49C150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Introduction: </a:t>
            </a:r>
            <a:r>
              <a:rPr lang="en-US" sz="2500" dirty="0">
                <a:solidFill>
                  <a:schemeClr val="tx1"/>
                </a:solidFill>
              </a:rPr>
              <a:t>The Multiple Myeloma (MM) Treatment Journey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Role of Chimeric Antigen Receptor T-Cell Therapy in Relapsed/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Refractory (R/R)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Role of BCMA- and Non-BCMA-Targeted Bispecific Antibodies in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R/R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Utility of Belantamab Mafodotin in R/R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Potential Role of Cereblon E3 Ligase Modulators in MM </a:t>
            </a:r>
          </a:p>
        </p:txBody>
      </p:sp>
    </p:spTree>
    <p:extLst>
      <p:ext uri="{BB962C8B-B14F-4D97-AF65-F5344CB8AC3E}">
        <p14:creationId xmlns:p14="http://schemas.microsoft.com/office/powerpoint/2010/main" val="24095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A9EADA-32A3-0732-591E-DD63ED067DD7}"/>
              </a:ext>
            </a:extLst>
          </p:cNvPr>
          <p:cNvSpPr/>
          <p:nvPr/>
        </p:nvSpPr>
        <p:spPr bwMode="auto">
          <a:xfrm>
            <a:off x="758948" y="1124744"/>
            <a:ext cx="10512305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Introduction: The Multiple Myeloma (MM) Treatment Journey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Role of Chimeric Antigen Receptor T-Cell Therapy in Relapsed/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Refractory (R/R)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Role of BCMA- and Non-BCMA-Targeted Bispecific Antibodies in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R/R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Utility of Belantamab Mafodotin in R/R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Potential Role of Cereblon E3 Ligase Modulators in MM </a:t>
            </a:r>
          </a:p>
        </p:txBody>
      </p:sp>
    </p:spTree>
    <p:extLst>
      <p:ext uri="{BB962C8B-B14F-4D97-AF65-F5344CB8AC3E}">
        <p14:creationId xmlns:p14="http://schemas.microsoft.com/office/powerpoint/2010/main" val="21523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EF44D-26E7-72E3-CE12-85C0DB362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38C0-2750-6987-1C55-B3161C8A4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2E0E7-FAB9-5B6A-2D61-96A2C2E82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a very basic level, how do you counsel your patients with MM about the nature of their disease and what their treatment journey might look like? 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sorts of discussions do you typically have with your patients at the time of disease relapse, and how do they typically react? </a:t>
            </a:r>
          </a:p>
        </p:txBody>
      </p:sp>
    </p:spTree>
    <p:extLst>
      <p:ext uri="{BB962C8B-B14F-4D97-AF65-F5344CB8AC3E}">
        <p14:creationId xmlns:p14="http://schemas.microsoft.com/office/powerpoint/2010/main" val="24360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49250-FF6C-30AF-D448-4F63949C6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C75E30-DE1C-BD65-CDD8-C77003379691}"/>
              </a:ext>
            </a:extLst>
          </p:cNvPr>
          <p:cNvSpPr/>
          <p:nvPr/>
        </p:nvSpPr>
        <p:spPr bwMode="auto">
          <a:xfrm>
            <a:off x="758948" y="1700808"/>
            <a:ext cx="10512305" cy="93610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FA5BA8-92F3-920A-A88B-A8C6CF2D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53176-C55C-9B33-3D35-5AB26FC52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Introduction: </a:t>
            </a:r>
            <a:r>
              <a:rPr lang="en-US" sz="2500" dirty="0">
                <a:solidFill>
                  <a:schemeClr val="tx1"/>
                </a:solidFill>
              </a:rPr>
              <a:t>The Multiple Myeloma (MM) Treatment Journey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1: Role of Chimeric Antigen Receptor T-Cell Therapy in Relapsed/</a:t>
            </a:r>
            <a:br>
              <a:rPr lang="en-US" sz="2500" dirty="0">
                <a:solidFill>
                  <a:schemeClr val="bg1"/>
                </a:solidFill>
              </a:rPr>
            </a:br>
            <a:r>
              <a:rPr lang="en-US" sz="2500" dirty="0">
                <a:solidFill>
                  <a:schemeClr val="bg1"/>
                </a:solidFill>
              </a:rPr>
              <a:t>Refractory (R/R)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Role of BCMA- and Non-BCMA-Targeted Bispecific Antibodies in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R/R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Utility of Belantamab Mafodotin in R/R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Potential Role of Cereblon E3 Ligase Modulators in MM </a:t>
            </a:r>
          </a:p>
        </p:txBody>
      </p:sp>
    </p:spTree>
    <p:extLst>
      <p:ext uri="{BB962C8B-B14F-4D97-AF65-F5344CB8AC3E}">
        <p14:creationId xmlns:p14="http://schemas.microsoft.com/office/powerpoint/2010/main" val="16507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14535-A496-0C60-EC4A-41B1C6764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FD9DD-6ED4-C32C-01DA-4724B12EC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5366"/>
            <a:ext cx="10358967" cy="903354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5D324221-10E9-E429-9830-FBD3AB1C1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812" y="1228900"/>
            <a:ext cx="4325112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Beth Faiman, PhD, MSN, APN-BC, AOCN, BMTCN, FAAN, FAPO</a:t>
            </a:r>
          </a:p>
          <a:p>
            <a:pPr lvl="0">
              <a:defRPr/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Adult Nurse Practitioner</a:t>
            </a:r>
          </a:p>
          <a:p>
            <a:pPr lvl="0">
              <a:defRPr/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Department of Hematology and Medical Oncology</a:t>
            </a:r>
          </a:p>
          <a:p>
            <a:pPr lvl="0">
              <a:defRPr/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Cleveland Clinic Taussig Cancer Institute</a:t>
            </a:r>
          </a:p>
          <a:p>
            <a:pPr lvl="0">
              <a:defRPr/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Member, Population and Cancer 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Prevention Program</a:t>
            </a:r>
          </a:p>
          <a:p>
            <a:pPr lvl="0">
              <a:defRPr/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Case Comprehensive Cancer Center</a:t>
            </a:r>
          </a:p>
          <a:p>
            <a:pPr lvl="0">
              <a:defRPr/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Cleveland, Ohio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E1ADA6-514A-3FA4-4F20-81F42690E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173" y="1228900"/>
            <a:ext cx="1261872" cy="1261872"/>
          </a:xfrm>
          <a:prstGeom prst="rect">
            <a:avLst/>
          </a:prstGeom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AA7CA1D8-9425-F0E4-A494-114010173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6327" y="1228900"/>
            <a:ext cx="4325112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Mary Steinbach, PhD-c, DNP, FNP-C, APRN</a:t>
            </a:r>
          </a:p>
          <a:p>
            <a:pPr lvl="0">
              <a:defRPr/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Lead Ambulatory Advanced Practice Clinician</a:t>
            </a:r>
          </a:p>
          <a:p>
            <a:pPr lvl="0">
              <a:defRPr/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Division of Hematology</a:t>
            </a:r>
          </a:p>
          <a:p>
            <a:pPr lvl="0">
              <a:defRPr/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Huntsman Cancer Institute at the </a:t>
            </a:r>
            <a:b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University of Utah</a:t>
            </a:r>
          </a:p>
          <a:p>
            <a:pPr lvl="0">
              <a:defRPr/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Salt Lake City, Utah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018CD20B-EA49-252D-33A9-089AE6C21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811" y="3736293"/>
            <a:ext cx="4325112" cy="137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Hans Lee, MD</a:t>
            </a:r>
          </a:p>
          <a:p>
            <a:pPr lvl="0">
              <a:defRPr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Multiple Myeloma Research</a:t>
            </a:r>
          </a:p>
          <a:p>
            <a:pPr lvl="0">
              <a:defRPr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Sarah Cannon Research Institute</a:t>
            </a:r>
          </a:p>
          <a:p>
            <a:pPr lvl="0">
              <a:defRPr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Nashville, Tennessee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4373DE44-DAA1-ED53-766F-6854D31F6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60" y="3736293"/>
            <a:ext cx="403866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Moderator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lang="en-US" sz="1700" dirty="0">
                <a:solidFill>
                  <a:srgbClr val="000000"/>
                </a:solidFill>
                <a:latin typeface="Calibri" pitchFamily="-72" charset="0"/>
              </a:rPr>
              <a:t>Natalie S Callander, MD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1700" b="0" dirty="0">
                <a:solidFill>
                  <a:srgbClr val="000000"/>
                </a:solidFill>
                <a:latin typeface="Calibri" pitchFamily="-72" charset="0"/>
              </a:rPr>
              <a:t>Professor of Medicine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1700" b="0" dirty="0">
                <a:solidFill>
                  <a:srgbClr val="000000"/>
                </a:solidFill>
                <a:latin typeface="Calibri" pitchFamily="-72" charset="0"/>
              </a:rPr>
              <a:t>Director, Myeloma Clinical and Cellular Therapy Program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1700" b="0" dirty="0">
                <a:solidFill>
                  <a:srgbClr val="000000"/>
                </a:solidFill>
                <a:latin typeface="Calibri" pitchFamily="-72" charset="0"/>
              </a:rPr>
              <a:t>University of Wisconsin Carbone </a:t>
            </a:r>
            <a:br>
              <a:rPr lang="en-US" sz="1700" b="0" dirty="0">
                <a:solidFill>
                  <a:srgbClr val="000000"/>
                </a:solidFill>
                <a:latin typeface="Calibri" pitchFamily="-72" charset="0"/>
              </a:rPr>
            </a:br>
            <a:r>
              <a:rPr lang="en-US" sz="1700" b="0" dirty="0">
                <a:solidFill>
                  <a:srgbClr val="000000"/>
                </a:solidFill>
                <a:latin typeface="Calibri" pitchFamily="-72" charset="0"/>
              </a:rPr>
              <a:t>Cancer Center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1700" b="0" dirty="0">
                <a:solidFill>
                  <a:srgbClr val="000000"/>
                </a:solidFill>
                <a:latin typeface="Calibri" pitchFamily="-72" charset="0"/>
              </a:rPr>
              <a:t>Madison, Wisconsin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3D380-F6EB-3332-21DD-AB2F89346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2321" y="3736293"/>
            <a:ext cx="1261872" cy="1261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A4B593-1418-284E-F151-67E4F3769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173" y="3736293"/>
            <a:ext cx="1261872" cy="1261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1BFBD-33A9-CF82-C007-2C5FA1CA49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688" y="1228900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534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209476-5FED-29D3-CE24-6C0C5D979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323" y="954794"/>
            <a:ext cx="9101157" cy="26477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Role of Chimeric Antigen Receptor (CAR) T-Cell Therapy in Relapsed/Refractory (R/R) Multiple Myeloma (MM)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9D49203-634A-0A37-7CF9-F04B167CE7C1}"/>
              </a:ext>
            </a:extLst>
          </p:cNvPr>
          <p:cNvSpPr txBox="1">
            <a:spLocks/>
          </p:cNvSpPr>
          <p:nvPr/>
        </p:nvSpPr>
        <p:spPr>
          <a:xfrm>
            <a:off x="1662323" y="3462050"/>
            <a:ext cx="9101157" cy="2647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rgbClr val="C5050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Natalie S Callander, MD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Professor of Medicine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Director, Myeloma Clinical and Cellular Therapy Program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University of Wisconsin Carbone Cancer Center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Madison, Wisconsin</a:t>
            </a:r>
          </a:p>
        </p:txBody>
      </p:sp>
    </p:spTree>
    <p:extLst>
      <p:ext uri="{BB962C8B-B14F-4D97-AF65-F5344CB8AC3E}">
        <p14:creationId xmlns:p14="http://schemas.microsoft.com/office/powerpoint/2010/main" val="179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A0985-9787-678A-7D5C-0A957E475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a good CAR-T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BEAD7-0D23-09DE-E336-0A919F1EB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Target should be essential for the growth and development of the (tumor) cell</a:t>
            </a:r>
          </a:p>
          <a:p>
            <a:r>
              <a:rPr lang="en-US" dirty="0"/>
              <a:t>Expression of target should be stable and highly expressed on cell of interest</a:t>
            </a:r>
          </a:p>
          <a:p>
            <a:r>
              <a:rPr lang="en-US" dirty="0"/>
              <a:t>Target should be absent from normal 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599ED-28BF-4386-9CAF-02418DF59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0110" y="1175133"/>
            <a:ext cx="10031779" cy="40688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6347" y="620771"/>
            <a:ext cx="785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DOMINANCE OF BCMA AS  BiSPECIFIC/CAR-T TARGET IN MYELOMA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C4D8A4-A7D0-40DF-8461-E63BE82D7BD0}"/>
              </a:ext>
            </a:extLst>
          </p:cNvPr>
          <p:cNvSpPr txBox="1"/>
          <p:nvPr/>
        </p:nvSpPr>
        <p:spPr>
          <a:xfrm>
            <a:off x="1613053" y="567185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Cho Front Immunol 2018</a:t>
            </a:r>
          </a:p>
        </p:txBody>
      </p:sp>
    </p:spTree>
    <p:extLst>
      <p:ext uri="{BB962C8B-B14F-4D97-AF65-F5344CB8AC3E}">
        <p14:creationId xmlns:p14="http://schemas.microsoft.com/office/powerpoint/2010/main" val="22739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A9E7E-660D-D6F3-9DF0-AD0C0F45F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>
            <a:extLst>
              <a:ext uri="{FF2B5EF4-FFF2-40B4-BE49-F238E27FC236}">
                <a16:creationId xmlns:a16="http://schemas.microsoft.com/office/drawing/2014/main" id="{9F165561-99C4-E099-F60E-2317C8062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46" y="6577647"/>
            <a:ext cx="5022571" cy="20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Tx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Munshi NC et al. N Engl J Med 2021;384:705-716</a:t>
            </a:r>
          </a:p>
        </p:txBody>
      </p:sp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id="{6CBB8003-0EA2-5434-D9D0-4BB82B8A64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20" y="2409028"/>
            <a:ext cx="6969147" cy="2809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C90D80-A12C-76D9-5D4B-D4D4AA247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84" y="386867"/>
            <a:ext cx="7639348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KarMMa: idecabtagene vicleucel, the “OG”</a:t>
            </a:r>
          </a:p>
        </p:txBody>
      </p:sp>
      <p:pic>
        <p:nvPicPr>
          <p:cNvPr id="7" name="Picture 6" descr="Image">
            <a:extLst>
              <a:ext uri="{FF2B5EF4-FFF2-40B4-BE49-F238E27FC236}">
                <a16:creationId xmlns:a16="http://schemas.microsoft.com/office/drawing/2014/main" id="{FDBF4C26-8C95-E1A1-2A9B-03744AAB2B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1055" y="283777"/>
            <a:ext cx="3666825" cy="63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0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AAFB2-9D61-F84B-EC0E-8322973A9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81994-42F9-37C4-DAA9-E43313D3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CARTITUDE-1: A </a:t>
            </a:r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Phase 1b/2</a:t>
            </a:r>
            <a:endParaRPr lang="en-GB" sz="4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03AA59-8061-90D4-C27A-A597ECAC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24" y="1570589"/>
            <a:ext cx="6155587" cy="459640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Primary objectives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Phase 1b: Characterize the safety of cilta-cel and confirm the recommended phase 2 dose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Phase 2: Evaluate the efficacy of cilta-cel</a:t>
            </a:r>
          </a:p>
          <a:p>
            <a:pPr>
              <a:spcBef>
                <a:spcPts val="1800"/>
              </a:spcBef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Key eligibility criteria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Progressive MM per IMWG criteria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ECOG PS ≤1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Measurable disease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≥3 prior therapies or double refractory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Prior PI, IMiD, anti-CD38 antibody exposure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04D47F-0A9E-54D2-0151-908B2E0B1B3A}"/>
              </a:ext>
            </a:extLst>
          </p:cNvPr>
          <p:cNvSpPr txBox="1"/>
          <p:nvPr/>
        </p:nvSpPr>
        <p:spPr>
          <a:xfrm>
            <a:off x="587349" y="5555725"/>
            <a:ext cx="6068442" cy="772107"/>
          </a:xfrm>
          <a:prstGeom prst="rect">
            <a:avLst/>
          </a:prstGeom>
          <a:solidFill>
            <a:schemeClr val="bg1"/>
          </a:solidFill>
        </p:spPr>
        <p:txBody>
          <a:bodyPr wrap="square" tIns="108000" bIns="10800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administered dose: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0.71x10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(range 0.51–0.95x10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CAR+ viable T cells/kg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20321F1-E7AB-D90E-1372-C6FBA9366236}"/>
              </a:ext>
            </a:extLst>
          </p:cNvPr>
          <p:cNvSpPr txBox="1"/>
          <p:nvPr/>
        </p:nvSpPr>
        <p:spPr>
          <a:xfrm>
            <a:off x="0" y="6488668"/>
            <a:ext cx="1976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Martin et al, ASH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81D49-71F9-572C-74D7-275A0BC98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3035" y="1565872"/>
            <a:ext cx="3867690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6FA00-3028-5375-8A87-FD6BF10AF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B9F5DC7-78CB-70F8-88F3-E89550D5E289}"/>
              </a:ext>
            </a:extLst>
          </p:cNvPr>
          <p:cNvSpPr/>
          <p:nvPr/>
        </p:nvSpPr>
        <p:spPr>
          <a:xfrm>
            <a:off x="1459149" y="2174132"/>
            <a:ext cx="3408167" cy="3407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5B5C-FD67-3E9C-842F-759752733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258"/>
            <a:ext cx="10515600" cy="1325563"/>
          </a:xfrm>
        </p:spPr>
        <p:txBody>
          <a:bodyPr/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CARTITUDE-1: Efficacy Response</a:t>
            </a:r>
            <a:endParaRPr lang="en-GB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4B67B94-D2AD-C43D-1B5F-52D974C18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186" y="4454948"/>
            <a:ext cx="6936745" cy="2168384"/>
          </a:xfrm>
        </p:spPr>
        <p:txBody>
          <a:bodyPr>
            <a:normAutofit/>
          </a:bodyPr>
          <a:lstStyle/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Median time to first response was 1 month (range, 0.9–10.7)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Median time to best response was 2.6 months (range, 0.9–17.8)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Median time to CR or better was 2.9 months (range, 0.9–17.8)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Median duration of response: 33.9 MO</a:t>
            </a:r>
          </a:p>
          <a:p>
            <a:pPr lvl="1"/>
            <a:r>
              <a:rPr lang="en-GB" sz="16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After 5 yr follow up, 33% had not progressed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Obtaining CR and/or sustained MRD associated with best PFS</a:t>
            </a:r>
          </a:p>
          <a:p>
            <a:pPr lvl="1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16DDF1-6C0C-466B-9168-314ABA54FD20}"/>
              </a:ext>
            </a:extLst>
          </p:cNvPr>
          <p:cNvGrpSpPr/>
          <p:nvPr/>
        </p:nvGrpSpPr>
        <p:grpSpPr>
          <a:xfrm>
            <a:off x="397210" y="1682431"/>
            <a:ext cx="4610916" cy="4560459"/>
            <a:chOff x="357835" y="974372"/>
            <a:chExt cx="4610916" cy="5221622"/>
          </a:xfrm>
          <a:noFill/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B14914E7-D2FD-9872-8957-9FC82D960918}"/>
                </a:ext>
              </a:extLst>
            </p:cNvPr>
            <p:cNvGraphicFramePr/>
            <p:nvPr/>
          </p:nvGraphicFramePr>
          <p:xfrm>
            <a:off x="357835" y="974372"/>
            <a:ext cx="4470106" cy="46380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06A4E20-22C4-28DA-F13F-0B34DD645850}"/>
                </a:ext>
              </a:extLst>
            </p:cNvPr>
            <p:cNvGrpSpPr/>
            <p:nvPr/>
          </p:nvGrpSpPr>
          <p:grpSpPr>
            <a:xfrm>
              <a:off x="1188451" y="5773913"/>
              <a:ext cx="3780300" cy="422081"/>
              <a:chOff x="-390866" y="5638291"/>
              <a:chExt cx="3780300" cy="490136"/>
            </a:xfrm>
            <a:grpFill/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38325BC-4A9C-0315-1373-7553DF28141B}"/>
                  </a:ext>
                </a:extLst>
              </p:cNvPr>
              <p:cNvGrpSpPr/>
              <p:nvPr/>
            </p:nvGrpSpPr>
            <p:grpSpPr>
              <a:xfrm>
                <a:off x="1303195" y="5660448"/>
                <a:ext cx="631749" cy="450139"/>
                <a:chOff x="5810122" y="5228428"/>
                <a:chExt cx="631749" cy="450139"/>
              </a:xfrm>
              <a:grpFill/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7F21FE5-80FE-1518-99F0-B6AAE6BD770A}"/>
                    </a:ext>
                  </a:extLst>
                </p:cNvPr>
                <p:cNvSpPr/>
                <p:nvPr/>
              </p:nvSpPr>
              <p:spPr>
                <a:xfrm>
                  <a:off x="5810122" y="5377386"/>
                  <a:ext cx="137160" cy="137160"/>
                </a:xfrm>
                <a:prstGeom prst="rect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7FB332B-441D-7721-D53C-8FA1BB6D7850}"/>
                    </a:ext>
                  </a:extLst>
                </p:cNvPr>
                <p:cNvSpPr txBox="1"/>
                <p:nvPr/>
              </p:nvSpPr>
              <p:spPr>
                <a:xfrm>
                  <a:off x="5902941" y="5228428"/>
                  <a:ext cx="538930" cy="450139"/>
                </a:xfrm>
                <a:prstGeom prst="rect">
                  <a:avLst/>
                </a:prstGeom>
                <a:grpFill/>
                <a:ln w="63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Arial" panose="020B0604020202020204" pitchFamily="34" charset="0"/>
                    </a:rPr>
                    <a:t>sCR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3B4A724-C434-BE86-26AE-90C099A76D46}"/>
                  </a:ext>
                </a:extLst>
              </p:cNvPr>
              <p:cNvGrpSpPr/>
              <p:nvPr/>
            </p:nvGrpSpPr>
            <p:grpSpPr>
              <a:xfrm>
                <a:off x="1965352" y="5678288"/>
                <a:ext cx="857182" cy="450139"/>
                <a:chOff x="6453229" y="5252518"/>
                <a:chExt cx="857182" cy="450139"/>
              </a:xfrm>
              <a:grpFill/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89A2B73-9FE4-C213-D3EA-F114E1295D99}"/>
                    </a:ext>
                  </a:extLst>
                </p:cNvPr>
                <p:cNvSpPr/>
                <p:nvPr/>
              </p:nvSpPr>
              <p:spPr>
                <a:xfrm>
                  <a:off x="6453229" y="5388088"/>
                  <a:ext cx="137160" cy="137160"/>
                </a:xfrm>
                <a:prstGeom prst="rect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88BECF6-34BF-DA02-8651-33C625206D78}"/>
                    </a:ext>
                  </a:extLst>
                </p:cNvPr>
                <p:cNvSpPr txBox="1"/>
                <p:nvPr/>
              </p:nvSpPr>
              <p:spPr>
                <a:xfrm>
                  <a:off x="6571863" y="5252518"/>
                  <a:ext cx="738548" cy="450139"/>
                </a:xfrm>
                <a:prstGeom prst="rect">
                  <a:avLst/>
                </a:prstGeom>
                <a:grp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Arial" panose="020B0604020202020204" pitchFamily="34" charset="0"/>
                    </a:rPr>
                    <a:t>VGPR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BFDD51C-8458-1E02-CFB5-E83EFD14214A}"/>
                  </a:ext>
                </a:extLst>
              </p:cNvPr>
              <p:cNvGrpSpPr/>
              <p:nvPr/>
            </p:nvGrpSpPr>
            <p:grpSpPr>
              <a:xfrm>
                <a:off x="2822534" y="5678288"/>
                <a:ext cx="566900" cy="450139"/>
                <a:chOff x="7319936" y="5252518"/>
                <a:chExt cx="566900" cy="450139"/>
              </a:xfrm>
              <a:grpFill/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1E39B40-6583-2946-121B-710CB000F64D}"/>
                    </a:ext>
                  </a:extLst>
                </p:cNvPr>
                <p:cNvSpPr/>
                <p:nvPr/>
              </p:nvSpPr>
              <p:spPr>
                <a:xfrm>
                  <a:off x="7319936" y="5380714"/>
                  <a:ext cx="137160" cy="137160"/>
                </a:xfrm>
                <a:prstGeom prst="rect">
                  <a:avLst/>
                </a:pr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1B9F551-B30D-F98D-3B2F-085E17A17D8D}"/>
                    </a:ext>
                  </a:extLst>
                </p:cNvPr>
                <p:cNvSpPr txBox="1"/>
                <p:nvPr/>
              </p:nvSpPr>
              <p:spPr>
                <a:xfrm>
                  <a:off x="7452102" y="5252518"/>
                  <a:ext cx="434734" cy="450139"/>
                </a:xfrm>
                <a:prstGeom prst="rect">
                  <a:avLst/>
                </a:prstGeom>
                <a:grpFill/>
                <a:ln w="63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Arial" panose="020B0604020202020204" pitchFamily="34" charset="0"/>
                    </a:rPr>
                    <a:t>PR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B0235F-188D-984C-6763-C0C2CE697813}"/>
                  </a:ext>
                </a:extLst>
              </p:cNvPr>
              <p:cNvSpPr txBox="1"/>
              <p:nvPr/>
            </p:nvSpPr>
            <p:spPr>
              <a:xfrm>
                <a:off x="-390866" y="5638291"/>
                <a:ext cx="1786880" cy="450140"/>
              </a:xfrm>
              <a:prstGeom prst="rect">
                <a:avLst/>
              </a:prstGeom>
              <a:grp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Arial" panose="020B0604020202020204" pitchFamily="34" charset="0"/>
                  </a:rPr>
                  <a:t>Best response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D3FBB9-22E0-F99B-10DC-B71EA0E90022}"/>
                </a:ext>
              </a:extLst>
            </p:cNvPr>
            <p:cNvSpPr txBox="1"/>
            <p:nvPr/>
          </p:nvSpPr>
          <p:spPr>
            <a:xfrm>
              <a:off x="3841755" y="3213907"/>
              <a:ext cx="986186" cy="669554"/>
            </a:xfrm>
            <a:prstGeom prst="rect">
              <a:avLst/>
            </a:prstGeom>
            <a:grp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Open Sans"/>
                  <a:ea typeface="+mn-ea"/>
                  <a:cs typeface="Arial" panose="020B0604020202020204" pitchFamily="34" charset="0"/>
                </a:rPr>
                <a:t>≥VGPR: 94.9%</a:t>
              </a:r>
            </a:p>
          </p:txBody>
        </p:sp>
      </p:grpSp>
      <p:sp>
        <p:nvSpPr>
          <p:cNvPr id="20" name="Left Brace 19">
            <a:extLst>
              <a:ext uri="{FF2B5EF4-FFF2-40B4-BE49-F238E27FC236}">
                <a16:creationId xmlns:a16="http://schemas.microsoft.com/office/drawing/2014/main" id="{EA2DB7BB-C7AD-2188-5C4C-1BFAA2E2860A}"/>
              </a:ext>
            </a:extLst>
          </p:cNvPr>
          <p:cNvSpPr/>
          <p:nvPr/>
        </p:nvSpPr>
        <p:spPr>
          <a:xfrm>
            <a:off x="2265567" y="2286149"/>
            <a:ext cx="114300" cy="2716181"/>
          </a:xfrm>
          <a:prstGeom prst="leftBrac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51A029-4C1F-B6BE-C59A-AF3A7A02A725}"/>
              </a:ext>
            </a:extLst>
          </p:cNvPr>
          <p:cNvSpPr txBox="1"/>
          <p:nvPr/>
        </p:nvSpPr>
        <p:spPr>
          <a:xfrm>
            <a:off x="1541667" y="3394789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</a:rPr>
              <a:t>sCR: 82.5%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8B1B58-BCD2-62C4-7D18-EDCD17DA9715}"/>
              </a:ext>
            </a:extLst>
          </p:cNvPr>
          <p:cNvSpPr txBox="1"/>
          <p:nvPr/>
        </p:nvSpPr>
        <p:spPr>
          <a:xfrm>
            <a:off x="5161848" y="2081834"/>
            <a:ext cx="5558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Responses deepened over time from the 1-year follow-up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67734C-AFF2-D242-F07A-D3C95D1390F9}"/>
              </a:ext>
            </a:extLst>
          </p:cNvPr>
          <p:cNvSpPr txBox="1"/>
          <p:nvPr/>
        </p:nvSpPr>
        <p:spPr>
          <a:xfrm>
            <a:off x="238898" y="6469444"/>
            <a:ext cx="4832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Munshi, EHA 2023;  Vorhees P ASCO 2025, Abstract 7507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6BA3C-74B5-5903-A61B-44624ACC5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1848" y="1334614"/>
            <a:ext cx="6824504" cy="27871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E6FE3A8-86EC-BDF0-5C68-B7C5339BB5EE}"/>
              </a:ext>
            </a:extLst>
          </p:cNvPr>
          <p:cNvSpPr/>
          <p:nvPr/>
        </p:nvSpPr>
        <p:spPr>
          <a:xfrm>
            <a:off x="2870844" y="5963485"/>
            <a:ext cx="182880" cy="182880"/>
          </a:xfrm>
          <a:prstGeom prst="rect">
            <a:avLst/>
          </a:prstGeom>
          <a:solidFill>
            <a:srgbClr val="3599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F78A40-2B6E-B5FF-4669-61655C2CC9D8}"/>
              </a:ext>
            </a:extLst>
          </p:cNvPr>
          <p:cNvSpPr/>
          <p:nvPr/>
        </p:nvSpPr>
        <p:spPr>
          <a:xfrm>
            <a:off x="3555015" y="5963485"/>
            <a:ext cx="182880" cy="182880"/>
          </a:xfrm>
          <a:prstGeom prst="rect">
            <a:avLst/>
          </a:prstGeom>
          <a:solidFill>
            <a:srgbClr val="1B75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630E39-0763-6AB0-BE88-E8BFF40B956C}"/>
              </a:ext>
            </a:extLst>
          </p:cNvPr>
          <p:cNvSpPr/>
          <p:nvPr/>
        </p:nvSpPr>
        <p:spPr>
          <a:xfrm>
            <a:off x="4468420" y="5963485"/>
            <a:ext cx="182880" cy="182880"/>
          </a:xfrm>
          <a:prstGeom prst="rect">
            <a:avLst/>
          </a:prstGeom>
          <a:solidFill>
            <a:srgbClr val="00A2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7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5E111-D1F4-1B41-280C-3073C891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ew picture">
            <a:extLst>
              <a:ext uri="{FF2B5EF4-FFF2-40B4-BE49-F238E27FC236}">
                <a16:creationId xmlns:a16="http://schemas.microsoft.com/office/drawing/2014/main" id="{F8E1E591-94DB-A8EF-FE3B-265D82543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571" y="952963"/>
            <a:ext cx="7906853" cy="554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784853-BBF8-0C1E-5B39-C6B8F12E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2333"/>
            <a:ext cx="10972800" cy="1133590"/>
          </a:xfrm>
        </p:spPr>
        <p:txBody>
          <a:bodyPr/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Ide-cel vs. SOC –KarMMa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BCD2A-41E0-F876-0ED0-645BF22DD308}"/>
              </a:ext>
            </a:extLst>
          </p:cNvPr>
          <p:cNvSpPr txBox="1"/>
          <p:nvPr/>
        </p:nvSpPr>
        <p:spPr>
          <a:xfrm>
            <a:off x="167115" y="650573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sevierSans"/>
                <a:ea typeface="+mn-ea"/>
                <a:cs typeface="+mn-cs"/>
              </a:rPr>
              <a:t> Ailawadhi S et al. Blood. 2024 Dec 5;144(23):2389-2401.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26207-6FCF-A3D7-31C5-86B16F177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E4A32E-66EC-D4A7-B756-71814135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945" y="3836228"/>
            <a:ext cx="4549713" cy="2518734"/>
          </a:xfrm>
          <a:prstGeom prst="rect">
            <a:avLst/>
          </a:prstGeom>
        </p:spPr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2D8F3B11-22CB-4D96-E05D-85EB4D6F504E}"/>
              </a:ext>
            </a:extLst>
          </p:cNvPr>
          <p:cNvSpPr/>
          <p:nvPr/>
        </p:nvSpPr>
        <p:spPr bwMode="auto">
          <a:xfrm>
            <a:off x="1979185" y="1841047"/>
            <a:ext cx="3857967" cy="1442640"/>
          </a:xfrm>
          <a:custGeom>
            <a:avLst/>
            <a:gdLst>
              <a:gd name="connsiteX0" fmla="*/ 0 w 3857967"/>
              <a:gd name="connsiteY0" fmla="*/ 0 h 1442640"/>
              <a:gd name="connsiteX1" fmla="*/ 36431 w 3857967"/>
              <a:gd name="connsiteY1" fmla="*/ 36431 h 1442640"/>
              <a:gd name="connsiteX2" fmla="*/ 131149 w 3857967"/>
              <a:gd name="connsiteY2" fmla="*/ 36431 h 1442640"/>
              <a:gd name="connsiteX3" fmla="*/ 131149 w 3857967"/>
              <a:gd name="connsiteY3" fmla="*/ 76504 h 1442640"/>
              <a:gd name="connsiteX4" fmla="*/ 156650 w 3857967"/>
              <a:gd name="connsiteY4" fmla="*/ 76504 h 1442640"/>
              <a:gd name="connsiteX5" fmla="*/ 156650 w 3857967"/>
              <a:gd name="connsiteY5" fmla="*/ 138436 h 1442640"/>
              <a:gd name="connsiteX6" fmla="*/ 163936 w 3857967"/>
              <a:gd name="connsiteY6" fmla="*/ 138436 h 1442640"/>
              <a:gd name="connsiteX7" fmla="*/ 163936 w 3857967"/>
              <a:gd name="connsiteY7" fmla="*/ 222225 h 1442640"/>
              <a:gd name="connsiteX8" fmla="*/ 182151 w 3857967"/>
              <a:gd name="connsiteY8" fmla="*/ 222225 h 1442640"/>
              <a:gd name="connsiteX9" fmla="*/ 182151 w 3857967"/>
              <a:gd name="connsiteY9" fmla="*/ 313301 h 1442640"/>
              <a:gd name="connsiteX10" fmla="*/ 255012 w 3857967"/>
              <a:gd name="connsiteY10" fmla="*/ 313301 h 1442640"/>
              <a:gd name="connsiteX11" fmla="*/ 255012 w 3857967"/>
              <a:gd name="connsiteY11" fmla="*/ 375232 h 1442640"/>
              <a:gd name="connsiteX12" fmla="*/ 295085 w 3857967"/>
              <a:gd name="connsiteY12" fmla="*/ 375232 h 1442640"/>
              <a:gd name="connsiteX13" fmla="*/ 295085 w 3857967"/>
              <a:gd name="connsiteY13" fmla="*/ 429878 h 1442640"/>
              <a:gd name="connsiteX14" fmla="*/ 346088 w 3857967"/>
              <a:gd name="connsiteY14" fmla="*/ 429878 h 1442640"/>
              <a:gd name="connsiteX15" fmla="*/ 346088 w 3857967"/>
              <a:gd name="connsiteY15" fmla="*/ 477237 h 1442640"/>
              <a:gd name="connsiteX16" fmla="*/ 429877 w 3857967"/>
              <a:gd name="connsiteY16" fmla="*/ 477237 h 1442640"/>
              <a:gd name="connsiteX17" fmla="*/ 429877 w 3857967"/>
              <a:gd name="connsiteY17" fmla="*/ 520953 h 1442640"/>
              <a:gd name="connsiteX18" fmla="*/ 510024 w 3857967"/>
              <a:gd name="connsiteY18" fmla="*/ 520953 h 1442640"/>
              <a:gd name="connsiteX19" fmla="*/ 510024 w 3857967"/>
              <a:gd name="connsiteY19" fmla="*/ 550098 h 1442640"/>
              <a:gd name="connsiteX20" fmla="*/ 604743 w 3857967"/>
              <a:gd name="connsiteY20" fmla="*/ 550098 h 1442640"/>
              <a:gd name="connsiteX21" fmla="*/ 604743 w 3857967"/>
              <a:gd name="connsiteY21" fmla="*/ 568313 h 1442640"/>
              <a:gd name="connsiteX22" fmla="*/ 805109 w 3857967"/>
              <a:gd name="connsiteY22" fmla="*/ 568313 h 1442640"/>
              <a:gd name="connsiteX23" fmla="*/ 805109 w 3857967"/>
              <a:gd name="connsiteY23" fmla="*/ 586528 h 1442640"/>
              <a:gd name="connsiteX24" fmla="*/ 863398 w 3857967"/>
              <a:gd name="connsiteY24" fmla="*/ 586528 h 1442640"/>
              <a:gd name="connsiteX25" fmla="*/ 863398 w 3857967"/>
              <a:gd name="connsiteY25" fmla="*/ 601100 h 1442640"/>
              <a:gd name="connsiteX26" fmla="*/ 932615 w 3857967"/>
              <a:gd name="connsiteY26" fmla="*/ 601100 h 1442640"/>
              <a:gd name="connsiteX27" fmla="*/ 932615 w 3857967"/>
              <a:gd name="connsiteY27" fmla="*/ 626601 h 1442640"/>
              <a:gd name="connsiteX28" fmla="*/ 1041906 w 3857967"/>
              <a:gd name="connsiteY28" fmla="*/ 626601 h 1442640"/>
              <a:gd name="connsiteX29" fmla="*/ 1041906 w 3857967"/>
              <a:gd name="connsiteY29" fmla="*/ 648459 h 1442640"/>
              <a:gd name="connsiteX30" fmla="*/ 1122053 w 3857967"/>
              <a:gd name="connsiteY30" fmla="*/ 648459 h 1442640"/>
              <a:gd name="connsiteX31" fmla="*/ 1122053 w 3857967"/>
              <a:gd name="connsiteY31" fmla="*/ 663032 h 1442640"/>
              <a:gd name="connsiteX32" fmla="*/ 1209485 w 3857967"/>
              <a:gd name="connsiteY32" fmla="*/ 663032 h 1442640"/>
              <a:gd name="connsiteX33" fmla="*/ 1209485 w 3857967"/>
              <a:gd name="connsiteY33" fmla="*/ 681247 h 1442640"/>
              <a:gd name="connsiteX34" fmla="*/ 1293275 w 3857967"/>
              <a:gd name="connsiteY34" fmla="*/ 681247 h 1442640"/>
              <a:gd name="connsiteX35" fmla="*/ 1293275 w 3857967"/>
              <a:gd name="connsiteY35" fmla="*/ 692176 h 1442640"/>
              <a:gd name="connsiteX36" fmla="*/ 1387994 w 3857967"/>
              <a:gd name="connsiteY36" fmla="*/ 692176 h 1442640"/>
              <a:gd name="connsiteX37" fmla="*/ 1387994 w 3857967"/>
              <a:gd name="connsiteY37" fmla="*/ 706748 h 1442640"/>
              <a:gd name="connsiteX38" fmla="*/ 1446282 w 3857967"/>
              <a:gd name="connsiteY38" fmla="*/ 706748 h 1442640"/>
              <a:gd name="connsiteX39" fmla="*/ 1446282 w 3857967"/>
              <a:gd name="connsiteY39" fmla="*/ 724963 h 1442640"/>
              <a:gd name="connsiteX40" fmla="*/ 1526429 w 3857967"/>
              <a:gd name="connsiteY40" fmla="*/ 724963 h 1442640"/>
              <a:gd name="connsiteX41" fmla="*/ 1526429 w 3857967"/>
              <a:gd name="connsiteY41" fmla="*/ 765036 h 1442640"/>
              <a:gd name="connsiteX42" fmla="*/ 1628433 w 3857967"/>
              <a:gd name="connsiteY42" fmla="*/ 765036 h 1442640"/>
              <a:gd name="connsiteX43" fmla="*/ 1628433 w 3857967"/>
              <a:gd name="connsiteY43" fmla="*/ 790538 h 1442640"/>
              <a:gd name="connsiteX44" fmla="*/ 1697651 w 3857967"/>
              <a:gd name="connsiteY44" fmla="*/ 790538 h 1442640"/>
              <a:gd name="connsiteX45" fmla="*/ 1697651 w 3857967"/>
              <a:gd name="connsiteY45" fmla="*/ 826968 h 1442640"/>
              <a:gd name="connsiteX46" fmla="*/ 1781441 w 3857967"/>
              <a:gd name="connsiteY46" fmla="*/ 826968 h 1442640"/>
              <a:gd name="connsiteX47" fmla="*/ 1781441 w 3857967"/>
              <a:gd name="connsiteY47" fmla="*/ 848826 h 1442640"/>
              <a:gd name="connsiteX48" fmla="*/ 1847015 w 3857967"/>
              <a:gd name="connsiteY48" fmla="*/ 848826 h 1442640"/>
              <a:gd name="connsiteX49" fmla="*/ 1847015 w 3857967"/>
              <a:gd name="connsiteY49" fmla="*/ 877970 h 1442640"/>
              <a:gd name="connsiteX50" fmla="*/ 1916233 w 3857967"/>
              <a:gd name="connsiteY50" fmla="*/ 877970 h 1442640"/>
              <a:gd name="connsiteX51" fmla="*/ 1916233 w 3857967"/>
              <a:gd name="connsiteY51" fmla="*/ 928973 h 1442640"/>
              <a:gd name="connsiteX52" fmla="*/ 2214961 w 3857967"/>
              <a:gd name="connsiteY52" fmla="*/ 928973 h 1442640"/>
              <a:gd name="connsiteX53" fmla="*/ 2214961 w 3857967"/>
              <a:gd name="connsiteY53" fmla="*/ 976332 h 1442640"/>
              <a:gd name="connsiteX54" fmla="*/ 2276892 w 3857967"/>
              <a:gd name="connsiteY54" fmla="*/ 976332 h 1442640"/>
              <a:gd name="connsiteX55" fmla="*/ 2276892 w 3857967"/>
              <a:gd name="connsiteY55" fmla="*/ 1016405 h 1442640"/>
              <a:gd name="connsiteX56" fmla="*/ 2313323 w 3857967"/>
              <a:gd name="connsiteY56" fmla="*/ 1016405 h 1442640"/>
              <a:gd name="connsiteX57" fmla="*/ 2313323 w 3857967"/>
              <a:gd name="connsiteY57" fmla="*/ 1045550 h 1442640"/>
              <a:gd name="connsiteX58" fmla="*/ 2542833 w 3857967"/>
              <a:gd name="connsiteY58" fmla="*/ 1045550 h 1442640"/>
              <a:gd name="connsiteX59" fmla="*/ 2542833 w 3857967"/>
              <a:gd name="connsiteY59" fmla="*/ 1129339 h 1442640"/>
              <a:gd name="connsiteX60" fmla="*/ 2608408 w 3857967"/>
              <a:gd name="connsiteY60" fmla="*/ 1129339 h 1442640"/>
              <a:gd name="connsiteX61" fmla="*/ 2608408 w 3857967"/>
              <a:gd name="connsiteY61" fmla="*/ 1176699 h 1442640"/>
              <a:gd name="connsiteX62" fmla="*/ 2714056 w 3857967"/>
              <a:gd name="connsiteY62" fmla="*/ 1176699 h 1442640"/>
              <a:gd name="connsiteX63" fmla="*/ 2714056 w 3857967"/>
              <a:gd name="connsiteY63" fmla="*/ 1245916 h 1442640"/>
              <a:gd name="connsiteX64" fmla="*/ 2750486 w 3857967"/>
              <a:gd name="connsiteY64" fmla="*/ 1245916 h 1442640"/>
              <a:gd name="connsiteX65" fmla="*/ 2750486 w 3857967"/>
              <a:gd name="connsiteY65" fmla="*/ 1304204 h 1442640"/>
              <a:gd name="connsiteX66" fmla="*/ 3224080 w 3857967"/>
              <a:gd name="connsiteY66" fmla="*/ 1304204 h 1442640"/>
              <a:gd name="connsiteX67" fmla="*/ 3224080 w 3857967"/>
              <a:gd name="connsiteY67" fmla="*/ 1442640 h 1442640"/>
              <a:gd name="connsiteX68" fmla="*/ 3857967 w 3857967"/>
              <a:gd name="connsiteY68" fmla="*/ 1442640 h 144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857967" h="1442640">
                <a:moveTo>
                  <a:pt x="0" y="0"/>
                </a:moveTo>
                <a:lnTo>
                  <a:pt x="36431" y="36431"/>
                </a:lnTo>
                <a:lnTo>
                  <a:pt x="131149" y="36431"/>
                </a:lnTo>
                <a:lnTo>
                  <a:pt x="131149" y="76504"/>
                </a:lnTo>
                <a:lnTo>
                  <a:pt x="156650" y="76504"/>
                </a:lnTo>
                <a:lnTo>
                  <a:pt x="156650" y="138436"/>
                </a:lnTo>
                <a:lnTo>
                  <a:pt x="163936" y="138436"/>
                </a:lnTo>
                <a:lnTo>
                  <a:pt x="163936" y="222225"/>
                </a:lnTo>
                <a:lnTo>
                  <a:pt x="182151" y="222225"/>
                </a:lnTo>
                <a:lnTo>
                  <a:pt x="182151" y="313301"/>
                </a:lnTo>
                <a:lnTo>
                  <a:pt x="255012" y="313301"/>
                </a:lnTo>
                <a:lnTo>
                  <a:pt x="255012" y="375232"/>
                </a:lnTo>
                <a:lnTo>
                  <a:pt x="295085" y="375232"/>
                </a:lnTo>
                <a:lnTo>
                  <a:pt x="295085" y="429878"/>
                </a:lnTo>
                <a:lnTo>
                  <a:pt x="346088" y="429878"/>
                </a:lnTo>
                <a:lnTo>
                  <a:pt x="346088" y="477237"/>
                </a:lnTo>
                <a:lnTo>
                  <a:pt x="429877" y="477237"/>
                </a:lnTo>
                <a:lnTo>
                  <a:pt x="429877" y="520953"/>
                </a:lnTo>
                <a:lnTo>
                  <a:pt x="510024" y="520953"/>
                </a:lnTo>
                <a:lnTo>
                  <a:pt x="510024" y="550098"/>
                </a:lnTo>
                <a:lnTo>
                  <a:pt x="604743" y="550098"/>
                </a:lnTo>
                <a:lnTo>
                  <a:pt x="604743" y="568313"/>
                </a:lnTo>
                <a:lnTo>
                  <a:pt x="805109" y="568313"/>
                </a:lnTo>
                <a:lnTo>
                  <a:pt x="805109" y="586528"/>
                </a:lnTo>
                <a:lnTo>
                  <a:pt x="863398" y="586528"/>
                </a:lnTo>
                <a:lnTo>
                  <a:pt x="863398" y="601100"/>
                </a:lnTo>
                <a:lnTo>
                  <a:pt x="932615" y="601100"/>
                </a:lnTo>
                <a:lnTo>
                  <a:pt x="932615" y="626601"/>
                </a:lnTo>
                <a:lnTo>
                  <a:pt x="1041906" y="626601"/>
                </a:lnTo>
                <a:lnTo>
                  <a:pt x="1041906" y="648459"/>
                </a:lnTo>
                <a:lnTo>
                  <a:pt x="1122053" y="648459"/>
                </a:lnTo>
                <a:lnTo>
                  <a:pt x="1122053" y="663032"/>
                </a:lnTo>
                <a:lnTo>
                  <a:pt x="1209485" y="663032"/>
                </a:lnTo>
                <a:lnTo>
                  <a:pt x="1209485" y="681247"/>
                </a:lnTo>
                <a:lnTo>
                  <a:pt x="1293275" y="681247"/>
                </a:lnTo>
                <a:lnTo>
                  <a:pt x="1293275" y="692176"/>
                </a:lnTo>
                <a:lnTo>
                  <a:pt x="1387994" y="692176"/>
                </a:lnTo>
                <a:lnTo>
                  <a:pt x="1387994" y="706748"/>
                </a:lnTo>
                <a:lnTo>
                  <a:pt x="1446282" y="706748"/>
                </a:lnTo>
                <a:lnTo>
                  <a:pt x="1446282" y="724963"/>
                </a:lnTo>
                <a:lnTo>
                  <a:pt x="1526429" y="724963"/>
                </a:lnTo>
                <a:lnTo>
                  <a:pt x="1526429" y="765036"/>
                </a:lnTo>
                <a:lnTo>
                  <a:pt x="1628433" y="765036"/>
                </a:lnTo>
                <a:lnTo>
                  <a:pt x="1628433" y="790538"/>
                </a:lnTo>
                <a:lnTo>
                  <a:pt x="1697651" y="790538"/>
                </a:lnTo>
                <a:lnTo>
                  <a:pt x="1697651" y="826968"/>
                </a:lnTo>
                <a:lnTo>
                  <a:pt x="1781441" y="826968"/>
                </a:lnTo>
                <a:lnTo>
                  <a:pt x="1781441" y="848826"/>
                </a:lnTo>
                <a:lnTo>
                  <a:pt x="1847015" y="848826"/>
                </a:lnTo>
                <a:lnTo>
                  <a:pt x="1847015" y="877970"/>
                </a:lnTo>
                <a:lnTo>
                  <a:pt x="1916233" y="877970"/>
                </a:lnTo>
                <a:lnTo>
                  <a:pt x="1916233" y="928973"/>
                </a:lnTo>
                <a:lnTo>
                  <a:pt x="2214961" y="928973"/>
                </a:lnTo>
                <a:lnTo>
                  <a:pt x="2214961" y="976332"/>
                </a:lnTo>
                <a:lnTo>
                  <a:pt x="2276892" y="976332"/>
                </a:lnTo>
                <a:lnTo>
                  <a:pt x="2276892" y="1016405"/>
                </a:lnTo>
                <a:lnTo>
                  <a:pt x="2313323" y="1016405"/>
                </a:lnTo>
                <a:lnTo>
                  <a:pt x="2313323" y="1045550"/>
                </a:lnTo>
                <a:lnTo>
                  <a:pt x="2542833" y="1045550"/>
                </a:lnTo>
                <a:lnTo>
                  <a:pt x="2542833" y="1129339"/>
                </a:lnTo>
                <a:lnTo>
                  <a:pt x="2608408" y="1129339"/>
                </a:lnTo>
                <a:lnTo>
                  <a:pt x="2608408" y="1176699"/>
                </a:lnTo>
                <a:lnTo>
                  <a:pt x="2714056" y="1176699"/>
                </a:lnTo>
                <a:lnTo>
                  <a:pt x="2714056" y="1245916"/>
                </a:lnTo>
                <a:lnTo>
                  <a:pt x="2750486" y="1245916"/>
                </a:lnTo>
                <a:lnTo>
                  <a:pt x="2750486" y="1304204"/>
                </a:lnTo>
                <a:lnTo>
                  <a:pt x="3224080" y="1304204"/>
                </a:lnTo>
                <a:lnTo>
                  <a:pt x="3224080" y="1442640"/>
                </a:lnTo>
                <a:lnTo>
                  <a:pt x="3857967" y="144264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23480A29-57F8-639E-2B53-3315B7C665D9}"/>
              </a:ext>
            </a:extLst>
          </p:cNvPr>
          <p:cNvSpPr/>
          <p:nvPr/>
        </p:nvSpPr>
        <p:spPr bwMode="auto">
          <a:xfrm>
            <a:off x="1979185" y="1844691"/>
            <a:ext cx="3610241" cy="2692197"/>
          </a:xfrm>
          <a:custGeom>
            <a:avLst/>
            <a:gdLst>
              <a:gd name="connsiteX0" fmla="*/ 0 w 3610241"/>
              <a:gd name="connsiteY0" fmla="*/ 0 h 2692197"/>
              <a:gd name="connsiteX1" fmla="*/ 32787 w 3610241"/>
              <a:gd name="connsiteY1" fmla="*/ 32787 h 2692197"/>
              <a:gd name="connsiteX2" fmla="*/ 153007 w 3610241"/>
              <a:gd name="connsiteY2" fmla="*/ 32787 h 2692197"/>
              <a:gd name="connsiteX3" fmla="*/ 153007 w 3610241"/>
              <a:gd name="connsiteY3" fmla="*/ 58288 h 2692197"/>
              <a:gd name="connsiteX4" fmla="*/ 189437 w 3610241"/>
              <a:gd name="connsiteY4" fmla="*/ 58288 h 2692197"/>
              <a:gd name="connsiteX5" fmla="*/ 189437 w 3610241"/>
              <a:gd name="connsiteY5" fmla="*/ 87432 h 2692197"/>
              <a:gd name="connsiteX6" fmla="*/ 265941 w 3610241"/>
              <a:gd name="connsiteY6" fmla="*/ 87432 h 2692197"/>
              <a:gd name="connsiteX7" fmla="*/ 265941 w 3610241"/>
              <a:gd name="connsiteY7" fmla="*/ 149364 h 2692197"/>
              <a:gd name="connsiteX8" fmla="*/ 291442 w 3610241"/>
              <a:gd name="connsiteY8" fmla="*/ 149364 h 2692197"/>
              <a:gd name="connsiteX9" fmla="*/ 291442 w 3610241"/>
              <a:gd name="connsiteY9" fmla="*/ 193080 h 2692197"/>
              <a:gd name="connsiteX10" fmla="*/ 320586 w 3610241"/>
              <a:gd name="connsiteY10" fmla="*/ 193080 h 2692197"/>
              <a:gd name="connsiteX11" fmla="*/ 320586 w 3610241"/>
              <a:gd name="connsiteY11" fmla="*/ 229510 h 2692197"/>
              <a:gd name="connsiteX12" fmla="*/ 338802 w 3610241"/>
              <a:gd name="connsiteY12" fmla="*/ 229510 h 2692197"/>
              <a:gd name="connsiteX13" fmla="*/ 338802 w 3610241"/>
              <a:gd name="connsiteY13" fmla="*/ 276870 h 2692197"/>
              <a:gd name="connsiteX14" fmla="*/ 364303 w 3610241"/>
              <a:gd name="connsiteY14" fmla="*/ 276870 h 2692197"/>
              <a:gd name="connsiteX15" fmla="*/ 364303 w 3610241"/>
              <a:gd name="connsiteY15" fmla="*/ 360659 h 2692197"/>
              <a:gd name="connsiteX16" fmla="*/ 400733 w 3610241"/>
              <a:gd name="connsiteY16" fmla="*/ 360659 h 2692197"/>
              <a:gd name="connsiteX17" fmla="*/ 400733 w 3610241"/>
              <a:gd name="connsiteY17" fmla="*/ 404376 h 2692197"/>
              <a:gd name="connsiteX18" fmla="*/ 437163 w 3610241"/>
              <a:gd name="connsiteY18" fmla="*/ 404376 h 2692197"/>
              <a:gd name="connsiteX19" fmla="*/ 437163 w 3610241"/>
              <a:gd name="connsiteY19" fmla="*/ 535525 h 2692197"/>
              <a:gd name="connsiteX20" fmla="*/ 437163 w 3610241"/>
              <a:gd name="connsiteY20" fmla="*/ 550097 h 2692197"/>
              <a:gd name="connsiteX21" fmla="*/ 455379 w 3610241"/>
              <a:gd name="connsiteY21" fmla="*/ 550097 h 2692197"/>
              <a:gd name="connsiteX22" fmla="*/ 455379 w 3610241"/>
              <a:gd name="connsiteY22" fmla="*/ 622957 h 2692197"/>
              <a:gd name="connsiteX23" fmla="*/ 499095 w 3610241"/>
              <a:gd name="connsiteY23" fmla="*/ 622957 h 2692197"/>
              <a:gd name="connsiteX24" fmla="*/ 499095 w 3610241"/>
              <a:gd name="connsiteY24" fmla="*/ 684889 h 2692197"/>
              <a:gd name="connsiteX25" fmla="*/ 557383 w 3610241"/>
              <a:gd name="connsiteY25" fmla="*/ 684889 h 2692197"/>
              <a:gd name="connsiteX26" fmla="*/ 557383 w 3610241"/>
              <a:gd name="connsiteY26" fmla="*/ 790537 h 2692197"/>
              <a:gd name="connsiteX27" fmla="*/ 586528 w 3610241"/>
              <a:gd name="connsiteY27" fmla="*/ 790537 h 2692197"/>
              <a:gd name="connsiteX28" fmla="*/ 586528 w 3610241"/>
              <a:gd name="connsiteY28" fmla="*/ 856111 h 2692197"/>
              <a:gd name="connsiteX29" fmla="*/ 586528 w 3610241"/>
              <a:gd name="connsiteY29" fmla="*/ 856111 h 2692197"/>
              <a:gd name="connsiteX30" fmla="*/ 608386 w 3610241"/>
              <a:gd name="connsiteY30" fmla="*/ 877969 h 2692197"/>
              <a:gd name="connsiteX31" fmla="*/ 655745 w 3610241"/>
              <a:gd name="connsiteY31" fmla="*/ 877969 h 2692197"/>
              <a:gd name="connsiteX32" fmla="*/ 655745 w 3610241"/>
              <a:gd name="connsiteY32" fmla="*/ 910756 h 2692197"/>
              <a:gd name="connsiteX33" fmla="*/ 681246 w 3610241"/>
              <a:gd name="connsiteY33" fmla="*/ 910756 h 2692197"/>
              <a:gd name="connsiteX34" fmla="*/ 681246 w 3610241"/>
              <a:gd name="connsiteY34" fmla="*/ 972688 h 2692197"/>
              <a:gd name="connsiteX35" fmla="*/ 721320 w 3610241"/>
              <a:gd name="connsiteY35" fmla="*/ 972688 h 2692197"/>
              <a:gd name="connsiteX36" fmla="*/ 721320 w 3610241"/>
              <a:gd name="connsiteY36" fmla="*/ 1016404 h 2692197"/>
              <a:gd name="connsiteX37" fmla="*/ 779608 w 3610241"/>
              <a:gd name="connsiteY37" fmla="*/ 1016404 h 2692197"/>
              <a:gd name="connsiteX38" fmla="*/ 779608 w 3610241"/>
              <a:gd name="connsiteY38" fmla="*/ 1067407 h 2692197"/>
              <a:gd name="connsiteX39" fmla="*/ 812395 w 3610241"/>
              <a:gd name="connsiteY39" fmla="*/ 1067407 h 2692197"/>
              <a:gd name="connsiteX40" fmla="*/ 812395 w 3610241"/>
              <a:gd name="connsiteY40" fmla="*/ 1096551 h 2692197"/>
              <a:gd name="connsiteX41" fmla="*/ 841539 w 3610241"/>
              <a:gd name="connsiteY41" fmla="*/ 1096551 h 2692197"/>
              <a:gd name="connsiteX42" fmla="*/ 841539 w 3610241"/>
              <a:gd name="connsiteY42" fmla="*/ 1118409 h 2692197"/>
              <a:gd name="connsiteX43" fmla="*/ 885256 w 3610241"/>
              <a:gd name="connsiteY43" fmla="*/ 1118409 h 2692197"/>
              <a:gd name="connsiteX44" fmla="*/ 885256 w 3610241"/>
              <a:gd name="connsiteY44" fmla="*/ 1143910 h 2692197"/>
              <a:gd name="connsiteX45" fmla="*/ 921686 w 3610241"/>
              <a:gd name="connsiteY45" fmla="*/ 1143910 h 2692197"/>
              <a:gd name="connsiteX46" fmla="*/ 921686 w 3610241"/>
              <a:gd name="connsiteY46" fmla="*/ 1176698 h 2692197"/>
              <a:gd name="connsiteX47" fmla="*/ 954473 w 3610241"/>
              <a:gd name="connsiteY47" fmla="*/ 1176698 h 2692197"/>
              <a:gd name="connsiteX48" fmla="*/ 954473 w 3610241"/>
              <a:gd name="connsiteY48" fmla="*/ 1198556 h 2692197"/>
              <a:gd name="connsiteX49" fmla="*/ 1001833 w 3610241"/>
              <a:gd name="connsiteY49" fmla="*/ 1198556 h 2692197"/>
              <a:gd name="connsiteX50" fmla="*/ 1001833 w 3610241"/>
              <a:gd name="connsiteY50" fmla="*/ 1213128 h 2692197"/>
              <a:gd name="connsiteX51" fmla="*/ 1056478 w 3610241"/>
              <a:gd name="connsiteY51" fmla="*/ 1213128 h 2692197"/>
              <a:gd name="connsiteX52" fmla="*/ 1056478 w 3610241"/>
              <a:gd name="connsiteY52" fmla="*/ 1242272 h 2692197"/>
              <a:gd name="connsiteX53" fmla="*/ 1085622 w 3610241"/>
              <a:gd name="connsiteY53" fmla="*/ 1242272 h 2692197"/>
              <a:gd name="connsiteX54" fmla="*/ 1085622 w 3610241"/>
              <a:gd name="connsiteY54" fmla="*/ 1260487 h 2692197"/>
              <a:gd name="connsiteX55" fmla="*/ 1100194 w 3610241"/>
              <a:gd name="connsiteY55" fmla="*/ 1260487 h 2692197"/>
              <a:gd name="connsiteX56" fmla="*/ 1100194 w 3610241"/>
              <a:gd name="connsiteY56" fmla="*/ 1293274 h 2692197"/>
              <a:gd name="connsiteX57" fmla="*/ 1151197 w 3610241"/>
              <a:gd name="connsiteY57" fmla="*/ 1293274 h 2692197"/>
              <a:gd name="connsiteX58" fmla="*/ 1151197 w 3610241"/>
              <a:gd name="connsiteY58" fmla="*/ 1326062 h 2692197"/>
              <a:gd name="connsiteX59" fmla="*/ 1194913 w 3610241"/>
              <a:gd name="connsiteY59" fmla="*/ 1326062 h 2692197"/>
              <a:gd name="connsiteX60" fmla="*/ 1194913 w 3610241"/>
              <a:gd name="connsiteY60" fmla="*/ 1355206 h 2692197"/>
              <a:gd name="connsiteX61" fmla="*/ 1234986 w 3610241"/>
              <a:gd name="connsiteY61" fmla="*/ 1355206 h 2692197"/>
              <a:gd name="connsiteX62" fmla="*/ 1234986 w 3610241"/>
              <a:gd name="connsiteY62" fmla="*/ 1373421 h 2692197"/>
              <a:gd name="connsiteX63" fmla="*/ 1293275 w 3610241"/>
              <a:gd name="connsiteY63" fmla="*/ 1373421 h 2692197"/>
              <a:gd name="connsiteX64" fmla="*/ 1293275 w 3610241"/>
              <a:gd name="connsiteY64" fmla="*/ 1402565 h 2692197"/>
              <a:gd name="connsiteX65" fmla="*/ 1369779 w 3610241"/>
              <a:gd name="connsiteY65" fmla="*/ 1402565 h 2692197"/>
              <a:gd name="connsiteX66" fmla="*/ 1369779 w 3610241"/>
              <a:gd name="connsiteY66" fmla="*/ 1438996 h 2692197"/>
              <a:gd name="connsiteX67" fmla="*/ 1384351 w 3610241"/>
              <a:gd name="connsiteY67" fmla="*/ 1438996 h 2692197"/>
              <a:gd name="connsiteX68" fmla="*/ 1384351 w 3610241"/>
              <a:gd name="connsiteY68" fmla="*/ 1446282 h 2692197"/>
              <a:gd name="connsiteX69" fmla="*/ 1442639 w 3610241"/>
              <a:gd name="connsiteY69" fmla="*/ 1446282 h 2692197"/>
              <a:gd name="connsiteX70" fmla="*/ 1442639 w 3610241"/>
              <a:gd name="connsiteY70" fmla="*/ 1482712 h 2692197"/>
              <a:gd name="connsiteX71" fmla="*/ 1468140 w 3610241"/>
              <a:gd name="connsiteY71" fmla="*/ 1482712 h 2692197"/>
              <a:gd name="connsiteX72" fmla="*/ 1468140 w 3610241"/>
              <a:gd name="connsiteY72" fmla="*/ 1555572 h 2692197"/>
              <a:gd name="connsiteX73" fmla="*/ 1493641 w 3610241"/>
              <a:gd name="connsiteY73" fmla="*/ 1555572 h 2692197"/>
              <a:gd name="connsiteX74" fmla="*/ 1493641 w 3610241"/>
              <a:gd name="connsiteY74" fmla="*/ 1588360 h 2692197"/>
              <a:gd name="connsiteX75" fmla="*/ 1537358 w 3610241"/>
              <a:gd name="connsiteY75" fmla="*/ 1588360 h 2692197"/>
              <a:gd name="connsiteX76" fmla="*/ 1537358 w 3610241"/>
              <a:gd name="connsiteY76" fmla="*/ 1617504 h 2692197"/>
              <a:gd name="connsiteX77" fmla="*/ 1555573 w 3610241"/>
              <a:gd name="connsiteY77" fmla="*/ 1635719 h 2692197"/>
              <a:gd name="connsiteX78" fmla="*/ 1584717 w 3610241"/>
              <a:gd name="connsiteY78" fmla="*/ 1635719 h 2692197"/>
              <a:gd name="connsiteX79" fmla="*/ 1584717 w 3610241"/>
              <a:gd name="connsiteY79" fmla="*/ 1668506 h 2692197"/>
              <a:gd name="connsiteX80" fmla="*/ 1643006 w 3610241"/>
              <a:gd name="connsiteY80" fmla="*/ 1668506 h 2692197"/>
              <a:gd name="connsiteX81" fmla="*/ 1643006 w 3610241"/>
              <a:gd name="connsiteY81" fmla="*/ 1690364 h 2692197"/>
              <a:gd name="connsiteX82" fmla="*/ 1683079 w 3610241"/>
              <a:gd name="connsiteY82" fmla="*/ 1690364 h 2692197"/>
              <a:gd name="connsiteX83" fmla="*/ 1683079 w 3610241"/>
              <a:gd name="connsiteY83" fmla="*/ 1730438 h 2692197"/>
              <a:gd name="connsiteX84" fmla="*/ 1748653 w 3610241"/>
              <a:gd name="connsiteY84" fmla="*/ 1730438 h 2692197"/>
              <a:gd name="connsiteX85" fmla="*/ 1748653 w 3610241"/>
              <a:gd name="connsiteY85" fmla="*/ 1796012 h 2692197"/>
              <a:gd name="connsiteX86" fmla="*/ 1821514 w 3610241"/>
              <a:gd name="connsiteY86" fmla="*/ 1796012 h 2692197"/>
              <a:gd name="connsiteX87" fmla="*/ 1821514 w 3610241"/>
              <a:gd name="connsiteY87" fmla="*/ 1825156 h 2692197"/>
              <a:gd name="connsiteX88" fmla="*/ 1879802 w 3610241"/>
              <a:gd name="connsiteY88" fmla="*/ 1825156 h 2692197"/>
              <a:gd name="connsiteX89" fmla="*/ 1879802 w 3610241"/>
              <a:gd name="connsiteY89" fmla="*/ 1868873 h 2692197"/>
              <a:gd name="connsiteX90" fmla="*/ 1952663 w 3610241"/>
              <a:gd name="connsiteY90" fmla="*/ 1868873 h 2692197"/>
              <a:gd name="connsiteX91" fmla="*/ 1952663 w 3610241"/>
              <a:gd name="connsiteY91" fmla="*/ 1905303 h 2692197"/>
              <a:gd name="connsiteX92" fmla="*/ 2061954 w 3610241"/>
              <a:gd name="connsiteY92" fmla="*/ 1905303 h 2692197"/>
              <a:gd name="connsiteX93" fmla="*/ 2061954 w 3610241"/>
              <a:gd name="connsiteY93" fmla="*/ 1963592 h 2692197"/>
              <a:gd name="connsiteX94" fmla="*/ 2196746 w 3610241"/>
              <a:gd name="connsiteY94" fmla="*/ 1963592 h 2692197"/>
              <a:gd name="connsiteX95" fmla="*/ 2196746 w 3610241"/>
              <a:gd name="connsiteY95" fmla="*/ 2025523 h 2692197"/>
              <a:gd name="connsiteX96" fmla="*/ 2433543 w 3610241"/>
              <a:gd name="connsiteY96" fmla="*/ 2025523 h 2692197"/>
              <a:gd name="connsiteX97" fmla="*/ 2459044 w 3610241"/>
              <a:gd name="connsiteY97" fmla="*/ 2051024 h 2692197"/>
              <a:gd name="connsiteX98" fmla="*/ 2459044 w 3610241"/>
              <a:gd name="connsiteY98" fmla="*/ 2076525 h 2692197"/>
              <a:gd name="connsiteX99" fmla="*/ 2502760 w 3610241"/>
              <a:gd name="connsiteY99" fmla="*/ 2076525 h 2692197"/>
              <a:gd name="connsiteX100" fmla="*/ 2502760 w 3610241"/>
              <a:gd name="connsiteY100" fmla="*/ 2134814 h 2692197"/>
              <a:gd name="connsiteX101" fmla="*/ 2921708 w 3610241"/>
              <a:gd name="connsiteY101" fmla="*/ 2134814 h 2692197"/>
              <a:gd name="connsiteX102" fmla="*/ 2921708 w 3610241"/>
              <a:gd name="connsiteY102" fmla="*/ 2273249 h 2692197"/>
              <a:gd name="connsiteX103" fmla="*/ 2965425 w 3610241"/>
              <a:gd name="connsiteY103" fmla="*/ 2273249 h 2692197"/>
              <a:gd name="connsiteX104" fmla="*/ 2965425 w 3610241"/>
              <a:gd name="connsiteY104" fmla="*/ 2488188 h 2692197"/>
              <a:gd name="connsiteX105" fmla="*/ 3169434 w 3610241"/>
              <a:gd name="connsiteY105" fmla="*/ 2488188 h 2692197"/>
              <a:gd name="connsiteX106" fmla="*/ 3169434 w 3610241"/>
              <a:gd name="connsiteY106" fmla="*/ 2692197 h 2692197"/>
              <a:gd name="connsiteX107" fmla="*/ 3610241 w 3610241"/>
              <a:gd name="connsiteY107" fmla="*/ 2692197 h 2692197"/>
              <a:gd name="connsiteX0" fmla="*/ 0 w 3610241"/>
              <a:gd name="connsiteY0" fmla="*/ 0 h 2692197"/>
              <a:gd name="connsiteX1" fmla="*/ 32787 w 3610241"/>
              <a:gd name="connsiteY1" fmla="*/ 32787 h 2692197"/>
              <a:gd name="connsiteX2" fmla="*/ 153007 w 3610241"/>
              <a:gd name="connsiteY2" fmla="*/ 32787 h 2692197"/>
              <a:gd name="connsiteX3" fmla="*/ 153007 w 3610241"/>
              <a:gd name="connsiteY3" fmla="*/ 58288 h 2692197"/>
              <a:gd name="connsiteX4" fmla="*/ 189437 w 3610241"/>
              <a:gd name="connsiteY4" fmla="*/ 58288 h 2692197"/>
              <a:gd name="connsiteX5" fmla="*/ 189437 w 3610241"/>
              <a:gd name="connsiteY5" fmla="*/ 87432 h 2692197"/>
              <a:gd name="connsiteX6" fmla="*/ 265941 w 3610241"/>
              <a:gd name="connsiteY6" fmla="*/ 87432 h 2692197"/>
              <a:gd name="connsiteX7" fmla="*/ 265941 w 3610241"/>
              <a:gd name="connsiteY7" fmla="*/ 149364 h 2692197"/>
              <a:gd name="connsiteX8" fmla="*/ 291442 w 3610241"/>
              <a:gd name="connsiteY8" fmla="*/ 149364 h 2692197"/>
              <a:gd name="connsiteX9" fmla="*/ 291442 w 3610241"/>
              <a:gd name="connsiteY9" fmla="*/ 193080 h 2692197"/>
              <a:gd name="connsiteX10" fmla="*/ 320586 w 3610241"/>
              <a:gd name="connsiteY10" fmla="*/ 193080 h 2692197"/>
              <a:gd name="connsiteX11" fmla="*/ 320586 w 3610241"/>
              <a:gd name="connsiteY11" fmla="*/ 229510 h 2692197"/>
              <a:gd name="connsiteX12" fmla="*/ 338802 w 3610241"/>
              <a:gd name="connsiteY12" fmla="*/ 229510 h 2692197"/>
              <a:gd name="connsiteX13" fmla="*/ 338802 w 3610241"/>
              <a:gd name="connsiteY13" fmla="*/ 276870 h 2692197"/>
              <a:gd name="connsiteX14" fmla="*/ 364303 w 3610241"/>
              <a:gd name="connsiteY14" fmla="*/ 276870 h 2692197"/>
              <a:gd name="connsiteX15" fmla="*/ 364303 w 3610241"/>
              <a:gd name="connsiteY15" fmla="*/ 360659 h 2692197"/>
              <a:gd name="connsiteX16" fmla="*/ 400733 w 3610241"/>
              <a:gd name="connsiteY16" fmla="*/ 360659 h 2692197"/>
              <a:gd name="connsiteX17" fmla="*/ 400733 w 3610241"/>
              <a:gd name="connsiteY17" fmla="*/ 404376 h 2692197"/>
              <a:gd name="connsiteX18" fmla="*/ 437163 w 3610241"/>
              <a:gd name="connsiteY18" fmla="*/ 404376 h 2692197"/>
              <a:gd name="connsiteX19" fmla="*/ 437163 w 3610241"/>
              <a:gd name="connsiteY19" fmla="*/ 535525 h 2692197"/>
              <a:gd name="connsiteX20" fmla="*/ 437163 w 3610241"/>
              <a:gd name="connsiteY20" fmla="*/ 550097 h 2692197"/>
              <a:gd name="connsiteX21" fmla="*/ 455379 w 3610241"/>
              <a:gd name="connsiteY21" fmla="*/ 550097 h 2692197"/>
              <a:gd name="connsiteX22" fmla="*/ 455379 w 3610241"/>
              <a:gd name="connsiteY22" fmla="*/ 622957 h 2692197"/>
              <a:gd name="connsiteX23" fmla="*/ 499095 w 3610241"/>
              <a:gd name="connsiteY23" fmla="*/ 622957 h 2692197"/>
              <a:gd name="connsiteX24" fmla="*/ 499095 w 3610241"/>
              <a:gd name="connsiteY24" fmla="*/ 684889 h 2692197"/>
              <a:gd name="connsiteX25" fmla="*/ 557383 w 3610241"/>
              <a:gd name="connsiteY25" fmla="*/ 684889 h 2692197"/>
              <a:gd name="connsiteX26" fmla="*/ 557383 w 3610241"/>
              <a:gd name="connsiteY26" fmla="*/ 790537 h 2692197"/>
              <a:gd name="connsiteX27" fmla="*/ 586528 w 3610241"/>
              <a:gd name="connsiteY27" fmla="*/ 790537 h 2692197"/>
              <a:gd name="connsiteX28" fmla="*/ 586528 w 3610241"/>
              <a:gd name="connsiteY28" fmla="*/ 856111 h 2692197"/>
              <a:gd name="connsiteX29" fmla="*/ 586528 w 3610241"/>
              <a:gd name="connsiteY29" fmla="*/ 856111 h 2692197"/>
              <a:gd name="connsiteX30" fmla="*/ 608386 w 3610241"/>
              <a:gd name="connsiteY30" fmla="*/ 877969 h 2692197"/>
              <a:gd name="connsiteX31" fmla="*/ 655745 w 3610241"/>
              <a:gd name="connsiteY31" fmla="*/ 877969 h 2692197"/>
              <a:gd name="connsiteX32" fmla="*/ 655745 w 3610241"/>
              <a:gd name="connsiteY32" fmla="*/ 910756 h 2692197"/>
              <a:gd name="connsiteX33" fmla="*/ 681246 w 3610241"/>
              <a:gd name="connsiteY33" fmla="*/ 910756 h 2692197"/>
              <a:gd name="connsiteX34" fmla="*/ 681246 w 3610241"/>
              <a:gd name="connsiteY34" fmla="*/ 972688 h 2692197"/>
              <a:gd name="connsiteX35" fmla="*/ 721320 w 3610241"/>
              <a:gd name="connsiteY35" fmla="*/ 972688 h 2692197"/>
              <a:gd name="connsiteX36" fmla="*/ 721320 w 3610241"/>
              <a:gd name="connsiteY36" fmla="*/ 1016404 h 2692197"/>
              <a:gd name="connsiteX37" fmla="*/ 779608 w 3610241"/>
              <a:gd name="connsiteY37" fmla="*/ 1016404 h 2692197"/>
              <a:gd name="connsiteX38" fmla="*/ 779608 w 3610241"/>
              <a:gd name="connsiteY38" fmla="*/ 1067407 h 2692197"/>
              <a:gd name="connsiteX39" fmla="*/ 812395 w 3610241"/>
              <a:gd name="connsiteY39" fmla="*/ 1067407 h 2692197"/>
              <a:gd name="connsiteX40" fmla="*/ 812395 w 3610241"/>
              <a:gd name="connsiteY40" fmla="*/ 1096551 h 2692197"/>
              <a:gd name="connsiteX41" fmla="*/ 841539 w 3610241"/>
              <a:gd name="connsiteY41" fmla="*/ 1096551 h 2692197"/>
              <a:gd name="connsiteX42" fmla="*/ 841539 w 3610241"/>
              <a:gd name="connsiteY42" fmla="*/ 1118409 h 2692197"/>
              <a:gd name="connsiteX43" fmla="*/ 885256 w 3610241"/>
              <a:gd name="connsiteY43" fmla="*/ 1118409 h 2692197"/>
              <a:gd name="connsiteX44" fmla="*/ 885256 w 3610241"/>
              <a:gd name="connsiteY44" fmla="*/ 1143910 h 2692197"/>
              <a:gd name="connsiteX45" fmla="*/ 921686 w 3610241"/>
              <a:gd name="connsiteY45" fmla="*/ 1143910 h 2692197"/>
              <a:gd name="connsiteX46" fmla="*/ 921686 w 3610241"/>
              <a:gd name="connsiteY46" fmla="*/ 1176698 h 2692197"/>
              <a:gd name="connsiteX47" fmla="*/ 954473 w 3610241"/>
              <a:gd name="connsiteY47" fmla="*/ 1176698 h 2692197"/>
              <a:gd name="connsiteX48" fmla="*/ 954473 w 3610241"/>
              <a:gd name="connsiteY48" fmla="*/ 1198556 h 2692197"/>
              <a:gd name="connsiteX49" fmla="*/ 1001833 w 3610241"/>
              <a:gd name="connsiteY49" fmla="*/ 1198556 h 2692197"/>
              <a:gd name="connsiteX50" fmla="*/ 1001833 w 3610241"/>
              <a:gd name="connsiteY50" fmla="*/ 1213128 h 2692197"/>
              <a:gd name="connsiteX51" fmla="*/ 1056478 w 3610241"/>
              <a:gd name="connsiteY51" fmla="*/ 1213128 h 2692197"/>
              <a:gd name="connsiteX52" fmla="*/ 1056478 w 3610241"/>
              <a:gd name="connsiteY52" fmla="*/ 1242272 h 2692197"/>
              <a:gd name="connsiteX53" fmla="*/ 1085622 w 3610241"/>
              <a:gd name="connsiteY53" fmla="*/ 1242272 h 2692197"/>
              <a:gd name="connsiteX54" fmla="*/ 1085622 w 3610241"/>
              <a:gd name="connsiteY54" fmla="*/ 1260487 h 2692197"/>
              <a:gd name="connsiteX55" fmla="*/ 1100194 w 3610241"/>
              <a:gd name="connsiteY55" fmla="*/ 1260487 h 2692197"/>
              <a:gd name="connsiteX56" fmla="*/ 1100194 w 3610241"/>
              <a:gd name="connsiteY56" fmla="*/ 1293274 h 2692197"/>
              <a:gd name="connsiteX57" fmla="*/ 1151197 w 3610241"/>
              <a:gd name="connsiteY57" fmla="*/ 1293274 h 2692197"/>
              <a:gd name="connsiteX58" fmla="*/ 1151197 w 3610241"/>
              <a:gd name="connsiteY58" fmla="*/ 1326062 h 2692197"/>
              <a:gd name="connsiteX59" fmla="*/ 1194913 w 3610241"/>
              <a:gd name="connsiteY59" fmla="*/ 1326062 h 2692197"/>
              <a:gd name="connsiteX60" fmla="*/ 1194913 w 3610241"/>
              <a:gd name="connsiteY60" fmla="*/ 1355206 h 2692197"/>
              <a:gd name="connsiteX61" fmla="*/ 1234986 w 3610241"/>
              <a:gd name="connsiteY61" fmla="*/ 1355206 h 2692197"/>
              <a:gd name="connsiteX62" fmla="*/ 1234986 w 3610241"/>
              <a:gd name="connsiteY62" fmla="*/ 1373421 h 2692197"/>
              <a:gd name="connsiteX63" fmla="*/ 1293275 w 3610241"/>
              <a:gd name="connsiteY63" fmla="*/ 1373421 h 2692197"/>
              <a:gd name="connsiteX64" fmla="*/ 1293275 w 3610241"/>
              <a:gd name="connsiteY64" fmla="*/ 1402565 h 2692197"/>
              <a:gd name="connsiteX65" fmla="*/ 1369779 w 3610241"/>
              <a:gd name="connsiteY65" fmla="*/ 1402565 h 2692197"/>
              <a:gd name="connsiteX66" fmla="*/ 1369779 w 3610241"/>
              <a:gd name="connsiteY66" fmla="*/ 1438996 h 2692197"/>
              <a:gd name="connsiteX67" fmla="*/ 1384351 w 3610241"/>
              <a:gd name="connsiteY67" fmla="*/ 1438996 h 2692197"/>
              <a:gd name="connsiteX68" fmla="*/ 1384351 w 3610241"/>
              <a:gd name="connsiteY68" fmla="*/ 1446282 h 2692197"/>
              <a:gd name="connsiteX69" fmla="*/ 1442639 w 3610241"/>
              <a:gd name="connsiteY69" fmla="*/ 1446282 h 2692197"/>
              <a:gd name="connsiteX70" fmla="*/ 1442639 w 3610241"/>
              <a:gd name="connsiteY70" fmla="*/ 1482712 h 2692197"/>
              <a:gd name="connsiteX71" fmla="*/ 1468140 w 3610241"/>
              <a:gd name="connsiteY71" fmla="*/ 1482712 h 2692197"/>
              <a:gd name="connsiteX72" fmla="*/ 1468140 w 3610241"/>
              <a:gd name="connsiteY72" fmla="*/ 1555572 h 2692197"/>
              <a:gd name="connsiteX73" fmla="*/ 1493641 w 3610241"/>
              <a:gd name="connsiteY73" fmla="*/ 1555572 h 2692197"/>
              <a:gd name="connsiteX74" fmla="*/ 1493641 w 3610241"/>
              <a:gd name="connsiteY74" fmla="*/ 1588360 h 2692197"/>
              <a:gd name="connsiteX75" fmla="*/ 1537358 w 3610241"/>
              <a:gd name="connsiteY75" fmla="*/ 1588360 h 2692197"/>
              <a:gd name="connsiteX76" fmla="*/ 1537358 w 3610241"/>
              <a:gd name="connsiteY76" fmla="*/ 1617504 h 2692197"/>
              <a:gd name="connsiteX77" fmla="*/ 1584717 w 3610241"/>
              <a:gd name="connsiteY77" fmla="*/ 1613861 h 2692197"/>
              <a:gd name="connsiteX78" fmla="*/ 1584717 w 3610241"/>
              <a:gd name="connsiteY78" fmla="*/ 1635719 h 2692197"/>
              <a:gd name="connsiteX79" fmla="*/ 1584717 w 3610241"/>
              <a:gd name="connsiteY79" fmla="*/ 1668506 h 2692197"/>
              <a:gd name="connsiteX80" fmla="*/ 1643006 w 3610241"/>
              <a:gd name="connsiteY80" fmla="*/ 1668506 h 2692197"/>
              <a:gd name="connsiteX81" fmla="*/ 1643006 w 3610241"/>
              <a:gd name="connsiteY81" fmla="*/ 1690364 h 2692197"/>
              <a:gd name="connsiteX82" fmla="*/ 1683079 w 3610241"/>
              <a:gd name="connsiteY82" fmla="*/ 1690364 h 2692197"/>
              <a:gd name="connsiteX83" fmla="*/ 1683079 w 3610241"/>
              <a:gd name="connsiteY83" fmla="*/ 1730438 h 2692197"/>
              <a:gd name="connsiteX84" fmla="*/ 1748653 w 3610241"/>
              <a:gd name="connsiteY84" fmla="*/ 1730438 h 2692197"/>
              <a:gd name="connsiteX85" fmla="*/ 1748653 w 3610241"/>
              <a:gd name="connsiteY85" fmla="*/ 1796012 h 2692197"/>
              <a:gd name="connsiteX86" fmla="*/ 1821514 w 3610241"/>
              <a:gd name="connsiteY86" fmla="*/ 1796012 h 2692197"/>
              <a:gd name="connsiteX87" fmla="*/ 1821514 w 3610241"/>
              <a:gd name="connsiteY87" fmla="*/ 1825156 h 2692197"/>
              <a:gd name="connsiteX88" fmla="*/ 1879802 w 3610241"/>
              <a:gd name="connsiteY88" fmla="*/ 1825156 h 2692197"/>
              <a:gd name="connsiteX89" fmla="*/ 1879802 w 3610241"/>
              <a:gd name="connsiteY89" fmla="*/ 1868873 h 2692197"/>
              <a:gd name="connsiteX90" fmla="*/ 1952663 w 3610241"/>
              <a:gd name="connsiteY90" fmla="*/ 1868873 h 2692197"/>
              <a:gd name="connsiteX91" fmla="*/ 1952663 w 3610241"/>
              <a:gd name="connsiteY91" fmla="*/ 1905303 h 2692197"/>
              <a:gd name="connsiteX92" fmla="*/ 2061954 w 3610241"/>
              <a:gd name="connsiteY92" fmla="*/ 1905303 h 2692197"/>
              <a:gd name="connsiteX93" fmla="*/ 2061954 w 3610241"/>
              <a:gd name="connsiteY93" fmla="*/ 1963592 h 2692197"/>
              <a:gd name="connsiteX94" fmla="*/ 2196746 w 3610241"/>
              <a:gd name="connsiteY94" fmla="*/ 1963592 h 2692197"/>
              <a:gd name="connsiteX95" fmla="*/ 2196746 w 3610241"/>
              <a:gd name="connsiteY95" fmla="*/ 2025523 h 2692197"/>
              <a:gd name="connsiteX96" fmla="*/ 2433543 w 3610241"/>
              <a:gd name="connsiteY96" fmla="*/ 2025523 h 2692197"/>
              <a:gd name="connsiteX97" fmla="*/ 2459044 w 3610241"/>
              <a:gd name="connsiteY97" fmla="*/ 2051024 h 2692197"/>
              <a:gd name="connsiteX98" fmla="*/ 2459044 w 3610241"/>
              <a:gd name="connsiteY98" fmla="*/ 2076525 h 2692197"/>
              <a:gd name="connsiteX99" fmla="*/ 2502760 w 3610241"/>
              <a:gd name="connsiteY99" fmla="*/ 2076525 h 2692197"/>
              <a:gd name="connsiteX100" fmla="*/ 2502760 w 3610241"/>
              <a:gd name="connsiteY100" fmla="*/ 2134814 h 2692197"/>
              <a:gd name="connsiteX101" fmla="*/ 2921708 w 3610241"/>
              <a:gd name="connsiteY101" fmla="*/ 2134814 h 2692197"/>
              <a:gd name="connsiteX102" fmla="*/ 2921708 w 3610241"/>
              <a:gd name="connsiteY102" fmla="*/ 2273249 h 2692197"/>
              <a:gd name="connsiteX103" fmla="*/ 2965425 w 3610241"/>
              <a:gd name="connsiteY103" fmla="*/ 2273249 h 2692197"/>
              <a:gd name="connsiteX104" fmla="*/ 2965425 w 3610241"/>
              <a:gd name="connsiteY104" fmla="*/ 2488188 h 2692197"/>
              <a:gd name="connsiteX105" fmla="*/ 3169434 w 3610241"/>
              <a:gd name="connsiteY105" fmla="*/ 2488188 h 2692197"/>
              <a:gd name="connsiteX106" fmla="*/ 3169434 w 3610241"/>
              <a:gd name="connsiteY106" fmla="*/ 2692197 h 2692197"/>
              <a:gd name="connsiteX107" fmla="*/ 3610241 w 3610241"/>
              <a:gd name="connsiteY107" fmla="*/ 2692197 h 269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610241" h="2692197">
                <a:moveTo>
                  <a:pt x="0" y="0"/>
                </a:moveTo>
                <a:lnTo>
                  <a:pt x="32787" y="32787"/>
                </a:lnTo>
                <a:lnTo>
                  <a:pt x="153007" y="32787"/>
                </a:lnTo>
                <a:lnTo>
                  <a:pt x="153007" y="58288"/>
                </a:lnTo>
                <a:lnTo>
                  <a:pt x="189437" y="58288"/>
                </a:lnTo>
                <a:lnTo>
                  <a:pt x="189437" y="87432"/>
                </a:lnTo>
                <a:lnTo>
                  <a:pt x="265941" y="87432"/>
                </a:lnTo>
                <a:lnTo>
                  <a:pt x="265941" y="149364"/>
                </a:lnTo>
                <a:lnTo>
                  <a:pt x="291442" y="149364"/>
                </a:lnTo>
                <a:lnTo>
                  <a:pt x="291442" y="193080"/>
                </a:lnTo>
                <a:lnTo>
                  <a:pt x="320586" y="193080"/>
                </a:lnTo>
                <a:lnTo>
                  <a:pt x="320586" y="229510"/>
                </a:lnTo>
                <a:lnTo>
                  <a:pt x="338802" y="229510"/>
                </a:lnTo>
                <a:lnTo>
                  <a:pt x="338802" y="276870"/>
                </a:lnTo>
                <a:lnTo>
                  <a:pt x="364303" y="276870"/>
                </a:lnTo>
                <a:lnTo>
                  <a:pt x="364303" y="360659"/>
                </a:lnTo>
                <a:lnTo>
                  <a:pt x="400733" y="360659"/>
                </a:lnTo>
                <a:lnTo>
                  <a:pt x="400733" y="404376"/>
                </a:lnTo>
                <a:lnTo>
                  <a:pt x="437163" y="404376"/>
                </a:lnTo>
                <a:lnTo>
                  <a:pt x="437163" y="535525"/>
                </a:lnTo>
                <a:lnTo>
                  <a:pt x="437163" y="550097"/>
                </a:lnTo>
                <a:lnTo>
                  <a:pt x="455379" y="550097"/>
                </a:lnTo>
                <a:lnTo>
                  <a:pt x="455379" y="622957"/>
                </a:lnTo>
                <a:lnTo>
                  <a:pt x="499095" y="622957"/>
                </a:lnTo>
                <a:lnTo>
                  <a:pt x="499095" y="684889"/>
                </a:lnTo>
                <a:lnTo>
                  <a:pt x="557383" y="684889"/>
                </a:lnTo>
                <a:lnTo>
                  <a:pt x="557383" y="790537"/>
                </a:lnTo>
                <a:lnTo>
                  <a:pt x="586528" y="790537"/>
                </a:lnTo>
                <a:lnTo>
                  <a:pt x="586528" y="856111"/>
                </a:lnTo>
                <a:lnTo>
                  <a:pt x="586528" y="856111"/>
                </a:lnTo>
                <a:lnTo>
                  <a:pt x="608386" y="877969"/>
                </a:lnTo>
                <a:lnTo>
                  <a:pt x="655745" y="877969"/>
                </a:lnTo>
                <a:lnTo>
                  <a:pt x="655745" y="910756"/>
                </a:lnTo>
                <a:lnTo>
                  <a:pt x="681246" y="910756"/>
                </a:lnTo>
                <a:lnTo>
                  <a:pt x="681246" y="972688"/>
                </a:lnTo>
                <a:lnTo>
                  <a:pt x="721320" y="972688"/>
                </a:lnTo>
                <a:lnTo>
                  <a:pt x="721320" y="1016404"/>
                </a:lnTo>
                <a:lnTo>
                  <a:pt x="779608" y="1016404"/>
                </a:lnTo>
                <a:lnTo>
                  <a:pt x="779608" y="1067407"/>
                </a:lnTo>
                <a:lnTo>
                  <a:pt x="812395" y="1067407"/>
                </a:lnTo>
                <a:lnTo>
                  <a:pt x="812395" y="1096551"/>
                </a:lnTo>
                <a:lnTo>
                  <a:pt x="841539" y="1096551"/>
                </a:lnTo>
                <a:lnTo>
                  <a:pt x="841539" y="1118409"/>
                </a:lnTo>
                <a:lnTo>
                  <a:pt x="885256" y="1118409"/>
                </a:lnTo>
                <a:lnTo>
                  <a:pt x="885256" y="1143910"/>
                </a:lnTo>
                <a:lnTo>
                  <a:pt x="921686" y="1143910"/>
                </a:lnTo>
                <a:lnTo>
                  <a:pt x="921686" y="1176698"/>
                </a:lnTo>
                <a:lnTo>
                  <a:pt x="954473" y="1176698"/>
                </a:lnTo>
                <a:lnTo>
                  <a:pt x="954473" y="1198556"/>
                </a:lnTo>
                <a:lnTo>
                  <a:pt x="1001833" y="1198556"/>
                </a:lnTo>
                <a:lnTo>
                  <a:pt x="1001833" y="1213128"/>
                </a:lnTo>
                <a:lnTo>
                  <a:pt x="1056478" y="1213128"/>
                </a:lnTo>
                <a:lnTo>
                  <a:pt x="1056478" y="1242272"/>
                </a:lnTo>
                <a:lnTo>
                  <a:pt x="1085622" y="1242272"/>
                </a:lnTo>
                <a:lnTo>
                  <a:pt x="1085622" y="1260487"/>
                </a:lnTo>
                <a:lnTo>
                  <a:pt x="1100194" y="1260487"/>
                </a:lnTo>
                <a:lnTo>
                  <a:pt x="1100194" y="1293274"/>
                </a:lnTo>
                <a:lnTo>
                  <a:pt x="1151197" y="1293274"/>
                </a:lnTo>
                <a:lnTo>
                  <a:pt x="1151197" y="1326062"/>
                </a:lnTo>
                <a:lnTo>
                  <a:pt x="1194913" y="1326062"/>
                </a:lnTo>
                <a:lnTo>
                  <a:pt x="1194913" y="1355206"/>
                </a:lnTo>
                <a:lnTo>
                  <a:pt x="1234986" y="1355206"/>
                </a:lnTo>
                <a:lnTo>
                  <a:pt x="1234986" y="1373421"/>
                </a:lnTo>
                <a:lnTo>
                  <a:pt x="1293275" y="1373421"/>
                </a:lnTo>
                <a:lnTo>
                  <a:pt x="1293275" y="1402565"/>
                </a:lnTo>
                <a:lnTo>
                  <a:pt x="1369779" y="1402565"/>
                </a:lnTo>
                <a:lnTo>
                  <a:pt x="1369779" y="1438996"/>
                </a:lnTo>
                <a:lnTo>
                  <a:pt x="1384351" y="1438996"/>
                </a:lnTo>
                <a:lnTo>
                  <a:pt x="1384351" y="1446282"/>
                </a:lnTo>
                <a:lnTo>
                  <a:pt x="1442639" y="1446282"/>
                </a:lnTo>
                <a:lnTo>
                  <a:pt x="1442639" y="1482712"/>
                </a:lnTo>
                <a:lnTo>
                  <a:pt x="1468140" y="1482712"/>
                </a:lnTo>
                <a:lnTo>
                  <a:pt x="1468140" y="1555572"/>
                </a:lnTo>
                <a:lnTo>
                  <a:pt x="1493641" y="1555572"/>
                </a:lnTo>
                <a:lnTo>
                  <a:pt x="1493641" y="1588360"/>
                </a:lnTo>
                <a:lnTo>
                  <a:pt x="1537358" y="1588360"/>
                </a:lnTo>
                <a:lnTo>
                  <a:pt x="1537358" y="1617504"/>
                </a:lnTo>
                <a:lnTo>
                  <a:pt x="1584717" y="1613861"/>
                </a:lnTo>
                <a:lnTo>
                  <a:pt x="1584717" y="1635719"/>
                </a:lnTo>
                <a:lnTo>
                  <a:pt x="1584717" y="1668506"/>
                </a:lnTo>
                <a:lnTo>
                  <a:pt x="1643006" y="1668506"/>
                </a:lnTo>
                <a:lnTo>
                  <a:pt x="1643006" y="1690364"/>
                </a:lnTo>
                <a:lnTo>
                  <a:pt x="1683079" y="1690364"/>
                </a:lnTo>
                <a:lnTo>
                  <a:pt x="1683079" y="1730438"/>
                </a:lnTo>
                <a:lnTo>
                  <a:pt x="1748653" y="1730438"/>
                </a:lnTo>
                <a:lnTo>
                  <a:pt x="1748653" y="1796012"/>
                </a:lnTo>
                <a:lnTo>
                  <a:pt x="1821514" y="1796012"/>
                </a:lnTo>
                <a:lnTo>
                  <a:pt x="1821514" y="1825156"/>
                </a:lnTo>
                <a:lnTo>
                  <a:pt x="1879802" y="1825156"/>
                </a:lnTo>
                <a:lnTo>
                  <a:pt x="1879802" y="1868873"/>
                </a:lnTo>
                <a:lnTo>
                  <a:pt x="1952663" y="1868873"/>
                </a:lnTo>
                <a:lnTo>
                  <a:pt x="1952663" y="1905303"/>
                </a:lnTo>
                <a:lnTo>
                  <a:pt x="2061954" y="1905303"/>
                </a:lnTo>
                <a:lnTo>
                  <a:pt x="2061954" y="1963592"/>
                </a:lnTo>
                <a:lnTo>
                  <a:pt x="2196746" y="1963592"/>
                </a:lnTo>
                <a:lnTo>
                  <a:pt x="2196746" y="2025523"/>
                </a:lnTo>
                <a:lnTo>
                  <a:pt x="2433543" y="2025523"/>
                </a:lnTo>
                <a:lnTo>
                  <a:pt x="2459044" y="2051024"/>
                </a:lnTo>
                <a:lnTo>
                  <a:pt x="2459044" y="2076525"/>
                </a:lnTo>
                <a:lnTo>
                  <a:pt x="2502760" y="2076525"/>
                </a:lnTo>
                <a:lnTo>
                  <a:pt x="2502760" y="2134814"/>
                </a:lnTo>
                <a:lnTo>
                  <a:pt x="2921708" y="2134814"/>
                </a:lnTo>
                <a:lnTo>
                  <a:pt x="2921708" y="2273249"/>
                </a:lnTo>
                <a:lnTo>
                  <a:pt x="2965425" y="2273249"/>
                </a:lnTo>
                <a:lnTo>
                  <a:pt x="2965425" y="2488188"/>
                </a:lnTo>
                <a:lnTo>
                  <a:pt x="3169434" y="2488188"/>
                </a:lnTo>
                <a:lnTo>
                  <a:pt x="3169434" y="2692197"/>
                </a:lnTo>
                <a:lnTo>
                  <a:pt x="3610241" y="2692197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7AF0DA41-9D5F-4414-351C-C86412F3B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3350" y="327765"/>
            <a:ext cx="11001216" cy="1103313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CARTITUDE-4: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Cilta-cel vs. SOC: approved for “2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line” 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E4EDBC2C-633D-BFB3-9EFF-918B4349A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54962"/>
            <a:ext cx="8010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San-Miguel. NEJM. 2023;389:355.</a:t>
            </a:r>
          </a:p>
        </p:txBody>
      </p:sp>
      <p:graphicFrame>
        <p:nvGraphicFramePr>
          <p:cNvPr id="3" name="Group 3">
            <a:extLst>
              <a:ext uri="{FF2B5EF4-FFF2-40B4-BE49-F238E27FC236}">
                <a16:creationId xmlns:a16="http://schemas.microsoft.com/office/drawing/2014/main" id="{3373504B-4B67-DB24-B689-7E3D20126B04}"/>
              </a:ext>
            </a:extLst>
          </p:cNvPr>
          <p:cNvGraphicFramePr>
            <a:graphicFrameLocks/>
          </p:cNvGraphicFramePr>
          <p:nvPr/>
        </p:nvGraphicFramePr>
        <p:xfrm>
          <a:off x="6643248" y="1360051"/>
          <a:ext cx="5068410" cy="24080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776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6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Cilta-Cel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 = 208)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SoC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 = 211)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mPFS, mo (95% CI)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NR (22.8-NE)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11.8 (9.7-13.8)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HR: 0.26 (95% CI: 0.18-0.38; </a:t>
                      </a:r>
                      <a:b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 &lt;.0001)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797645"/>
                  </a:ext>
                </a:extLst>
              </a:tr>
              <a:tr h="152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12-mo PFS, %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76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49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 or better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NR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16.6 mo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37326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1B4747-1561-08A4-2785-1A9060F7D035}"/>
              </a:ext>
            </a:extLst>
          </p:cNvPr>
          <p:cNvSpPr txBox="1"/>
          <p:nvPr/>
        </p:nvSpPr>
        <p:spPr bwMode="auto">
          <a:xfrm>
            <a:off x="2775684" y="1443472"/>
            <a:ext cx="2792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Wk 8 End of Bridging Phase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0A64484-5C45-D039-A5CE-47A71032DE24}"/>
              </a:ext>
            </a:extLst>
          </p:cNvPr>
          <p:cNvSpPr/>
          <p:nvPr/>
        </p:nvSpPr>
        <p:spPr bwMode="auto">
          <a:xfrm>
            <a:off x="1989024" y="1831977"/>
            <a:ext cx="4242318" cy="3321698"/>
          </a:xfrm>
          <a:custGeom>
            <a:avLst/>
            <a:gdLst>
              <a:gd name="connsiteX0" fmla="*/ 0 w 4242318"/>
              <a:gd name="connsiteY0" fmla="*/ 0 h 3321698"/>
              <a:gd name="connsiteX1" fmla="*/ 0 w 4242318"/>
              <a:gd name="connsiteY1" fmla="*/ 3321698 h 3321698"/>
              <a:gd name="connsiteX2" fmla="*/ 4242318 w 4242318"/>
              <a:gd name="connsiteY2" fmla="*/ 3321698 h 3321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2318" h="3321698">
                <a:moveTo>
                  <a:pt x="0" y="0"/>
                </a:moveTo>
                <a:lnTo>
                  <a:pt x="0" y="3321698"/>
                </a:lnTo>
                <a:lnTo>
                  <a:pt x="4242318" y="3321698"/>
                </a:lnTo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D67142-2669-ACA9-9D68-61592BF6E425}"/>
              </a:ext>
            </a:extLst>
          </p:cNvPr>
          <p:cNvGrpSpPr/>
          <p:nvPr/>
        </p:nvGrpSpPr>
        <p:grpSpPr>
          <a:xfrm>
            <a:off x="1908157" y="1831977"/>
            <a:ext cx="80867" cy="3321698"/>
            <a:chOff x="1478056" y="1754155"/>
            <a:chExt cx="119627" cy="332169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CB0BB76-C210-737B-47F7-B3266C339E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8056" y="1754155"/>
              <a:ext cx="119627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1E16176-2285-B367-C525-BEDB64A7E1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8056" y="2418495"/>
              <a:ext cx="119627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830B4A-8589-CFA9-4FE6-5D4B7E9EEB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8056" y="3082835"/>
              <a:ext cx="119627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86BA2A2-E62E-3EDD-2D32-9C02FEA07C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8056" y="3747175"/>
              <a:ext cx="119627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45C2F31-3E78-163F-F5E7-7D4F3FEA8E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8056" y="4411515"/>
              <a:ext cx="119627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E66A949-B08F-8BCF-D4CC-A53371B28C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8056" y="5075853"/>
              <a:ext cx="119627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E4048C-82C4-0D8B-66C9-F6989F49860E}"/>
              </a:ext>
            </a:extLst>
          </p:cNvPr>
          <p:cNvGrpSpPr/>
          <p:nvPr/>
        </p:nvGrpSpPr>
        <p:grpSpPr>
          <a:xfrm>
            <a:off x="1989024" y="5154498"/>
            <a:ext cx="4229875" cy="81171"/>
            <a:chOff x="1579984" y="5076676"/>
            <a:chExt cx="4229875" cy="8117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5986BB6-A14D-53A1-7EA3-47014B7EC2EB}"/>
                </a:ext>
              </a:extLst>
            </p:cNvPr>
            <p:cNvGrpSpPr/>
            <p:nvPr/>
          </p:nvGrpSpPr>
          <p:grpSpPr>
            <a:xfrm rot="5400000">
              <a:off x="2599978" y="4056682"/>
              <a:ext cx="81171" cy="2121159"/>
              <a:chOff x="1478056" y="1754155"/>
              <a:chExt cx="119627" cy="3321698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8A05284-2257-5996-BB46-B48C7EDC68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175415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9CDB677-9116-14D5-B9C9-02D4FC0C12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241849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D5AE798-B144-8A5D-B67F-D3F5EEB183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308283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A44B848-D3CC-1376-1ADB-BA80F4E2A4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374717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89DF4E1-D6AB-316C-443A-C01DD87BDD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441151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19BEA9D-38D5-7234-C001-BCDA631DD8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5075853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A9349CF-7880-4472-C26B-13E7F786146F}"/>
                </a:ext>
              </a:extLst>
            </p:cNvPr>
            <p:cNvGrpSpPr/>
            <p:nvPr/>
          </p:nvGrpSpPr>
          <p:grpSpPr>
            <a:xfrm rot="5400000">
              <a:off x="4920810" y="4268798"/>
              <a:ext cx="81171" cy="1696927"/>
              <a:chOff x="1478056" y="2418495"/>
              <a:chExt cx="119627" cy="265735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3FBCBB6-8504-BFD6-092A-88D3754735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241849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CFB20BB-2B22-FC52-2417-7623A735B20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308283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358B4EE-BFF3-53F0-C26C-09B6C18EF1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374717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0403A16-3185-5DE2-A622-490C62E5A1C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441151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024D966-4C38-6D7E-9128-14894FC55D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5075853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905A59C-9009-57CB-DEA9-75EE2E36BAB8}"/>
              </a:ext>
            </a:extLst>
          </p:cNvPr>
          <p:cNvSpPr txBox="1"/>
          <p:nvPr/>
        </p:nvSpPr>
        <p:spPr bwMode="auto">
          <a:xfrm rot="16200000">
            <a:off x="-454841" y="3339084"/>
            <a:ext cx="3454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5A1F24-7718-84C4-0665-7C3C997CCAAE}"/>
              </a:ext>
            </a:extLst>
          </p:cNvPr>
          <p:cNvSpPr txBox="1"/>
          <p:nvPr/>
        </p:nvSpPr>
        <p:spPr bwMode="auto">
          <a:xfrm>
            <a:off x="1433864" y="1656708"/>
            <a:ext cx="5357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D958DA-DE75-0858-8F72-5BDC787A143D}"/>
              </a:ext>
            </a:extLst>
          </p:cNvPr>
          <p:cNvSpPr txBox="1"/>
          <p:nvPr/>
        </p:nvSpPr>
        <p:spPr bwMode="auto">
          <a:xfrm>
            <a:off x="1550884" y="231820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B07AA9-274D-AB13-BBA6-F725CD057ECE}"/>
              </a:ext>
            </a:extLst>
          </p:cNvPr>
          <p:cNvSpPr txBox="1"/>
          <p:nvPr/>
        </p:nvSpPr>
        <p:spPr bwMode="auto">
          <a:xfrm>
            <a:off x="1550884" y="2979700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47E9E6-229C-D3D7-49E9-60294D1CA7AE}"/>
              </a:ext>
            </a:extLst>
          </p:cNvPr>
          <p:cNvSpPr txBox="1"/>
          <p:nvPr/>
        </p:nvSpPr>
        <p:spPr bwMode="auto">
          <a:xfrm>
            <a:off x="1550884" y="3641196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53E524-8179-166F-D0D4-5A8849F1B1DE}"/>
              </a:ext>
            </a:extLst>
          </p:cNvPr>
          <p:cNvSpPr txBox="1"/>
          <p:nvPr/>
        </p:nvSpPr>
        <p:spPr bwMode="auto">
          <a:xfrm>
            <a:off x="1550884" y="4302692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39DA98-8396-3FFD-E950-7CDB8CCC3529}"/>
              </a:ext>
            </a:extLst>
          </p:cNvPr>
          <p:cNvSpPr txBox="1"/>
          <p:nvPr/>
        </p:nvSpPr>
        <p:spPr bwMode="auto">
          <a:xfrm>
            <a:off x="1667903" y="4964188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09D9A2-EB88-7278-0500-C88EFF09B28F}"/>
              </a:ext>
            </a:extLst>
          </p:cNvPr>
          <p:cNvSpPr txBox="1"/>
          <p:nvPr/>
        </p:nvSpPr>
        <p:spPr bwMode="auto">
          <a:xfrm>
            <a:off x="1842315" y="5166069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707B5F-E2F2-8E74-2B14-B5D34781EC64}"/>
              </a:ext>
            </a:extLst>
          </p:cNvPr>
          <p:cNvSpPr txBox="1"/>
          <p:nvPr/>
        </p:nvSpPr>
        <p:spPr bwMode="auto">
          <a:xfrm>
            <a:off x="2266544" y="5166069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D47BB6E-EFA4-CFA5-310B-427C5D967917}"/>
              </a:ext>
            </a:extLst>
          </p:cNvPr>
          <p:cNvSpPr txBox="1"/>
          <p:nvPr/>
        </p:nvSpPr>
        <p:spPr bwMode="auto">
          <a:xfrm>
            <a:off x="2692870" y="5166069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9715A2-0B2E-2A32-30ED-E1A636741A35}"/>
              </a:ext>
            </a:extLst>
          </p:cNvPr>
          <p:cNvSpPr txBox="1"/>
          <p:nvPr/>
        </p:nvSpPr>
        <p:spPr bwMode="auto">
          <a:xfrm>
            <a:off x="3117099" y="5166069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53989E-8F9A-D530-943A-13A6939885AF}"/>
              </a:ext>
            </a:extLst>
          </p:cNvPr>
          <p:cNvSpPr txBox="1"/>
          <p:nvPr/>
        </p:nvSpPr>
        <p:spPr bwMode="auto">
          <a:xfrm>
            <a:off x="3482819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52D649-A021-5108-76E1-487A8DF5C4B6}"/>
              </a:ext>
            </a:extLst>
          </p:cNvPr>
          <p:cNvSpPr txBox="1"/>
          <p:nvPr/>
        </p:nvSpPr>
        <p:spPr bwMode="auto">
          <a:xfrm>
            <a:off x="3907048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DAC6570-1FE7-656B-73C1-D4B042E2760F}"/>
              </a:ext>
            </a:extLst>
          </p:cNvPr>
          <p:cNvSpPr txBox="1"/>
          <p:nvPr/>
        </p:nvSpPr>
        <p:spPr bwMode="auto">
          <a:xfrm>
            <a:off x="4333374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023C27-E504-A86F-FFEF-52D992876D69}"/>
              </a:ext>
            </a:extLst>
          </p:cNvPr>
          <p:cNvSpPr txBox="1"/>
          <p:nvPr/>
        </p:nvSpPr>
        <p:spPr bwMode="auto">
          <a:xfrm>
            <a:off x="4757603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7E9FE5-D632-E031-086D-7A82B5EDBFED}"/>
              </a:ext>
            </a:extLst>
          </p:cNvPr>
          <p:cNvSpPr txBox="1"/>
          <p:nvPr/>
        </p:nvSpPr>
        <p:spPr bwMode="auto">
          <a:xfrm>
            <a:off x="5150069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E8F70A-B5E0-5CC3-9038-B7BC184E2356}"/>
              </a:ext>
            </a:extLst>
          </p:cNvPr>
          <p:cNvSpPr txBox="1"/>
          <p:nvPr/>
        </p:nvSpPr>
        <p:spPr bwMode="auto">
          <a:xfrm>
            <a:off x="5576395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15F326-8025-D04E-81F1-BD644D688E06}"/>
              </a:ext>
            </a:extLst>
          </p:cNvPr>
          <p:cNvSpPr txBox="1"/>
          <p:nvPr/>
        </p:nvSpPr>
        <p:spPr bwMode="auto">
          <a:xfrm>
            <a:off x="6000624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7012AA-AF3D-692F-4483-113434B82567}"/>
              </a:ext>
            </a:extLst>
          </p:cNvPr>
          <p:cNvSpPr txBox="1"/>
          <p:nvPr/>
        </p:nvSpPr>
        <p:spPr bwMode="auto">
          <a:xfrm>
            <a:off x="3825120" y="5435374"/>
            <a:ext cx="5100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A9B5BA-DBE4-D2C7-6ADA-5B4BE5CA5095}"/>
              </a:ext>
            </a:extLst>
          </p:cNvPr>
          <p:cNvSpPr txBox="1"/>
          <p:nvPr/>
        </p:nvSpPr>
        <p:spPr bwMode="auto">
          <a:xfrm>
            <a:off x="1763959" y="5750303"/>
            <a:ext cx="458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211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3C2F299-A550-0D61-EE37-11EF8D6194FE}"/>
              </a:ext>
            </a:extLst>
          </p:cNvPr>
          <p:cNvSpPr txBox="1"/>
          <p:nvPr/>
        </p:nvSpPr>
        <p:spPr bwMode="auto">
          <a:xfrm>
            <a:off x="2188188" y="5750303"/>
            <a:ext cx="458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177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176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BBF2B0-5E56-93BE-3A1A-4F1EDE94C036}"/>
              </a:ext>
            </a:extLst>
          </p:cNvPr>
          <p:cNvSpPr txBox="1"/>
          <p:nvPr/>
        </p:nvSpPr>
        <p:spPr bwMode="auto">
          <a:xfrm>
            <a:off x="2614514" y="5750303"/>
            <a:ext cx="458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172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133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A44152-8963-76D1-A368-1893808E7290}"/>
              </a:ext>
            </a:extLst>
          </p:cNvPr>
          <p:cNvSpPr txBox="1"/>
          <p:nvPr/>
        </p:nvSpPr>
        <p:spPr bwMode="auto">
          <a:xfrm>
            <a:off x="3038743" y="5750303"/>
            <a:ext cx="458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166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116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5CE7ED-5C64-6ACF-8258-DA2A056F9585}"/>
              </a:ext>
            </a:extLst>
          </p:cNvPr>
          <p:cNvSpPr txBox="1"/>
          <p:nvPr/>
        </p:nvSpPr>
        <p:spPr bwMode="auto">
          <a:xfrm>
            <a:off x="3462973" y="5750303"/>
            <a:ext cx="458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146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8D5FF2-8993-4603-C79C-E35E9412A1CE}"/>
              </a:ext>
            </a:extLst>
          </p:cNvPr>
          <p:cNvSpPr txBox="1"/>
          <p:nvPr/>
        </p:nvSpPr>
        <p:spPr bwMode="auto">
          <a:xfrm>
            <a:off x="3932888" y="5750303"/>
            <a:ext cx="367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65E43AA-0BD7-D1C2-C1CC-2FFAF560FB82}"/>
              </a:ext>
            </a:extLst>
          </p:cNvPr>
          <p:cNvSpPr txBox="1"/>
          <p:nvPr/>
        </p:nvSpPr>
        <p:spPr bwMode="auto">
          <a:xfrm>
            <a:off x="4359214" y="5750303"/>
            <a:ext cx="367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0ACD0B-C137-538C-D0B9-98710349F47E}"/>
              </a:ext>
            </a:extLst>
          </p:cNvPr>
          <p:cNvSpPr txBox="1"/>
          <p:nvPr/>
        </p:nvSpPr>
        <p:spPr bwMode="auto">
          <a:xfrm>
            <a:off x="4783443" y="5750303"/>
            <a:ext cx="367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D020FDB-B39F-BEF5-DB34-948BC273CDF4}"/>
              </a:ext>
            </a:extLst>
          </p:cNvPr>
          <p:cNvSpPr txBox="1"/>
          <p:nvPr/>
        </p:nvSpPr>
        <p:spPr bwMode="auto">
          <a:xfrm>
            <a:off x="5221594" y="5750303"/>
            <a:ext cx="276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D512F3D-32E6-2A16-2DAF-1CA305A2139E}"/>
              </a:ext>
            </a:extLst>
          </p:cNvPr>
          <p:cNvSpPr txBox="1"/>
          <p:nvPr/>
        </p:nvSpPr>
        <p:spPr bwMode="auto">
          <a:xfrm>
            <a:off x="5647920" y="5750303"/>
            <a:ext cx="276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97994C0-717A-CA4B-6509-722A9EF64E58}"/>
              </a:ext>
            </a:extLst>
          </p:cNvPr>
          <p:cNvSpPr txBox="1"/>
          <p:nvPr/>
        </p:nvSpPr>
        <p:spPr bwMode="auto">
          <a:xfrm>
            <a:off x="6072149" y="5750303"/>
            <a:ext cx="276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2E3D85B-F07F-8FB2-4895-98B7C026E29D}"/>
              </a:ext>
            </a:extLst>
          </p:cNvPr>
          <p:cNvCxnSpPr>
            <a:cxnSpLocks/>
          </p:cNvCxnSpPr>
          <p:nvPr/>
        </p:nvCxnSpPr>
        <p:spPr bwMode="auto">
          <a:xfrm flipV="1">
            <a:off x="2241974" y="1796309"/>
            <a:ext cx="0" cy="3352545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9272" name="Group 9271">
            <a:extLst>
              <a:ext uri="{FF2B5EF4-FFF2-40B4-BE49-F238E27FC236}">
                <a16:creationId xmlns:a16="http://schemas.microsoft.com/office/drawing/2014/main" id="{8C27603B-9968-521A-5520-919DB6FCA0C7}"/>
              </a:ext>
            </a:extLst>
          </p:cNvPr>
          <p:cNvGrpSpPr/>
          <p:nvPr/>
        </p:nvGrpSpPr>
        <p:grpSpPr>
          <a:xfrm>
            <a:off x="3215937" y="2470372"/>
            <a:ext cx="2660350" cy="859626"/>
            <a:chOff x="2806897" y="2392550"/>
            <a:chExt cx="2660350" cy="859626"/>
          </a:xfrm>
        </p:grpSpPr>
        <p:sp>
          <p:nvSpPr>
            <p:cNvPr id="9216" name="Isosceles Triangle 9215">
              <a:extLst>
                <a:ext uri="{FF2B5EF4-FFF2-40B4-BE49-F238E27FC236}">
                  <a16:creationId xmlns:a16="http://schemas.microsoft.com/office/drawing/2014/main" id="{96B40FE7-227E-97FB-5868-9077CA5DB4B7}"/>
                </a:ext>
              </a:extLst>
            </p:cNvPr>
            <p:cNvSpPr/>
            <p:nvPr/>
          </p:nvSpPr>
          <p:spPr bwMode="auto">
            <a:xfrm>
              <a:off x="2806897" y="2392550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" name="Isosceles Triangle 9216">
              <a:extLst>
                <a:ext uri="{FF2B5EF4-FFF2-40B4-BE49-F238E27FC236}">
                  <a16:creationId xmlns:a16="http://schemas.microsoft.com/office/drawing/2014/main" id="{7668BCDC-348B-6A17-FC03-FB6382E077C2}"/>
                </a:ext>
              </a:extLst>
            </p:cNvPr>
            <p:cNvSpPr/>
            <p:nvPr/>
          </p:nvSpPr>
          <p:spPr bwMode="auto">
            <a:xfrm>
              <a:off x="3007298" y="2451133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9" name="Isosceles Triangle 9218">
              <a:extLst>
                <a:ext uri="{FF2B5EF4-FFF2-40B4-BE49-F238E27FC236}">
                  <a16:creationId xmlns:a16="http://schemas.microsoft.com/office/drawing/2014/main" id="{A7C1AAB9-81AA-3FC7-F3C8-8CD7DF6493EC}"/>
                </a:ext>
              </a:extLst>
            </p:cNvPr>
            <p:cNvSpPr/>
            <p:nvPr/>
          </p:nvSpPr>
          <p:spPr bwMode="auto">
            <a:xfrm>
              <a:off x="3118753" y="2488483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0" name="Isosceles Triangle 9219">
              <a:extLst>
                <a:ext uri="{FF2B5EF4-FFF2-40B4-BE49-F238E27FC236}">
                  <a16:creationId xmlns:a16="http://schemas.microsoft.com/office/drawing/2014/main" id="{30294E72-5FA2-90E5-D3D6-C9BC737BC37A}"/>
                </a:ext>
              </a:extLst>
            </p:cNvPr>
            <p:cNvSpPr/>
            <p:nvPr/>
          </p:nvSpPr>
          <p:spPr bwMode="auto">
            <a:xfrm>
              <a:off x="3154969" y="2492126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1" name="Isosceles Triangle 9220">
              <a:extLst>
                <a:ext uri="{FF2B5EF4-FFF2-40B4-BE49-F238E27FC236}">
                  <a16:creationId xmlns:a16="http://schemas.microsoft.com/office/drawing/2014/main" id="{908DF944-F346-A877-FB3A-30628BC08269}"/>
                </a:ext>
              </a:extLst>
            </p:cNvPr>
            <p:cNvSpPr/>
            <p:nvPr/>
          </p:nvSpPr>
          <p:spPr bwMode="auto">
            <a:xfrm>
              <a:off x="3193463" y="251129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2" name="Isosceles Triangle 9221">
              <a:extLst>
                <a:ext uri="{FF2B5EF4-FFF2-40B4-BE49-F238E27FC236}">
                  <a16:creationId xmlns:a16="http://schemas.microsoft.com/office/drawing/2014/main" id="{71D15E29-5889-B1D8-5A7F-33F4ACA4D7B1}"/>
                </a:ext>
              </a:extLst>
            </p:cNvPr>
            <p:cNvSpPr/>
            <p:nvPr/>
          </p:nvSpPr>
          <p:spPr bwMode="auto">
            <a:xfrm>
              <a:off x="3230255" y="253159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3" name="Isosceles Triangle 9222">
              <a:extLst>
                <a:ext uri="{FF2B5EF4-FFF2-40B4-BE49-F238E27FC236}">
                  <a16:creationId xmlns:a16="http://schemas.microsoft.com/office/drawing/2014/main" id="{7581E63C-7158-0645-FC99-485A06BDD8AD}"/>
                </a:ext>
              </a:extLst>
            </p:cNvPr>
            <p:cNvSpPr/>
            <p:nvPr/>
          </p:nvSpPr>
          <p:spPr bwMode="auto">
            <a:xfrm>
              <a:off x="3259823" y="2534146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4" name="Isosceles Triangle 9223">
              <a:extLst>
                <a:ext uri="{FF2B5EF4-FFF2-40B4-BE49-F238E27FC236}">
                  <a16:creationId xmlns:a16="http://schemas.microsoft.com/office/drawing/2014/main" id="{B1BE1D27-F63B-3A68-F47E-9E328367AACE}"/>
                </a:ext>
              </a:extLst>
            </p:cNvPr>
            <p:cNvSpPr/>
            <p:nvPr/>
          </p:nvSpPr>
          <p:spPr bwMode="auto">
            <a:xfrm>
              <a:off x="3283358" y="2537790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5" name="Isosceles Triangle 9224">
              <a:extLst>
                <a:ext uri="{FF2B5EF4-FFF2-40B4-BE49-F238E27FC236}">
                  <a16:creationId xmlns:a16="http://schemas.microsoft.com/office/drawing/2014/main" id="{0591C8A4-D8A0-B149-7BE4-3397CCE94B84}"/>
                </a:ext>
              </a:extLst>
            </p:cNvPr>
            <p:cNvSpPr/>
            <p:nvPr/>
          </p:nvSpPr>
          <p:spPr bwMode="auto">
            <a:xfrm>
              <a:off x="3317753" y="255331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6" name="Isosceles Triangle 9225">
              <a:extLst>
                <a:ext uri="{FF2B5EF4-FFF2-40B4-BE49-F238E27FC236}">
                  <a16:creationId xmlns:a16="http://schemas.microsoft.com/office/drawing/2014/main" id="{0DE0BAE0-A8B6-45C1-E973-97B93AB9DD93}"/>
                </a:ext>
              </a:extLst>
            </p:cNvPr>
            <p:cNvSpPr/>
            <p:nvPr/>
          </p:nvSpPr>
          <p:spPr bwMode="auto">
            <a:xfrm>
              <a:off x="3378080" y="2573613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7" name="Isosceles Triangle 9226">
              <a:extLst>
                <a:ext uri="{FF2B5EF4-FFF2-40B4-BE49-F238E27FC236}">
                  <a16:creationId xmlns:a16="http://schemas.microsoft.com/office/drawing/2014/main" id="{02791D4E-27E3-6936-326E-182BD701AD73}"/>
                </a:ext>
              </a:extLst>
            </p:cNvPr>
            <p:cNvSpPr/>
            <p:nvPr/>
          </p:nvSpPr>
          <p:spPr bwMode="auto">
            <a:xfrm>
              <a:off x="3450556" y="262407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8" name="Isosceles Triangle 9227">
              <a:extLst>
                <a:ext uri="{FF2B5EF4-FFF2-40B4-BE49-F238E27FC236}">
                  <a16:creationId xmlns:a16="http://schemas.microsoft.com/office/drawing/2014/main" id="{B6365B4C-98E8-918F-2BD9-85119F060EAF}"/>
                </a:ext>
              </a:extLst>
            </p:cNvPr>
            <p:cNvSpPr/>
            <p:nvPr/>
          </p:nvSpPr>
          <p:spPr bwMode="auto">
            <a:xfrm>
              <a:off x="3469992" y="2648093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29" name="Isosceles Triangle 9228">
              <a:extLst>
                <a:ext uri="{FF2B5EF4-FFF2-40B4-BE49-F238E27FC236}">
                  <a16:creationId xmlns:a16="http://schemas.microsoft.com/office/drawing/2014/main" id="{8063C49D-CA88-AE06-93D9-514EBF872B08}"/>
                </a:ext>
              </a:extLst>
            </p:cNvPr>
            <p:cNvSpPr/>
            <p:nvPr/>
          </p:nvSpPr>
          <p:spPr bwMode="auto">
            <a:xfrm>
              <a:off x="3489186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:a16="http://schemas.microsoft.com/office/drawing/2014/main" id="{0A56ABC3-94D7-6937-07DA-AC39BA287982}"/>
                </a:ext>
              </a:extLst>
            </p:cNvPr>
            <p:cNvSpPr/>
            <p:nvPr/>
          </p:nvSpPr>
          <p:spPr bwMode="auto">
            <a:xfrm>
              <a:off x="3523032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1" name="Isosceles Triangle 9230">
              <a:extLst>
                <a:ext uri="{FF2B5EF4-FFF2-40B4-BE49-F238E27FC236}">
                  <a16:creationId xmlns:a16="http://schemas.microsoft.com/office/drawing/2014/main" id="{38527017-011F-59E9-1774-F8A241C477F1}"/>
                </a:ext>
              </a:extLst>
            </p:cNvPr>
            <p:cNvSpPr/>
            <p:nvPr/>
          </p:nvSpPr>
          <p:spPr bwMode="auto">
            <a:xfrm>
              <a:off x="3590344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2" name="Isosceles Triangle 9231">
              <a:extLst>
                <a:ext uri="{FF2B5EF4-FFF2-40B4-BE49-F238E27FC236}">
                  <a16:creationId xmlns:a16="http://schemas.microsoft.com/office/drawing/2014/main" id="{01187A04-50DA-DB93-82FE-98EF55951B1B}"/>
                </a:ext>
              </a:extLst>
            </p:cNvPr>
            <p:cNvSpPr/>
            <p:nvPr/>
          </p:nvSpPr>
          <p:spPr bwMode="auto">
            <a:xfrm>
              <a:off x="3623931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3" name="Isosceles Triangle 9232">
              <a:extLst>
                <a:ext uri="{FF2B5EF4-FFF2-40B4-BE49-F238E27FC236}">
                  <a16:creationId xmlns:a16="http://schemas.microsoft.com/office/drawing/2014/main" id="{507E493D-4D07-4514-2C26-FACEC9F79ADF}"/>
                </a:ext>
              </a:extLst>
            </p:cNvPr>
            <p:cNvSpPr/>
            <p:nvPr/>
          </p:nvSpPr>
          <p:spPr bwMode="auto">
            <a:xfrm>
              <a:off x="3656186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:a16="http://schemas.microsoft.com/office/drawing/2014/main" id="{D028A81F-5B54-8F11-0127-E1C49CF6A2CE}"/>
                </a:ext>
              </a:extLst>
            </p:cNvPr>
            <p:cNvSpPr/>
            <p:nvPr/>
          </p:nvSpPr>
          <p:spPr bwMode="auto">
            <a:xfrm>
              <a:off x="3692675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:a16="http://schemas.microsoft.com/office/drawing/2014/main" id="{F1A7E300-94F9-4D20-24E6-C7AF7D53C5C9}"/>
                </a:ext>
              </a:extLst>
            </p:cNvPr>
            <p:cNvSpPr/>
            <p:nvPr/>
          </p:nvSpPr>
          <p:spPr bwMode="auto">
            <a:xfrm>
              <a:off x="3723339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6" name="Isosceles Triangle 9235">
              <a:extLst>
                <a:ext uri="{FF2B5EF4-FFF2-40B4-BE49-F238E27FC236}">
                  <a16:creationId xmlns:a16="http://schemas.microsoft.com/office/drawing/2014/main" id="{F51364D4-5937-A4E6-9A91-81162296CFC3}"/>
                </a:ext>
              </a:extLst>
            </p:cNvPr>
            <p:cNvSpPr/>
            <p:nvPr/>
          </p:nvSpPr>
          <p:spPr bwMode="auto">
            <a:xfrm>
              <a:off x="3741658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7" name="Isosceles Triangle 9236">
              <a:extLst>
                <a:ext uri="{FF2B5EF4-FFF2-40B4-BE49-F238E27FC236}">
                  <a16:creationId xmlns:a16="http://schemas.microsoft.com/office/drawing/2014/main" id="{4A0824D8-D754-E59F-C7FC-8B68BF914CF6}"/>
                </a:ext>
              </a:extLst>
            </p:cNvPr>
            <p:cNvSpPr/>
            <p:nvPr/>
          </p:nvSpPr>
          <p:spPr bwMode="auto">
            <a:xfrm>
              <a:off x="3751480" y="2673098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8" name="Isosceles Triangle 9237">
              <a:extLst>
                <a:ext uri="{FF2B5EF4-FFF2-40B4-BE49-F238E27FC236}">
                  <a16:creationId xmlns:a16="http://schemas.microsoft.com/office/drawing/2014/main" id="{A2324D87-E709-8E6E-E1D9-0400CCF84CFF}"/>
                </a:ext>
              </a:extLst>
            </p:cNvPr>
            <p:cNvSpPr/>
            <p:nvPr/>
          </p:nvSpPr>
          <p:spPr bwMode="auto">
            <a:xfrm>
              <a:off x="3776689" y="2704288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39" name="Isosceles Triangle 9238">
              <a:extLst>
                <a:ext uri="{FF2B5EF4-FFF2-40B4-BE49-F238E27FC236}">
                  <a16:creationId xmlns:a16="http://schemas.microsoft.com/office/drawing/2014/main" id="{30AB5647-0814-5000-B6E9-814CFE5F62B3}"/>
                </a:ext>
              </a:extLst>
            </p:cNvPr>
            <p:cNvSpPr/>
            <p:nvPr/>
          </p:nvSpPr>
          <p:spPr bwMode="auto">
            <a:xfrm>
              <a:off x="3800993" y="2706057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0" name="Isosceles Triangle 9239">
              <a:extLst>
                <a:ext uri="{FF2B5EF4-FFF2-40B4-BE49-F238E27FC236}">
                  <a16:creationId xmlns:a16="http://schemas.microsoft.com/office/drawing/2014/main" id="{76166FCF-1223-045E-96B8-7A275CA56740}"/>
                </a:ext>
              </a:extLst>
            </p:cNvPr>
            <p:cNvSpPr/>
            <p:nvPr/>
          </p:nvSpPr>
          <p:spPr bwMode="auto">
            <a:xfrm>
              <a:off x="3836199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1" name="Isosceles Triangle 9240">
              <a:extLst>
                <a:ext uri="{FF2B5EF4-FFF2-40B4-BE49-F238E27FC236}">
                  <a16:creationId xmlns:a16="http://schemas.microsoft.com/office/drawing/2014/main" id="{663CACF3-A43B-3CFD-52A1-08A85D4CB3DA}"/>
                </a:ext>
              </a:extLst>
            </p:cNvPr>
            <p:cNvSpPr/>
            <p:nvPr/>
          </p:nvSpPr>
          <p:spPr bwMode="auto">
            <a:xfrm>
              <a:off x="3889962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2" name="Isosceles Triangle 9241">
              <a:extLst>
                <a:ext uri="{FF2B5EF4-FFF2-40B4-BE49-F238E27FC236}">
                  <a16:creationId xmlns:a16="http://schemas.microsoft.com/office/drawing/2014/main" id="{84FDB169-1073-A223-C6B2-7088E7BAAC05}"/>
                </a:ext>
              </a:extLst>
            </p:cNvPr>
            <p:cNvSpPr/>
            <p:nvPr/>
          </p:nvSpPr>
          <p:spPr bwMode="auto">
            <a:xfrm>
              <a:off x="3908522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3" name="Isosceles Triangle 9242">
              <a:extLst>
                <a:ext uri="{FF2B5EF4-FFF2-40B4-BE49-F238E27FC236}">
                  <a16:creationId xmlns:a16="http://schemas.microsoft.com/office/drawing/2014/main" id="{8EDE7EAE-6230-2F52-003F-C712B57BFBA0}"/>
                </a:ext>
              </a:extLst>
            </p:cNvPr>
            <p:cNvSpPr/>
            <p:nvPr/>
          </p:nvSpPr>
          <p:spPr bwMode="auto">
            <a:xfrm>
              <a:off x="3938714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4" name="Isosceles Triangle 9243">
              <a:extLst>
                <a:ext uri="{FF2B5EF4-FFF2-40B4-BE49-F238E27FC236}">
                  <a16:creationId xmlns:a16="http://schemas.microsoft.com/office/drawing/2014/main" id="{83BD3FCA-83C4-AC63-5233-27F26E574401}"/>
                </a:ext>
              </a:extLst>
            </p:cNvPr>
            <p:cNvSpPr/>
            <p:nvPr/>
          </p:nvSpPr>
          <p:spPr bwMode="auto">
            <a:xfrm>
              <a:off x="4003930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5" name="Isosceles Triangle 9244">
              <a:extLst>
                <a:ext uri="{FF2B5EF4-FFF2-40B4-BE49-F238E27FC236}">
                  <a16:creationId xmlns:a16="http://schemas.microsoft.com/office/drawing/2014/main" id="{A818E9E8-3F13-2717-D789-3840A024D97B}"/>
                </a:ext>
              </a:extLst>
            </p:cNvPr>
            <p:cNvSpPr/>
            <p:nvPr/>
          </p:nvSpPr>
          <p:spPr bwMode="auto">
            <a:xfrm>
              <a:off x="4022490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6" name="Isosceles Triangle 9245">
              <a:extLst>
                <a:ext uri="{FF2B5EF4-FFF2-40B4-BE49-F238E27FC236}">
                  <a16:creationId xmlns:a16="http://schemas.microsoft.com/office/drawing/2014/main" id="{25F17D64-FCCC-F64B-EA01-B49D3BAFFD18}"/>
                </a:ext>
              </a:extLst>
            </p:cNvPr>
            <p:cNvSpPr/>
            <p:nvPr/>
          </p:nvSpPr>
          <p:spPr bwMode="auto">
            <a:xfrm>
              <a:off x="4051810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7" name="Isosceles Triangle 9246">
              <a:extLst>
                <a:ext uri="{FF2B5EF4-FFF2-40B4-BE49-F238E27FC236}">
                  <a16:creationId xmlns:a16="http://schemas.microsoft.com/office/drawing/2014/main" id="{7F280252-2DA5-2CE5-7EC4-FC8C26725ACE}"/>
                </a:ext>
              </a:extLst>
            </p:cNvPr>
            <p:cNvSpPr/>
            <p:nvPr/>
          </p:nvSpPr>
          <p:spPr bwMode="auto">
            <a:xfrm>
              <a:off x="4068650" y="2804381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8" name="Isosceles Triangle 9247">
              <a:extLst>
                <a:ext uri="{FF2B5EF4-FFF2-40B4-BE49-F238E27FC236}">
                  <a16:creationId xmlns:a16="http://schemas.microsoft.com/office/drawing/2014/main" id="{304F2D2C-8886-34A4-33DB-4D1C69DD20AA}"/>
                </a:ext>
              </a:extLst>
            </p:cNvPr>
            <p:cNvSpPr/>
            <p:nvPr/>
          </p:nvSpPr>
          <p:spPr bwMode="auto">
            <a:xfrm>
              <a:off x="4068270" y="2845771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9" name="Isosceles Triangle 9248">
              <a:extLst>
                <a:ext uri="{FF2B5EF4-FFF2-40B4-BE49-F238E27FC236}">
                  <a16:creationId xmlns:a16="http://schemas.microsoft.com/office/drawing/2014/main" id="{B9E2AE4E-50F9-2EEE-21B4-E057EB0A5167}"/>
                </a:ext>
              </a:extLst>
            </p:cNvPr>
            <p:cNvSpPr/>
            <p:nvPr/>
          </p:nvSpPr>
          <p:spPr bwMode="auto">
            <a:xfrm>
              <a:off x="4114430" y="2839111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50" name="Isosceles Triangle 9249">
              <a:extLst>
                <a:ext uri="{FF2B5EF4-FFF2-40B4-BE49-F238E27FC236}">
                  <a16:creationId xmlns:a16="http://schemas.microsoft.com/office/drawing/2014/main" id="{DCC5E623-F45A-077B-F475-6774B6364B18}"/>
                </a:ext>
              </a:extLst>
            </p:cNvPr>
            <p:cNvSpPr/>
            <p:nvPr/>
          </p:nvSpPr>
          <p:spPr bwMode="auto">
            <a:xfrm>
              <a:off x="4142731" y="2900827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51" name="Isosceles Triangle 9250">
              <a:extLst>
                <a:ext uri="{FF2B5EF4-FFF2-40B4-BE49-F238E27FC236}">
                  <a16:creationId xmlns:a16="http://schemas.microsoft.com/office/drawing/2014/main" id="{609F494E-D05A-1316-2137-C03B8F8472B8}"/>
                </a:ext>
              </a:extLst>
            </p:cNvPr>
            <p:cNvSpPr/>
            <p:nvPr/>
          </p:nvSpPr>
          <p:spPr bwMode="auto">
            <a:xfrm>
              <a:off x="4225427" y="2896361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52" name="Isosceles Triangle 9251">
              <a:extLst>
                <a:ext uri="{FF2B5EF4-FFF2-40B4-BE49-F238E27FC236}">
                  <a16:creationId xmlns:a16="http://schemas.microsoft.com/office/drawing/2014/main" id="{043EFB98-446A-3BBB-A134-4579DBAD00A3}"/>
                </a:ext>
              </a:extLst>
            </p:cNvPr>
            <p:cNvSpPr/>
            <p:nvPr/>
          </p:nvSpPr>
          <p:spPr bwMode="auto">
            <a:xfrm>
              <a:off x="4273266" y="3027570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53" name="Isosceles Triangle 9252">
              <a:extLst>
                <a:ext uri="{FF2B5EF4-FFF2-40B4-BE49-F238E27FC236}">
                  <a16:creationId xmlns:a16="http://schemas.microsoft.com/office/drawing/2014/main" id="{A6745DE4-1617-694C-3B8F-94D724B85CD4}"/>
                </a:ext>
              </a:extLst>
            </p:cNvPr>
            <p:cNvSpPr/>
            <p:nvPr/>
          </p:nvSpPr>
          <p:spPr bwMode="auto">
            <a:xfrm>
              <a:off x="4301440" y="3027570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54" name="Isosceles Triangle 9253">
              <a:extLst>
                <a:ext uri="{FF2B5EF4-FFF2-40B4-BE49-F238E27FC236}">
                  <a16:creationId xmlns:a16="http://schemas.microsoft.com/office/drawing/2014/main" id="{B2611EE3-DF0B-6F27-9A2D-7E03C49335B3}"/>
                </a:ext>
              </a:extLst>
            </p:cNvPr>
            <p:cNvSpPr/>
            <p:nvPr/>
          </p:nvSpPr>
          <p:spPr bwMode="auto">
            <a:xfrm>
              <a:off x="4330406" y="3027570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55" name="Isosceles Triangle 9254">
              <a:extLst>
                <a:ext uri="{FF2B5EF4-FFF2-40B4-BE49-F238E27FC236}">
                  <a16:creationId xmlns:a16="http://schemas.microsoft.com/office/drawing/2014/main" id="{40F0EB48-CC30-EC03-AECE-3640F00F641B}"/>
                </a:ext>
              </a:extLst>
            </p:cNvPr>
            <p:cNvSpPr/>
            <p:nvPr/>
          </p:nvSpPr>
          <p:spPr bwMode="auto">
            <a:xfrm>
              <a:off x="4355727" y="3027570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56" name="Isosceles Triangle 9255">
              <a:extLst>
                <a:ext uri="{FF2B5EF4-FFF2-40B4-BE49-F238E27FC236}">
                  <a16:creationId xmlns:a16="http://schemas.microsoft.com/office/drawing/2014/main" id="{D3494286-E353-1FD8-4DE2-1832FE4C6EF0}"/>
                </a:ext>
              </a:extLst>
            </p:cNvPr>
            <p:cNvSpPr/>
            <p:nvPr/>
          </p:nvSpPr>
          <p:spPr bwMode="auto">
            <a:xfrm>
              <a:off x="4481892" y="302541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57" name="Isosceles Triangle 9256">
              <a:extLst>
                <a:ext uri="{FF2B5EF4-FFF2-40B4-BE49-F238E27FC236}">
                  <a16:creationId xmlns:a16="http://schemas.microsoft.com/office/drawing/2014/main" id="{1365E38A-9400-497F-A385-8CB6DBA32DF5}"/>
                </a:ext>
              </a:extLst>
            </p:cNvPr>
            <p:cNvSpPr/>
            <p:nvPr/>
          </p:nvSpPr>
          <p:spPr bwMode="auto">
            <a:xfrm>
              <a:off x="4510066" y="302541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58" name="Isosceles Triangle 9257">
              <a:extLst>
                <a:ext uri="{FF2B5EF4-FFF2-40B4-BE49-F238E27FC236}">
                  <a16:creationId xmlns:a16="http://schemas.microsoft.com/office/drawing/2014/main" id="{84BB7886-F951-1967-E24A-8D5B931F2E06}"/>
                </a:ext>
              </a:extLst>
            </p:cNvPr>
            <p:cNvSpPr/>
            <p:nvPr/>
          </p:nvSpPr>
          <p:spPr bwMode="auto">
            <a:xfrm>
              <a:off x="4539032" y="302541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59" name="Isosceles Triangle 9258">
              <a:extLst>
                <a:ext uri="{FF2B5EF4-FFF2-40B4-BE49-F238E27FC236}">
                  <a16:creationId xmlns:a16="http://schemas.microsoft.com/office/drawing/2014/main" id="{FB6F78F2-E813-44D3-50BA-2D91390E9B88}"/>
                </a:ext>
              </a:extLst>
            </p:cNvPr>
            <p:cNvSpPr/>
            <p:nvPr/>
          </p:nvSpPr>
          <p:spPr bwMode="auto">
            <a:xfrm>
              <a:off x="4564353" y="302541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60" name="Isosceles Triangle 9259">
              <a:extLst>
                <a:ext uri="{FF2B5EF4-FFF2-40B4-BE49-F238E27FC236}">
                  <a16:creationId xmlns:a16="http://schemas.microsoft.com/office/drawing/2014/main" id="{1EBD4005-A419-68D0-B523-1A5C78C536FD}"/>
                </a:ext>
              </a:extLst>
            </p:cNvPr>
            <p:cNvSpPr/>
            <p:nvPr/>
          </p:nvSpPr>
          <p:spPr bwMode="auto">
            <a:xfrm>
              <a:off x="4645325" y="302541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61" name="Isosceles Triangle 9260">
              <a:extLst>
                <a:ext uri="{FF2B5EF4-FFF2-40B4-BE49-F238E27FC236}">
                  <a16:creationId xmlns:a16="http://schemas.microsoft.com/office/drawing/2014/main" id="{7FEEA714-202C-6FD9-5BC9-4EA969E92420}"/>
                </a:ext>
              </a:extLst>
            </p:cNvPr>
            <p:cNvSpPr/>
            <p:nvPr/>
          </p:nvSpPr>
          <p:spPr bwMode="auto">
            <a:xfrm>
              <a:off x="4673499" y="302541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62" name="Isosceles Triangle 9261">
              <a:extLst>
                <a:ext uri="{FF2B5EF4-FFF2-40B4-BE49-F238E27FC236}">
                  <a16:creationId xmlns:a16="http://schemas.microsoft.com/office/drawing/2014/main" id="{72694DEC-0B6E-C6A8-9452-7BBE621F6BE0}"/>
                </a:ext>
              </a:extLst>
            </p:cNvPr>
            <p:cNvSpPr/>
            <p:nvPr/>
          </p:nvSpPr>
          <p:spPr bwMode="auto">
            <a:xfrm>
              <a:off x="4781137" y="3170876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63" name="Isosceles Triangle 9262">
              <a:extLst>
                <a:ext uri="{FF2B5EF4-FFF2-40B4-BE49-F238E27FC236}">
                  <a16:creationId xmlns:a16="http://schemas.microsoft.com/office/drawing/2014/main" id="{E8CA7D5A-2FD4-C732-E8B0-9AECCF17F83E}"/>
                </a:ext>
              </a:extLst>
            </p:cNvPr>
            <p:cNvSpPr/>
            <p:nvPr/>
          </p:nvSpPr>
          <p:spPr bwMode="auto">
            <a:xfrm>
              <a:off x="4769008" y="3169233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64" name="Isosceles Triangle 9263">
              <a:extLst>
                <a:ext uri="{FF2B5EF4-FFF2-40B4-BE49-F238E27FC236}">
                  <a16:creationId xmlns:a16="http://schemas.microsoft.com/office/drawing/2014/main" id="{A468E523-6426-9879-68F1-C6C19B3C48CF}"/>
                </a:ext>
              </a:extLst>
            </p:cNvPr>
            <p:cNvSpPr/>
            <p:nvPr/>
          </p:nvSpPr>
          <p:spPr bwMode="auto">
            <a:xfrm>
              <a:off x="4864525" y="3166627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65" name="Isosceles Triangle 9264">
              <a:extLst>
                <a:ext uri="{FF2B5EF4-FFF2-40B4-BE49-F238E27FC236}">
                  <a16:creationId xmlns:a16="http://schemas.microsoft.com/office/drawing/2014/main" id="{C87B863A-5AEC-D6E0-E09F-AF9BA80511D5}"/>
                </a:ext>
              </a:extLst>
            </p:cNvPr>
            <p:cNvSpPr/>
            <p:nvPr/>
          </p:nvSpPr>
          <p:spPr bwMode="auto">
            <a:xfrm>
              <a:off x="4931723" y="3162378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66" name="Isosceles Triangle 9265">
              <a:extLst>
                <a:ext uri="{FF2B5EF4-FFF2-40B4-BE49-F238E27FC236}">
                  <a16:creationId xmlns:a16="http://schemas.microsoft.com/office/drawing/2014/main" id="{54816A3D-81A2-E904-45CE-E5C807B6C4D3}"/>
                </a:ext>
              </a:extLst>
            </p:cNvPr>
            <p:cNvSpPr/>
            <p:nvPr/>
          </p:nvSpPr>
          <p:spPr bwMode="auto">
            <a:xfrm>
              <a:off x="4953564" y="3165415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67" name="Isosceles Triangle 9266">
              <a:extLst>
                <a:ext uri="{FF2B5EF4-FFF2-40B4-BE49-F238E27FC236}">
                  <a16:creationId xmlns:a16="http://schemas.microsoft.com/office/drawing/2014/main" id="{6B776CDF-7B0B-5865-7027-DF9959067FC9}"/>
                </a:ext>
              </a:extLst>
            </p:cNvPr>
            <p:cNvSpPr/>
            <p:nvPr/>
          </p:nvSpPr>
          <p:spPr bwMode="auto">
            <a:xfrm>
              <a:off x="5067318" y="3167041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68" name="Isosceles Triangle 9267">
              <a:extLst>
                <a:ext uri="{FF2B5EF4-FFF2-40B4-BE49-F238E27FC236}">
                  <a16:creationId xmlns:a16="http://schemas.microsoft.com/office/drawing/2014/main" id="{1CD0120D-48ED-9D14-CB78-A71ABEACBA88}"/>
                </a:ext>
              </a:extLst>
            </p:cNvPr>
            <p:cNvSpPr/>
            <p:nvPr/>
          </p:nvSpPr>
          <p:spPr bwMode="auto">
            <a:xfrm>
              <a:off x="5098532" y="3168588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69" name="Isosceles Triangle 9268">
              <a:extLst>
                <a:ext uri="{FF2B5EF4-FFF2-40B4-BE49-F238E27FC236}">
                  <a16:creationId xmlns:a16="http://schemas.microsoft.com/office/drawing/2014/main" id="{34203E77-5D20-F4C0-6D94-B43C940045CD}"/>
                </a:ext>
              </a:extLst>
            </p:cNvPr>
            <p:cNvSpPr/>
            <p:nvPr/>
          </p:nvSpPr>
          <p:spPr bwMode="auto">
            <a:xfrm>
              <a:off x="5224169" y="3169233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70" name="Isosceles Triangle 9269">
              <a:extLst>
                <a:ext uri="{FF2B5EF4-FFF2-40B4-BE49-F238E27FC236}">
                  <a16:creationId xmlns:a16="http://schemas.microsoft.com/office/drawing/2014/main" id="{978ECCB8-2A85-3AB8-7A70-5CE80DAA751F}"/>
                </a:ext>
              </a:extLst>
            </p:cNvPr>
            <p:cNvSpPr/>
            <p:nvPr/>
          </p:nvSpPr>
          <p:spPr bwMode="auto">
            <a:xfrm>
              <a:off x="5301325" y="3172596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71" name="Isosceles Triangle 9270">
              <a:extLst>
                <a:ext uri="{FF2B5EF4-FFF2-40B4-BE49-F238E27FC236}">
                  <a16:creationId xmlns:a16="http://schemas.microsoft.com/office/drawing/2014/main" id="{CD5672A4-20CB-CA5F-A153-8BD187B359EA}"/>
                </a:ext>
              </a:extLst>
            </p:cNvPr>
            <p:cNvSpPr/>
            <p:nvPr/>
          </p:nvSpPr>
          <p:spPr bwMode="auto">
            <a:xfrm>
              <a:off x="5375686" y="317324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330" name="Group 9329">
            <a:extLst>
              <a:ext uri="{FF2B5EF4-FFF2-40B4-BE49-F238E27FC236}">
                <a16:creationId xmlns:a16="http://schemas.microsoft.com/office/drawing/2014/main" id="{85ED87F5-988C-3259-4887-82BE2F70C8CE}"/>
              </a:ext>
            </a:extLst>
          </p:cNvPr>
          <p:cNvGrpSpPr/>
          <p:nvPr/>
        </p:nvGrpSpPr>
        <p:grpSpPr>
          <a:xfrm>
            <a:off x="1952968" y="1811446"/>
            <a:ext cx="3660660" cy="2763024"/>
            <a:chOff x="1543928" y="1733624"/>
            <a:chExt cx="3660660" cy="2763024"/>
          </a:xfrm>
        </p:grpSpPr>
        <p:sp>
          <p:nvSpPr>
            <p:cNvPr id="9274" name="Isosceles Triangle 9273">
              <a:extLst>
                <a:ext uri="{FF2B5EF4-FFF2-40B4-BE49-F238E27FC236}">
                  <a16:creationId xmlns:a16="http://schemas.microsoft.com/office/drawing/2014/main" id="{4963FBBD-12D1-06F9-B1CA-40031504BB33}"/>
                </a:ext>
              </a:extLst>
            </p:cNvPr>
            <p:cNvSpPr/>
            <p:nvPr/>
          </p:nvSpPr>
          <p:spPr bwMode="auto">
            <a:xfrm>
              <a:off x="1543928" y="173362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75" name="Isosceles Triangle 9274">
              <a:extLst>
                <a:ext uri="{FF2B5EF4-FFF2-40B4-BE49-F238E27FC236}">
                  <a16:creationId xmlns:a16="http://schemas.microsoft.com/office/drawing/2014/main" id="{A273152A-6C20-0A01-53CC-227481959415}"/>
                </a:ext>
              </a:extLst>
            </p:cNvPr>
            <p:cNvSpPr/>
            <p:nvPr/>
          </p:nvSpPr>
          <p:spPr bwMode="auto">
            <a:xfrm>
              <a:off x="1568008" y="174176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76" name="Isosceles Triangle 9275">
              <a:extLst>
                <a:ext uri="{FF2B5EF4-FFF2-40B4-BE49-F238E27FC236}">
                  <a16:creationId xmlns:a16="http://schemas.microsoft.com/office/drawing/2014/main" id="{D0B14EE8-2421-E303-B5A5-728BD08ED859}"/>
                </a:ext>
              </a:extLst>
            </p:cNvPr>
            <p:cNvSpPr/>
            <p:nvPr/>
          </p:nvSpPr>
          <p:spPr bwMode="auto">
            <a:xfrm>
              <a:off x="1660190" y="1752435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77" name="Isosceles Triangle 9276">
              <a:extLst>
                <a:ext uri="{FF2B5EF4-FFF2-40B4-BE49-F238E27FC236}">
                  <a16:creationId xmlns:a16="http://schemas.microsoft.com/office/drawing/2014/main" id="{8855B0A4-9544-723E-0A81-BB6043995C4A}"/>
                </a:ext>
              </a:extLst>
            </p:cNvPr>
            <p:cNvSpPr/>
            <p:nvPr/>
          </p:nvSpPr>
          <p:spPr bwMode="auto">
            <a:xfrm>
              <a:off x="1733194" y="181181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78" name="Isosceles Triangle 9277">
              <a:extLst>
                <a:ext uri="{FF2B5EF4-FFF2-40B4-BE49-F238E27FC236}">
                  <a16:creationId xmlns:a16="http://schemas.microsoft.com/office/drawing/2014/main" id="{10471ABB-0E66-69AF-D808-9E019D0114F6}"/>
                </a:ext>
              </a:extLst>
            </p:cNvPr>
            <p:cNvSpPr/>
            <p:nvPr/>
          </p:nvSpPr>
          <p:spPr bwMode="auto">
            <a:xfrm>
              <a:off x="1683458" y="176951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79" name="Isosceles Triangle 9278">
              <a:extLst>
                <a:ext uri="{FF2B5EF4-FFF2-40B4-BE49-F238E27FC236}">
                  <a16:creationId xmlns:a16="http://schemas.microsoft.com/office/drawing/2014/main" id="{6AAD7748-EE91-A4F6-45F3-676ACCFB693A}"/>
                </a:ext>
              </a:extLst>
            </p:cNvPr>
            <p:cNvSpPr/>
            <p:nvPr/>
          </p:nvSpPr>
          <p:spPr bwMode="auto">
            <a:xfrm>
              <a:off x="2317233" y="2789735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80" name="Isosceles Triangle 9279">
              <a:extLst>
                <a:ext uri="{FF2B5EF4-FFF2-40B4-BE49-F238E27FC236}">
                  <a16:creationId xmlns:a16="http://schemas.microsoft.com/office/drawing/2014/main" id="{D1DD20A6-EC64-4233-6802-752F87EC8BC0}"/>
                </a:ext>
              </a:extLst>
            </p:cNvPr>
            <p:cNvSpPr/>
            <p:nvPr/>
          </p:nvSpPr>
          <p:spPr bwMode="auto">
            <a:xfrm>
              <a:off x="2094398" y="252663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81" name="Isosceles Triangle 9280">
              <a:extLst>
                <a:ext uri="{FF2B5EF4-FFF2-40B4-BE49-F238E27FC236}">
                  <a16:creationId xmlns:a16="http://schemas.microsoft.com/office/drawing/2014/main" id="{E0CB3BBB-D564-654A-A680-39227E4FB403}"/>
                </a:ext>
              </a:extLst>
            </p:cNvPr>
            <p:cNvSpPr/>
            <p:nvPr/>
          </p:nvSpPr>
          <p:spPr bwMode="auto">
            <a:xfrm>
              <a:off x="1961778" y="2169200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82" name="Isosceles Triangle 9281">
              <a:extLst>
                <a:ext uri="{FF2B5EF4-FFF2-40B4-BE49-F238E27FC236}">
                  <a16:creationId xmlns:a16="http://schemas.microsoft.com/office/drawing/2014/main" id="{336F24C2-FB66-7888-D006-3EF0792C3801}"/>
                </a:ext>
              </a:extLst>
            </p:cNvPr>
            <p:cNvSpPr/>
            <p:nvPr/>
          </p:nvSpPr>
          <p:spPr bwMode="auto">
            <a:xfrm>
              <a:off x="2385596" y="283904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83" name="Isosceles Triangle 9282">
              <a:extLst>
                <a:ext uri="{FF2B5EF4-FFF2-40B4-BE49-F238E27FC236}">
                  <a16:creationId xmlns:a16="http://schemas.microsoft.com/office/drawing/2014/main" id="{C7B93694-7920-55C1-6F29-A3B94786B9BA}"/>
                </a:ext>
              </a:extLst>
            </p:cNvPr>
            <p:cNvSpPr/>
            <p:nvPr/>
          </p:nvSpPr>
          <p:spPr bwMode="auto">
            <a:xfrm>
              <a:off x="2508624" y="2925153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84" name="Isosceles Triangle 9283">
              <a:extLst>
                <a:ext uri="{FF2B5EF4-FFF2-40B4-BE49-F238E27FC236}">
                  <a16:creationId xmlns:a16="http://schemas.microsoft.com/office/drawing/2014/main" id="{7CC337BF-AADB-8A81-0F15-0B0A60CF6ED2}"/>
                </a:ext>
              </a:extLst>
            </p:cNvPr>
            <p:cNvSpPr/>
            <p:nvPr/>
          </p:nvSpPr>
          <p:spPr bwMode="auto">
            <a:xfrm>
              <a:off x="3096125" y="3327416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85" name="Isosceles Triangle 9284">
              <a:extLst>
                <a:ext uri="{FF2B5EF4-FFF2-40B4-BE49-F238E27FC236}">
                  <a16:creationId xmlns:a16="http://schemas.microsoft.com/office/drawing/2014/main" id="{790485DC-CDE2-F7AC-380C-DA5B4AA21460}"/>
                </a:ext>
              </a:extLst>
            </p:cNvPr>
            <p:cNvSpPr/>
            <p:nvPr/>
          </p:nvSpPr>
          <p:spPr bwMode="auto">
            <a:xfrm>
              <a:off x="3197013" y="338494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86" name="Isosceles Triangle 9285">
              <a:extLst>
                <a:ext uri="{FF2B5EF4-FFF2-40B4-BE49-F238E27FC236}">
                  <a16:creationId xmlns:a16="http://schemas.microsoft.com/office/drawing/2014/main" id="{7255093F-FD89-77B0-BEF7-163C71F738ED}"/>
                </a:ext>
              </a:extLst>
            </p:cNvPr>
            <p:cNvSpPr/>
            <p:nvPr/>
          </p:nvSpPr>
          <p:spPr bwMode="auto">
            <a:xfrm>
              <a:off x="3174219" y="3375538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87" name="Isosceles Triangle 9286">
              <a:extLst>
                <a:ext uri="{FF2B5EF4-FFF2-40B4-BE49-F238E27FC236}">
                  <a16:creationId xmlns:a16="http://schemas.microsoft.com/office/drawing/2014/main" id="{2075C107-5BD6-4536-29C2-81276C52D8C8}"/>
                </a:ext>
              </a:extLst>
            </p:cNvPr>
            <p:cNvSpPr/>
            <p:nvPr/>
          </p:nvSpPr>
          <p:spPr bwMode="auto">
            <a:xfrm>
              <a:off x="3127378" y="3349530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88" name="Isosceles Triangle 9287">
              <a:extLst>
                <a:ext uri="{FF2B5EF4-FFF2-40B4-BE49-F238E27FC236}">
                  <a16:creationId xmlns:a16="http://schemas.microsoft.com/office/drawing/2014/main" id="{55939BA8-622E-7DF2-DC0F-4710D866DC73}"/>
                </a:ext>
              </a:extLst>
            </p:cNvPr>
            <p:cNvSpPr/>
            <p:nvPr/>
          </p:nvSpPr>
          <p:spPr bwMode="auto">
            <a:xfrm>
              <a:off x="3241481" y="3425999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89" name="Isosceles Triangle 9288">
              <a:extLst>
                <a:ext uri="{FF2B5EF4-FFF2-40B4-BE49-F238E27FC236}">
                  <a16:creationId xmlns:a16="http://schemas.microsoft.com/office/drawing/2014/main" id="{1FEFBDA7-3C45-C38B-E2A3-5CEA0333E0D8}"/>
                </a:ext>
              </a:extLst>
            </p:cNvPr>
            <p:cNvSpPr/>
            <p:nvPr/>
          </p:nvSpPr>
          <p:spPr bwMode="auto">
            <a:xfrm>
              <a:off x="3267225" y="3451205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90" name="Isosceles Triangle 9289">
              <a:extLst>
                <a:ext uri="{FF2B5EF4-FFF2-40B4-BE49-F238E27FC236}">
                  <a16:creationId xmlns:a16="http://schemas.microsoft.com/office/drawing/2014/main" id="{B2C37F42-F67C-F982-F9FC-EEDC136C43A6}"/>
                </a:ext>
              </a:extLst>
            </p:cNvPr>
            <p:cNvSpPr/>
            <p:nvPr/>
          </p:nvSpPr>
          <p:spPr bwMode="auto">
            <a:xfrm>
              <a:off x="3270705" y="3487653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91" name="Isosceles Triangle 9290">
              <a:extLst>
                <a:ext uri="{FF2B5EF4-FFF2-40B4-BE49-F238E27FC236}">
                  <a16:creationId xmlns:a16="http://schemas.microsoft.com/office/drawing/2014/main" id="{0D3ED75C-26FA-9B59-4F32-640C89D915EF}"/>
                </a:ext>
              </a:extLst>
            </p:cNvPr>
            <p:cNvSpPr/>
            <p:nvPr/>
          </p:nvSpPr>
          <p:spPr bwMode="auto">
            <a:xfrm>
              <a:off x="3299134" y="3506098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92" name="Isosceles Triangle 9291">
              <a:extLst>
                <a:ext uri="{FF2B5EF4-FFF2-40B4-BE49-F238E27FC236}">
                  <a16:creationId xmlns:a16="http://schemas.microsoft.com/office/drawing/2014/main" id="{2770FAF8-3A0E-62E3-9010-927FE7435BCC}"/>
                </a:ext>
              </a:extLst>
            </p:cNvPr>
            <p:cNvSpPr/>
            <p:nvPr/>
          </p:nvSpPr>
          <p:spPr bwMode="auto">
            <a:xfrm>
              <a:off x="3405579" y="357049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93" name="Isosceles Triangle 9292">
              <a:extLst>
                <a:ext uri="{FF2B5EF4-FFF2-40B4-BE49-F238E27FC236}">
                  <a16:creationId xmlns:a16="http://schemas.microsoft.com/office/drawing/2014/main" id="{49A4F671-3D13-AA4B-1EC4-FA53C545364B}"/>
                </a:ext>
              </a:extLst>
            </p:cNvPr>
            <p:cNvSpPr/>
            <p:nvPr/>
          </p:nvSpPr>
          <p:spPr bwMode="auto">
            <a:xfrm>
              <a:off x="3364561" y="3541240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94" name="Isosceles Triangle 9293">
              <a:extLst>
                <a:ext uri="{FF2B5EF4-FFF2-40B4-BE49-F238E27FC236}">
                  <a16:creationId xmlns:a16="http://schemas.microsoft.com/office/drawing/2014/main" id="{AE031FA3-0450-6B4A-2C7F-B7C3729B5D04}"/>
                </a:ext>
              </a:extLst>
            </p:cNvPr>
            <p:cNvSpPr/>
            <p:nvPr/>
          </p:nvSpPr>
          <p:spPr bwMode="auto">
            <a:xfrm>
              <a:off x="3314215" y="3526577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95" name="Isosceles Triangle 9294">
              <a:extLst>
                <a:ext uri="{FF2B5EF4-FFF2-40B4-BE49-F238E27FC236}">
                  <a16:creationId xmlns:a16="http://schemas.microsoft.com/office/drawing/2014/main" id="{FC959979-CBFF-DFBE-D73B-4D242E454625}"/>
                </a:ext>
              </a:extLst>
            </p:cNvPr>
            <p:cNvSpPr/>
            <p:nvPr/>
          </p:nvSpPr>
          <p:spPr bwMode="auto">
            <a:xfrm>
              <a:off x="3500571" y="3620306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96" name="Isosceles Triangle 9295">
              <a:extLst>
                <a:ext uri="{FF2B5EF4-FFF2-40B4-BE49-F238E27FC236}">
                  <a16:creationId xmlns:a16="http://schemas.microsoft.com/office/drawing/2014/main" id="{1F277D3D-92E1-877A-39CB-3D36253ADFE3}"/>
                </a:ext>
              </a:extLst>
            </p:cNvPr>
            <p:cNvSpPr/>
            <p:nvPr/>
          </p:nvSpPr>
          <p:spPr bwMode="auto">
            <a:xfrm>
              <a:off x="3441526" y="357413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97" name="Isosceles Triangle 9296">
              <a:extLst>
                <a:ext uri="{FF2B5EF4-FFF2-40B4-BE49-F238E27FC236}">
                  <a16:creationId xmlns:a16="http://schemas.microsoft.com/office/drawing/2014/main" id="{1F29844C-A337-6E66-1BEA-7BB62D8002E1}"/>
                </a:ext>
              </a:extLst>
            </p:cNvPr>
            <p:cNvSpPr/>
            <p:nvPr/>
          </p:nvSpPr>
          <p:spPr bwMode="auto">
            <a:xfrm>
              <a:off x="3534063" y="3646419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98" name="Isosceles Triangle 9297">
              <a:extLst>
                <a:ext uri="{FF2B5EF4-FFF2-40B4-BE49-F238E27FC236}">
                  <a16:creationId xmlns:a16="http://schemas.microsoft.com/office/drawing/2014/main" id="{734F7E06-81AB-29CB-F198-FCE621BBB5EA}"/>
                </a:ext>
              </a:extLst>
            </p:cNvPr>
            <p:cNvSpPr/>
            <p:nvPr/>
          </p:nvSpPr>
          <p:spPr bwMode="auto">
            <a:xfrm>
              <a:off x="3622458" y="369530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99" name="Isosceles Triangle 9298">
              <a:extLst>
                <a:ext uri="{FF2B5EF4-FFF2-40B4-BE49-F238E27FC236}">
                  <a16:creationId xmlns:a16="http://schemas.microsoft.com/office/drawing/2014/main" id="{64A8B47D-99F7-5F4F-40EE-C684ABE7D8AC}"/>
                </a:ext>
              </a:extLst>
            </p:cNvPr>
            <p:cNvSpPr/>
            <p:nvPr/>
          </p:nvSpPr>
          <p:spPr bwMode="auto">
            <a:xfrm>
              <a:off x="3568812" y="364754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00" name="Isosceles Triangle 9299">
              <a:extLst>
                <a:ext uri="{FF2B5EF4-FFF2-40B4-BE49-F238E27FC236}">
                  <a16:creationId xmlns:a16="http://schemas.microsoft.com/office/drawing/2014/main" id="{FC9E38DC-BB46-2074-46D1-7A8B7710D2D4}"/>
                </a:ext>
              </a:extLst>
            </p:cNvPr>
            <p:cNvSpPr/>
            <p:nvPr/>
          </p:nvSpPr>
          <p:spPr bwMode="auto">
            <a:xfrm>
              <a:off x="3661084" y="3694478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01" name="Isosceles Triangle 9300">
              <a:extLst>
                <a:ext uri="{FF2B5EF4-FFF2-40B4-BE49-F238E27FC236}">
                  <a16:creationId xmlns:a16="http://schemas.microsoft.com/office/drawing/2014/main" id="{61193E9F-941E-A549-5C32-5EA6D416B8D0}"/>
                </a:ext>
              </a:extLst>
            </p:cNvPr>
            <p:cNvSpPr/>
            <p:nvPr/>
          </p:nvSpPr>
          <p:spPr bwMode="auto">
            <a:xfrm>
              <a:off x="3817767" y="376307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02" name="Isosceles Triangle 9301">
              <a:extLst>
                <a:ext uri="{FF2B5EF4-FFF2-40B4-BE49-F238E27FC236}">
                  <a16:creationId xmlns:a16="http://schemas.microsoft.com/office/drawing/2014/main" id="{D02DB388-A420-7A10-4532-0B99D01E1A99}"/>
                </a:ext>
              </a:extLst>
            </p:cNvPr>
            <p:cNvSpPr/>
            <p:nvPr/>
          </p:nvSpPr>
          <p:spPr bwMode="auto">
            <a:xfrm>
              <a:off x="3709675" y="3697298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03" name="Isosceles Triangle 9302">
              <a:extLst>
                <a:ext uri="{FF2B5EF4-FFF2-40B4-BE49-F238E27FC236}">
                  <a16:creationId xmlns:a16="http://schemas.microsoft.com/office/drawing/2014/main" id="{922CA5B4-6F01-4E6F-C837-F256AE8ADE9C}"/>
                </a:ext>
              </a:extLst>
            </p:cNvPr>
            <p:cNvSpPr/>
            <p:nvPr/>
          </p:nvSpPr>
          <p:spPr bwMode="auto">
            <a:xfrm>
              <a:off x="3776063" y="373048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04" name="Isosceles Triangle 9303">
              <a:extLst>
                <a:ext uri="{FF2B5EF4-FFF2-40B4-BE49-F238E27FC236}">
                  <a16:creationId xmlns:a16="http://schemas.microsoft.com/office/drawing/2014/main" id="{8D935426-EF2A-6105-B0D1-607A8C651D14}"/>
                </a:ext>
              </a:extLst>
            </p:cNvPr>
            <p:cNvSpPr/>
            <p:nvPr/>
          </p:nvSpPr>
          <p:spPr bwMode="auto">
            <a:xfrm>
              <a:off x="3895360" y="376456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05" name="Isosceles Triangle 9304">
              <a:extLst>
                <a:ext uri="{FF2B5EF4-FFF2-40B4-BE49-F238E27FC236}">
                  <a16:creationId xmlns:a16="http://schemas.microsoft.com/office/drawing/2014/main" id="{D0056FB0-D23D-AF9D-81DC-395C32D4A438}"/>
                </a:ext>
              </a:extLst>
            </p:cNvPr>
            <p:cNvSpPr/>
            <p:nvPr/>
          </p:nvSpPr>
          <p:spPr bwMode="auto">
            <a:xfrm>
              <a:off x="3947324" y="376307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06" name="Isosceles Triangle 9305">
              <a:extLst>
                <a:ext uri="{FF2B5EF4-FFF2-40B4-BE49-F238E27FC236}">
                  <a16:creationId xmlns:a16="http://schemas.microsoft.com/office/drawing/2014/main" id="{F6B2E11B-14BB-E001-8C58-74DEDA90A174}"/>
                </a:ext>
              </a:extLst>
            </p:cNvPr>
            <p:cNvSpPr/>
            <p:nvPr/>
          </p:nvSpPr>
          <p:spPr bwMode="auto">
            <a:xfrm>
              <a:off x="3855251" y="376435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07" name="Isosceles Triangle 9306">
              <a:extLst>
                <a:ext uri="{FF2B5EF4-FFF2-40B4-BE49-F238E27FC236}">
                  <a16:creationId xmlns:a16="http://schemas.microsoft.com/office/drawing/2014/main" id="{C9DF8AC9-DDB0-9E98-6141-7E899C6126A5}"/>
                </a:ext>
              </a:extLst>
            </p:cNvPr>
            <p:cNvSpPr/>
            <p:nvPr/>
          </p:nvSpPr>
          <p:spPr bwMode="auto">
            <a:xfrm>
              <a:off x="4003541" y="380941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08" name="Isosceles Triangle 9307">
              <a:extLst>
                <a:ext uri="{FF2B5EF4-FFF2-40B4-BE49-F238E27FC236}">
                  <a16:creationId xmlns:a16="http://schemas.microsoft.com/office/drawing/2014/main" id="{4E498FBF-E9C9-1CAB-251A-0D1EE10DDA4F}"/>
                </a:ext>
              </a:extLst>
            </p:cNvPr>
            <p:cNvSpPr/>
            <p:nvPr/>
          </p:nvSpPr>
          <p:spPr bwMode="auto">
            <a:xfrm>
              <a:off x="4037561" y="3855357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09" name="Isosceles Triangle 9308">
              <a:extLst>
                <a:ext uri="{FF2B5EF4-FFF2-40B4-BE49-F238E27FC236}">
                  <a16:creationId xmlns:a16="http://schemas.microsoft.com/office/drawing/2014/main" id="{02B4A306-E362-11DE-8B4E-077AE4A7F8FA}"/>
                </a:ext>
              </a:extLst>
            </p:cNvPr>
            <p:cNvSpPr/>
            <p:nvPr/>
          </p:nvSpPr>
          <p:spPr bwMode="auto">
            <a:xfrm>
              <a:off x="4068217" y="3859129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10" name="Isosceles Triangle 9309">
              <a:extLst>
                <a:ext uri="{FF2B5EF4-FFF2-40B4-BE49-F238E27FC236}">
                  <a16:creationId xmlns:a16="http://schemas.microsoft.com/office/drawing/2014/main" id="{DC6A7365-B90E-FDD0-1E58-96834348942F}"/>
                </a:ext>
              </a:extLst>
            </p:cNvPr>
            <p:cNvSpPr/>
            <p:nvPr/>
          </p:nvSpPr>
          <p:spPr bwMode="auto">
            <a:xfrm>
              <a:off x="4170166" y="386277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11" name="Isosceles Triangle 9310">
              <a:extLst>
                <a:ext uri="{FF2B5EF4-FFF2-40B4-BE49-F238E27FC236}">
                  <a16:creationId xmlns:a16="http://schemas.microsoft.com/office/drawing/2014/main" id="{BB95FC1B-37DA-44B2-8CFD-A6DC4ED02C25}"/>
                </a:ext>
              </a:extLst>
            </p:cNvPr>
            <p:cNvSpPr/>
            <p:nvPr/>
          </p:nvSpPr>
          <p:spPr bwMode="auto">
            <a:xfrm>
              <a:off x="4210036" y="386351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12" name="Isosceles Triangle 9311">
              <a:extLst>
                <a:ext uri="{FF2B5EF4-FFF2-40B4-BE49-F238E27FC236}">
                  <a16:creationId xmlns:a16="http://schemas.microsoft.com/office/drawing/2014/main" id="{FBCE358F-B7A5-150A-AF93-E4BCC7B88C85}"/>
                </a:ext>
              </a:extLst>
            </p:cNvPr>
            <p:cNvSpPr/>
            <p:nvPr/>
          </p:nvSpPr>
          <p:spPr bwMode="auto">
            <a:xfrm>
              <a:off x="4072517" y="3859229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13" name="Isosceles Triangle 9312">
              <a:extLst>
                <a:ext uri="{FF2B5EF4-FFF2-40B4-BE49-F238E27FC236}">
                  <a16:creationId xmlns:a16="http://schemas.microsoft.com/office/drawing/2014/main" id="{C19AF015-9A5E-6D9C-F498-628399E9E2DC}"/>
                </a:ext>
              </a:extLst>
            </p:cNvPr>
            <p:cNvSpPr/>
            <p:nvPr/>
          </p:nvSpPr>
          <p:spPr bwMode="auto">
            <a:xfrm>
              <a:off x="4200617" y="3862643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14" name="Isosceles Triangle 9313">
              <a:extLst>
                <a:ext uri="{FF2B5EF4-FFF2-40B4-BE49-F238E27FC236}">
                  <a16:creationId xmlns:a16="http://schemas.microsoft.com/office/drawing/2014/main" id="{18BF380C-D7DE-AE78-4377-FCA817C365A2}"/>
                </a:ext>
              </a:extLst>
            </p:cNvPr>
            <p:cNvSpPr/>
            <p:nvPr/>
          </p:nvSpPr>
          <p:spPr bwMode="auto">
            <a:xfrm>
              <a:off x="4325506" y="386168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15" name="Isosceles Triangle 9314">
              <a:extLst>
                <a:ext uri="{FF2B5EF4-FFF2-40B4-BE49-F238E27FC236}">
                  <a16:creationId xmlns:a16="http://schemas.microsoft.com/office/drawing/2014/main" id="{C6138974-1632-BD8B-EDAA-A7F787443FFA}"/>
                </a:ext>
              </a:extLst>
            </p:cNvPr>
            <p:cNvSpPr/>
            <p:nvPr/>
          </p:nvSpPr>
          <p:spPr bwMode="auto">
            <a:xfrm>
              <a:off x="4263168" y="3862643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16" name="Isosceles Triangle 9315">
              <a:extLst>
                <a:ext uri="{FF2B5EF4-FFF2-40B4-BE49-F238E27FC236}">
                  <a16:creationId xmlns:a16="http://schemas.microsoft.com/office/drawing/2014/main" id="{D8554529-4871-F2AF-9F42-CD17948B6C9A}"/>
                </a:ext>
              </a:extLst>
            </p:cNvPr>
            <p:cNvSpPr/>
            <p:nvPr/>
          </p:nvSpPr>
          <p:spPr bwMode="auto">
            <a:xfrm>
              <a:off x="4310723" y="386177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17" name="Isosceles Triangle 9316">
              <a:extLst>
                <a:ext uri="{FF2B5EF4-FFF2-40B4-BE49-F238E27FC236}">
                  <a16:creationId xmlns:a16="http://schemas.microsoft.com/office/drawing/2014/main" id="{D3482D04-DD57-074D-78F7-423A213B27A0}"/>
                </a:ext>
              </a:extLst>
            </p:cNvPr>
            <p:cNvSpPr/>
            <p:nvPr/>
          </p:nvSpPr>
          <p:spPr bwMode="auto">
            <a:xfrm>
              <a:off x="4414186" y="386133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18" name="Isosceles Triangle 9317">
              <a:extLst>
                <a:ext uri="{FF2B5EF4-FFF2-40B4-BE49-F238E27FC236}">
                  <a16:creationId xmlns:a16="http://schemas.microsoft.com/office/drawing/2014/main" id="{0F0836D0-26E1-6687-6329-A52D198C2E10}"/>
                </a:ext>
              </a:extLst>
            </p:cNvPr>
            <p:cNvSpPr/>
            <p:nvPr/>
          </p:nvSpPr>
          <p:spPr bwMode="auto">
            <a:xfrm>
              <a:off x="4369402" y="3857690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19" name="Isosceles Triangle 9318">
              <a:extLst>
                <a:ext uri="{FF2B5EF4-FFF2-40B4-BE49-F238E27FC236}">
                  <a16:creationId xmlns:a16="http://schemas.microsoft.com/office/drawing/2014/main" id="{25DBEA1E-1179-DD23-19A0-B1F7CDB61123}"/>
                </a:ext>
              </a:extLst>
            </p:cNvPr>
            <p:cNvSpPr/>
            <p:nvPr/>
          </p:nvSpPr>
          <p:spPr bwMode="auto">
            <a:xfrm>
              <a:off x="4465206" y="4005900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20" name="Isosceles Triangle 9319">
              <a:extLst>
                <a:ext uri="{FF2B5EF4-FFF2-40B4-BE49-F238E27FC236}">
                  <a16:creationId xmlns:a16="http://schemas.microsoft.com/office/drawing/2014/main" id="{7ED727D7-17FF-E958-56EA-BE7E2B948B4B}"/>
                </a:ext>
              </a:extLst>
            </p:cNvPr>
            <p:cNvSpPr/>
            <p:nvPr/>
          </p:nvSpPr>
          <p:spPr bwMode="auto">
            <a:xfrm>
              <a:off x="4439511" y="4005900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21" name="Isosceles Triangle 9320">
              <a:extLst>
                <a:ext uri="{FF2B5EF4-FFF2-40B4-BE49-F238E27FC236}">
                  <a16:creationId xmlns:a16="http://schemas.microsoft.com/office/drawing/2014/main" id="{07637A05-22E4-A003-E01F-A26349C2A4B4}"/>
                </a:ext>
              </a:extLst>
            </p:cNvPr>
            <p:cNvSpPr/>
            <p:nvPr/>
          </p:nvSpPr>
          <p:spPr bwMode="auto">
            <a:xfrm>
              <a:off x="4778150" y="4417716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22" name="Isosceles Triangle 9321">
              <a:extLst>
                <a:ext uri="{FF2B5EF4-FFF2-40B4-BE49-F238E27FC236}">
                  <a16:creationId xmlns:a16="http://schemas.microsoft.com/office/drawing/2014/main" id="{503FACFF-CE8E-DDF0-0611-1DE3B8735301}"/>
                </a:ext>
              </a:extLst>
            </p:cNvPr>
            <p:cNvSpPr/>
            <p:nvPr/>
          </p:nvSpPr>
          <p:spPr bwMode="auto">
            <a:xfrm>
              <a:off x="5124027" y="441611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23" name="Isosceles Triangle 9322">
              <a:extLst>
                <a:ext uri="{FF2B5EF4-FFF2-40B4-BE49-F238E27FC236}">
                  <a16:creationId xmlns:a16="http://schemas.microsoft.com/office/drawing/2014/main" id="{D5E61A41-21D8-1E55-000A-BA18E2B1FA50}"/>
                </a:ext>
              </a:extLst>
            </p:cNvPr>
            <p:cNvSpPr/>
            <p:nvPr/>
          </p:nvSpPr>
          <p:spPr bwMode="auto">
            <a:xfrm>
              <a:off x="4857126" y="441611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331" name="TextBox 9330">
            <a:extLst>
              <a:ext uri="{FF2B5EF4-FFF2-40B4-BE49-F238E27FC236}">
                <a16:creationId xmlns:a16="http://schemas.microsoft.com/office/drawing/2014/main" id="{DD8E458A-6EEF-5B24-C28E-C23120CA9DE5}"/>
              </a:ext>
            </a:extLst>
          </p:cNvPr>
          <p:cNvSpPr txBox="1"/>
          <p:nvPr/>
        </p:nvSpPr>
        <p:spPr bwMode="auto">
          <a:xfrm>
            <a:off x="4752078" y="2755427"/>
            <a:ext cx="1559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Cilta-cel group</a:t>
            </a:r>
          </a:p>
        </p:txBody>
      </p:sp>
      <p:sp>
        <p:nvSpPr>
          <p:cNvPr id="9332" name="TextBox 9331">
            <a:extLst>
              <a:ext uri="{FF2B5EF4-FFF2-40B4-BE49-F238E27FC236}">
                <a16:creationId xmlns:a16="http://schemas.microsoft.com/office/drawing/2014/main" id="{E922941D-5736-E134-AF1C-8C281B1CAABC}"/>
              </a:ext>
            </a:extLst>
          </p:cNvPr>
          <p:cNvSpPr txBox="1"/>
          <p:nvPr/>
        </p:nvSpPr>
        <p:spPr bwMode="auto">
          <a:xfrm>
            <a:off x="4329827" y="4524139"/>
            <a:ext cx="21333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Standard-care group</a:t>
            </a:r>
          </a:p>
        </p:txBody>
      </p:sp>
      <p:sp>
        <p:nvSpPr>
          <p:cNvPr id="9333" name="TextBox 9332">
            <a:extLst>
              <a:ext uri="{FF2B5EF4-FFF2-40B4-BE49-F238E27FC236}">
                <a16:creationId xmlns:a16="http://schemas.microsoft.com/office/drawing/2014/main" id="{8D73C168-45AB-7A9D-7F43-E1F9A5B82DB8}"/>
              </a:ext>
            </a:extLst>
          </p:cNvPr>
          <p:cNvSpPr txBox="1"/>
          <p:nvPr/>
        </p:nvSpPr>
        <p:spPr bwMode="auto">
          <a:xfrm>
            <a:off x="209866" y="5524070"/>
            <a:ext cx="16753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Patients at Risk, n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Cilta-cel group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Standard-care group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BB192E-53B8-CE4E-85BB-6355B41937D2}"/>
              </a:ext>
            </a:extLst>
          </p:cNvPr>
          <p:cNvSpPr txBox="1"/>
          <p:nvPr/>
        </p:nvSpPr>
        <p:spPr>
          <a:xfrm>
            <a:off x="9177453" y="6435207"/>
            <a:ext cx="247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Mateos IMS Brazil 2024</a:t>
            </a:r>
          </a:p>
        </p:txBody>
      </p:sp>
    </p:spTree>
    <p:extLst>
      <p:ext uri="{BB962C8B-B14F-4D97-AF65-F5344CB8AC3E}">
        <p14:creationId xmlns:p14="http://schemas.microsoft.com/office/powerpoint/2010/main" val="4653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0343C11-7E93-B584-904C-7884477FD3F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0343C11-7E93-B584-904C-7884477FD3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9E2A2-3450-2A49-ED15-1B73262818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iMMagine-1: Phase 2 Study Design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4B5169-A1D8-6ACD-C2D9-CFE9A757FD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sz="800" kern="0" dirty="0"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Primary and key secondary endpoints to be assessed per Independent Review Committee (IRC); </a:t>
            </a:r>
            <a:r>
              <a:rPr lang="en-US" kern="0" dirty="0">
                <a:ea typeface="Geneva" pitchFamily="37" charset="-128"/>
              </a:rPr>
              <a:t>I</a:t>
            </a:r>
            <a:r>
              <a:rPr lang="en-US" sz="800" kern="0" dirty="0"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nvestigator assessment of response per IMWG also permitted per protocol. </a:t>
            </a:r>
          </a:p>
          <a:p>
            <a:r>
              <a:rPr lang="en-US" sz="800" kern="0" dirty="0"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CR, complete response; ECOG PS, Eastern Cooperative </a:t>
            </a:r>
            <a:r>
              <a:rPr lang="en-US" kern="0" dirty="0">
                <a:ea typeface="Geneva" pitchFamily="37" charset="-128"/>
              </a:rPr>
              <a:t>Oncology Group Performance Status Scale; IMiD, immunomodulatory drug; </a:t>
            </a:r>
            <a:r>
              <a:rPr lang="en-US" sz="800" kern="0" dirty="0"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IMWG, International Myeloma Working Group; LOT, line of therapy; ORR, overall response rate; PI, proteasome inhibitor; sCR, stringent complete response.</a:t>
            </a:r>
            <a:endParaRPr kumimoji="0" lang="en-US" sz="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Geneva" pitchFamily="37" charset="-128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6EE037-481A-C04A-59C2-F431AC86797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Freeman CL et al, ASH 2024, Abstract 1031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B9DAF-2DE1-9DEE-3338-6043EA901783}"/>
              </a:ext>
            </a:extLst>
          </p:cNvPr>
          <p:cNvSpPr/>
          <p:nvPr/>
        </p:nvSpPr>
        <p:spPr>
          <a:xfrm>
            <a:off x="946891" y="3486885"/>
            <a:ext cx="4898447" cy="2049754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l" defTabSz="60957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BE0F5F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Key Eligibility Criteria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BE0F5F"/>
              </a:solidFill>
              <a:effectLst/>
              <a:uLnTx/>
              <a:uFillTx/>
              <a:latin typeface="Arial" panose="020B0604020202020204" pitchFamily="34" charset="0"/>
              <a:ea typeface="Geneva" pitchFamily="37" charset="-128"/>
              <a:cs typeface="Arial" panose="020B0604020202020204" pitchFamily="34" charset="0"/>
            </a:endParaRPr>
          </a:p>
          <a:p>
            <a:pPr marL="285750" marR="0" lvl="0" indent="-285750" algn="l" defTabSz="60957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Prior IMiD, PI, and CD38-targeted therapy</a:t>
            </a:r>
          </a:p>
          <a:p>
            <a:pPr marL="285750" marR="0" lvl="0" indent="-285750" algn="l" defTabSz="60957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Received ≥3 prior lines of therapy </a:t>
            </a:r>
          </a:p>
          <a:p>
            <a:pPr marL="285750" marR="0" lvl="0" indent="-285750" algn="l" defTabSz="60957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Refractory to the last line of therapy</a:t>
            </a:r>
          </a:p>
          <a:p>
            <a:pPr marL="285750" marR="0" lvl="0" indent="-285750" algn="l" defTabSz="60957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ECOG PS of 0 or 1</a:t>
            </a:r>
          </a:p>
          <a:p>
            <a:pPr marL="285750" marR="0" lvl="0" indent="-285750" algn="l" defTabSz="60957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Evidence of measurable disease</a:t>
            </a:r>
          </a:p>
          <a:p>
            <a:pPr marL="0" marR="0" lvl="0" indent="0" algn="l" defTabSz="60957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BE0F5F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Target Dose of 115 x 10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BE0F5F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6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BE0F5F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 CAR+ T cells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BA77BC-ACC7-B8E9-8A73-EBD3F24D4466}"/>
              </a:ext>
            </a:extLst>
          </p:cNvPr>
          <p:cNvSpPr/>
          <p:nvPr/>
        </p:nvSpPr>
        <p:spPr>
          <a:xfrm>
            <a:off x="5551816" y="3486885"/>
            <a:ext cx="6463364" cy="2408818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l" defTabSz="60957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BE0F5F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Primary Endpoint: </a:t>
            </a:r>
          </a:p>
          <a:p>
            <a:pPr marL="285750" marR="0" lvl="0" indent="-285750" algn="l" defTabSz="60957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ORR, per 2016 IMWG criteria</a:t>
            </a:r>
          </a:p>
          <a:p>
            <a:pPr marL="0" marR="0" lvl="0" indent="0" algn="l" defTabSz="60957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BE0F5F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Key Secondary Endpoints:</a:t>
            </a:r>
          </a:p>
          <a:p>
            <a:pPr marL="285750" marR="0" lvl="0" indent="-285750" algn="l" defTabSz="60957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CR/sCR rate, per 2016 IMWG criteria</a:t>
            </a:r>
          </a:p>
          <a:p>
            <a:pPr marL="285750" marR="0" lvl="0" indent="-285750" algn="l" defTabSz="60957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ORR in patients limited to 3 prior LOT, per 2016 IMWG criteria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A784C05-E829-2EB3-28C8-49C143BE287D}"/>
              </a:ext>
            </a:extLst>
          </p:cNvPr>
          <p:cNvCxnSpPr>
            <a:cxnSpLocks/>
          </p:cNvCxnSpPr>
          <p:nvPr/>
        </p:nvCxnSpPr>
        <p:spPr>
          <a:xfrm flipH="1" flipV="1">
            <a:off x="2845825" y="2463878"/>
            <a:ext cx="8173257" cy="2552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C280E51-2291-B73C-E6C3-7722DAEBAF24}"/>
              </a:ext>
            </a:extLst>
          </p:cNvPr>
          <p:cNvSpPr/>
          <p:nvPr/>
        </p:nvSpPr>
        <p:spPr>
          <a:xfrm flipH="1">
            <a:off x="1515010" y="2010880"/>
            <a:ext cx="1453896" cy="886726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Screening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17DF1F0-CC53-84AF-92A7-84D67F994F01}"/>
              </a:ext>
            </a:extLst>
          </p:cNvPr>
          <p:cNvSpPr/>
          <p:nvPr/>
        </p:nvSpPr>
        <p:spPr>
          <a:xfrm flipH="1">
            <a:off x="5490140" y="2010880"/>
            <a:ext cx="1453896" cy="886726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Anitocabtagene autoleucel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infusion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0</a:t>
            </a: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1BC418C8-6ED3-DF9E-A56D-090089071B61}"/>
              </a:ext>
            </a:extLst>
          </p:cNvPr>
          <p:cNvSpPr/>
          <p:nvPr/>
        </p:nvSpPr>
        <p:spPr>
          <a:xfrm flipH="1">
            <a:off x="7477705" y="2010880"/>
            <a:ext cx="1646887" cy="886726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 and safety assessments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(up to 24 months)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5737EC62-C197-B92A-13C6-8DE1EAF01AC5}"/>
              </a:ext>
            </a:extLst>
          </p:cNvPr>
          <p:cNvSpPr/>
          <p:nvPr/>
        </p:nvSpPr>
        <p:spPr>
          <a:xfrm flipH="1">
            <a:off x="9658260" y="2010880"/>
            <a:ext cx="1475049" cy="886726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term safety follow-up</a:t>
            </a:r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A04917B1-5959-40E4-78D6-8262F4E49039}"/>
              </a:ext>
            </a:extLst>
          </p:cNvPr>
          <p:cNvSpPr/>
          <p:nvPr/>
        </p:nvSpPr>
        <p:spPr>
          <a:xfrm flipH="1">
            <a:off x="3839719" y="1021496"/>
            <a:ext cx="2895184" cy="928614"/>
          </a:xfrm>
          <a:prstGeom prst="round2Diag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Lymphodepleting chemotherapy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Cyclophosphamide 300 mg/m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Fludarabine 30 mg/m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-5, -4, -3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817122-35A8-F642-1C48-329BF573D393}"/>
              </a:ext>
            </a:extLst>
          </p:cNvPr>
          <p:cNvCxnSpPr>
            <a:cxnSpLocks/>
          </p:cNvCxnSpPr>
          <p:nvPr/>
        </p:nvCxnSpPr>
        <p:spPr>
          <a:xfrm flipV="1">
            <a:off x="5221087" y="1950109"/>
            <a:ext cx="2433" cy="394561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784BD60-8CB1-02E0-CB7D-5BB9F96E94F0}"/>
              </a:ext>
            </a:extLst>
          </p:cNvPr>
          <p:cNvGrpSpPr/>
          <p:nvPr/>
        </p:nvGrpSpPr>
        <p:grpSpPr>
          <a:xfrm>
            <a:off x="2865898" y="2852141"/>
            <a:ext cx="2685918" cy="407362"/>
            <a:chOff x="2348580" y="5723798"/>
            <a:chExt cx="2685918" cy="407362"/>
          </a:xfrm>
        </p:grpSpPr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08D8898D-71CF-7CD2-80C6-16802792A6E3}"/>
                </a:ext>
              </a:extLst>
            </p:cNvPr>
            <p:cNvSpPr/>
            <p:nvPr/>
          </p:nvSpPr>
          <p:spPr>
            <a:xfrm flipH="1">
              <a:off x="2348580" y="5836472"/>
              <a:ext cx="2685918" cy="294688"/>
            </a:xfrm>
            <a:prstGeom prst="round2DiagRect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Bridging therapy if necessary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F4CAD7-AEBF-D425-8415-32DF589F9F9B}"/>
                </a:ext>
              </a:extLst>
            </p:cNvPr>
            <p:cNvSpPr/>
            <p:nvPr/>
          </p:nvSpPr>
          <p:spPr>
            <a:xfrm>
              <a:off x="3585230" y="5723798"/>
              <a:ext cx="204768" cy="1497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5E61020E-90CD-BD7D-01F2-650C7F2EC2EB}"/>
              </a:ext>
            </a:extLst>
          </p:cNvPr>
          <p:cNvSpPr/>
          <p:nvPr/>
        </p:nvSpPr>
        <p:spPr>
          <a:xfrm flipH="1">
            <a:off x="3502575" y="2010880"/>
            <a:ext cx="1453896" cy="886726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Anitocabtagene autoleucel manufacturing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8D2769DA-A517-5998-848B-425BD3722F1C}"/>
              </a:ext>
            </a:extLst>
          </p:cNvPr>
          <p:cNvSpPr/>
          <p:nvPr/>
        </p:nvSpPr>
        <p:spPr>
          <a:xfrm flipH="1">
            <a:off x="2540893" y="1655421"/>
            <a:ext cx="1253348" cy="294688"/>
          </a:xfrm>
          <a:prstGeom prst="round2Diag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Leukapheresis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51ABB8-B2F6-B303-7CBF-297F9C0D5D0B}"/>
              </a:ext>
            </a:extLst>
          </p:cNvPr>
          <p:cNvCxnSpPr>
            <a:cxnSpLocks/>
          </p:cNvCxnSpPr>
          <p:nvPr/>
        </p:nvCxnSpPr>
        <p:spPr>
          <a:xfrm flipV="1">
            <a:off x="3230912" y="1950109"/>
            <a:ext cx="7165" cy="394561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9A9D143-1A34-04F5-7377-37042EFBD33B}"/>
              </a:ext>
            </a:extLst>
          </p:cNvPr>
          <p:cNvGrpSpPr/>
          <p:nvPr/>
        </p:nvGrpSpPr>
        <p:grpSpPr>
          <a:xfrm>
            <a:off x="3115529" y="2344670"/>
            <a:ext cx="231850" cy="221021"/>
            <a:chOff x="3322861" y="5527569"/>
            <a:chExt cx="231850" cy="22102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E5C4EF-EAAD-90CA-482A-9C4A52913F57}"/>
                </a:ext>
              </a:extLst>
            </p:cNvPr>
            <p:cNvSpPr/>
            <p:nvPr/>
          </p:nvSpPr>
          <p:spPr>
            <a:xfrm>
              <a:off x="3322861" y="5527569"/>
              <a:ext cx="231850" cy="216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FB58BC2-0BC6-FEAC-0B10-9437EFCFBE7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28238" y="5527569"/>
              <a:ext cx="221021" cy="221021"/>
              <a:chOff x="2325688" y="3332163"/>
              <a:chExt cx="522288" cy="522288"/>
            </a:xfrm>
            <a:solidFill>
              <a:schemeClr val="accent3"/>
            </a:solidFill>
          </p:grpSpPr>
          <p:sp>
            <p:nvSpPr>
              <p:cNvPr id="35" name="Freeform 63">
                <a:extLst>
                  <a:ext uri="{FF2B5EF4-FFF2-40B4-BE49-F238E27FC236}">
                    <a16:creationId xmlns:a16="http://schemas.microsoft.com/office/drawing/2014/main" id="{8BC144FC-D53C-7B73-AAD3-3B96F94C25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25688" y="3332163"/>
                <a:ext cx="522288" cy="522288"/>
              </a:xfrm>
              <a:custGeom>
                <a:avLst/>
                <a:gdLst>
                  <a:gd name="T0" fmla="*/ 311 w 657"/>
                  <a:gd name="T1" fmla="*/ 657 h 659"/>
                  <a:gd name="T2" fmla="*/ 262 w 657"/>
                  <a:gd name="T3" fmla="*/ 652 h 659"/>
                  <a:gd name="T4" fmla="*/ 200 w 657"/>
                  <a:gd name="T5" fmla="*/ 632 h 659"/>
                  <a:gd name="T6" fmla="*/ 119 w 657"/>
                  <a:gd name="T7" fmla="*/ 584 h 659"/>
                  <a:gd name="T8" fmla="*/ 55 w 657"/>
                  <a:gd name="T9" fmla="*/ 514 h 659"/>
                  <a:gd name="T10" fmla="*/ 14 w 657"/>
                  <a:gd name="T11" fmla="*/ 428 h 659"/>
                  <a:gd name="T12" fmla="*/ 2 w 657"/>
                  <a:gd name="T13" fmla="*/ 379 h 659"/>
                  <a:gd name="T14" fmla="*/ 0 w 657"/>
                  <a:gd name="T15" fmla="*/ 330 h 659"/>
                  <a:gd name="T16" fmla="*/ 1 w 657"/>
                  <a:gd name="T17" fmla="*/ 296 h 659"/>
                  <a:gd name="T18" fmla="*/ 9 w 657"/>
                  <a:gd name="T19" fmla="*/ 248 h 659"/>
                  <a:gd name="T20" fmla="*/ 39 w 657"/>
                  <a:gd name="T21" fmla="*/ 172 h 659"/>
                  <a:gd name="T22" fmla="*/ 95 w 657"/>
                  <a:gd name="T23" fmla="*/ 97 h 659"/>
                  <a:gd name="T24" fmla="*/ 172 w 657"/>
                  <a:gd name="T25" fmla="*/ 41 h 659"/>
                  <a:gd name="T26" fmla="*/ 245 w 657"/>
                  <a:gd name="T27" fmla="*/ 11 h 659"/>
                  <a:gd name="T28" fmla="*/ 294 w 657"/>
                  <a:gd name="T29" fmla="*/ 2 h 659"/>
                  <a:gd name="T30" fmla="*/ 327 w 657"/>
                  <a:gd name="T31" fmla="*/ 0 h 659"/>
                  <a:gd name="T32" fmla="*/ 378 w 657"/>
                  <a:gd name="T33" fmla="*/ 4 h 659"/>
                  <a:gd name="T34" fmla="*/ 425 w 657"/>
                  <a:gd name="T35" fmla="*/ 15 h 659"/>
                  <a:gd name="T36" fmla="*/ 511 w 657"/>
                  <a:gd name="T37" fmla="*/ 57 h 659"/>
                  <a:gd name="T38" fmla="*/ 581 w 657"/>
                  <a:gd name="T39" fmla="*/ 120 h 659"/>
                  <a:gd name="T40" fmla="*/ 631 w 657"/>
                  <a:gd name="T41" fmla="*/ 202 h 659"/>
                  <a:gd name="T42" fmla="*/ 650 w 657"/>
                  <a:gd name="T43" fmla="*/ 264 h 659"/>
                  <a:gd name="T44" fmla="*/ 657 w 657"/>
                  <a:gd name="T45" fmla="*/ 312 h 659"/>
                  <a:gd name="T46" fmla="*/ 657 w 657"/>
                  <a:gd name="T47" fmla="*/ 346 h 659"/>
                  <a:gd name="T48" fmla="*/ 650 w 657"/>
                  <a:gd name="T49" fmla="*/ 395 h 659"/>
                  <a:gd name="T50" fmla="*/ 631 w 657"/>
                  <a:gd name="T51" fmla="*/ 457 h 659"/>
                  <a:gd name="T52" fmla="*/ 581 w 657"/>
                  <a:gd name="T53" fmla="*/ 538 h 659"/>
                  <a:gd name="T54" fmla="*/ 511 w 657"/>
                  <a:gd name="T55" fmla="*/ 602 h 659"/>
                  <a:gd name="T56" fmla="*/ 425 w 657"/>
                  <a:gd name="T57" fmla="*/ 644 h 659"/>
                  <a:gd name="T58" fmla="*/ 378 w 657"/>
                  <a:gd name="T59" fmla="*/ 655 h 659"/>
                  <a:gd name="T60" fmla="*/ 327 w 657"/>
                  <a:gd name="T61" fmla="*/ 659 h 659"/>
                  <a:gd name="T62" fmla="*/ 327 w 657"/>
                  <a:gd name="T63" fmla="*/ 38 h 659"/>
                  <a:gd name="T64" fmla="*/ 241 w 657"/>
                  <a:gd name="T65" fmla="*/ 52 h 659"/>
                  <a:gd name="T66" fmla="*/ 165 w 657"/>
                  <a:gd name="T67" fmla="*/ 88 h 659"/>
                  <a:gd name="T68" fmla="*/ 103 w 657"/>
                  <a:gd name="T69" fmla="*/ 144 h 659"/>
                  <a:gd name="T70" fmla="*/ 60 w 657"/>
                  <a:gd name="T71" fmla="*/ 217 h 659"/>
                  <a:gd name="T72" fmla="*/ 39 w 657"/>
                  <a:gd name="T73" fmla="*/ 300 h 659"/>
                  <a:gd name="T74" fmla="*/ 39 w 657"/>
                  <a:gd name="T75" fmla="*/ 359 h 659"/>
                  <a:gd name="T76" fmla="*/ 60 w 657"/>
                  <a:gd name="T77" fmla="*/ 442 h 659"/>
                  <a:gd name="T78" fmla="*/ 103 w 657"/>
                  <a:gd name="T79" fmla="*/ 515 h 659"/>
                  <a:gd name="T80" fmla="*/ 165 w 657"/>
                  <a:gd name="T81" fmla="*/ 571 h 659"/>
                  <a:gd name="T82" fmla="*/ 241 w 657"/>
                  <a:gd name="T83" fmla="*/ 608 h 659"/>
                  <a:gd name="T84" fmla="*/ 327 w 657"/>
                  <a:gd name="T85" fmla="*/ 621 h 659"/>
                  <a:gd name="T86" fmla="*/ 387 w 657"/>
                  <a:gd name="T87" fmla="*/ 614 h 659"/>
                  <a:gd name="T88" fmla="*/ 467 w 657"/>
                  <a:gd name="T89" fmla="*/ 585 h 659"/>
                  <a:gd name="T90" fmla="*/ 533 w 657"/>
                  <a:gd name="T91" fmla="*/ 535 h 659"/>
                  <a:gd name="T92" fmla="*/ 584 w 657"/>
                  <a:gd name="T93" fmla="*/ 468 h 659"/>
                  <a:gd name="T94" fmla="*/ 614 w 657"/>
                  <a:gd name="T95" fmla="*/ 387 h 659"/>
                  <a:gd name="T96" fmla="*/ 619 w 657"/>
                  <a:gd name="T97" fmla="*/ 330 h 659"/>
                  <a:gd name="T98" fmla="*/ 605 w 657"/>
                  <a:gd name="T99" fmla="*/ 242 h 659"/>
                  <a:gd name="T100" fmla="*/ 569 w 657"/>
                  <a:gd name="T101" fmla="*/ 167 h 659"/>
                  <a:gd name="T102" fmla="*/ 513 w 657"/>
                  <a:gd name="T103" fmla="*/ 105 h 659"/>
                  <a:gd name="T104" fmla="*/ 442 w 657"/>
                  <a:gd name="T105" fmla="*/ 61 h 659"/>
                  <a:gd name="T106" fmla="*/ 357 w 657"/>
                  <a:gd name="T107" fmla="*/ 3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57" h="659">
                    <a:moveTo>
                      <a:pt x="327" y="659"/>
                    </a:moveTo>
                    <a:lnTo>
                      <a:pt x="327" y="659"/>
                    </a:lnTo>
                    <a:lnTo>
                      <a:pt x="311" y="657"/>
                    </a:lnTo>
                    <a:lnTo>
                      <a:pt x="294" y="656"/>
                    </a:lnTo>
                    <a:lnTo>
                      <a:pt x="278" y="655"/>
                    </a:lnTo>
                    <a:lnTo>
                      <a:pt x="262" y="652"/>
                    </a:lnTo>
                    <a:lnTo>
                      <a:pt x="245" y="648"/>
                    </a:lnTo>
                    <a:lnTo>
                      <a:pt x="231" y="644"/>
                    </a:lnTo>
                    <a:lnTo>
                      <a:pt x="200" y="632"/>
                    </a:lnTo>
                    <a:lnTo>
                      <a:pt x="172" y="618"/>
                    </a:lnTo>
                    <a:lnTo>
                      <a:pt x="145" y="602"/>
                    </a:lnTo>
                    <a:lnTo>
                      <a:pt x="119" y="584"/>
                    </a:lnTo>
                    <a:lnTo>
                      <a:pt x="95" y="562"/>
                    </a:lnTo>
                    <a:lnTo>
                      <a:pt x="74" y="538"/>
                    </a:lnTo>
                    <a:lnTo>
                      <a:pt x="55" y="514"/>
                    </a:lnTo>
                    <a:lnTo>
                      <a:pt x="39" y="485"/>
                    </a:lnTo>
                    <a:lnTo>
                      <a:pt x="25" y="457"/>
                    </a:lnTo>
                    <a:lnTo>
                      <a:pt x="14" y="428"/>
                    </a:lnTo>
                    <a:lnTo>
                      <a:pt x="9" y="412"/>
                    </a:lnTo>
                    <a:lnTo>
                      <a:pt x="5" y="395"/>
                    </a:lnTo>
                    <a:lnTo>
                      <a:pt x="2" y="379"/>
                    </a:lnTo>
                    <a:lnTo>
                      <a:pt x="1" y="363"/>
                    </a:lnTo>
                    <a:lnTo>
                      <a:pt x="0" y="346"/>
                    </a:lnTo>
                    <a:lnTo>
                      <a:pt x="0" y="330"/>
                    </a:lnTo>
                    <a:lnTo>
                      <a:pt x="0" y="330"/>
                    </a:lnTo>
                    <a:lnTo>
                      <a:pt x="0" y="312"/>
                    </a:lnTo>
                    <a:lnTo>
                      <a:pt x="1" y="296"/>
                    </a:lnTo>
                    <a:lnTo>
                      <a:pt x="2" y="280"/>
                    </a:lnTo>
                    <a:lnTo>
                      <a:pt x="5" y="264"/>
                    </a:lnTo>
                    <a:lnTo>
                      <a:pt x="9" y="248"/>
                    </a:lnTo>
                    <a:lnTo>
                      <a:pt x="14" y="232"/>
                    </a:lnTo>
                    <a:lnTo>
                      <a:pt x="25" y="202"/>
                    </a:lnTo>
                    <a:lnTo>
                      <a:pt x="39" y="172"/>
                    </a:lnTo>
                    <a:lnTo>
                      <a:pt x="55" y="146"/>
                    </a:lnTo>
                    <a:lnTo>
                      <a:pt x="74" y="120"/>
                    </a:lnTo>
                    <a:lnTo>
                      <a:pt x="95" y="97"/>
                    </a:lnTo>
                    <a:lnTo>
                      <a:pt x="119" y="76"/>
                    </a:lnTo>
                    <a:lnTo>
                      <a:pt x="145" y="57"/>
                    </a:lnTo>
                    <a:lnTo>
                      <a:pt x="172" y="41"/>
                    </a:lnTo>
                    <a:lnTo>
                      <a:pt x="200" y="26"/>
                    </a:lnTo>
                    <a:lnTo>
                      <a:pt x="231" y="15"/>
                    </a:lnTo>
                    <a:lnTo>
                      <a:pt x="245" y="11"/>
                    </a:lnTo>
                    <a:lnTo>
                      <a:pt x="262" y="7"/>
                    </a:lnTo>
                    <a:lnTo>
                      <a:pt x="278" y="4"/>
                    </a:lnTo>
                    <a:lnTo>
                      <a:pt x="294" y="2"/>
                    </a:lnTo>
                    <a:lnTo>
                      <a:pt x="311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45" y="0"/>
                    </a:lnTo>
                    <a:lnTo>
                      <a:pt x="361" y="2"/>
                    </a:lnTo>
                    <a:lnTo>
                      <a:pt x="378" y="4"/>
                    </a:lnTo>
                    <a:lnTo>
                      <a:pt x="395" y="7"/>
                    </a:lnTo>
                    <a:lnTo>
                      <a:pt x="409" y="11"/>
                    </a:lnTo>
                    <a:lnTo>
                      <a:pt x="425" y="15"/>
                    </a:lnTo>
                    <a:lnTo>
                      <a:pt x="455" y="26"/>
                    </a:lnTo>
                    <a:lnTo>
                      <a:pt x="485" y="41"/>
                    </a:lnTo>
                    <a:lnTo>
                      <a:pt x="511" y="57"/>
                    </a:lnTo>
                    <a:lnTo>
                      <a:pt x="537" y="76"/>
                    </a:lnTo>
                    <a:lnTo>
                      <a:pt x="560" y="97"/>
                    </a:lnTo>
                    <a:lnTo>
                      <a:pt x="581" y="120"/>
                    </a:lnTo>
                    <a:lnTo>
                      <a:pt x="600" y="146"/>
                    </a:lnTo>
                    <a:lnTo>
                      <a:pt x="616" y="172"/>
                    </a:lnTo>
                    <a:lnTo>
                      <a:pt x="631" y="202"/>
                    </a:lnTo>
                    <a:lnTo>
                      <a:pt x="642" y="232"/>
                    </a:lnTo>
                    <a:lnTo>
                      <a:pt x="646" y="248"/>
                    </a:lnTo>
                    <a:lnTo>
                      <a:pt x="650" y="264"/>
                    </a:lnTo>
                    <a:lnTo>
                      <a:pt x="652" y="280"/>
                    </a:lnTo>
                    <a:lnTo>
                      <a:pt x="655" y="296"/>
                    </a:lnTo>
                    <a:lnTo>
                      <a:pt x="657" y="312"/>
                    </a:lnTo>
                    <a:lnTo>
                      <a:pt x="657" y="330"/>
                    </a:lnTo>
                    <a:lnTo>
                      <a:pt x="657" y="330"/>
                    </a:lnTo>
                    <a:lnTo>
                      <a:pt x="657" y="346"/>
                    </a:lnTo>
                    <a:lnTo>
                      <a:pt x="655" y="363"/>
                    </a:lnTo>
                    <a:lnTo>
                      <a:pt x="652" y="379"/>
                    </a:lnTo>
                    <a:lnTo>
                      <a:pt x="650" y="395"/>
                    </a:lnTo>
                    <a:lnTo>
                      <a:pt x="646" y="412"/>
                    </a:lnTo>
                    <a:lnTo>
                      <a:pt x="642" y="428"/>
                    </a:lnTo>
                    <a:lnTo>
                      <a:pt x="631" y="457"/>
                    </a:lnTo>
                    <a:lnTo>
                      <a:pt x="616" y="485"/>
                    </a:lnTo>
                    <a:lnTo>
                      <a:pt x="600" y="514"/>
                    </a:lnTo>
                    <a:lnTo>
                      <a:pt x="581" y="538"/>
                    </a:lnTo>
                    <a:lnTo>
                      <a:pt x="560" y="562"/>
                    </a:lnTo>
                    <a:lnTo>
                      <a:pt x="537" y="584"/>
                    </a:lnTo>
                    <a:lnTo>
                      <a:pt x="511" y="602"/>
                    </a:lnTo>
                    <a:lnTo>
                      <a:pt x="485" y="618"/>
                    </a:lnTo>
                    <a:lnTo>
                      <a:pt x="455" y="632"/>
                    </a:lnTo>
                    <a:lnTo>
                      <a:pt x="425" y="644"/>
                    </a:lnTo>
                    <a:lnTo>
                      <a:pt x="409" y="648"/>
                    </a:lnTo>
                    <a:lnTo>
                      <a:pt x="395" y="652"/>
                    </a:lnTo>
                    <a:lnTo>
                      <a:pt x="378" y="655"/>
                    </a:lnTo>
                    <a:lnTo>
                      <a:pt x="361" y="656"/>
                    </a:lnTo>
                    <a:lnTo>
                      <a:pt x="345" y="657"/>
                    </a:lnTo>
                    <a:lnTo>
                      <a:pt x="327" y="659"/>
                    </a:lnTo>
                    <a:lnTo>
                      <a:pt x="327" y="659"/>
                    </a:lnTo>
                    <a:close/>
                    <a:moveTo>
                      <a:pt x="327" y="38"/>
                    </a:moveTo>
                    <a:lnTo>
                      <a:pt x="327" y="38"/>
                    </a:lnTo>
                    <a:lnTo>
                      <a:pt x="298" y="39"/>
                    </a:lnTo>
                    <a:lnTo>
                      <a:pt x="270" y="43"/>
                    </a:lnTo>
                    <a:lnTo>
                      <a:pt x="241" y="52"/>
                    </a:lnTo>
                    <a:lnTo>
                      <a:pt x="215" y="61"/>
                    </a:lnTo>
                    <a:lnTo>
                      <a:pt x="189" y="73"/>
                    </a:lnTo>
                    <a:lnTo>
                      <a:pt x="165" y="88"/>
                    </a:lnTo>
                    <a:lnTo>
                      <a:pt x="142" y="105"/>
                    </a:lnTo>
                    <a:lnTo>
                      <a:pt x="122" y="124"/>
                    </a:lnTo>
                    <a:lnTo>
                      <a:pt x="103" y="144"/>
                    </a:lnTo>
                    <a:lnTo>
                      <a:pt x="87" y="167"/>
                    </a:lnTo>
                    <a:lnTo>
                      <a:pt x="72" y="191"/>
                    </a:lnTo>
                    <a:lnTo>
                      <a:pt x="60" y="217"/>
                    </a:lnTo>
                    <a:lnTo>
                      <a:pt x="49" y="242"/>
                    </a:lnTo>
                    <a:lnTo>
                      <a:pt x="43" y="270"/>
                    </a:lnTo>
                    <a:lnTo>
                      <a:pt x="39" y="300"/>
                    </a:lnTo>
                    <a:lnTo>
                      <a:pt x="37" y="330"/>
                    </a:lnTo>
                    <a:lnTo>
                      <a:pt x="37" y="330"/>
                    </a:lnTo>
                    <a:lnTo>
                      <a:pt x="39" y="359"/>
                    </a:lnTo>
                    <a:lnTo>
                      <a:pt x="43" y="387"/>
                    </a:lnTo>
                    <a:lnTo>
                      <a:pt x="49" y="416"/>
                    </a:lnTo>
                    <a:lnTo>
                      <a:pt x="60" y="442"/>
                    </a:lnTo>
                    <a:lnTo>
                      <a:pt x="72" y="468"/>
                    </a:lnTo>
                    <a:lnTo>
                      <a:pt x="87" y="492"/>
                    </a:lnTo>
                    <a:lnTo>
                      <a:pt x="103" y="515"/>
                    </a:lnTo>
                    <a:lnTo>
                      <a:pt x="122" y="535"/>
                    </a:lnTo>
                    <a:lnTo>
                      <a:pt x="142" y="554"/>
                    </a:lnTo>
                    <a:lnTo>
                      <a:pt x="165" y="571"/>
                    </a:lnTo>
                    <a:lnTo>
                      <a:pt x="189" y="585"/>
                    </a:lnTo>
                    <a:lnTo>
                      <a:pt x="215" y="598"/>
                    </a:lnTo>
                    <a:lnTo>
                      <a:pt x="241" y="608"/>
                    </a:lnTo>
                    <a:lnTo>
                      <a:pt x="270" y="614"/>
                    </a:lnTo>
                    <a:lnTo>
                      <a:pt x="298" y="618"/>
                    </a:lnTo>
                    <a:lnTo>
                      <a:pt x="327" y="621"/>
                    </a:lnTo>
                    <a:lnTo>
                      <a:pt x="327" y="621"/>
                    </a:lnTo>
                    <a:lnTo>
                      <a:pt x="357" y="618"/>
                    </a:lnTo>
                    <a:lnTo>
                      <a:pt x="387" y="614"/>
                    </a:lnTo>
                    <a:lnTo>
                      <a:pt x="415" y="608"/>
                    </a:lnTo>
                    <a:lnTo>
                      <a:pt x="442" y="598"/>
                    </a:lnTo>
                    <a:lnTo>
                      <a:pt x="467" y="585"/>
                    </a:lnTo>
                    <a:lnTo>
                      <a:pt x="490" y="571"/>
                    </a:lnTo>
                    <a:lnTo>
                      <a:pt x="513" y="554"/>
                    </a:lnTo>
                    <a:lnTo>
                      <a:pt x="533" y="535"/>
                    </a:lnTo>
                    <a:lnTo>
                      <a:pt x="552" y="515"/>
                    </a:lnTo>
                    <a:lnTo>
                      <a:pt x="569" y="492"/>
                    </a:lnTo>
                    <a:lnTo>
                      <a:pt x="584" y="468"/>
                    </a:lnTo>
                    <a:lnTo>
                      <a:pt x="596" y="442"/>
                    </a:lnTo>
                    <a:lnTo>
                      <a:pt x="605" y="416"/>
                    </a:lnTo>
                    <a:lnTo>
                      <a:pt x="614" y="387"/>
                    </a:lnTo>
                    <a:lnTo>
                      <a:pt x="618" y="359"/>
                    </a:lnTo>
                    <a:lnTo>
                      <a:pt x="619" y="330"/>
                    </a:lnTo>
                    <a:lnTo>
                      <a:pt x="619" y="330"/>
                    </a:lnTo>
                    <a:lnTo>
                      <a:pt x="618" y="300"/>
                    </a:lnTo>
                    <a:lnTo>
                      <a:pt x="614" y="270"/>
                    </a:lnTo>
                    <a:lnTo>
                      <a:pt x="605" y="242"/>
                    </a:lnTo>
                    <a:lnTo>
                      <a:pt x="596" y="217"/>
                    </a:lnTo>
                    <a:lnTo>
                      <a:pt x="584" y="191"/>
                    </a:lnTo>
                    <a:lnTo>
                      <a:pt x="569" y="167"/>
                    </a:lnTo>
                    <a:lnTo>
                      <a:pt x="552" y="144"/>
                    </a:lnTo>
                    <a:lnTo>
                      <a:pt x="533" y="124"/>
                    </a:lnTo>
                    <a:lnTo>
                      <a:pt x="513" y="105"/>
                    </a:lnTo>
                    <a:lnTo>
                      <a:pt x="490" y="88"/>
                    </a:lnTo>
                    <a:lnTo>
                      <a:pt x="467" y="73"/>
                    </a:lnTo>
                    <a:lnTo>
                      <a:pt x="442" y="61"/>
                    </a:lnTo>
                    <a:lnTo>
                      <a:pt x="415" y="52"/>
                    </a:lnTo>
                    <a:lnTo>
                      <a:pt x="387" y="43"/>
                    </a:lnTo>
                    <a:lnTo>
                      <a:pt x="357" y="39"/>
                    </a:lnTo>
                    <a:lnTo>
                      <a:pt x="327" y="38"/>
                    </a:lnTo>
                    <a:lnTo>
                      <a:pt x="327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C7C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32">
                <a:extLst>
                  <a:ext uri="{FF2B5EF4-FFF2-40B4-BE49-F238E27FC236}">
                    <a16:creationId xmlns:a16="http://schemas.microsoft.com/office/drawing/2014/main" id="{C09B1F4C-DEE0-E188-6BC7-89CB11FF1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2063" y="3490913"/>
                <a:ext cx="144463" cy="206375"/>
              </a:xfrm>
              <a:custGeom>
                <a:avLst/>
                <a:gdLst>
                  <a:gd name="T0" fmla="*/ 5 w 183"/>
                  <a:gd name="T1" fmla="*/ 259 h 259"/>
                  <a:gd name="T2" fmla="*/ 5 w 183"/>
                  <a:gd name="T3" fmla="*/ 259 h 259"/>
                  <a:gd name="T4" fmla="*/ 8 w 183"/>
                  <a:gd name="T5" fmla="*/ 259 h 259"/>
                  <a:gd name="T6" fmla="*/ 181 w 183"/>
                  <a:gd name="T7" fmla="*/ 133 h 259"/>
                  <a:gd name="T8" fmla="*/ 181 w 183"/>
                  <a:gd name="T9" fmla="*/ 133 h 259"/>
                  <a:gd name="T10" fmla="*/ 183 w 183"/>
                  <a:gd name="T11" fmla="*/ 131 h 259"/>
                  <a:gd name="T12" fmla="*/ 183 w 183"/>
                  <a:gd name="T13" fmla="*/ 130 h 259"/>
                  <a:gd name="T14" fmla="*/ 183 w 183"/>
                  <a:gd name="T15" fmla="*/ 130 h 259"/>
                  <a:gd name="T16" fmla="*/ 183 w 183"/>
                  <a:gd name="T17" fmla="*/ 127 h 259"/>
                  <a:gd name="T18" fmla="*/ 181 w 183"/>
                  <a:gd name="T19" fmla="*/ 126 h 259"/>
                  <a:gd name="T20" fmla="*/ 8 w 183"/>
                  <a:gd name="T21" fmla="*/ 0 h 259"/>
                  <a:gd name="T22" fmla="*/ 8 w 183"/>
                  <a:gd name="T23" fmla="*/ 0 h 259"/>
                  <a:gd name="T24" fmla="*/ 5 w 183"/>
                  <a:gd name="T25" fmla="*/ 0 h 259"/>
                  <a:gd name="T26" fmla="*/ 3 w 183"/>
                  <a:gd name="T27" fmla="*/ 0 h 259"/>
                  <a:gd name="T28" fmla="*/ 3 w 183"/>
                  <a:gd name="T29" fmla="*/ 0 h 259"/>
                  <a:gd name="T30" fmla="*/ 1 w 183"/>
                  <a:gd name="T31" fmla="*/ 1 h 259"/>
                  <a:gd name="T32" fmla="*/ 0 w 183"/>
                  <a:gd name="T33" fmla="*/ 4 h 259"/>
                  <a:gd name="T34" fmla="*/ 0 w 183"/>
                  <a:gd name="T35" fmla="*/ 255 h 259"/>
                  <a:gd name="T36" fmla="*/ 0 w 183"/>
                  <a:gd name="T37" fmla="*/ 255 h 259"/>
                  <a:gd name="T38" fmla="*/ 1 w 183"/>
                  <a:gd name="T39" fmla="*/ 258 h 259"/>
                  <a:gd name="T40" fmla="*/ 3 w 183"/>
                  <a:gd name="T41" fmla="*/ 259 h 259"/>
                  <a:gd name="T42" fmla="*/ 3 w 183"/>
                  <a:gd name="T43" fmla="*/ 259 h 259"/>
                  <a:gd name="T44" fmla="*/ 5 w 183"/>
                  <a:gd name="T45" fmla="*/ 259 h 259"/>
                  <a:gd name="T46" fmla="*/ 5 w 183"/>
                  <a:gd name="T47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" h="259">
                    <a:moveTo>
                      <a:pt x="5" y="259"/>
                    </a:moveTo>
                    <a:lnTo>
                      <a:pt x="5" y="259"/>
                    </a:lnTo>
                    <a:lnTo>
                      <a:pt x="8" y="259"/>
                    </a:lnTo>
                    <a:lnTo>
                      <a:pt x="181" y="133"/>
                    </a:lnTo>
                    <a:lnTo>
                      <a:pt x="181" y="133"/>
                    </a:lnTo>
                    <a:lnTo>
                      <a:pt x="183" y="131"/>
                    </a:lnTo>
                    <a:lnTo>
                      <a:pt x="183" y="130"/>
                    </a:lnTo>
                    <a:lnTo>
                      <a:pt x="183" y="130"/>
                    </a:lnTo>
                    <a:lnTo>
                      <a:pt x="183" y="127"/>
                    </a:lnTo>
                    <a:lnTo>
                      <a:pt x="181" y="12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255"/>
                    </a:lnTo>
                    <a:lnTo>
                      <a:pt x="0" y="255"/>
                    </a:lnTo>
                    <a:lnTo>
                      <a:pt x="1" y="258"/>
                    </a:lnTo>
                    <a:lnTo>
                      <a:pt x="3" y="259"/>
                    </a:lnTo>
                    <a:lnTo>
                      <a:pt x="3" y="259"/>
                    </a:lnTo>
                    <a:lnTo>
                      <a:pt x="5" y="259"/>
                    </a:lnTo>
                    <a:lnTo>
                      <a:pt x="5" y="2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C7C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AE3A16F-4CB1-E8FA-F464-E386156ECCF8}"/>
              </a:ext>
            </a:extLst>
          </p:cNvPr>
          <p:cNvGrpSpPr/>
          <p:nvPr/>
        </p:nvGrpSpPr>
        <p:grpSpPr>
          <a:xfrm>
            <a:off x="5105704" y="2344670"/>
            <a:ext cx="231850" cy="221021"/>
            <a:chOff x="3322861" y="5527569"/>
            <a:chExt cx="231850" cy="22102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71CE6AF-C4E1-249C-CD2C-88AB826A932F}"/>
                </a:ext>
              </a:extLst>
            </p:cNvPr>
            <p:cNvSpPr/>
            <p:nvPr/>
          </p:nvSpPr>
          <p:spPr>
            <a:xfrm>
              <a:off x="3322861" y="5527569"/>
              <a:ext cx="231850" cy="216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9E09971-5084-3466-56DF-7B5036CF8D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28238" y="5527569"/>
              <a:ext cx="221021" cy="221021"/>
              <a:chOff x="2325688" y="3332163"/>
              <a:chExt cx="522288" cy="522288"/>
            </a:xfrm>
            <a:solidFill>
              <a:schemeClr val="accent3"/>
            </a:solidFill>
          </p:grpSpPr>
          <p:sp>
            <p:nvSpPr>
              <p:cNvPr id="42" name="Freeform 63">
                <a:extLst>
                  <a:ext uri="{FF2B5EF4-FFF2-40B4-BE49-F238E27FC236}">
                    <a16:creationId xmlns:a16="http://schemas.microsoft.com/office/drawing/2014/main" id="{05872738-69C3-8EC0-17B9-8DC65AC60A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25688" y="3332163"/>
                <a:ext cx="522288" cy="522288"/>
              </a:xfrm>
              <a:custGeom>
                <a:avLst/>
                <a:gdLst>
                  <a:gd name="T0" fmla="*/ 311 w 657"/>
                  <a:gd name="T1" fmla="*/ 657 h 659"/>
                  <a:gd name="T2" fmla="*/ 262 w 657"/>
                  <a:gd name="T3" fmla="*/ 652 h 659"/>
                  <a:gd name="T4" fmla="*/ 200 w 657"/>
                  <a:gd name="T5" fmla="*/ 632 h 659"/>
                  <a:gd name="T6" fmla="*/ 119 w 657"/>
                  <a:gd name="T7" fmla="*/ 584 h 659"/>
                  <a:gd name="T8" fmla="*/ 55 w 657"/>
                  <a:gd name="T9" fmla="*/ 514 h 659"/>
                  <a:gd name="T10" fmla="*/ 14 w 657"/>
                  <a:gd name="T11" fmla="*/ 428 h 659"/>
                  <a:gd name="T12" fmla="*/ 2 w 657"/>
                  <a:gd name="T13" fmla="*/ 379 h 659"/>
                  <a:gd name="T14" fmla="*/ 0 w 657"/>
                  <a:gd name="T15" fmla="*/ 330 h 659"/>
                  <a:gd name="T16" fmla="*/ 1 w 657"/>
                  <a:gd name="T17" fmla="*/ 296 h 659"/>
                  <a:gd name="T18" fmla="*/ 9 w 657"/>
                  <a:gd name="T19" fmla="*/ 248 h 659"/>
                  <a:gd name="T20" fmla="*/ 39 w 657"/>
                  <a:gd name="T21" fmla="*/ 172 h 659"/>
                  <a:gd name="T22" fmla="*/ 95 w 657"/>
                  <a:gd name="T23" fmla="*/ 97 h 659"/>
                  <a:gd name="T24" fmla="*/ 172 w 657"/>
                  <a:gd name="T25" fmla="*/ 41 h 659"/>
                  <a:gd name="T26" fmla="*/ 245 w 657"/>
                  <a:gd name="T27" fmla="*/ 11 h 659"/>
                  <a:gd name="T28" fmla="*/ 294 w 657"/>
                  <a:gd name="T29" fmla="*/ 2 h 659"/>
                  <a:gd name="T30" fmla="*/ 327 w 657"/>
                  <a:gd name="T31" fmla="*/ 0 h 659"/>
                  <a:gd name="T32" fmla="*/ 378 w 657"/>
                  <a:gd name="T33" fmla="*/ 4 h 659"/>
                  <a:gd name="T34" fmla="*/ 425 w 657"/>
                  <a:gd name="T35" fmla="*/ 15 h 659"/>
                  <a:gd name="T36" fmla="*/ 511 w 657"/>
                  <a:gd name="T37" fmla="*/ 57 h 659"/>
                  <a:gd name="T38" fmla="*/ 581 w 657"/>
                  <a:gd name="T39" fmla="*/ 120 h 659"/>
                  <a:gd name="T40" fmla="*/ 631 w 657"/>
                  <a:gd name="T41" fmla="*/ 202 h 659"/>
                  <a:gd name="T42" fmla="*/ 650 w 657"/>
                  <a:gd name="T43" fmla="*/ 264 h 659"/>
                  <a:gd name="T44" fmla="*/ 657 w 657"/>
                  <a:gd name="T45" fmla="*/ 312 h 659"/>
                  <a:gd name="T46" fmla="*/ 657 w 657"/>
                  <a:gd name="T47" fmla="*/ 346 h 659"/>
                  <a:gd name="T48" fmla="*/ 650 w 657"/>
                  <a:gd name="T49" fmla="*/ 395 h 659"/>
                  <a:gd name="T50" fmla="*/ 631 w 657"/>
                  <a:gd name="T51" fmla="*/ 457 h 659"/>
                  <a:gd name="T52" fmla="*/ 581 w 657"/>
                  <a:gd name="T53" fmla="*/ 538 h 659"/>
                  <a:gd name="T54" fmla="*/ 511 w 657"/>
                  <a:gd name="T55" fmla="*/ 602 h 659"/>
                  <a:gd name="T56" fmla="*/ 425 w 657"/>
                  <a:gd name="T57" fmla="*/ 644 h 659"/>
                  <a:gd name="T58" fmla="*/ 378 w 657"/>
                  <a:gd name="T59" fmla="*/ 655 h 659"/>
                  <a:gd name="T60" fmla="*/ 327 w 657"/>
                  <a:gd name="T61" fmla="*/ 659 h 659"/>
                  <a:gd name="T62" fmla="*/ 327 w 657"/>
                  <a:gd name="T63" fmla="*/ 38 h 659"/>
                  <a:gd name="T64" fmla="*/ 241 w 657"/>
                  <a:gd name="T65" fmla="*/ 52 h 659"/>
                  <a:gd name="T66" fmla="*/ 165 w 657"/>
                  <a:gd name="T67" fmla="*/ 88 h 659"/>
                  <a:gd name="T68" fmla="*/ 103 w 657"/>
                  <a:gd name="T69" fmla="*/ 144 h 659"/>
                  <a:gd name="T70" fmla="*/ 60 w 657"/>
                  <a:gd name="T71" fmla="*/ 217 h 659"/>
                  <a:gd name="T72" fmla="*/ 39 w 657"/>
                  <a:gd name="T73" fmla="*/ 300 h 659"/>
                  <a:gd name="T74" fmla="*/ 39 w 657"/>
                  <a:gd name="T75" fmla="*/ 359 h 659"/>
                  <a:gd name="T76" fmla="*/ 60 w 657"/>
                  <a:gd name="T77" fmla="*/ 442 h 659"/>
                  <a:gd name="T78" fmla="*/ 103 w 657"/>
                  <a:gd name="T79" fmla="*/ 515 h 659"/>
                  <a:gd name="T80" fmla="*/ 165 w 657"/>
                  <a:gd name="T81" fmla="*/ 571 h 659"/>
                  <a:gd name="T82" fmla="*/ 241 w 657"/>
                  <a:gd name="T83" fmla="*/ 608 h 659"/>
                  <a:gd name="T84" fmla="*/ 327 w 657"/>
                  <a:gd name="T85" fmla="*/ 621 h 659"/>
                  <a:gd name="T86" fmla="*/ 387 w 657"/>
                  <a:gd name="T87" fmla="*/ 614 h 659"/>
                  <a:gd name="T88" fmla="*/ 467 w 657"/>
                  <a:gd name="T89" fmla="*/ 585 h 659"/>
                  <a:gd name="T90" fmla="*/ 533 w 657"/>
                  <a:gd name="T91" fmla="*/ 535 h 659"/>
                  <a:gd name="T92" fmla="*/ 584 w 657"/>
                  <a:gd name="T93" fmla="*/ 468 h 659"/>
                  <a:gd name="T94" fmla="*/ 614 w 657"/>
                  <a:gd name="T95" fmla="*/ 387 h 659"/>
                  <a:gd name="T96" fmla="*/ 619 w 657"/>
                  <a:gd name="T97" fmla="*/ 330 h 659"/>
                  <a:gd name="T98" fmla="*/ 605 w 657"/>
                  <a:gd name="T99" fmla="*/ 242 h 659"/>
                  <a:gd name="T100" fmla="*/ 569 w 657"/>
                  <a:gd name="T101" fmla="*/ 167 h 659"/>
                  <a:gd name="T102" fmla="*/ 513 w 657"/>
                  <a:gd name="T103" fmla="*/ 105 h 659"/>
                  <a:gd name="T104" fmla="*/ 442 w 657"/>
                  <a:gd name="T105" fmla="*/ 61 h 659"/>
                  <a:gd name="T106" fmla="*/ 357 w 657"/>
                  <a:gd name="T107" fmla="*/ 3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57" h="659">
                    <a:moveTo>
                      <a:pt x="327" y="659"/>
                    </a:moveTo>
                    <a:lnTo>
                      <a:pt x="327" y="659"/>
                    </a:lnTo>
                    <a:lnTo>
                      <a:pt x="311" y="657"/>
                    </a:lnTo>
                    <a:lnTo>
                      <a:pt x="294" y="656"/>
                    </a:lnTo>
                    <a:lnTo>
                      <a:pt x="278" y="655"/>
                    </a:lnTo>
                    <a:lnTo>
                      <a:pt x="262" y="652"/>
                    </a:lnTo>
                    <a:lnTo>
                      <a:pt x="245" y="648"/>
                    </a:lnTo>
                    <a:lnTo>
                      <a:pt x="231" y="644"/>
                    </a:lnTo>
                    <a:lnTo>
                      <a:pt x="200" y="632"/>
                    </a:lnTo>
                    <a:lnTo>
                      <a:pt x="172" y="618"/>
                    </a:lnTo>
                    <a:lnTo>
                      <a:pt x="145" y="602"/>
                    </a:lnTo>
                    <a:lnTo>
                      <a:pt x="119" y="584"/>
                    </a:lnTo>
                    <a:lnTo>
                      <a:pt x="95" y="562"/>
                    </a:lnTo>
                    <a:lnTo>
                      <a:pt x="74" y="538"/>
                    </a:lnTo>
                    <a:lnTo>
                      <a:pt x="55" y="514"/>
                    </a:lnTo>
                    <a:lnTo>
                      <a:pt x="39" y="485"/>
                    </a:lnTo>
                    <a:lnTo>
                      <a:pt x="25" y="457"/>
                    </a:lnTo>
                    <a:lnTo>
                      <a:pt x="14" y="428"/>
                    </a:lnTo>
                    <a:lnTo>
                      <a:pt x="9" y="412"/>
                    </a:lnTo>
                    <a:lnTo>
                      <a:pt x="5" y="395"/>
                    </a:lnTo>
                    <a:lnTo>
                      <a:pt x="2" y="379"/>
                    </a:lnTo>
                    <a:lnTo>
                      <a:pt x="1" y="363"/>
                    </a:lnTo>
                    <a:lnTo>
                      <a:pt x="0" y="346"/>
                    </a:lnTo>
                    <a:lnTo>
                      <a:pt x="0" y="330"/>
                    </a:lnTo>
                    <a:lnTo>
                      <a:pt x="0" y="330"/>
                    </a:lnTo>
                    <a:lnTo>
                      <a:pt x="0" y="312"/>
                    </a:lnTo>
                    <a:lnTo>
                      <a:pt x="1" y="296"/>
                    </a:lnTo>
                    <a:lnTo>
                      <a:pt x="2" y="280"/>
                    </a:lnTo>
                    <a:lnTo>
                      <a:pt x="5" y="264"/>
                    </a:lnTo>
                    <a:lnTo>
                      <a:pt x="9" y="248"/>
                    </a:lnTo>
                    <a:lnTo>
                      <a:pt x="14" y="232"/>
                    </a:lnTo>
                    <a:lnTo>
                      <a:pt x="25" y="202"/>
                    </a:lnTo>
                    <a:lnTo>
                      <a:pt x="39" y="172"/>
                    </a:lnTo>
                    <a:lnTo>
                      <a:pt x="55" y="146"/>
                    </a:lnTo>
                    <a:lnTo>
                      <a:pt x="74" y="120"/>
                    </a:lnTo>
                    <a:lnTo>
                      <a:pt x="95" y="97"/>
                    </a:lnTo>
                    <a:lnTo>
                      <a:pt x="119" y="76"/>
                    </a:lnTo>
                    <a:lnTo>
                      <a:pt x="145" y="57"/>
                    </a:lnTo>
                    <a:lnTo>
                      <a:pt x="172" y="41"/>
                    </a:lnTo>
                    <a:lnTo>
                      <a:pt x="200" y="26"/>
                    </a:lnTo>
                    <a:lnTo>
                      <a:pt x="231" y="15"/>
                    </a:lnTo>
                    <a:lnTo>
                      <a:pt x="245" y="11"/>
                    </a:lnTo>
                    <a:lnTo>
                      <a:pt x="262" y="7"/>
                    </a:lnTo>
                    <a:lnTo>
                      <a:pt x="278" y="4"/>
                    </a:lnTo>
                    <a:lnTo>
                      <a:pt x="294" y="2"/>
                    </a:lnTo>
                    <a:lnTo>
                      <a:pt x="311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45" y="0"/>
                    </a:lnTo>
                    <a:lnTo>
                      <a:pt x="361" y="2"/>
                    </a:lnTo>
                    <a:lnTo>
                      <a:pt x="378" y="4"/>
                    </a:lnTo>
                    <a:lnTo>
                      <a:pt x="395" y="7"/>
                    </a:lnTo>
                    <a:lnTo>
                      <a:pt x="409" y="11"/>
                    </a:lnTo>
                    <a:lnTo>
                      <a:pt x="425" y="15"/>
                    </a:lnTo>
                    <a:lnTo>
                      <a:pt x="455" y="26"/>
                    </a:lnTo>
                    <a:lnTo>
                      <a:pt x="485" y="41"/>
                    </a:lnTo>
                    <a:lnTo>
                      <a:pt x="511" y="57"/>
                    </a:lnTo>
                    <a:lnTo>
                      <a:pt x="537" y="76"/>
                    </a:lnTo>
                    <a:lnTo>
                      <a:pt x="560" y="97"/>
                    </a:lnTo>
                    <a:lnTo>
                      <a:pt x="581" y="120"/>
                    </a:lnTo>
                    <a:lnTo>
                      <a:pt x="600" y="146"/>
                    </a:lnTo>
                    <a:lnTo>
                      <a:pt x="616" y="172"/>
                    </a:lnTo>
                    <a:lnTo>
                      <a:pt x="631" y="202"/>
                    </a:lnTo>
                    <a:lnTo>
                      <a:pt x="642" y="232"/>
                    </a:lnTo>
                    <a:lnTo>
                      <a:pt x="646" y="248"/>
                    </a:lnTo>
                    <a:lnTo>
                      <a:pt x="650" y="264"/>
                    </a:lnTo>
                    <a:lnTo>
                      <a:pt x="652" y="280"/>
                    </a:lnTo>
                    <a:lnTo>
                      <a:pt x="655" y="296"/>
                    </a:lnTo>
                    <a:lnTo>
                      <a:pt x="657" y="312"/>
                    </a:lnTo>
                    <a:lnTo>
                      <a:pt x="657" y="330"/>
                    </a:lnTo>
                    <a:lnTo>
                      <a:pt x="657" y="330"/>
                    </a:lnTo>
                    <a:lnTo>
                      <a:pt x="657" y="346"/>
                    </a:lnTo>
                    <a:lnTo>
                      <a:pt x="655" y="363"/>
                    </a:lnTo>
                    <a:lnTo>
                      <a:pt x="652" y="379"/>
                    </a:lnTo>
                    <a:lnTo>
                      <a:pt x="650" y="395"/>
                    </a:lnTo>
                    <a:lnTo>
                      <a:pt x="646" y="412"/>
                    </a:lnTo>
                    <a:lnTo>
                      <a:pt x="642" y="428"/>
                    </a:lnTo>
                    <a:lnTo>
                      <a:pt x="631" y="457"/>
                    </a:lnTo>
                    <a:lnTo>
                      <a:pt x="616" y="485"/>
                    </a:lnTo>
                    <a:lnTo>
                      <a:pt x="600" y="514"/>
                    </a:lnTo>
                    <a:lnTo>
                      <a:pt x="581" y="538"/>
                    </a:lnTo>
                    <a:lnTo>
                      <a:pt x="560" y="562"/>
                    </a:lnTo>
                    <a:lnTo>
                      <a:pt x="537" y="584"/>
                    </a:lnTo>
                    <a:lnTo>
                      <a:pt x="511" y="602"/>
                    </a:lnTo>
                    <a:lnTo>
                      <a:pt x="485" y="618"/>
                    </a:lnTo>
                    <a:lnTo>
                      <a:pt x="455" y="632"/>
                    </a:lnTo>
                    <a:lnTo>
                      <a:pt x="425" y="644"/>
                    </a:lnTo>
                    <a:lnTo>
                      <a:pt x="409" y="648"/>
                    </a:lnTo>
                    <a:lnTo>
                      <a:pt x="395" y="652"/>
                    </a:lnTo>
                    <a:lnTo>
                      <a:pt x="378" y="655"/>
                    </a:lnTo>
                    <a:lnTo>
                      <a:pt x="361" y="656"/>
                    </a:lnTo>
                    <a:lnTo>
                      <a:pt x="345" y="657"/>
                    </a:lnTo>
                    <a:lnTo>
                      <a:pt x="327" y="659"/>
                    </a:lnTo>
                    <a:lnTo>
                      <a:pt x="327" y="659"/>
                    </a:lnTo>
                    <a:close/>
                    <a:moveTo>
                      <a:pt x="327" y="38"/>
                    </a:moveTo>
                    <a:lnTo>
                      <a:pt x="327" y="38"/>
                    </a:lnTo>
                    <a:lnTo>
                      <a:pt x="298" y="39"/>
                    </a:lnTo>
                    <a:lnTo>
                      <a:pt x="270" y="43"/>
                    </a:lnTo>
                    <a:lnTo>
                      <a:pt x="241" y="52"/>
                    </a:lnTo>
                    <a:lnTo>
                      <a:pt x="215" y="61"/>
                    </a:lnTo>
                    <a:lnTo>
                      <a:pt x="189" y="73"/>
                    </a:lnTo>
                    <a:lnTo>
                      <a:pt x="165" y="88"/>
                    </a:lnTo>
                    <a:lnTo>
                      <a:pt x="142" y="105"/>
                    </a:lnTo>
                    <a:lnTo>
                      <a:pt x="122" y="124"/>
                    </a:lnTo>
                    <a:lnTo>
                      <a:pt x="103" y="144"/>
                    </a:lnTo>
                    <a:lnTo>
                      <a:pt x="87" y="167"/>
                    </a:lnTo>
                    <a:lnTo>
                      <a:pt x="72" y="191"/>
                    </a:lnTo>
                    <a:lnTo>
                      <a:pt x="60" y="217"/>
                    </a:lnTo>
                    <a:lnTo>
                      <a:pt x="49" y="242"/>
                    </a:lnTo>
                    <a:lnTo>
                      <a:pt x="43" y="270"/>
                    </a:lnTo>
                    <a:lnTo>
                      <a:pt x="39" y="300"/>
                    </a:lnTo>
                    <a:lnTo>
                      <a:pt x="37" y="330"/>
                    </a:lnTo>
                    <a:lnTo>
                      <a:pt x="37" y="330"/>
                    </a:lnTo>
                    <a:lnTo>
                      <a:pt x="39" y="359"/>
                    </a:lnTo>
                    <a:lnTo>
                      <a:pt x="43" y="387"/>
                    </a:lnTo>
                    <a:lnTo>
                      <a:pt x="49" y="416"/>
                    </a:lnTo>
                    <a:lnTo>
                      <a:pt x="60" y="442"/>
                    </a:lnTo>
                    <a:lnTo>
                      <a:pt x="72" y="468"/>
                    </a:lnTo>
                    <a:lnTo>
                      <a:pt x="87" y="492"/>
                    </a:lnTo>
                    <a:lnTo>
                      <a:pt x="103" y="515"/>
                    </a:lnTo>
                    <a:lnTo>
                      <a:pt x="122" y="535"/>
                    </a:lnTo>
                    <a:lnTo>
                      <a:pt x="142" y="554"/>
                    </a:lnTo>
                    <a:lnTo>
                      <a:pt x="165" y="571"/>
                    </a:lnTo>
                    <a:lnTo>
                      <a:pt x="189" y="585"/>
                    </a:lnTo>
                    <a:lnTo>
                      <a:pt x="215" y="598"/>
                    </a:lnTo>
                    <a:lnTo>
                      <a:pt x="241" y="608"/>
                    </a:lnTo>
                    <a:lnTo>
                      <a:pt x="270" y="614"/>
                    </a:lnTo>
                    <a:lnTo>
                      <a:pt x="298" y="618"/>
                    </a:lnTo>
                    <a:lnTo>
                      <a:pt x="327" y="621"/>
                    </a:lnTo>
                    <a:lnTo>
                      <a:pt x="327" y="621"/>
                    </a:lnTo>
                    <a:lnTo>
                      <a:pt x="357" y="618"/>
                    </a:lnTo>
                    <a:lnTo>
                      <a:pt x="387" y="614"/>
                    </a:lnTo>
                    <a:lnTo>
                      <a:pt x="415" y="608"/>
                    </a:lnTo>
                    <a:lnTo>
                      <a:pt x="442" y="598"/>
                    </a:lnTo>
                    <a:lnTo>
                      <a:pt x="467" y="585"/>
                    </a:lnTo>
                    <a:lnTo>
                      <a:pt x="490" y="571"/>
                    </a:lnTo>
                    <a:lnTo>
                      <a:pt x="513" y="554"/>
                    </a:lnTo>
                    <a:lnTo>
                      <a:pt x="533" y="535"/>
                    </a:lnTo>
                    <a:lnTo>
                      <a:pt x="552" y="515"/>
                    </a:lnTo>
                    <a:lnTo>
                      <a:pt x="569" y="492"/>
                    </a:lnTo>
                    <a:lnTo>
                      <a:pt x="584" y="468"/>
                    </a:lnTo>
                    <a:lnTo>
                      <a:pt x="596" y="442"/>
                    </a:lnTo>
                    <a:lnTo>
                      <a:pt x="605" y="416"/>
                    </a:lnTo>
                    <a:lnTo>
                      <a:pt x="614" y="387"/>
                    </a:lnTo>
                    <a:lnTo>
                      <a:pt x="618" y="359"/>
                    </a:lnTo>
                    <a:lnTo>
                      <a:pt x="619" y="330"/>
                    </a:lnTo>
                    <a:lnTo>
                      <a:pt x="619" y="330"/>
                    </a:lnTo>
                    <a:lnTo>
                      <a:pt x="618" y="300"/>
                    </a:lnTo>
                    <a:lnTo>
                      <a:pt x="614" y="270"/>
                    </a:lnTo>
                    <a:lnTo>
                      <a:pt x="605" y="242"/>
                    </a:lnTo>
                    <a:lnTo>
                      <a:pt x="596" y="217"/>
                    </a:lnTo>
                    <a:lnTo>
                      <a:pt x="584" y="191"/>
                    </a:lnTo>
                    <a:lnTo>
                      <a:pt x="569" y="167"/>
                    </a:lnTo>
                    <a:lnTo>
                      <a:pt x="552" y="144"/>
                    </a:lnTo>
                    <a:lnTo>
                      <a:pt x="533" y="124"/>
                    </a:lnTo>
                    <a:lnTo>
                      <a:pt x="513" y="105"/>
                    </a:lnTo>
                    <a:lnTo>
                      <a:pt x="490" y="88"/>
                    </a:lnTo>
                    <a:lnTo>
                      <a:pt x="467" y="73"/>
                    </a:lnTo>
                    <a:lnTo>
                      <a:pt x="442" y="61"/>
                    </a:lnTo>
                    <a:lnTo>
                      <a:pt x="415" y="52"/>
                    </a:lnTo>
                    <a:lnTo>
                      <a:pt x="387" y="43"/>
                    </a:lnTo>
                    <a:lnTo>
                      <a:pt x="357" y="39"/>
                    </a:lnTo>
                    <a:lnTo>
                      <a:pt x="327" y="38"/>
                    </a:lnTo>
                    <a:lnTo>
                      <a:pt x="327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C7C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32">
                <a:extLst>
                  <a:ext uri="{FF2B5EF4-FFF2-40B4-BE49-F238E27FC236}">
                    <a16:creationId xmlns:a16="http://schemas.microsoft.com/office/drawing/2014/main" id="{D31705F5-9A73-24D6-EB57-8D499DF7E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2063" y="3490913"/>
                <a:ext cx="144463" cy="206375"/>
              </a:xfrm>
              <a:custGeom>
                <a:avLst/>
                <a:gdLst>
                  <a:gd name="T0" fmla="*/ 5 w 183"/>
                  <a:gd name="T1" fmla="*/ 259 h 259"/>
                  <a:gd name="T2" fmla="*/ 5 w 183"/>
                  <a:gd name="T3" fmla="*/ 259 h 259"/>
                  <a:gd name="T4" fmla="*/ 8 w 183"/>
                  <a:gd name="T5" fmla="*/ 259 h 259"/>
                  <a:gd name="T6" fmla="*/ 181 w 183"/>
                  <a:gd name="T7" fmla="*/ 133 h 259"/>
                  <a:gd name="T8" fmla="*/ 181 w 183"/>
                  <a:gd name="T9" fmla="*/ 133 h 259"/>
                  <a:gd name="T10" fmla="*/ 183 w 183"/>
                  <a:gd name="T11" fmla="*/ 131 h 259"/>
                  <a:gd name="T12" fmla="*/ 183 w 183"/>
                  <a:gd name="T13" fmla="*/ 130 h 259"/>
                  <a:gd name="T14" fmla="*/ 183 w 183"/>
                  <a:gd name="T15" fmla="*/ 130 h 259"/>
                  <a:gd name="T16" fmla="*/ 183 w 183"/>
                  <a:gd name="T17" fmla="*/ 127 h 259"/>
                  <a:gd name="T18" fmla="*/ 181 w 183"/>
                  <a:gd name="T19" fmla="*/ 126 h 259"/>
                  <a:gd name="T20" fmla="*/ 8 w 183"/>
                  <a:gd name="T21" fmla="*/ 0 h 259"/>
                  <a:gd name="T22" fmla="*/ 8 w 183"/>
                  <a:gd name="T23" fmla="*/ 0 h 259"/>
                  <a:gd name="T24" fmla="*/ 5 w 183"/>
                  <a:gd name="T25" fmla="*/ 0 h 259"/>
                  <a:gd name="T26" fmla="*/ 3 w 183"/>
                  <a:gd name="T27" fmla="*/ 0 h 259"/>
                  <a:gd name="T28" fmla="*/ 3 w 183"/>
                  <a:gd name="T29" fmla="*/ 0 h 259"/>
                  <a:gd name="T30" fmla="*/ 1 w 183"/>
                  <a:gd name="T31" fmla="*/ 1 h 259"/>
                  <a:gd name="T32" fmla="*/ 0 w 183"/>
                  <a:gd name="T33" fmla="*/ 4 h 259"/>
                  <a:gd name="T34" fmla="*/ 0 w 183"/>
                  <a:gd name="T35" fmla="*/ 255 h 259"/>
                  <a:gd name="T36" fmla="*/ 0 w 183"/>
                  <a:gd name="T37" fmla="*/ 255 h 259"/>
                  <a:gd name="T38" fmla="*/ 1 w 183"/>
                  <a:gd name="T39" fmla="*/ 258 h 259"/>
                  <a:gd name="T40" fmla="*/ 3 w 183"/>
                  <a:gd name="T41" fmla="*/ 259 h 259"/>
                  <a:gd name="T42" fmla="*/ 3 w 183"/>
                  <a:gd name="T43" fmla="*/ 259 h 259"/>
                  <a:gd name="T44" fmla="*/ 5 w 183"/>
                  <a:gd name="T45" fmla="*/ 259 h 259"/>
                  <a:gd name="T46" fmla="*/ 5 w 183"/>
                  <a:gd name="T47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" h="259">
                    <a:moveTo>
                      <a:pt x="5" y="259"/>
                    </a:moveTo>
                    <a:lnTo>
                      <a:pt x="5" y="259"/>
                    </a:lnTo>
                    <a:lnTo>
                      <a:pt x="8" y="259"/>
                    </a:lnTo>
                    <a:lnTo>
                      <a:pt x="181" y="133"/>
                    </a:lnTo>
                    <a:lnTo>
                      <a:pt x="181" y="133"/>
                    </a:lnTo>
                    <a:lnTo>
                      <a:pt x="183" y="131"/>
                    </a:lnTo>
                    <a:lnTo>
                      <a:pt x="183" y="130"/>
                    </a:lnTo>
                    <a:lnTo>
                      <a:pt x="183" y="130"/>
                    </a:lnTo>
                    <a:lnTo>
                      <a:pt x="183" y="127"/>
                    </a:lnTo>
                    <a:lnTo>
                      <a:pt x="181" y="12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255"/>
                    </a:lnTo>
                    <a:lnTo>
                      <a:pt x="0" y="255"/>
                    </a:lnTo>
                    <a:lnTo>
                      <a:pt x="1" y="258"/>
                    </a:lnTo>
                    <a:lnTo>
                      <a:pt x="3" y="259"/>
                    </a:lnTo>
                    <a:lnTo>
                      <a:pt x="3" y="259"/>
                    </a:lnTo>
                    <a:lnTo>
                      <a:pt x="5" y="259"/>
                    </a:lnTo>
                    <a:lnTo>
                      <a:pt x="5" y="2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C7C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AA5253E-5CB8-FBDE-2827-89AF8939BA4D}"/>
              </a:ext>
            </a:extLst>
          </p:cNvPr>
          <p:cNvGrpSpPr/>
          <p:nvPr/>
        </p:nvGrpSpPr>
        <p:grpSpPr>
          <a:xfrm>
            <a:off x="7084592" y="2344670"/>
            <a:ext cx="231850" cy="221021"/>
            <a:chOff x="3322861" y="5527569"/>
            <a:chExt cx="231850" cy="22102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C1B8E6B-FC10-9069-4922-96BF6F843503}"/>
                </a:ext>
              </a:extLst>
            </p:cNvPr>
            <p:cNvSpPr/>
            <p:nvPr/>
          </p:nvSpPr>
          <p:spPr>
            <a:xfrm>
              <a:off x="3322861" y="5527569"/>
              <a:ext cx="231850" cy="216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545D5A-CA4B-9D1B-6F56-AC0F45E7BD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28238" y="5527569"/>
              <a:ext cx="221021" cy="221021"/>
              <a:chOff x="2325688" y="3332163"/>
              <a:chExt cx="522288" cy="522288"/>
            </a:xfrm>
            <a:solidFill>
              <a:schemeClr val="accent3"/>
            </a:solidFill>
          </p:grpSpPr>
          <p:sp>
            <p:nvSpPr>
              <p:cNvPr id="47" name="Freeform 63">
                <a:extLst>
                  <a:ext uri="{FF2B5EF4-FFF2-40B4-BE49-F238E27FC236}">
                    <a16:creationId xmlns:a16="http://schemas.microsoft.com/office/drawing/2014/main" id="{269C0BBE-D228-13D2-4285-0B62318615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25688" y="3332163"/>
                <a:ext cx="522288" cy="522288"/>
              </a:xfrm>
              <a:custGeom>
                <a:avLst/>
                <a:gdLst>
                  <a:gd name="T0" fmla="*/ 311 w 657"/>
                  <a:gd name="T1" fmla="*/ 657 h 659"/>
                  <a:gd name="T2" fmla="*/ 262 w 657"/>
                  <a:gd name="T3" fmla="*/ 652 h 659"/>
                  <a:gd name="T4" fmla="*/ 200 w 657"/>
                  <a:gd name="T5" fmla="*/ 632 h 659"/>
                  <a:gd name="T6" fmla="*/ 119 w 657"/>
                  <a:gd name="T7" fmla="*/ 584 h 659"/>
                  <a:gd name="T8" fmla="*/ 55 w 657"/>
                  <a:gd name="T9" fmla="*/ 514 h 659"/>
                  <a:gd name="T10" fmla="*/ 14 w 657"/>
                  <a:gd name="T11" fmla="*/ 428 h 659"/>
                  <a:gd name="T12" fmla="*/ 2 w 657"/>
                  <a:gd name="T13" fmla="*/ 379 h 659"/>
                  <a:gd name="T14" fmla="*/ 0 w 657"/>
                  <a:gd name="T15" fmla="*/ 330 h 659"/>
                  <a:gd name="T16" fmla="*/ 1 w 657"/>
                  <a:gd name="T17" fmla="*/ 296 h 659"/>
                  <a:gd name="T18" fmla="*/ 9 w 657"/>
                  <a:gd name="T19" fmla="*/ 248 h 659"/>
                  <a:gd name="T20" fmla="*/ 39 w 657"/>
                  <a:gd name="T21" fmla="*/ 172 h 659"/>
                  <a:gd name="T22" fmla="*/ 95 w 657"/>
                  <a:gd name="T23" fmla="*/ 97 h 659"/>
                  <a:gd name="T24" fmla="*/ 172 w 657"/>
                  <a:gd name="T25" fmla="*/ 41 h 659"/>
                  <a:gd name="T26" fmla="*/ 245 w 657"/>
                  <a:gd name="T27" fmla="*/ 11 h 659"/>
                  <a:gd name="T28" fmla="*/ 294 w 657"/>
                  <a:gd name="T29" fmla="*/ 2 h 659"/>
                  <a:gd name="T30" fmla="*/ 327 w 657"/>
                  <a:gd name="T31" fmla="*/ 0 h 659"/>
                  <a:gd name="T32" fmla="*/ 378 w 657"/>
                  <a:gd name="T33" fmla="*/ 4 h 659"/>
                  <a:gd name="T34" fmla="*/ 425 w 657"/>
                  <a:gd name="T35" fmla="*/ 15 h 659"/>
                  <a:gd name="T36" fmla="*/ 511 w 657"/>
                  <a:gd name="T37" fmla="*/ 57 h 659"/>
                  <a:gd name="T38" fmla="*/ 581 w 657"/>
                  <a:gd name="T39" fmla="*/ 120 h 659"/>
                  <a:gd name="T40" fmla="*/ 631 w 657"/>
                  <a:gd name="T41" fmla="*/ 202 h 659"/>
                  <a:gd name="T42" fmla="*/ 650 w 657"/>
                  <a:gd name="T43" fmla="*/ 264 h 659"/>
                  <a:gd name="T44" fmla="*/ 657 w 657"/>
                  <a:gd name="T45" fmla="*/ 312 h 659"/>
                  <a:gd name="T46" fmla="*/ 657 w 657"/>
                  <a:gd name="T47" fmla="*/ 346 h 659"/>
                  <a:gd name="T48" fmla="*/ 650 w 657"/>
                  <a:gd name="T49" fmla="*/ 395 h 659"/>
                  <a:gd name="T50" fmla="*/ 631 w 657"/>
                  <a:gd name="T51" fmla="*/ 457 h 659"/>
                  <a:gd name="T52" fmla="*/ 581 w 657"/>
                  <a:gd name="T53" fmla="*/ 538 h 659"/>
                  <a:gd name="T54" fmla="*/ 511 w 657"/>
                  <a:gd name="T55" fmla="*/ 602 h 659"/>
                  <a:gd name="T56" fmla="*/ 425 w 657"/>
                  <a:gd name="T57" fmla="*/ 644 h 659"/>
                  <a:gd name="T58" fmla="*/ 378 w 657"/>
                  <a:gd name="T59" fmla="*/ 655 h 659"/>
                  <a:gd name="T60" fmla="*/ 327 w 657"/>
                  <a:gd name="T61" fmla="*/ 659 h 659"/>
                  <a:gd name="T62" fmla="*/ 327 w 657"/>
                  <a:gd name="T63" fmla="*/ 38 h 659"/>
                  <a:gd name="T64" fmla="*/ 241 w 657"/>
                  <a:gd name="T65" fmla="*/ 52 h 659"/>
                  <a:gd name="T66" fmla="*/ 165 w 657"/>
                  <a:gd name="T67" fmla="*/ 88 h 659"/>
                  <a:gd name="T68" fmla="*/ 103 w 657"/>
                  <a:gd name="T69" fmla="*/ 144 h 659"/>
                  <a:gd name="T70" fmla="*/ 60 w 657"/>
                  <a:gd name="T71" fmla="*/ 217 h 659"/>
                  <a:gd name="T72" fmla="*/ 39 w 657"/>
                  <a:gd name="T73" fmla="*/ 300 h 659"/>
                  <a:gd name="T74" fmla="*/ 39 w 657"/>
                  <a:gd name="T75" fmla="*/ 359 h 659"/>
                  <a:gd name="T76" fmla="*/ 60 w 657"/>
                  <a:gd name="T77" fmla="*/ 442 h 659"/>
                  <a:gd name="T78" fmla="*/ 103 w 657"/>
                  <a:gd name="T79" fmla="*/ 515 h 659"/>
                  <a:gd name="T80" fmla="*/ 165 w 657"/>
                  <a:gd name="T81" fmla="*/ 571 h 659"/>
                  <a:gd name="T82" fmla="*/ 241 w 657"/>
                  <a:gd name="T83" fmla="*/ 608 h 659"/>
                  <a:gd name="T84" fmla="*/ 327 w 657"/>
                  <a:gd name="T85" fmla="*/ 621 h 659"/>
                  <a:gd name="T86" fmla="*/ 387 w 657"/>
                  <a:gd name="T87" fmla="*/ 614 h 659"/>
                  <a:gd name="T88" fmla="*/ 467 w 657"/>
                  <a:gd name="T89" fmla="*/ 585 h 659"/>
                  <a:gd name="T90" fmla="*/ 533 w 657"/>
                  <a:gd name="T91" fmla="*/ 535 h 659"/>
                  <a:gd name="T92" fmla="*/ 584 w 657"/>
                  <a:gd name="T93" fmla="*/ 468 h 659"/>
                  <a:gd name="T94" fmla="*/ 614 w 657"/>
                  <a:gd name="T95" fmla="*/ 387 h 659"/>
                  <a:gd name="T96" fmla="*/ 619 w 657"/>
                  <a:gd name="T97" fmla="*/ 330 h 659"/>
                  <a:gd name="T98" fmla="*/ 605 w 657"/>
                  <a:gd name="T99" fmla="*/ 242 h 659"/>
                  <a:gd name="T100" fmla="*/ 569 w 657"/>
                  <a:gd name="T101" fmla="*/ 167 h 659"/>
                  <a:gd name="T102" fmla="*/ 513 w 657"/>
                  <a:gd name="T103" fmla="*/ 105 h 659"/>
                  <a:gd name="T104" fmla="*/ 442 w 657"/>
                  <a:gd name="T105" fmla="*/ 61 h 659"/>
                  <a:gd name="T106" fmla="*/ 357 w 657"/>
                  <a:gd name="T107" fmla="*/ 3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57" h="659">
                    <a:moveTo>
                      <a:pt x="327" y="659"/>
                    </a:moveTo>
                    <a:lnTo>
                      <a:pt x="327" y="659"/>
                    </a:lnTo>
                    <a:lnTo>
                      <a:pt x="311" y="657"/>
                    </a:lnTo>
                    <a:lnTo>
                      <a:pt x="294" y="656"/>
                    </a:lnTo>
                    <a:lnTo>
                      <a:pt x="278" y="655"/>
                    </a:lnTo>
                    <a:lnTo>
                      <a:pt x="262" y="652"/>
                    </a:lnTo>
                    <a:lnTo>
                      <a:pt x="245" y="648"/>
                    </a:lnTo>
                    <a:lnTo>
                      <a:pt x="231" y="644"/>
                    </a:lnTo>
                    <a:lnTo>
                      <a:pt x="200" y="632"/>
                    </a:lnTo>
                    <a:lnTo>
                      <a:pt x="172" y="618"/>
                    </a:lnTo>
                    <a:lnTo>
                      <a:pt x="145" y="602"/>
                    </a:lnTo>
                    <a:lnTo>
                      <a:pt x="119" y="584"/>
                    </a:lnTo>
                    <a:lnTo>
                      <a:pt x="95" y="562"/>
                    </a:lnTo>
                    <a:lnTo>
                      <a:pt x="74" y="538"/>
                    </a:lnTo>
                    <a:lnTo>
                      <a:pt x="55" y="514"/>
                    </a:lnTo>
                    <a:lnTo>
                      <a:pt x="39" y="485"/>
                    </a:lnTo>
                    <a:lnTo>
                      <a:pt x="25" y="457"/>
                    </a:lnTo>
                    <a:lnTo>
                      <a:pt x="14" y="428"/>
                    </a:lnTo>
                    <a:lnTo>
                      <a:pt x="9" y="412"/>
                    </a:lnTo>
                    <a:lnTo>
                      <a:pt x="5" y="395"/>
                    </a:lnTo>
                    <a:lnTo>
                      <a:pt x="2" y="379"/>
                    </a:lnTo>
                    <a:lnTo>
                      <a:pt x="1" y="363"/>
                    </a:lnTo>
                    <a:lnTo>
                      <a:pt x="0" y="346"/>
                    </a:lnTo>
                    <a:lnTo>
                      <a:pt x="0" y="330"/>
                    </a:lnTo>
                    <a:lnTo>
                      <a:pt x="0" y="330"/>
                    </a:lnTo>
                    <a:lnTo>
                      <a:pt x="0" y="312"/>
                    </a:lnTo>
                    <a:lnTo>
                      <a:pt x="1" y="296"/>
                    </a:lnTo>
                    <a:lnTo>
                      <a:pt x="2" y="280"/>
                    </a:lnTo>
                    <a:lnTo>
                      <a:pt x="5" y="264"/>
                    </a:lnTo>
                    <a:lnTo>
                      <a:pt x="9" y="248"/>
                    </a:lnTo>
                    <a:lnTo>
                      <a:pt x="14" y="232"/>
                    </a:lnTo>
                    <a:lnTo>
                      <a:pt x="25" y="202"/>
                    </a:lnTo>
                    <a:lnTo>
                      <a:pt x="39" y="172"/>
                    </a:lnTo>
                    <a:lnTo>
                      <a:pt x="55" y="146"/>
                    </a:lnTo>
                    <a:lnTo>
                      <a:pt x="74" y="120"/>
                    </a:lnTo>
                    <a:lnTo>
                      <a:pt x="95" y="97"/>
                    </a:lnTo>
                    <a:lnTo>
                      <a:pt x="119" y="76"/>
                    </a:lnTo>
                    <a:lnTo>
                      <a:pt x="145" y="57"/>
                    </a:lnTo>
                    <a:lnTo>
                      <a:pt x="172" y="41"/>
                    </a:lnTo>
                    <a:lnTo>
                      <a:pt x="200" y="26"/>
                    </a:lnTo>
                    <a:lnTo>
                      <a:pt x="231" y="15"/>
                    </a:lnTo>
                    <a:lnTo>
                      <a:pt x="245" y="11"/>
                    </a:lnTo>
                    <a:lnTo>
                      <a:pt x="262" y="7"/>
                    </a:lnTo>
                    <a:lnTo>
                      <a:pt x="278" y="4"/>
                    </a:lnTo>
                    <a:lnTo>
                      <a:pt x="294" y="2"/>
                    </a:lnTo>
                    <a:lnTo>
                      <a:pt x="311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45" y="0"/>
                    </a:lnTo>
                    <a:lnTo>
                      <a:pt x="361" y="2"/>
                    </a:lnTo>
                    <a:lnTo>
                      <a:pt x="378" y="4"/>
                    </a:lnTo>
                    <a:lnTo>
                      <a:pt x="395" y="7"/>
                    </a:lnTo>
                    <a:lnTo>
                      <a:pt x="409" y="11"/>
                    </a:lnTo>
                    <a:lnTo>
                      <a:pt x="425" y="15"/>
                    </a:lnTo>
                    <a:lnTo>
                      <a:pt x="455" y="26"/>
                    </a:lnTo>
                    <a:lnTo>
                      <a:pt x="485" y="41"/>
                    </a:lnTo>
                    <a:lnTo>
                      <a:pt x="511" y="57"/>
                    </a:lnTo>
                    <a:lnTo>
                      <a:pt x="537" y="76"/>
                    </a:lnTo>
                    <a:lnTo>
                      <a:pt x="560" y="97"/>
                    </a:lnTo>
                    <a:lnTo>
                      <a:pt x="581" y="120"/>
                    </a:lnTo>
                    <a:lnTo>
                      <a:pt x="600" y="146"/>
                    </a:lnTo>
                    <a:lnTo>
                      <a:pt x="616" y="172"/>
                    </a:lnTo>
                    <a:lnTo>
                      <a:pt x="631" y="202"/>
                    </a:lnTo>
                    <a:lnTo>
                      <a:pt x="642" y="232"/>
                    </a:lnTo>
                    <a:lnTo>
                      <a:pt x="646" y="248"/>
                    </a:lnTo>
                    <a:lnTo>
                      <a:pt x="650" y="264"/>
                    </a:lnTo>
                    <a:lnTo>
                      <a:pt x="652" y="280"/>
                    </a:lnTo>
                    <a:lnTo>
                      <a:pt x="655" y="296"/>
                    </a:lnTo>
                    <a:lnTo>
                      <a:pt x="657" y="312"/>
                    </a:lnTo>
                    <a:lnTo>
                      <a:pt x="657" y="330"/>
                    </a:lnTo>
                    <a:lnTo>
                      <a:pt x="657" y="330"/>
                    </a:lnTo>
                    <a:lnTo>
                      <a:pt x="657" y="346"/>
                    </a:lnTo>
                    <a:lnTo>
                      <a:pt x="655" y="363"/>
                    </a:lnTo>
                    <a:lnTo>
                      <a:pt x="652" y="379"/>
                    </a:lnTo>
                    <a:lnTo>
                      <a:pt x="650" y="395"/>
                    </a:lnTo>
                    <a:lnTo>
                      <a:pt x="646" y="412"/>
                    </a:lnTo>
                    <a:lnTo>
                      <a:pt x="642" y="428"/>
                    </a:lnTo>
                    <a:lnTo>
                      <a:pt x="631" y="457"/>
                    </a:lnTo>
                    <a:lnTo>
                      <a:pt x="616" y="485"/>
                    </a:lnTo>
                    <a:lnTo>
                      <a:pt x="600" y="514"/>
                    </a:lnTo>
                    <a:lnTo>
                      <a:pt x="581" y="538"/>
                    </a:lnTo>
                    <a:lnTo>
                      <a:pt x="560" y="562"/>
                    </a:lnTo>
                    <a:lnTo>
                      <a:pt x="537" y="584"/>
                    </a:lnTo>
                    <a:lnTo>
                      <a:pt x="511" y="602"/>
                    </a:lnTo>
                    <a:lnTo>
                      <a:pt x="485" y="618"/>
                    </a:lnTo>
                    <a:lnTo>
                      <a:pt x="455" y="632"/>
                    </a:lnTo>
                    <a:lnTo>
                      <a:pt x="425" y="644"/>
                    </a:lnTo>
                    <a:lnTo>
                      <a:pt x="409" y="648"/>
                    </a:lnTo>
                    <a:lnTo>
                      <a:pt x="395" y="652"/>
                    </a:lnTo>
                    <a:lnTo>
                      <a:pt x="378" y="655"/>
                    </a:lnTo>
                    <a:lnTo>
                      <a:pt x="361" y="656"/>
                    </a:lnTo>
                    <a:lnTo>
                      <a:pt x="345" y="657"/>
                    </a:lnTo>
                    <a:lnTo>
                      <a:pt x="327" y="659"/>
                    </a:lnTo>
                    <a:lnTo>
                      <a:pt x="327" y="659"/>
                    </a:lnTo>
                    <a:close/>
                    <a:moveTo>
                      <a:pt x="327" y="38"/>
                    </a:moveTo>
                    <a:lnTo>
                      <a:pt x="327" y="38"/>
                    </a:lnTo>
                    <a:lnTo>
                      <a:pt x="298" y="39"/>
                    </a:lnTo>
                    <a:lnTo>
                      <a:pt x="270" y="43"/>
                    </a:lnTo>
                    <a:lnTo>
                      <a:pt x="241" y="52"/>
                    </a:lnTo>
                    <a:lnTo>
                      <a:pt x="215" y="61"/>
                    </a:lnTo>
                    <a:lnTo>
                      <a:pt x="189" y="73"/>
                    </a:lnTo>
                    <a:lnTo>
                      <a:pt x="165" y="88"/>
                    </a:lnTo>
                    <a:lnTo>
                      <a:pt x="142" y="105"/>
                    </a:lnTo>
                    <a:lnTo>
                      <a:pt x="122" y="124"/>
                    </a:lnTo>
                    <a:lnTo>
                      <a:pt x="103" y="144"/>
                    </a:lnTo>
                    <a:lnTo>
                      <a:pt x="87" y="167"/>
                    </a:lnTo>
                    <a:lnTo>
                      <a:pt x="72" y="191"/>
                    </a:lnTo>
                    <a:lnTo>
                      <a:pt x="60" y="217"/>
                    </a:lnTo>
                    <a:lnTo>
                      <a:pt x="49" y="242"/>
                    </a:lnTo>
                    <a:lnTo>
                      <a:pt x="43" y="270"/>
                    </a:lnTo>
                    <a:lnTo>
                      <a:pt x="39" y="300"/>
                    </a:lnTo>
                    <a:lnTo>
                      <a:pt x="37" y="330"/>
                    </a:lnTo>
                    <a:lnTo>
                      <a:pt x="37" y="330"/>
                    </a:lnTo>
                    <a:lnTo>
                      <a:pt x="39" y="359"/>
                    </a:lnTo>
                    <a:lnTo>
                      <a:pt x="43" y="387"/>
                    </a:lnTo>
                    <a:lnTo>
                      <a:pt x="49" y="416"/>
                    </a:lnTo>
                    <a:lnTo>
                      <a:pt x="60" y="442"/>
                    </a:lnTo>
                    <a:lnTo>
                      <a:pt x="72" y="468"/>
                    </a:lnTo>
                    <a:lnTo>
                      <a:pt x="87" y="492"/>
                    </a:lnTo>
                    <a:lnTo>
                      <a:pt x="103" y="515"/>
                    </a:lnTo>
                    <a:lnTo>
                      <a:pt x="122" y="535"/>
                    </a:lnTo>
                    <a:lnTo>
                      <a:pt x="142" y="554"/>
                    </a:lnTo>
                    <a:lnTo>
                      <a:pt x="165" y="571"/>
                    </a:lnTo>
                    <a:lnTo>
                      <a:pt x="189" y="585"/>
                    </a:lnTo>
                    <a:lnTo>
                      <a:pt x="215" y="598"/>
                    </a:lnTo>
                    <a:lnTo>
                      <a:pt x="241" y="608"/>
                    </a:lnTo>
                    <a:lnTo>
                      <a:pt x="270" y="614"/>
                    </a:lnTo>
                    <a:lnTo>
                      <a:pt x="298" y="618"/>
                    </a:lnTo>
                    <a:lnTo>
                      <a:pt x="327" y="621"/>
                    </a:lnTo>
                    <a:lnTo>
                      <a:pt x="327" y="621"/>
                    </a:lnTo>
                    <a:lnTo>
                      <a:pt x="357" y="618"/>
                    </a:lnTo>
                    <a:lnTo>
                      <a:pt x="387" y="614"/>
                    </a:lnTo>
                    <a:lnTo>
                      <a:pt x="415" y="608"/>
                    </a:lnTo>
                    <a:lnTo>
                      <a:pt x="442" y="598"/>
                    </a:lnTo>
                    <a:lnTo>
                      <a:pt x="467" y="585"/>
                    </a:lnTo>
                    <a:lnTo>
                      <a:pt x="490" y="571"/>
                    </a:lnTo>
                    <a:lnTo>
                      <a:pt x="513" y="554"/>
                    </a:lnTo>
                    <a:lnTo>
                      <a:pt x="533" y="535"/>
                    </a:lnTo>
                    <a:lnTo>
                      <a:pt x="552" y="515"/>
                    </a:lnTo>
                    <a:lnTo>
                      <a:pt x="569" y="492"/>
                    </a:lnTo>
                    <a:lnTo>
                      <a:pt x="584" y="468"/>
                    </a:lnTo>
                    <a:lnTo>
                      <a:pt x="596" y="442"/>
                    </a:lnTo>
                    <a:lnTo>
                      <a:pt x="605" y="416"/>
                    </a:lnTo>
                    <a:lnTo>
                      <a:pt x="614" y="387"/>
                    </a:lnTo>
                    <a:lnTo>
                      <a:pt x="618" y="359"/>
                    </a:lnTo>
                    <a:lnTo>
                      <a:pt x="619" y="330"/>
                    </a:lnTo>
                    <a:lnTo>
                      <a:pt x="619" y="330"/>
                    </a:lnTo>
                    <a:lnTo>
                      <a:pt x="618" y="300"/>
                    </a:lnTo>
                    <a:lnTo>
                      <a:pt x="614" y="270"/>
                    </a:lnTo>
                    <a:lnTo>
                      <a:pt x="605" y="242"/>
                    </a:lnTo>
                    <a:lnTo>
                      <a:pt x="596" y="217"/>
                    </a:lnTo>
                    <a:lnTo>
                      <a:pt x="584" y="191"/>
                    </a:lnTo>
                    <a:lnTo>
                      <a:pt x="569" y="167"/>
                    </a:lnTo>
                    <a:lnTo>
                      <a:pt x="552" y="144"/>
                    </a:lnTo>
                    <a:lnTo>
                      <a:pt x="533" y="124"/>
                    </a:lnTo>
                    <a:lnTo>
                      <a:pt x="513" y="105"/>
                    </a:lnTo>
                    <a:lnTo>
                      <a:pt x="490" y="88"/>
                    </a:lnTo>
                    <a:lnTo>
                      <a:pt x="467" y="73"/>
                    </a:lnTo>
                    <a:lnTo>
                      <a:pt x="442" y="61"/>
                    </a:lnTo>
                    <a:lnTo>
                      <a:pt x="415" y="52"/>
                    </a:lnTo>
                    <a:lnTo>
                      <a:pt x="387" y="43"/>
                    </a:lnTo>
                    <a:lnTo>
                      <a:pt x="357" y="39"/>
                    </a:lnTo>
                    <a:lnTo>
                      <a:pt x="327" y="38"/>
                    </a:lnTo>
                    <a:lnTo>
                      <a:pt x="327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C7C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232">
                <a:extLst>
                  <a:ext uri="{FF2B5EF4-FFF2-40B4-BE49-F238E27FC236}">
                    <a16:creationId xmlns:a16="http://schemas.microsoft.com/office/drawing/2014/main" id="{7F551796-BBAE-9EFA-E093-A0E8B1C95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2063" y="3490913"/>
                <a:ext cx="144463" cy="206375"/>
              </a:xfrm>
              <a:custGeom>
                <a:avLst/>
                <a:gdLst>
                  <a:gd name="T0" fmla="*/ 5 w 183"/>
                  <a:gd name="T1" fmla="*/ 259 h 259"/>
                  <a:gd name="T2" fmla="*/ 5 w 183"/>
                  <a:gd name="T3" fmla="*/ 259 h 259"/>
                  <a:gd name="T4" fmla="*/ 8 w 183"/>
                  <a:gd name="T5" fmla="*/ 259 h 259"/>
                  <a:gd name="T6" fmla="*/ 181 w 183"/>
                  <a:gd name="T7" fmla="*/ 133 h 259"/>
                  <a:gd name="T8" fmla="*/ 181 w 183"/>
                  <a:gd name="T9" fmla="*/ 133 h 259"/>
                  <a:gd name="T10" fmla="*/ 183 w 183"/>
                  <a:gd name="T11" fmla="*/ 131 h 259"/>
                  <a:gd name="T12" fmla="*/ 183 w 183"/>
                  <a:gd name="T13" fmla="*/ 130 h 259"/>
                  <a:gd name="T14" fmla="*/ 183 w 183"/>
                  <a:gd name="T15" fmla="*/ 130 h 259"/>
                  <a:gd name="T16" fmla="*/ 183 w 183"/>
                  <a:gd name="T17" fmla="*/ 127 h 259"/>
                  <a:gd name="T18" fmla="*/ 181 w 183"/>
                  <a:gd name="T19" fmla="*/ 126 h 259"/>
                  <a:gd name="T20" fmla="*/ 8 w 183"/>
                  <a:gd name="T21" fmla="*/ 0 h 259"/>
                  <a:gd name="T22" fmla="*/ 8 w 183"/>
                  <a:gd name="T23" fmla="*/ 0 h 259"/>
                  <a:gd name="T24" fmla="*/ 5 w 183"/>
                  <a:gd name="T25" fmla="*/ 0 h 259"/>
                  <a:gd name="T26" fmla="*/ 3 w 183"/>
                  <a:gd name="T27" fmla="*/ 0 h 259"/>
                  <a:gd name="T28" fmla="*/ 3 w 183"/>
                  <a:gd name="T29" fmla="*/ 0 h 259"/>
                  <a:gd name="T30" fmla="*/ 1 w 183"/>
                  <a:gd name="T31" fmla="*/ 1 h 259"/>
                  <a:gd name="T32" fmla="*/ 0 w 183"/>
                  <a:gd name="T33" fmla="*/ 4 h 259"/>
                  <a:gd name="T34" fmla="*/ 0 w 183"/>
                  <a:gd name="T35" fmla="*/ 255 h 259"/>
                  <a:gd name="T36" fmla="*/ 0 w 183"/>
                  <a:gd name="T37" fmla="*/ 255 h 259"/>
                  <a:gd name="T38" fmla="*/ 1 w 183"/>
                  <a:gd name="T39" fmla="*/ 258 h 259"/>
                  <a:gd name="T40" fmla="*/ 3 w 183"/>
                  <a:gd name="T41" fmla="*/ 259 h 259"/>
                  <a:gd name="T42" fmla="*/ 3 w 183"/>
                  <a:gd name="T43" fmla="*/ 259 h 259"/>
                  <a:gd name="T44" fmla="*/ 5 w 183"/>
                  <a:gd name="T45" fmla="*/ 259 h 259"/>
                  <a:gd name="T46" fmla="*/ 5 w 183"/>
                  <a:gd name="T47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" h="259">
                    <a:moveTo>
                      <a:pt x="5" y="259"/>
                    </a:moveTo>
                    <a:lnTo>
                      <a:pt x="5" y="259"/>
                    </a:lnTo>
                    <a:lnTo>
                      <a:pt x="8" y="259"/>
                    </a:lnTo>
                    <a:lnTo>
                      <a:pt x="181" y="133"/>
                    </a:lnTo>
                    <a:lnTo>
                      <a:pt x="181" y="133"/>
                    </a:lnTo>
                    <a:lnTo>
                      <a:pt x="183" y="131"/>
                    </a:lnTo>
                    <a:lnTo>
                      <a:pt x="183" y="130"/>
                    </a:lnTo>
                    <a:lnTo>
                      <a:pt x="183" y="130"/>
                    </a:lnTo>
                    <a:lnTo>
                      <a:pt x="183" y="127"/>
                    </a:lnTo>
                    <a:lnTo>
                      <a:pt x="181" y="12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255"/>
                    </a:lnTo>
                    <a:lnTo>
                      <a:pt x="0" y="255"/>
                    </a:lnTo>
                    <a:lnTo>
                      <a:pt x="1" y="258"/>
                    </a:lnTo>
                    <a:lnTo>
                      <a:pt x="3" y="259"/>
                    </a:lnTo>
                    <a:lnTo>
                      <a:pt x="3" y="259"/>
                    </a:lnTo>
                    <a:lnTo>
                      <a:pt x="5" y="259"/>
                    </a:lnTo>
                    <a:lnTo>
                      <a:pt x="5" y="2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C7C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9DFB53-8808-E967-C402-AD2A07EAB448}"/>
              </a:ext>
            </a:extLst>
          </p:cNvPr>
          <p:cNvGrpSpPr/>
          <p:nvPr/>
        </p:nvGrpSpPr>
        <p:grpSpPr>
          <a:xfrm>
            <a:off x="9280130" y="2344670"/>
            <a:ext cx="231850" cy="221021"/>
            <a:chOff x="3322861" y="5527569"/>
            <a:chExt cx="231850" cy="221021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76A2688-B494-4DD5-FEC6-D1C9D76ECEC7}"/>
                </a:ext>
              </a:extLst>
            </p:cNvPr>
            <p:cNvSpPr/>
            <p:nvPr/>
          </p:nvSpPr>
          <p:spPr>
            <a:xfrm>
              <a:off x="3322861" y="5527569"/>
              <a:ext cx="231850" cy="216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024A102-7DFC-F760-C358-E767C3C13E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28238" y="5527569"/>
              <a:ext cx="221021" cy="221021"/>
              <a:chOff x="2325688" y="3332163"/>
              <a:chExt cx="522288" cy="522288"/>
            </a:xfrm>
            <a:solidFill>
              <a:schemeClr val="accent3"/>
            </a:solidFill>
          </p:grpSpPr>
          <p:sp>
            <p:nvSpPr>
              <p:cNvPr id="52" name="Freeform 63">
                <a:extLst>
                  <a:ext uri="{FF2B5EF4-FFF2-40B4-BE49-F238E27FC236}">
                    <a16:creationId xmlns:a16="http://schemas.microsoft.com/office/drawing/2014/main" id="{120E07B4-6375-5553-35EA-8A2ADE6FA1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25688" y="3332163"/>
                <a:ext cx="522288" cy="522288"/>
              </a:xfrm>
              <a:custGeom>
                <a:avLst/>
                <a:gdLst>
                  <a:gd name="T0" fmla="*/ 311 w 657"/>
                  <a:gd name="T1" fmla="*/ 657 h 659"/>
                  <a:gd name="T2" fmla="*/ 262 w 657"/>
                  <a:gd name="T3" fmla="*/ 652 h 659"/>
                  <a:gd name="T4" fmla="*/ 200 w 657"/>
                  <a:gd name="T5" fmla="*/ 632 h 659"/>
                  <a:gd name="T6" fmla="*/ 119 w 657"/>
                  <a:gd name="T7" fmla="*/ 584 h 659"/>
                  <a:gd name="T8" fmla="*/ 55 w 657"/>
                  <a:gd name="T9" fmla="*/ 514 h 659"/>
                  <a:gd name="T10" fmla="*/ 14 w 657"/>
                  <a:gd name="T11" fmla="*/ 428 h 659"/>
                  <a:gd name="T12" fmla="*/ 2 w 657"/>
                  <a:gd name="T13" fmla="*/ 379 h 659"/>
                  <a:gd name="T14" fmla="*/ 0 w 657"/>
                  <a:gd name="T15" fmla="*/ 330 h 659"/>
                  <a:gd name="T16" fmla="*/ 1 w 657"/>
                  <a:gd name="T17" fmla="*/ 296 h 659"/>
                  <a:gd name="T18" fmla="*/ 9 w 657"/>
                  <a:gd name="T19" fmla="*/ 248 h 659"/>
                  <a:gd name="T20" fmla="*/ 39 w 657"/>
                  <a:gd name="T21" fmla="*/ 172 h 659"/>
                  <a:gd name="T22" fmla="*/ 95 w 657"/>
                  <a:gd name="T23" fmla="*/ 97 h 659"/>
                  <a:gd name="T24" fmla="*/ 172 w 657"/>
                  <a:gd name="T25" fmla="*/ 41 h 659"/>
                  <a:gd name="T26" fmla="*/ 245 w 657"/>
                  <a:gd name="T27" fmla="*/ 11 h 659"/>
                  <a:gd name="T28" fmla="*/ 294 w 657"/>
                  <a:gd name="T29" fmla="*/ 2 h 659"/>
                  <a:gd name="T30" fmla="*/ 327 w 657"/>
                  <a:gd name="T31" fmla="*/ 0 h 659"/>
                  <a:gd name="T32" fmla="*/ 378 w 657"/>
                  <a:gd name="T33" fmla="*/ 4 h 659"/>
                  <a:gd name="T34" fmla="*/ 425 w 657"/>
                  <a:gd name="T35" fmla="*/ 15 h 659"/>
                  <a:gd name="T36" fmla="*/ 511 w 657"/>
                  <a:gd name="T37" fmla="*/ 57 h 659"/>
                  <a:gd name="T38" fmla="*/ 581 w 657"/>
                  <a:gd name="T39" fmla="*/ 120 h 659"/>
                  <a:gd name="T40" fmla="*/ 631 w 657"/>
                  <a:gd name="T41" fmla="*/ 202 h 659"/>
                  <a:gd name="T42" fmla="*/ 650 w 657"/>
                  <a:gd name="T43" fmla="*/ 264 h 659"/>
                  <a:gd name="T44" fmla="*/ 657 w 657"/>
                  <a:gd name="T45" fmla="*/ 312 h 659"/>
                  <a:gd name="T46" fmla="*/ 657 w 657"/>
                  <a:gd name="T47" fmla="*/ 346 h 659"/>
                  <a:gd name="T48" fmla="*/ 650 w 657"/>
                  <a:gd name="T49" fmla="*/ 395 h 659"/>
                  <a:gd name="T50" fmla="*/ 631 w 657"/>
                  <a:gd name="T51" fmla="*/ 457 h 659"/>
                  <a:gd name="T52" fmla="*/ 581 w 657"/>
                  <a:gd name="T53" fmla="*/ 538 h 659"/>
                  <a:gd name="T54" fmla="*/ 511 w 657"/>
                  <a:gd name="T55" fmla="*/ 602 h 659"/>
                  <a:gd name="T56" fmla="*/ 425 w 657"/>
                  <a:gd name="T57" fmla="*/ 644 h 659"/>
                  <a:gd name="T58" fmla="*/ 378 w 657"/>
                  <a:gd name="T59" fmla="*/ 655 h 659"/>
                  <a:gd name="T60" fmla="*/ 327 w 657"/>
                  <a:gd name="T61" fmla="*/ 659 h 659"/>
                  <a:gd name="T62" fmla="*/ 327 w 657"/>
                  <a:gd name="T63" fmla="*/ 38 h 659"/>
                  <a:gd name="T64" fmla="*/ 241 w 657"/>
                  <a:gd name="T65" fmla="*/ 52 h 659"/>
                  <a:gd name="T66" fmla="*/ 165 w 657"/>
                  <a:gd name="T67" fmla="*/ 88 h 659"/>
                  <a:gd name="T68" fmla="*/ 103 w 657"/>
                  <a:gd name="T69" fmla="*/ 144 h 659"/>
                  <a:gd name="T70" fmla="*/ 60 w 657"/>
                  <a:gd name="T71" fmla="*/ 217 h 659"/>
                  <a:gd name="T72" fmla="*/ 39 w 657"/>
                  <a:gd name="T73" fmla="*/ 300 h 659"/>
                  <a:gd name="T74" fmla="*/ 39 w 657"/>
                  <a:gd name="T75" fmla="*/ 359 h 659"/>
                  <a:gd name="T76" fmla="*/ 60 w 657"/>
                  <a:gd name="T77" fmla="*/ 442 h 659"/>
                  <a:gd name="T78" fmla="*/ 103 w 657"/>
                  <a:gd name="T79" fmla="*/ 515 h 659"/>
                  <a:gd name="T80" fmla="*/ 165 w 657"/>
                  <a:gd name="T81" fmla="*/ 571 h 659"/>
                  <a:gd name="T82" fmla="*/ 241 w 657"/>
                  <a:gd name="T83" fmla="*/ 608 h 659"/>
                  <a:gd name="T84" fmla="*/ 327 w 657"/>
                  <a:gd name="T85" fmla="*/ 621 h 659"/>
                  <a:gd name="T86" fmla="*/ 387 w 657"/>
                  <a:gd name="T87" fmla="*/ 614 h 659"/>
                  <a:gd name="T88" fmla="*/ 467 w 657"/>
                  <a:gd name="T89" fmla="*/ 585 h 659"/>
                  <a:gd name="T90" fmla="*/ 533 w 657"/>
                  <a:gd name="T91" fmla="*/ 535 h 659"/>
                  <a:gd name="T92" fmla="*/ 584 w 657"/>
                  <a:gd name="T93" fmla="*/ 468 h 659"/>
                  <a:gd name="T94" fmla="*/ 614 w 657"/>
                  <a:gd name="T95" fmla="*/ 387 h 659"/>
                  <a:gd name="T96" fmla="*/ 619 w 657"/>
                  <a:gd name="T97" fmla="*/ 330 h 659"/>
                  <a:gd name="T98" fmla="*/ 605 w 657"/>
                  <a:gd name="T99" fmla="*/ 242 h 659"/>
                  <a:gd name="T100" fmla="*/ 569 w 657"/>
                  <a:gd name="T101" fmla="*/ 167 h 659"/>
                  <a:gd name="T102" fmla="*/ 513 w 657"/>
                  <a:gd name="T103" fmla="*/ 105 h 659"/>
                  <a:gd name="T104" fmla="*/ 442 w 657"/>
                  <a:gd name="T105" fmla="*/ 61 h 659"/>
                  <a:gd name="T106" fmla="*/ 357 w 657"/>
                  <a:gd name="T107" fmla="*/ 3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57" h="659">
                    <a:moveTo>
                      <a:pt x="327" y="659"/>
                    </a:moveTo>
                    <a:lnTo>
                      <a:pt x="327" y="659"/>
                    </a:lnTo>
                    <a:lnTo>
                      <a:pt x="311" y="657"/>
                    </a:lnTo>
                    <a:lnTo>
                      <a:pt x="294" y="656"/>
                    </a:lnTo>
                    <a:lnTo>
                      <a:pt x="278" y="655"/>
                    </a:lnTo>
                    <a:lnTo>
                      <a:pt x="262" y="652"/>
                    </a:lnTo>
                    <a:lnTo>
                      <a:pt x="245" y="648"/>
                    </a:lnTo>
                    <a:lnTo>
                      <a:pt x="231" y="644"/>
                    </a:lnTo>
                    <a:lnTo>
                      <a:pt x="200" y="632"/>
                    </a:lnTo>
                    <a:lnTo>
                      <a:pt x="172" y="618"/>
                    </a:lnTo>
                    <a:lnTo>
                      <a:pt x="145" y="602"/>
                    </a:lnTo>
                    <a:lnTo>
                      <a:pt x="119" y="584"/>
                    </a:lnTo>
                    <a:lnTo>
                      <a:pt x="95" y="562"/>
                    </a:lnTo>
                    <a:lnTo>
                      <a:pt x="74" y="538"/>
                    </a:lnTo>
                    <a:lnTo>
                      <a:pt x="55" y="514"/>
                    </a:lnTo>
                    <a:lnTo>
                      <a:pt x="39" y="485"/>
                    </a:lnTo>
                    <a:lnTo>
                      <a:pt x="25" y="457"/>
                    </a:lnTo>
                    <a:lnTo>
                      <a:pt x="14" y="428"/>
                    </a:lnTo>
                    <a:lnTo>
                      <a:pt x="9" y="412"/>
                    </a:lnTo>
                    <a:lnTo>
                      <a:pt x="5" y="395"/>
                    </a:lnTo>
                    <a:lnTo>
                      <a:pt x="2" y="379"/>
                    </a:lnTo>
                    <a:lnTo>
                      <a:pt x="1" y="363"/>
                    </a:lnTo>
                    <a:lnTo>
                      <a:pt x="0" y="346"/>
                    </a:lnTo>
                    <a:lnTo>
                      <a:pt x="0" y="330"/>
                    </a:lnTo>
                    <a:lnTo>
                      <a:pt x="0" y="330"/>
                    </a:lnTo>
                    <a:lnTo>
                      <a:pt x="0" y="312"/>
                    </a:lnTo>
                    <a:lnTo>
                      <a:pt x="1" y="296"/>
                    </a:lnTo>
                    <a:lnTo>
                      <a:pt x="2" y="280"/>
                    </a:lnTo>
                    <a:lnTo>
                      <a:pt x="5" y="264"/>
                    </a:lnTo>
                    <a:lnTo>
                      <a:pt x="9" y="248"/>
                    </a:lnTo>
                    <a:lnTo>
                      <a:pt x="14" y="232"/>
                    </a:lnTo>
                    <a:lnTo>
                      <a:pt x="25" y="202"/>
                    </a:lnTo>
                    <a:lnTo>
                      <a:pt x="39" y="172"/>
                    </a:lnTo>
                    <a:lnTo>
                      <a:pt x="55" y="146"/>
                    </a:lnTo>
                    <a:lnTo>
                      <a:pt x="74" y="120"/>
                    </a:lnTo>
                    <a:lnTo>
                      <a:pt x="95" y="97"/>
                    </a:lnTo>
                    <a:lnTo>
                      <a:pt x="119" y="76"/>
                    </a:lnTo>
                    <a:lnTo>
                      <a:pt x="145" y="57"/>
                    </a:lnTo>
                    <a:lnTo>
                      <a:pt x="172" y="41"/>
                    </a:lnTo>
                    <a:lnTo>
                      <a:pt x="200" y="26"/>
                    </a:lnTo>
                    <a:lnTo>
                      <a:pt x="231" y="15"/>
                    </a:lnTo>
                    <a:lnTo>
                      <a:pt x="245" y="11"/>
                    </a:lnTo>
                    <a:lnTo>
                      <a:pt x="262" y="7"/>
                    </a:lnTo>
                    <a:lnTo>
                      <a:pt x="278" y="4"/>
                    </a:lnTo>
                    <a:lnTo>
                      <a:pt x="294" y="2"/>
                    </a:lnTo>
                    <a:lnTo>
                      <a:pt x="311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45" y="0"/>
                    </a:lnTo>
                    <a:lnTo>
                      <a:pt x="361" y="2"/>
                    </a:lnTo>
                    <a:lnTo>
                      <a:pt x="378" y="4"/>
                    </a:lnTo>
                    <a:lnTo>
                      <a:pt x="395" y="7"/>
                    </a:lnTo>
                    <a:lnTo>
                      <a:pt x="409" y="11"/>
                    </a:lnTo>
                    <a:lnTo>
                      <a:pt x="425" y="15"/>
                    </a:lnTo>
                    <a:lnTo>
                      <a:pt x="455" y="26"/>
                    </a:lnTo>
                    <a:lnTo>
                      <a:pt x="485" y="41"/>
                    </a:lnTo>
                    <a:lnTo>
                      <a:pt x="511" y="57"/>
                    </a:lnTo>
                    <a:lnTo>
                      <a:pt x="537" y="76"/>
                    </a:lnTo>
                    <a:lnTo>
                      <a:pt x="560" y="97"/>
                    </a:lnTo>
                    <a:lnTo>
                      <a:pt x="581" y="120"/>
                    </a:lnTo>
                    <a:lnTo>
                      <a:pt x="600" y="146"/>
                    </a:lnTo>
                    <a:lnTo>
                      <a:pt x="616" y="172"/>
                    </a:lnTo>
                    <a:lnTo>
                      <a:pt x="631" y="202"/>
                    </a:lnTo>
                    <a:lnTo>
                      <a:pt x="642" y="232"/>
                    </a:lnTo>
                    <a:lnTo>
                      <a:pt x="646" y="248"/>
                    </a:lnTo>
                    <a:lnTo>
                      <a:pt x="650" y="264"/>
                    </a:lnTo>
                    <a:lnTo>
                      <a:pt x="652" y="280"/>
                    </a:lnTo>
                    <a:lnTo>
                      <a:pt x="655" y="296"/>
                    </a:lnTo>
                    <a:lnTo>
                      <a:pt x="657" y="312"/>
                    </a:lnTo>
                    <a:lnTo>
                      <a:pt x="657" y="330"/>
                    </a:lnTo>
                    <a:lnTo>
                      <a:pt x="657" y="330"/>
                    </a:lnTo>
                    <a:lnTo>
                      <a:pt x="657" y="346"/>
                    </a:lnTo>
                    <a:lnTo>
                      <a:pt x="655" y="363"/>
                    </a:lnTo>
                    <a:lnTo>
                      <a:pt x="652" y="379"/>
                    </a:lnTo>
                    <a:lnTo>
                      <a:pt x="650" y="395"/>
                    </a:lnTo>
                    <a:lnTo>
                      <a:pt x="646" y="412"/>
                    </a:lnTo>
                    <a:lnTo>
                      <a:pt x="642" y="428"/>
                    </a:lnTo>
                    <a:lnTo>
                      <a:pt x="631" y="457"/>
                    </a:lnTo>
                    <a:lnTo>
                      <a:pt x="616" y="485"/>
                    </a:lnTo>
                    <a:lnTo>
                      <a:pt x="600" y="514"/>
                    </a:lnTo>
                    <a:lnTo>
                      <a:pt x="581" y="538"/>
                    </a:lnTo>
                    <a:lnTo>
                      <a:pt x="560" y="562"/>
                    </a:lnTo>
                    <a:lnTo>
                      <a:pt x="537" y="584"/>
                    </a:lnTo>
                    <a:lnTo>
                      <a:pt x="511" y="602"/>
                    </a:lnTo>
                    <a:lnTo>
                      <a:pt x="485" y="618"/>
                    </a:lnTo>
                    <a:lnTo>
                      <a:pt x="455" y="632"/>
                    </a:lnTo>
                    <a:lnTo>
                      <a:pt x="425" y="644"/>
                    </a:lnTo>
                    <a:lnTo>
                      <a:pt x="409" y="648"/>
                    </a:lnTo>
                    <a:lnTo>
                      <a:pt x="395" y="652"/>
                    </a:lnTo>
                    <a:lnTo>
                      <a:pt x="378" y="655"/>
                    </a:lnTo>
                    <a:lnTo>
                      <a:pt x="361" y="656"/>
                    </a:lnTo>
                    <a:lnTo>
                      <a:pt x="345" y="657"/>
                    </a:lnTo>
                    <a:lnTo>
                      <a:pt x="327" y="659"/>
                    </a:lnTo>
                    <a:lnTo>
                      <a:pt x="327" y="659"/>
                    </a:lnTo>
                    <a:close/>
                    <a:moveTo>
                      <a:pt x="327" y="38"/>
                    </a:moveTo>
                    <a:lnTo>
                      <a:pt x="327" y="38"/>
                    </a:lnTo>
                    <a:lnTo>
                      <a:pt x="298" y="39"/>
                    </a:lnTo>
                    <a:lnTo>
                      <a:pt x="270" y="43"/>
                    </a:lnTo>
                    <a:lnTo>
                      <a:pt x="241" y="52"/>
                    </a:lnTo>
                    <a:lnTo>
                      <a:pt x="215" y="61"/>
                    </a:lnTo>
                    <a:lnTo>
                      <a:pt x="189" y="73"/>
                    </a:lnTo>
                    <a:lnTo>
                      <a:pt x="165" y="88"/>
                    </a:lnTo>
                    <a:lnTo>
                      <a:pt x="142" y="105"/>
                    </a:lnTo>
                    <a:lnTo>
                      <a:pt x="122" y="124"/>
                    </a:lnTo>
                    <a:lnTo>
                      <a:pt x="103" y="144"/>
                    </a:lnTo>
                    <a:lnTo>
                      <a:pt x="87" y="167"/>
                    </a:lnTo>
                    <a:lnTo>
                      <a:pt x="72" y="191"/>
                    </a:lnTo>
                    <a:lnTo>
                      <a:pt x="60" y="217"/>
                    </a:lnTo>
                    <a:lnTo>
                      <a:pt x="49" y="242"/>
                    </a:lnTo>
                    <a:lnTo>
                      <a:pt x="43" y="270"/>
                    </a:lnTo>
                    <a:lnTo>
                      <a:pt x="39" y="300"/>
                    </a:lnTo>
                    <a:lnTo>
                      <a:pt x="37" y="330"/>
                    </a:lnTo>
                    <a:lnTo>
                      <a:pt x="37" y="330"/>
                    </a:lnTo>
                    <a:lnTo>
                      <a:pt x="39" y="359"/>
                    </a:lnTo>
                    <a:lnTo>
                      <a:pt x="43" y="387"/>
                    </a:lnTo>
                    <a:lnTo>
                      <a:pt x="49" y="416"/>
                    </a:lnTo>
                    <a:lnTo>
                      <a:pt x="60" y="442"/>
                    </a:lnTo>
                    <a:lnTo>
                      <a:pt x="72" y="468"/>
                    </a:lnTo>
                    <a:lnTo>
                      <a:pt x="87" y="492"/>
                    </a:lnTo>
                    <a:lnTo>
                      <a:pt x="103" y="515"/>
                    </a:lnTo>
                    <a:lnTo>
                      <a:pt x="122" y="535"/>
                    </a:lnTo>
                    <a:lnTo>
                      <a:pt x="142" y="554"/>
                    </a:lnTo>
                    <a:lnTo>
                      <a:pt x="165" y="571"/>
                    </a:lnTo>
                    <a:lnTo>
                      <a:pt x="189" y="585"/>
                    </a:lnTo>
                    <a:lnTo>
                      <a:pt x="215" y="598"/>
                    </a:lnTo>
                    <a:lnTo>
                      <a:pt x="241" y="608"/>
                    </a:lnTo>
                    <a:lnTo>
                      <a:pt x="270" y="614"/>
                    </a:lnTo>
                    <a:lnTo>
                      <a:pt x="298" y="618"/>
                    </a:lnTo>
                    <a:lnTo>
                      <a:pt x="327" y="621"/>
                    </a:lnTo>
                    <a:lnTo>
                      <a:pt x="327" y="621"/>
                    </a:lnTo>
                    <a:lnTo>
                      <a:pt x="357" y="618"/>
                    </a:lnTo>
                    <a:lnTo>
                      <a:pt x="387" y="614"/>
                    </a:lnTo>
                    <a:lnTo>
                      <a:pt x="415" y="608"/>
                    </a:lnTo>
                    <a:lnTo>
                      <a:pt x="442" y="598"/>
                    </a:lnTo>
                    <a:lnTo>
                      <a:pt x="467" y="585"/>
                    </a:lnTo>
                    <a:lnTo>
                      <a:pt x="490" y="571"/>
                    </a:lnTo>
                    <a:lnTo>
                      <a:pt x="513" y="554"/>
                    </a:lnTo>
                    <a:lnTo>
                      <a:pt x="533" y="535"/>
                    </a:lnTo>
                    <a:lnTo>
                      <a:pt x="552" y="515"/>
                    </a:lnTo>
                    <a:lnTo>
                      <a:pt x="569" y="492"/>
                    </a:lnTo>
                    <a:lnTo>
                      <a:pt x="584" y="468"/>
                    </a:lnTo>
                    <a:lnTo>
                      <a:pt x="596" y="442"/>
                    </a:lnTo>
                    <a:lnTo>
                      <a:pt x="605" y="416"/>
                    </a:lnTo>
                    <a:lnTo>
                      <a:pt x="614" y="387"/>
                    </a:lnTo>
                    <a:lnTo>
                      <a:pt x="618" y="359"/>
                    </a:lnTo>
                    <a:lnTo>
                      <a:pt x="619" y="330"/>
                    </a:lnTo>
                    <a:lnTo>
                      <a:pt x="619" y="330"/>
                    </a:lnTo>
                    <a:lnTo>
                      <a:pt x="618" y="300"/>
                    </a:lnTo>
                    <a:lnTo>
                      <a:pt x="614" y="270"/>
                    </a:lnTo>
                    <a:lnTo>
                      <a:pt x="605" y="242"/>
                    </a:lnTo>
                    <a:lnTo>
                      <a:pt x="596" y="217"/>
                    </a:lnTo>
                    <a:lnTo>
                      <a:pt x="584" y="191"/>
                    </a:lnTo>
                    <a:lnTo>
                      <a:pt x="569" y="167"/>
                    </a:lnTo>
                    <a:lnTo>
                      <a:pt x="552" y="144"/>
                    </a:lnTo>
                    <a:lnTo>
                      <a:pt x="533" y="124"/>
                    </a:lnTo>
                    <a:lnTo>
                      <a:pt x="513" y="105"/>
                    </a:lnTo>
                    <a:lnTo>
                      <a:pt x="490" y="88"/>
                    </a:lnTo>
                    <a:lnTo>
                      <a:pt x="467" y="73"/>
                    </a:lnTo>
                    <a:lnTo>
                      <a:pt x="442" y="61"/>
                    </a:lnTo>
                    <a:lnTo>
                      <a:pt x="415" y="52"/>
                    </a:lnTo>
                    <a:lnTo>
                      <a:pt x="387" y="43"/>
                    </a:lnTo>
                    <a:lnTo>
                      <a:pt x="357" y="39"/>
                    </a:lnTo>
                    <a:lnTo>
                      <a:pt x="327" y="38"/>
                    </a:lnTo>
                    <a:lnTo>
                      <a:pt x="327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C7C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232">
                <a:extLst>
                  <a:ext uri="{FF2B5EF4-FFF2-40B4-BE49-F238E27FC236}">
                    <a16:creationId xmlns:a16="http://schemas.microsoft.com/office/drawing/2014/main" id="{0314DC14-6319-FD5A-567B-13BA9CC07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2063" y="3490913"/>
                <a:ext cx="144463" cy="206375"/>
              </a:xfrm>
              <a:custGeom>
                <a:avLst/>
                <a:gdLst>
                  <a:gd name="T0" fmla="*/ 5 w 183"/>
                  <a:gd name="T1" fmla="*/ 259 h 259"/>
                  <a:gd name="T2" fmla="*/ 5 w 183"/>
                  <a:gd name="T3" fmla="*/ 259 h 259"/>
                  <a:gd name="T4" fmla="*/ 8 w 183"/>
                  <a:gd name="T5" fmla="*/ 259 h 259"/>
                  <a:gd name="T6" fmla="*/ 181 w 183"/>
                  <a:gd name="T7" fmla="*/ 133 h 259"/>
                  <a:gd name="T8" fmla="*/ 181 w 183"/>
                  <a:gd name="T9" fmla="*/ 133 h 259"/>
                  <a:gd name="T10" fmla="*/ 183 w 183"/>
                  <a:gd name="T11" fmla="*/ 131 h 259"/>
                  <a:gd name="T12" fmla="*/ 183 w 183"/>
                  <a:gd name="T13" fmla="*/ 130 h 259"/>
                  <a:gd name="T14" fmla="*/ 183 w 183"/>
                  <a:gd name="T15" fmla="*/ 130 h 259"/>
                  <a:gd name="T16" fmla="*/ 183 w 183"/>
                  <a:gd name="T17" fmla="*/ 127 h 259"/>
                  <a:gd name="T18" fmla="*/ 181 w 183"/>
                  <a:gd name="T19" fmla="*/ 126 h 259"/>
                  <a:gd name="T20" fmla="*/ 8 w 183"/>
                  <a:gd name="T21" fmla="*/ 0 h 259"/>
                  <a:gd name="T22" fmla="*/ 8 w 183"/>
                  <a:gd name="T23" fmla="*/ 0 h 259"/>
                  <a:gd name="T24" fmla="*/ 5 w 183"/>
                  <a:gd name="T25" fmla="*/ 0 h 259"/>
                  <a:gd name="T26" fmla="*/ 3 w 183"/>
                  <a:gd name="T27" fmla="*/ 0 h 259"/>
                  <a:gd name="T28" fmla="*/ 3 w 183"/>
                  <a:gd name="T29" fmla="*/ 0 h 259"/>
                  <a:gd name="T30" fmla="*/ 1 w 183"/>
                  <a:gd name="T31" fmla="*/ 1 h 259"/>
                  <a:gd name="T32" fmla="*/ 0 w 183"/>
                  <a:gd name="T33" fmla="*/ 4 h 259"/>
                  <a:gd name="T34" fmla="*/ 0 w 183"/>
                  <a:gd name="T35" fmla="*/ 255 h 259"/>
                  <a:gd name="T36" fmla="*/ 0 w 183"/>
                  <a:gd name="T37" fmla="*/ 255 h 259"/>
                  <a:gd name="T38" fmla="*/ 1 w 183"/>
                  <a:gd name="T39" fmla="*/ 258 h 259"/>
                  <a:gd name="T40" fmla="*/ 3 w 183"/>
                  <a:gd name="T41" fmla="*/ 259 h 259"/>
                  <a:gd name="T42" fmla="*/ 3 w 183"/>
                  <a:gd name="T43" fmla="*/ 259 h 259"/>
                  <a:gd name="T44" fmla="*/ 5 w 183"/>
                  <a:gd name="T45" fmla="*/ 259 h 259"/>
                  <a:gd name="T46" fmla="*/ 5 w 183"/>
                  <a:gd name="T47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" h="259">
                    <a:moveTo>
                      <a:pt x="5" y="259"/>
                    </a:moveTo>
                    <a:lnTo>
                      <a:pt x="5" y="259"/>
                    </a:lnTo>
                    <a:lnTo>
                      <a:pt x="8" y="259"/>
                    </a:lnTo>
                    <a:lnTo>
                      <a:pt x="181" y="133"/>
                    </a:lnTo>
                    <a:lnTo>
                      <a:pt x="181" y="133"/>
                    </a:lnTo>
                    <a:lnTo>
                      <a:pt x="183" y="131"/>
                    </a:lnTo>
                    <a:lnTo>
                      <a:pt x="183" y="130"/>
                    </a:lnTo>
                    <a:lnTo>
                      <a:pt x="183" y="130"/>
                    </a:lnTo>
                    <a:lnTo>
                      <a:pt x="183" y="127"/>
                    </a:lnTo>
                    <a:lnTo>
                      <a:pt x="181" y="12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255"/>
                    </a:lnTo>
                    <a:lnTo>
                      <a:pt x="0" y="255"/>
                    </a:lnTo>
                    <a:lnTo>
                      <a:pt x="1" y="258"/>
                    </a:lnTo>
                    <a:lnTo>
                      <a:pt x="3" y="259"/>
                    </a:lnTo>
                    <a:lnTo>
                      <a:pt x="3" y="259"/>
                    </a:lnTo>
                    <a:lnTo>
                      <a:pt x="5" y="259"/>
                    </a:lnTo>
                    <a:lnTo>
                      <a:pt x="5" y="2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C7C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40CB455-8728-0A19-DBF1-1D3F8131E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5508" y="52507"/>
            <a:ext cx="3048425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0343C11-7E93-B584-904C-7884477FD3F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0343C11-7E93-B584-904C-7884477FD3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16352-2F02-1982-46D5-6A5BBFB3C84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iMMagine-1: Overall Response Rate and MRD Negativity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A903E8-390E-A208-8D0D-785D8CFEAF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ea typeface="Geneva" charset="0"/>
              </a:rPr>
              <a:t>Responses are i</a:t>
            </a:r>
            <a:r>
              <a:rPr lang="en-US" sz="800" dirty="0"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nvestigator assessed, ORR </a:t>
            </a:r>
            <a:r>
              <a:rPr lang="en-US" dirty="0">
                <a:ea typeface="Geneva" charset="0"/>
              </a:rPr>
              <a:t>d</a:t>
            </a:r>
            <a:r>
              <a:rPr lang="en-US" sz="800" dirty="0"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efined as partial response or better; *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Evaluable patients had identifiable malignant clone in the baseline bone marrow aspirate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CR, complete response; MRD, minimal residual disease; ORR, overall response rate; PR, partial response; sCR, stringent complete response; VGPR, very good partial response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F14EF8-5141-8DA9-DD00-F59C6474172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Freeman CL et al, ASH 2024, Abstract 1031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C9087D5-8B15-350E-13B5-365F90D1270E}"/>
              </a:ext>
            </a:extLst>
          </p:cNvPr>
          <p:cNvGraphicFramePr>
            <a:graphicFrameLocks noGrp="1"/>
          </p:cNvGraphicFramePr>
          <p:nvPr/>
        </p:nvGraphicFramePr>
        <p:xfrm>
          <a:off x="5046891" y="3761895"/>
          <a:ext cx="6542127" cy="146611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299762">
                  <a:extLst>
                    <a:ext uri="{9D8B030D-6E8A-4147-A177-3AD203B41FA5}">
                      <a16:colId xmlns:a16="http://schemas.microsoft.com/office/drawing/2014/main" val="329156784"/>
                    </a:ext>
                  </a:extLst>
                </a:gridCol>
                <a:gridCol w="1413565">
                  <a:extLst>
                    <a:ext uri="{9D8B030D-6E8A-4147-A177-3AD203B41FA5}">
                      <a16:colId xmlns:a16="http://schemas.microsoft.com/office/drawing/2014/main" val="78953167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858546297"/>
                    </a:ext>
                  </a:extLst>
                </a:gridCol>
              </a:tblGrid>
              <a:tr h="42979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Evaluable Patients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/>
                          <a:cs typeface="Arial"/>
                        </a:rPr>
                        <a:t>Months (min - max)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60108786"/>
                  </a:ext>
                </a:extLst>
              </a:tr>
              <a:tr h="42979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/>
                          <a:cs typeface="Arial"/>
                        </a:rPr>
                        <a:t>Median time to first response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/>
                          <a:cs typeface="Arial"/>
                        </a:rPr>
                        <a:t>84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 (0.9 - 7.3)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073447"/>
                  </a:ext>
                </a:extLst>
              </a:tr>
              <a:tr h="42979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/>
                          <a:cs typeface="Arial"/>
                        </a:rPr>
                        <a:t>Median time to MRD negativity of 10</a:t>
                      </a:r>
                      <a:r>
                        <a:rPr lang="en-US" sz="1400" baseline="30000" dirty="0">
                          <a:solidFill>
                            <a:schemeClr val="bg2"/>
                          </a:solidFill>
                          <a:latin typeface="Arial"/>
                          <a:cs typeface="Arial"/>
                        </a:rPr>
                        <a:t>-5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/>
                          <a:cs typeface="Arial"/>
                        </a:rPr>
                        <a:t> or lower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/>
                          <a:cs typeface="Arial"/>
                        </a:rPr>
                        <a:t>58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1.0 (0.9 - 6.4)</a:t>
                      </a:r>
                      <a:endParaRPr kumimoji="0" lang="en-US" sz="1400" b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81895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6FBB5AE9-75E1-4337-0C49-4AEB1BF0E9AC}"/>
              </a:ext>
            </a:extLst>
          </p:cNvPr>
          <p:cNvSpPr/>
          <p:nvPr/>
        </p:nvSpPr>
        <p:spPr>
          <a:xfrm>
            <a:off x="5046892" y="1551494"/>
            <a:ext cx="6542126" cy="1870052"/>
          </a:xfrm>
          <a:prstGeom prst="rect">
            <a:avLst/>
          </a:prstGeom>
          <a:solidFill>
            <a:srgbClr val="EBE8F0"/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0F5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a median follow-up of 9.5 months, responses were ongoing in 80.2% of 86 patients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0F5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rgbClr val="BE0F5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Geneva"/>
                <a:cs typeface="Arial"/>
              </a:rPr>
              <a:t>93.1% (n=54/58) of evaluable* patients MRD negative at minimum of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Geneva"/>
                <a:cs typeface="Arial"/>
              </a:rPr>
              <a:t>-5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Geneva"/>
                <a:cs typeface="Arial"/>
              </a:rPr>
              <a:t>sensitivity 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/>
              <a:ea typeface="Geneva"/>
              <a:cs typeface="Arial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3E798B0-4162-3267-81DA-ADE94A9C23A4}"/>
              </a:ext>
            </a:extLst>
          </p:cNvPr>
          <p:cNvGraphicFramePr>
            <a:graphicFrameLocks/>
          </p:cNvGraphicFramePr>
          <p:nvPr/>
        </p:nvGraphicFramePr>
        <p:xfrm>
          <a:off x="713826" y="1025915"/>
          <a:ext cx="4001163" cy="4985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90ED94F-C304-F990-43C7-BC28A4BA4B45}"/>
              </a:ext>
            </a:extLst>
          </p:cNvPr>
          <p:cNvSpPr txBox="1"/>
          <p:nvPr/>
        </p:nvSpPr>
        <p:spPr>
          <a:xfrm>
            <a:off x="823221" y="5764765"/>
            <a:ext cx="128016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Best Response: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6639609-843B-21D4-48ED-5892568F5EB4}"/>
              </a:ext>
            </a:extLst>
          </p:cNvPr>
          <p:cNvSpPr txBox="1">
            <a:spLocks/>
          </p:cNvSpPr>
          <p:nvPr/>
        </p:nvSpPr>
        <p:spPr>
          <a:xfrm>
            <a:off x="447721" y="821100"/>
            <a:ext cx="11473200" cy="2572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C30F3B"/>
              </a:buClr>
              <a:buSzPct val="120000"/>
              <a:buFont typeface="System Font Regular"/>
              <a:buChar char="▸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C30F3B"/>
              </a:buClr>
              <a:buSzPct val="120000"/>
              <a:buFont typeface="System Font Regular"/>
              <a:buChar char="▸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C30F3B"/>
              </a:buClr>
              <a:buSzPct val="120000"/>
              <a:buFont typeface="System Font Regular"/>
              <a:buChar char="▸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C30F3B"/>
              </a:buClr>
              <a:buSzPct val="120000"/>
              <a:buFont typeface="System Font Regular"/>
              <a:buChar char="▸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C30F3B"/>
              </a:buClr>
              <a:buSzPct val="120000"/>
              <a:buFont typeface="System Font Regular"/>
              <a:buChar char="▸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>
                <a:srgbClr val="C30F3B"/>
              </a:buClr>
              <a:buSzPct val="12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E0F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Efficacy Evaluable Patients (N=86)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765022-4EC8-CF38-4590-7DC1087E9C6C}"/>
              </a:ext>
            </a:extLst>
          </p:cNvPr>
          <p:cNvSpPr txBox="1"/>
          <p:nvPr/>
        </p:nvSpPr>
        <p:spPr>
          <a:xfrm>
            <a:off x="4981094" y="5334227"/>
            <a:ext cx="4616970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late neurotoxicity observed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PDUFA date Dec 2026 </a:t>
            </a:r>
          </a:p>
        </p:txBody>
      </p:sp>
    </p:spTree>
    <p:extLst>
      <p:ext uri="{BB962C8B-B14F-4D97-AF65-F5344CB8AC3E}">
        <p14:creationId xmlns:p14="http://schemas.microsoft.com/office/powerpoint/2010/main" val="150955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E413D-2FB8-1D18-316B-0D0F57C51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E103F-B6CE-9519-E36D-F3F40771F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Faiman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E5F2F703-45F2-4B35-210B-6D58DD6F35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510589"/>
              </p:ext>
            </p:extLst>
          </p:nvPr>
        </p:nvGraphicFramePr>
        <p:xfrm>
          <a:off x="1343472" y="2284472"/>
          <a:ext cx="9889430" cy="215263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568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1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2639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Committees and 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Janssen Biotech Inc, Sanofi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536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E32911B1-C530-A93C-53CD-AA21E9AC5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6056" y="3501397"/>
            <a:ext cx="5618978" cy="325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7A82AFA-43A3-F327-A202-7544689FA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4466" y="247818"/>
            <a:ext cx="5171642" cy="318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4C9015-D621-D382-8ACA-41D145341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153" y="864697"/>
            <a:ext cx="5721427" cy="3534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CD60F5-1E11-5E35-85F4-29A866B75B48}"/>
              </a:ext>
            </a:extLst>
          </p:cNvPr>
          <p:cNvSpPr txBox="1"/>
          <p:nvPr/>
        </p:nvSpPr>
        <p:spPr>
          <a:xfrm>
            <a:off x="853200" y="4466587"/>
            <a:ext cx="48404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GPRC5D complex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Arlo-cel CAR-T targets GPRC5D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Study includes pts who  have received previous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BCMA directed therapies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3095E-0AC7-C412-2206-836FE28C973E}"/>
              </a:ext>
            </a:extLst>
          </p:cNvPr>
          <p:cNvSpPr txBox="1"/>
          <p:nvPr/>
        </p:nvSpPr>
        <p:spPr>
          <a:xfrm>
            <a:off x="386861" y="475129"/>
            <a:ext cx="623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ARLOCABTAGENE targets GPRC5D: phase 2 trial underway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EEFA83-C2A1-E5C3-A258-60EF8E69E45A}"/>
              </a:ext>
            </a:extLst>
          </p:cNvPr>
          <p:cNvSpPr txBox="1"/>
          <p:nvPr/>
        </p:nvSpPr>
        <p:spPr>
          <a:xfrm>
            <a:off x="0" y="6211669"/>
            <a:ext cx="4405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Patel K et al. ASCO 2025;Abstract TPS7563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Bal S et al. IMS 2025;Abstract PA-076</a:t>
            </a:r>
          </a:p>
        </p:txBody>
      </p:sp>
    </p:spTree>
    <p:extLst>
      <p:ext uri="{BB962C8B-B14F-4D97-AF65-F5344CB8AC3E}">
        <p14:creationId xmlns:p14="http://schemas.microsoft.com/office/powerpoint/2010/main" val="204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9202" y="1610204"/>
            <a:ext cx="1442085" cy="2571750"/>
            <a:chOff x="1729202" y="1610204"/>
            <a:chExt cx="1442085" cy="2571750"/>
          </a:xfrm>
        </p:grpSpPr>
        <p:sp>
          <p:nvSpPr>
            <p:cNvPr id="3" name="object 3"/>
            <p:cNvSpPr/>
            <p:nvPr/>
          </p:nvSpPr>
          <p:spPr>
            <a:xfrm>
              <a:off x="2341244" y="3582542"/>
              <a:ext cx="0" cy="474980"/>
            </a:xfrm>
            <a:custGeom>
              <a:avLst/>
              <a:gdLst/>
              <a:ahLst/>
              <a:cxnLst/>
              <a:rect l="l" t="t" r="r" b="b"/>
              <a:pathLst>
                <a:path h="474979">
                  <a:moveTo>
                    <a:pt x="0" y="474726"/>
                  </a:moveTo>
                  <a:lnTo>
                    <a:pt x="0" y="0"/>
                  </a:lnTo>
                </a:path>
              </a:pathLst>
            </a:custGeom>
            <a:ln w="9906">
              <a:solidFill>
                <a:srgbClr val="00044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33116" y="4085463"/>
              <a:ext cx="179958" cy="963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9202" y="1610204"/>
              <a:ext cx="1441956" cy="23271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1354" y="3526536"/>
              <a:ext cx="108203" cy="26441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51354" y="3526536"/>
              <a:ext cx="108585" cy="264795"/>
            </a:xfrm>
            <a:custGeom>
              <a:avLst/>
              <a:gdLst/>
              <a:ahLst/>
              <a:cxnLst/>
              <a:rect l="l" t="t" r="r" b="b"/>
              <a:pathLst>
                <a:path w="108585" h="264795">
                  <a:moveTo>
                    <a:pt x="54228" y="0"/>
                  </a:moveTo>
                  <a:lnTo>
                    <a:pt x="11358" y="14557"/>
                  </a:lnTo>
                  <a:lnTo>
                    <a:pt x="0" y="37846"/>
                  </a:lnTo>
                  <a:lnTo>
                    <a:pt x="0" y="39750"/>
                  </a:lnTo>
                  <a:lnTo>
                    <a:pt x="0" y="41910"/>
                  </a:lnTo>
                  <a:lnTo>
                    <a:pt x="0" y="226568"/>
                  </a:lnTo>
                  <a:lnTo>
                    <a:pt x="4236" y="241214"/>
                  </a:lnTo>
                  <a:lnTo>
                    <a:pt x="15795" y="253253"/>
                  </a:lnTo>
                  <a:lnTo>
                    <a:pt x="32950" y="261411"/>
                  </a:lnTo>
                  <a:lnTo>
                    <a:pt x="53975" y="264413"/>
                  </a:lnTo>
                  <a:lnTo>
                    <a:pt x="75039" y="261465"/>
                  </a:lnTo>
                  <a:lnTo>
                    <a:pt x="92281" y="253396"/>
                  </a:lnTo>
                  <a:lnTo>
                    <a:pt x="103927" y="241375"/>
                  </a:lnTo>
                  <a:lnTo>
                    <a:pt x="108203" y="226568"/>
                  </a:lnTo>
                  <a:lnTo>
                    <a:pt x="108203" y="225425"/>
                  </a:lnTo>
                  <a:lnTo>
                    <a:pt x="108203" y="224027"/>
                  </a:lnTo>
                  <a:lnTo>
                    <a:pt x="108203" y="37846"/>
                  </a:lnTo>
                  <a:lnTo>
                    <a:pt x="103967" y="23199"/>
                  </a:lnTo>
                  <a:lnTo>
                    <a:pt x="92408" y="11160"/>
                  </a:lnTo>
                  <a:lnTo>
                    <a:pt x="75253" y="3002"/>
                  </a:lnTo>
                  <a:lnTo>
                    <a:pt x="54228" y="0"/>
                  </a:lnTo>
                  <a:close/>
                </a:path>
              </a:pathLst>
            </a:custGeom>
            <a:ln w="3175">
              <a:solidFill>
                <a:srgbClr val="C5E10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1354" y="3834383"/>
              <a:ext cx="108203" cy="26441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451354" y="3834383"/>
              <a:ext cx="108585" cy="264795"/>
            </a:xfrm>
            <a:custGeom>
              <a:avLst/>
              <a:gdLst/>
              <a:ahLst/>
              <a:cxnLst/>
              <a:rect l="l" t="t" r="r" b="b"/>
              <a:pathLst>
                <a:path w="108585" h="264795">
                  <a:moveTo>
                    <a:pt x="54228" y="0"/>
                  </a:moveTo>
                  <a:lnTo>
                    <a:pt x="11358" y="14557"/>
                  </a:lnTo>
                  <a:lnTo>
                    <a:pt x="0" y="37846"/>
                  </a:lnTo>
                  <a:lnTo>
                    <a:pt x="0" y="39751"/>
                  </a:lnTo>
                  <a:lnTo>
                    <a:pt x="0" y="41910"/>
                  </a:lnTo>
                  <a:lnTo>
                    <a:pt x="0" y="226568"/>
                  </a:lnTo>
                  <a:lnTo>
                    <a:pt x="4236" y="241214"/>
                  </a:lnTo>
                  <a:lnTo>
                    <a:pt x="15795" y="253253"/>
                  </a:lnTo>
                  <a:lnTo>
                    <a:pt x="32950" y="261411"/>
                  </a:lnTo>
                  <a:lnTo>
                    <a:pt x="53975" y="264414"/>
                  </a:lnTo>
                  <a:lnTo>
                    <a:pt x="75039" y="261465"/>
                  </a:lnTo>
                  <a:lnTo>
                    <a:pt x="92281" y="253396"/>
                  </a:lnTo>
                  <a:lnTo>
                    <a:pt x="103927" y="241375"/>
                  </a:lnTo>
                  <a:lnTo>
                    <a:pt x="108203" y="226568"/>
                  </a:lnTo>
                  <a:lnTo>
                    <a:pt x="108203" y="225425"/>
                  </a:lnTo>
                  <a:lnTo>
                    <a:pt x="108203" y="224028"/>
                  </a:lnTo>
                  <a:lnTo>
                    <a:pt x="108203" y="37846"/>
                  </a:lnTo>
                  <a:lnTo>
                    <a:pt x="103967" y="23199"/>
                  </a:lnTo>
                  <a:lnTo>
                    <a:pt x="92408" y="11160"/>
                  </a:lnTo>
                  <a:lnTo>
                    <a:pt x="75253" y="3002"/>
                  </a:lnTo>
                  <a:lnTo>
                    <a:pt x="54228" y="0"/>
                  </a:lnTo>
                  <a:close/>
                </a:path>
              </a:pathLst>
            </a:custGeom>
            <a:ln w="3175">
              <a:solidFill>
                <a:srgbClr val="A67DF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6762" y="3526536"/>
              <a:ext cx="108204" cy="26441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286762" y="3526536"/>
              <a:ext cx="108585" cy="264795"/>
            </a:xfrm>
            <a:custGeom>
              <a:avLst/>
              <a:gdLst/>
              <a:ahLst/>
              <a:cxnLst/>
              <a:rect l="l" t="t" r="r" b="b"/>
              <a:pathLst>
                <a:path w="108585" h="264795">
                  <a:moveTo>
                    <a:pt x="54229" y="0"/>
                  </a:moveTo>
                  <a:lnTo>
                    <a:pt x="11358" y="14557"/>
                  </a:lnTo>
                  <a:lnTo>
                    <a:pt x="0" y="37846"/>
                  </a:lnTo>
                  <a:lnTo>
                    <a:pt x="0" y="39750"/>
                  </a:lnTo>
                  <a:lnTo>
                    <a:pt x="0" y="41910"/>
                  </a:lnTo>
                  <a:lnTo>
                    <a:pt x="0" y="226568"/>
                  </a:lnTo>
                  <a:lnTo>
                    <a:pt x="4236" y="241214"/>
                  </a:lnTo>
                  <a:lnTo>
                    <a:pt x="15795" y="253253"/>
                  </a:lnTo>
                  <a:lnTo>
                    <a:pt x="32950" y="261411"/>
                  </a:lnTo>
                  <a:lnTo>
                    <a:pt x="53975" y="264413"/>
                  </a:lnTo>
                  <a:lnTo>
                    <a:pt x="75039" y="261465"/>
                  </a:lnTo>
                  <a:lnTo>
                    <a:pt x="92281" y="253396"/>
                  </a:lnTo>
                  <a:lnTo>
                    <a:pt x="103927" y="241375"/>
                  </a:lnTo>
                  <a:lnTo>
                    <a:pt x="108204" y="226568"/>
                  </a:lnTo>
                  <a:lnTo>
                    <a:pt x="108204" y="225425"/>
                  </a:lnTo>
                  <a:lnTo>
                    <a:pt x="108204" y="224027"/>
                  </a:lnTo>
                  <a:lnTo>
                    <a:pt x="108204" y="37846"/>
                  </a:lnTo>
                  <a:lnTo>
                    <a:pt x="103967" y="23199"/>
                  </a:lnTo>
                  <a:lnTo>
                    <a:pt x="92408" y="11160"/>
                  </a:lnTo>
                  <a:lnTo>
                    <a:pt x="75253" y="3002"/>
                  </a:lnTo>
                  <a:lnTo>
                    <a:pt x="54229" y="0"/>
                  </a:lnTo>
                  <a:close/>
                </a:path>
              </a:pathLst>
            </a:custGeom>
            <a:ln w="3175">
              <a:solidFill>
                <a:srgbClr val="C5E10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86762" y="3834383"/>
              <a:ext cx="108204" cy="26441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286762" y="3834383"/>
              <a:ext cx="108585" cy="264795"/>
            </a:xfrm>
            <a:custGeom>
              <a:avLst/>
              <a:gdLst/>
              <a:ahLst/>
              <a:cxnLst/>
              <a:rect l="l" t="t" r="r" b="b"/>
              <a:pathLst>
                <a:path w="108585" h="264795">
                  <a:moveTo>
                    <a:pt x="54229" y="0"/>
                  </a:moveTo>
                  <a:lnTo>
                    <a:pt x="11358" y="14557"/>
                  </a:lnTo>
                  <a:lnTo>
                    <a:pt x="0" y="37846"/>
                  </a:lnTo>
                  <a:lnTo>
                    <a:pt x="0" y="39751"/>
                  </a:lnTo>
                  <a:lnTo>
                    <a:pt x="0" y="41910"/>
                  </a:lnTo>
                  <a:lnTo>
                    <a:pt x="0" y="226568"/>
                  </a:lnTo>
                  <a:lnTo>
                    <a:pt x="4236" y="241214"/>
                  </a:lnTo>
                  <a:lnTo>
                    <a:pt x="15795" y="253253"/>
                  </a:lnTo>
                  <a:lnTo>
                    <a:pt x="32950" y="261411"/>
                  </a:lnTo>
                  <a:lnTo>
                    <a:pt x="53975" y="264414"/>
                  </a:lnTo>
                  <a:lnTo>
                    <a:pt x="75039" y="261465"/>
                  </a:lnTo>
                  <a:lnTo>
                    <a:pt x="92281" y="253396"/>
                  </a:lnTo>
                  <a:lnTo>
                    <a:pt x="103927" y="241375"/>
                  </a:lnTo>
                  <a:lnTo>
                    <a:pt x="108204" y="226568"/>
                  </a:lnTo>
                  <a:lnTo>
                    <a:pt x="108204" y="225425"/>
                  </a:lnTo>
                  <a:lnTo>
                    <a:pt x="108204" y="224028"/>
                  </a:lnTo>
                  <a:lnTo>
                    <a:pt x="108204" y="37846"/>
                  </a:lnTo>
                  <a:lnTo>
                    <a:pt x="103967" y="23199"/>
                  </a:lnTo>
                  <a:lnTo>
                    <a:pt x="92408" y="11160"/>
                  </a:lnTo>
                  <a:lnTo>
                    <a:pt x="75253" y="3002"/>
                  </a:lnTo>
                  <a:lnTo>
                    <a:pt x="54229" y="0"/>
                  </a:lnTo>
                  <a:close/>
                </a:path>
              </a:pathLst>
            </a:custGeom>
            <a:ln w="3175">
              <a:solidFill>
                <a:srgbClr val="A67DF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647188" y="3574288"/>
            <a:ext cx="42037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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CD19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47188" y="3874008"/>
            <a:ext cx="46482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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BCMA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579625" y="1604010"/>
            <a:ext cx="1630680" cy="712470"/>
            <a:chOff x="1579625" y="1604010"/>
            <a:chExt cx="1630680" cy="712470"/>
          </a:xfrm>
        </p:grpSpPr>
        <p:sp>
          <p:nvSpPr>
            <p:cNvPr id="17" name="object 17"/>
            <p:cNvSpPr/>
            <p:nvPr/>
          </p:nvSpPr>
          <p:spPr>
            <a:xfrm>
              <a:off x="1589150" y="1613535"/>
              <a:ext cx="1611630" cy="693420"/>
            </a:xfrm>
            <a:custGeom>
              <a:avLst/>
              <a:gdLst/>
              <a:ahLst/>
              <a:cxnLst/>
              <a:rect l="l" t="t" r="r" b="b"/>
              <a:pathLst>
                <a:path w="1611630" h="693419">
                  <a:moveTo>
                    <a:pt x="1611630" y="0"/>
                  </a:moveTo>
                  <a:lnTo>
                    <a:pt x="0" y="0"/>
                  </a:lnTo>
                  <a:lnTo>
                    <a:pt x="0" y="693420"/>
                  </a:lnTo>
                  <a:lnTo>
                    <a:pt x="1611630" y="693420"/>
                  </a:lnTo>
                  <a:lnTo>
                    <a:pt x="1611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589150" y="1613535"/>
              <a:ext cx="1611630" cy="693420"/>
            </a:xfrm>
            <a:custGeom>
              <a:avLst/>
              <a:gdLst/>
              <a:ahLst/>
              <a:cxnLst/>
              <a:rect l="l" t="t" r="r" b="b"/>
              <a:pathLst>
                <a:path w="1611630" h="693419">
                  <a:moveTo>
                    <a:pt x="0" y="693420"/>
                  </a:moveTo>
                  <a:lnTo>
                    <a:pt x="1611630" y="693420"/>
                  </a:lnTo>
                  <a:lnTo>
                    <a:pt x="1611630" y="0"/>
                  </a:lnTo>
                  <a:lnTo>
                    <a:pt x="0" y="0"/>
                  </a:lnTo>
                  <a:lnTo>
                    <a:pt x="0" y="69342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object 19" descr="$PPTXTitle"/>
          <p:cNvSpPr txBox="1">
            <a:spLocks noGrp="1"/>
          </p:cNvSpPr>
          <p:nvPr>
            <p:ph type="title"/>
          </p:nvPr>
        </p:nvSpPr>
        <p:spPr>
          <a:xfrm>
            <a:off x="419480" y="116343"/>
            <a:ext cx="6534657" cy="904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95"/>
              </a:spcBef>
            </a:pPr>
            <a:r>
              <a:rPr lang="en-US" sz="2900" dirty="0"/>
              <a:t> </a:t>
            </a:r>
            <a:r>
              <a:rPr lang="en-US" sz="2000" dirty="0"/>
              <a:t>BETTER RESPONSE BY TARGETING 2 RECEPTORS: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sz="2000" dirty="0"/>
              <a:t>AZD0120:</a:t>
            </a:r>
            <a:r>
              <a:rPr sz="2000" spc="-55" dirty="0"/>
              <a:t> </a:t>
            </a:r>
            <a:r>
              <a:rPr sz="2000" dirty="0"/>
              <a:t>A</a:t>
            </a:r>
            <a:r>
              <a:rPr sz="2000" spc="-75" dirty="0"/>
              <a:t> </a:t>
            </a:r>
            <a:r>
              <a:rPr sz="2000" dirty="0"/>
              <a:t>Novel</a:t>
            </a:r>
            <a:r>
              <a:rPr sz="2000" spc="-70" dirty="0"/>
              <a:t> </a:t>
            </a:r>
            <a:r>
              <a:rPr sz="2000" spc="-10" dirty="0"/>
              <a:t>BCMA/CD19</a:t>
            </a:r>
            <a:r>
              <a:rPr sz="2000" spc="-60" dirty="0"/>
              <a:t> </a:t>
            </a:r>
            <a:r>
              <a:rPr sz="2000" dirty="0"/>
              <a:t>Dual</a:t>
            </a:r>
            <a:r>
              <a:rPr sz="2000" spc="-75" dirty="0"/>
              <a:t> </a:t>
            </a:r>
            <a:r>
              <a:rPr sz="2900" dirty="0"/>
              <a:t>CAR</a:t>
            </a:r>
            <a:r>
              <a:rPr sz="2900" spc="-75" dirty="0"/>
              <a:t> </a:t>
            </a:r>
            <a:r>
              <a:rPr sz="2900" spc="-50" dirty="0"/>
              <a:t>T</a:t>
            </a:r>
            <a:endParaRPr sz="2900" dirty="0"/>
          </a:p>
        </p:txBody>
      </p:sp>
      <p:sp>
        <p:nvSpPr>
          <p:cNvPr id="20" name="object 20"/>
          <p:cNvSpPr txBox="1"/>
          <p:nvPr/>
        </p:nvSpPr>
        <p:spPr>
          <a:xfrm>
            <a:off x="500887" y="6004305"/>
            <a:ext cx="39077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AZD0120</a:t>
            </a:r>
            <a:r>
              <a:rPr kumimoji="0" sz="7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was</a:t>
            </a:r>
            <a:r>
              <a:rPr kumimoji="0" sz="7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formerly named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GC012F,</a:t>
            </a:r>
            <a:r>
              <a:rPr kumimoji="0" sz="7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7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next-generation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manufacturing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refers to the FasTCAR</a:t>
            </a:r>
            <a:r>
              <a:rPr kumimoji="0" sz="7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platform.</a:t>
            </a:r>
            <a:r>
              <a:rPr kumimoji="0" sz="7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BCMA,</a:t>
            </a:r>
            <a:r>
              <a:rPr kumimoji="0" sz="7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B-cell</a:t>
            </a:r>
            <a:r>
              <a:rPr kumimoji="0" sz="7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maturation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antigen;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</a:t>
            </a:r>
            <a:r>
              <a:rPr kumimoji="0" sz="7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T,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chimeric antigen</a:t>
            </a:r>
            <a:r>
              <a:rPr kumimoji="0" sz="7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receptor</a:t>
            </a:r>
            <a:r>
              <a:rPr kumimoji="0" sz="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T-cell</a:t>
            </a:r>
            <a:r>
              <a:rPr kumimoji="0" sz="7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therapy;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MM,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multiple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myeloma.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575809" y="1376172"/>
            <a:ext cx="7205980" cy="4392930"/>
            <a:chOff x="4575809" y="1376172"/>
            <a:chExt cx="7205980" cy="4392930"/>
          </a:xfrm>
        </p:grpSpPr>
        <p:sp>
          <p:nvSpPr>
            <p:cNvPr id="22" name="object 22"/>
            <p:cNvSpPr/>
            <p:nvPr/>
          </p:nvSpPr>
          <p:spPr>
            <a:xfrm>
              <a:off x="4582286" y="1382649"/>
              <a:ext cx="7192645" cy="4380230"/>
            </a:xfrm>
            <a:custGeom>
              <a:avLst/>
              <a:gdLst/>
              <a:ahLst/>
              <a:cxnLst/>
              <a:rect l="l" t="t" r="r" b="b"/>
              <a:pathLst>
                <a:path w="7192645" h="4380230">
                  <a:moveTo>
                    <a:pt x="7114286" y="0"/>
                  </a:moveTo>
                  <a:lnTo>
                    <a:pt x="78232" y="0"/>
                  </a:lnTo>
                  <a:lnTo>
                    <a:pt x="47791" y="6151"/>
                  </a:lnTo>
                  <a:lnTo>
                    <a:pt x="22923" y="22923"/>
                  </a:lnTo>
                  <a:lnTo>
                    <a:pt x="6151" y="47791"/>
                  </a:lnTo>
                  <a:lnTo>
                    <a:pt x="0" y="78231"/>
                  </a:lnTo>
                  <a:lnTo>
                    <a:pt x="0" y="4301794"/>
                  </a:lnTo>
                  <a:lnTo>
                    <a:pt x="6151" y="4332227"/>
                  </a:lnTo>
                  <a:lnTo>
                    <a:pt x="22923" y="4357077"/>
                  </a:lnTo>
                  <a:lnTo>
                    <a:pt x="47791" y="4373832"/>
                  </a:lnTo>
                  <a:lnTo>
                    <a:pt x="78232" y="4379976"/>
                  </a:lnTo>
                  <a:lnTo>
                    <a:pt x="7114286" y="4379976"/>
                  </a:lnTo>
                  <a:lnTo>
                    <a:pt x="7144726" y="4373832"/>
                  </a:lnTo>
                  <a:lnTo>
                    <a:pt x="7169594" y="4357077"/>
                  </a:lnTo>
                  <a:lnTo>
                    <a:pt x="7186366" y="4332227"/>
                  </a:lnTo>
                  <a:lnTo>
                    <a:pt x="7192517" y="4301794"/>
                  </a:lnTo>
                  <a:lnTo>
                    <a:pt x="7192517" y="78231"/>
                  </a:lnTo>
                  <a:lnTo>
                    <a:pt x="7186366" y="47791"/>
                  </a:lnTo>
                  <a:lnTo>
                    <a:pt x="7169594" y="22923"/>
                  </a:lnTo>
                  <a:lnTo>
                    <a:pt x="7144726" y="6151"/>
                  </a:lnTo>
                  <a:lnTo>
                    <a:pt x="71142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582286" y="1382649"/>
              <a:ext cx="7192645" cy="4380230"/>
            </a:xfrm>
            <a:custGeom>
              <a:avLst/>
              <a:gdLst/>
              <a:ahLst/>
              <a:cxnLst/>
              <a:rect l="l" t="t" r="r" b="b"/>
              <a:pathLst>
                <a:path w="7192645" h="4380230">
                  <a:moveTo>
                    <a:pt x="0" y="78231"/>
                  </a:moveTo>
                  <a:lnTo>
                    <a:pt x="6151" y="47791"/>
                  </a:lnTo>
                  <a:lnTo>
                    <a:pt x="22923" y="22923"/>
                  </a:lnTo>
                  <a:lnTo>
                    <a:pt x="47791" y="6151"/>
                  </a:lnTo>
                  <a:lnTo>
                    <a:pt x="78232" y="0"/>
                  </a:lnTo>
                  <a:lnTo>
                    <a:pt x="7114286" y="0"/>
                  </a:lnTo>
                  <a:lnTo>
                    <a:pt x="7144726" y="6151"/>
                  </a:lnTo>
                  <a:lnTo>
                    <a:pt x="7169594" y="22923"/>
                  </a:lnTo>
                  <a:lnTo>
                    <a:pt x="7186366" y="47791"/>
                  </a:lnTo>
                  <a:lnTo>
                    <a:pt x="7192517" y="78231"/>
                  </a:lnTo>
                  <a:lnTo>
                    <a:pt x="7192517" y="4301794"/>
                  </a:lnTo>
                  <a:lnTo>
                    <a:pt x="7186366" y="4332227"/>
                  </a:lnTo>
                  <a:lnTo>
                    <a:pt x="7169594" y="4357077"/>
                  </a:lnTo>
                  <a:lnTo>
                    <a:pt x="7144726" y="4373832"/>
                  </a:lnTo>
                  <a:lnTo>
                    <a:pt x="7114286" y="4379976"/>
                  </a:lnTo>
                  <a:lnTo>
                    <a:pt x="78232" y="4379976"/>
                  </a:lnTo>
                  <a:lnTo>
                    <a:pt x="47791" y="4373832"/>
                  </a:lnTo>
                  <a:lnTo>
                    <a:pt x="22923" y="4357077"/>
                  </a:lnTo>
                  <a:lnTo>
                    <a:pt x="6151" y="4332227"/>
                  </a:lnTo>
                  <a:lnTo>
                    <a:pt x="0" y="4301794"/>
                  </a:lnTo>
                  <a:lnTo>
                    <a:pt x="0" y="78231"/>
                  </a:lnTo>
                  <a:close/>
                </a:path>
              </a:pathLst>
            </a:custGeom>
            <a:ln w="1295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84953" y="2865119"/>
              <a:ext cx="4013454" cy="141427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505966" y="4127753"/>
            <a:ext cx="6191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CD19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(low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expression)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252378" y="3851223"/>
            <a:ext cx="982344" cy="1461770"/>
            <a:chOff x="3252378" y="3851223"/>
            <a:chExt cx="982344" cy="1461770"/>
          </a:xfrm>
        </p:grpSpPr>
        <p:sp>
          <p:nvSpPr>
            <p:cNvPr id="27" name="object 27"/>
            <p:cNvSpPr/>
            <p:nvPr/>
          </p:nvSpPr>
          <p:spPr>
            <a:xfrm>
              <a:off x="3492581" y="4165258"/>
              <a:ext cx="149860" cy="262890"/>
            </a:xfrm>
            <a:custGeom>
              <a:avLst/>
              <a:gdLst/>
              <a:ahLst/>
              <a:cxnLst/>
              <a:rect l="l" t="t" r="r" b="b"/>
              <a:pathLst>
                <a:path w="149860" h="262889">
                  <a:moveTo>
                    <a:pt x="87426" y="100417"/>
                  </a:moveTo>
                  <a:lnTo>
                    <a:pt x="50845" y="100417"/>
                  </a:lnTo>
                  <a:lnTo>
                    <a:pt x="118536" y="262596"/>
                  </a:lnTo>
                  <a:lnTo>
                    <a:pt x="149778" y="249642"/>
                  </a:lnTo>
                  <a:lnTo>
                    <a:pt x="87426" y="100417"/>
                  </a:lnTo>
                  <a:close/>
                </a:path>
                <a:path w="149860" h="262889">
                  <a:moveTo>
                    <a:pt x="48129" y="0"/>
                  </a:moveTo>
                  <a:lnTo>
                    <a:pt x="11243" y="15751"/>
                  </a:lnTo>
                  <a:lnTo>
                    <a:pt x="0" y="55415"/>
                  </a:lnTo>
                  <a:lnTo>
                    <a:pt x="5760" y="77938"/>
                  </a:lnTo>
                  <a:lnTo>
                    <a:pt x="22524" y="101052"/>
                  </a:lnTo>
                  <a:lnTo>
                    <a:pt x="23286" y="101941"/>
                  </a:lnTo>
                  <a:lnTo>
                    <a:pt x="24302" y="102576"/>
                  </a:lnTo>
                  <a:lnTo>
                    <a:pt x="31611" y="105667"/>
                  </a:lnTo>
                  <a:lnTo>
                    <a:pt x="40384" y="104544"/>
                  </a:lnTo>
                  <a:lnTo>
                    <a:pt x="47630" y="101941"/>
                  </a:lnTo>
                  <a:lnTo>
                    <a:pt x="50845" y="100417"/>
                  </a:lnTo>
                  <a:lnTo>
                    <a:pt x="87426" y="100417"/>
                  </a:lnTo>
                  <a:lnTo>
                    <a:pt x="81960" y="87336"/>
                  </a:lnTo>
                  <a:lnTo>
                    <a:pt x="81595" y="87336"/>
                  </a:lnTo>
                  <a:lnTo>
                    <a:pt x="89707" y="83018"/>
                  </a:lnTo>
                  <a:lnTo>
                    <a:pt x="90088" y="82764"/>
                  </a:lnTo>
                  <a:lnTo>
                    <a:pt x="93390" y="80859"/>
                  </a:lnTo>
                  <a:lnTo>
                    <a:pt x="97200" y="79462"/>
                  </a:lnTo>
                  <a:lnTo>
                    <a:pt x="99486" y="76160"/>
                  </a:lnTo>
                  <a:lnTo>
                    <a:pt x="101645" y="73112"/>
                  </a:lnTo>
                  <a:lnTo>
                    <a:pt x="100883" y="69048"/>
                  </a:lnTo>
                  <a:lnTo>
                    <a:pt x="101010" y="65365"/>
                  </a:lnTo>
                  <a:lnTo>
                    <a:pt x="83050" y="18145"/>
                  </a:lnTo>
                  <a:lnTo>
                    <a:pt x="66673" y="5548"/>
                  </a:lnTo>
                  <a:lnTo>
                    <a:pt x="48129" y="0"/>
                  </a:lnTo>
                  <a:close/>
                </a:path>
              </a:pathLst>
            </a:custGeom>
            <a:solidFill>
              <a:srgbClr val="9FD6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492581" y="4165258"/>
              <a:ext cx="149860" cy="262890"/>
            </a:xfrm>
            <a:custGeom>
              <a:avLst/>
              <a:gdLst/>
              <a:ahLst/>
              <a:cxnLst/>
              <a:rect l="l" t="t" r="r" b="b"/>
              <a:pathLst>
                <a:path w="149860" h="262889">
                  <a:moveTo>
                    <a:pt x="81960" y="87336"/>
                  </a:moveTo>
                  <a:lnTo>
                    <a:pt x="92557" y="112696"/>
                  </a:lnTo>
                  <a:lnTo>
                    <a:pt x="115869" y="168489"/>
                  </a:lnTo>
                  <a:lnTo>
                    <a:pt x="139182" y="224281"/>
                  </a:lnTo>
                  <a:lnTo>
                    <a:pt x="149778" y="249642"/>
                  </a:lnTo>
                  <a:lnTo>
                    <a:pt x="118536" y="262596"/>
                  </a:lnTo>
                  <a:lnTo>
                    <a:pt x="50845" y="100417"/>
                  </a:lnTo>
                  <a:lnTo>
                    <a:pt x="47751" y="101897"/>
                  </a:lnTo>
                  <a:lnTo>
                    <a:pt x="40384" y="104544"/>
                  </a:lnTo>
                  <a:lnTo>
                    <a:pt x="31611" y="105667"/>
                  </a:lnTo>
                  <a:lnTo>
                    <a:pt x="24302" y="102576"/>
                  </a:lnTo>
                  <a:lnTo>
                    <a:pt x="23286" y="101941"/>
                  </a:lnTo>
                  <a:lnTo>
                    <a:pt x="22524" y="101052"/>
                  </a:lnTo>
                  <a:lnTo>
                    <a:pt x="21508" y="100417"/>
                  </a:lnTo>
                  <a:lnTo>
                    <a:pt x="0" y="55415"/>
                  </a:lnTo>
                  <a:lnTo>
                    <a:pt x="2061" y="33869"/>
                  </a:lnTo>
                  <a:lnTo>
                    <a:pt x="11243" y="15751"/>
                  </a:lnTo>
                  <a:lnTo>
                    <a:pt x="26842" y="3516"/>
                  </a:lnTo>
                  <a:lnTo>
                    <a:pt x="29382" y="2500"/>
                  </a:lnTo>
                  <a:lnTo>
                    <a:pt x="48129" y="0"/>
                  </a:lnTo>
                  <a:lnTo>
                    <a:pt x="83050" y="18145"/>
                  </a:lnTo>
                  <a:lnTo>
                    <a:pt x="100707" y="57989"/>
                  </a:lnTo>
                  <a:lnTo>
                    <a:pt x="101010" y="65365"/>
                  </a:lnTo>
                  <a:lnTo>
                    <a:pt x="100883" y="69048"/>
                  </a:lnTo>
                  <a:lnTo>
                    <a:pt x="101645" y="73112"/>
                  </a:lnTo>
                  <a:lnTo>
                    <a:pt x="99486" y="76160"/>
                  </a:lnTo>
                  <a:lnTo>
                    <a:pt x="97200" y="79462"/>
                  </a:lnTo>
                  <a:lnTo>
                    <a:pt x="93390" y="80859"/>
                  </a:lnTo>
                  <a:lnTo>
                    <a:pt x="90088" y="82764"/>
                  </a:lnTo>
                  <a:lnTo>
                    <a:pt x="89707" y="83018"/>
                  </a:lnTo>
                  <a:lnTo>
                    <a:pt x="81833" y="87209"/>
                  </a:lnTo>
                  <a:close/>
                </a:path>
              </a:pathLst>
            </a:custGeom>
            <a:ln w="3175">
              <a:solidFill>
                <a:srgbClr val="3D969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500798" y="4183014"/>
              <a:ext cx="116839" cy="220979"/>
            </a:xfrm>
            <a:custGeom>
              <a:avLst/>
              <a:gdLst/>
              <a:ahLst/>
              <a:cxnLst/>
              <a:rect l="l" t="t" r="r" b="b"/>
              <a:pathLst>
                <a:path w="116839" h="220979">
                  <a:moveTo>
                    <a:pt x="59641" y="76057"/>
                  </a:moveTo>
                  <a:lnTo>
                    <a:pt x="43010" y="76057"/>
                  </a:lnTo>
                  <a:lnTo>
                    <a:pt x="46820" y="77708"/>
                  </a:lnTo>
                  <a:lnTo>
                    <a:pt x="48090" y="81010"/>
                  </a:lnTo>
                  <a:lnTo>
                    <a:pt x="102954" y="215884"/>
                  </a:lnTo>
                  <a:lnTo>
                    <a:pt x="104224" y="218932"/>
                  </a:lnTo>
                  <a:lnTo>
                    <a:pt x="107653" y="220456"/>
                  </a:lnTo>
                  <a:lnTo>
                    <a:pt x="110828" y="219313"/>
                  </a:lnTo>
                  <a:lnTo>
                    <a:pt x="116543" y="214233"/>
                  </a:lnTo>
                  <a:lnTo>
                    <a:pt x="115273" y="211185"/>
                  </a:lnTo>
                  <a:lnTo>
                    <a:pt x="99070" y="171291"/>
                  </a:lnTo>
                  <a:lnTo>
                    <a:pt x="81380" y="128349"/>
                  </a:lnTo>
                  <a:lnTo>
                    <a:pt x="61388" y="80210"/>
                  </a:lnTo>
                  <a:lnTo>
                    <a:pt x="61312" y="80028"/>
                  </a:lnTo>
                  <a:lnTo>
                    <a:pt x="61147" y="79867"/>
                  </a:lnTo>
                  <a:lnTo>
                    <a:pt x="59722" y="76263"/>
                  </a:lnTo>
                  <a:lnTo>
                    <a:pt x="59641" y="76057"/>
                  </a:lnTo>
                  <a:close/>
                </a:path>
                <a:path w="116839" h="220979">
                  <a:moveTo>
                    <a:pt x="32707" y="0"/>
                  </a:moveTo>
                  <a:lnTo>
                    <a:pt x="318" y="32115"/>
                  </a:lnTo>
                  <a:lnTo>
                    <a:pt x="0" y="45831"/>
                  </a:lnTo>
                  <a:lnTo>
                    <a:pt x="2497" y="57642"/>
                  </a:lnTo>
                  <a:lnTo>
                    <a:pt x="5905" y="66801"/>
                  </a:lnTo>
                  <a:lnTo>
                    <a:pt x="6025" y="67125"/>
                  </a:lnTo>
                  <a:lnTo>
                    <a:pt x="11079" y="76057"/>
                  </a:lnTo>
                  <a:lnTo>
                    <a:pt x="11196" y="76263"/>
                  </a:lnTo>
                  <a:lnTo>
                    <a:pt x="18463" y="82377"/>
                  </a:lnTo>
                  <a:lnTo>
                    <a:pt x="28278" y="82788"/>
                  </a:lnTo>
                  <a:lnTo>
                    <a:pt x="28996" y="82377"/>
                  </a:lnTo>
                  <a:lnTo>
                    <a:pt x="35136" y="79867"/>
                  </a:lnTo>
                  <a:lnTo>
                    <a:pt x="39708" y="77581"/>
                  </a:lnTo>
                  <a:lnTo>
                    <a:pt x="43010" y="76057"/>
                  </a:lnTo>
                  <a:lnTo>
                    <a:pt x="59641" y="76057"/>
                  </a:lnTo>
                  <a:lnTo>
                    <a:pt x="59139" y="74787"/>
                  </a:lnTo>
                  <a:lnTo>
                    <a:pt x="60843" y="70669"/>
                  </a:lnTo>
                  <a:lnTo>
                    <a:pt x="67156" y="66801"/>
                  </a:lnTo>
                  <a:lnTo>
                    <a:pt x="74444" y="62767"/>
                  </a:lnTo>
                  <a:lnTo>
                    <a:pt x="79078" y="58150"/>
                  </a:lnTo>
                  <a:lnTo>
                    <a:pt x="79840" y="56499"/>
                  </a:lnTo>
                  <a:lnTo>
                    <a:pt x="79840" y="52943"/>
                  </a:lnTo>
                  <a:lnTo>
                    <a:pt x="79459" y="45831"/>
                  </a:lnTo>
                  <a:lnTo>
                    <a:pt x="78062" y="38719"/>
                  </a:lnTo>
                  <a:lnTo>
                    <a:pt x="75766" y="32750"/>
                  </a:lnTo>
                  <a:lnTo>
                    <a:pt x="75522" y="32750"/>
                  </a:lnTo>
                  <a:lnTo>
                    <a:pt x="72192" y="25576"/>
                  </a:lnTo>
                  <a:lnTo>
                    <a:pt x="67933" y="18986"/>
                  </a:lnTo>
                  <a:lnTo>
                    <a:pt x="62770" y="13086"/>
                  </a:lnTo>
                  <a:lnTo>
                    <a:pt x="56726" y="7985"/>
                  </a:lnTo>
                  <a:lnTo>
                    <a:pt x="45175" y="1998"/>
                  </a:lnTo>
                  <a:lnTo>
                    <a:pt x="32707" y="0"/>
                  </a:lnTo>
                  <a:close/>
                </a:path>
                <a:path w="116839" h="220979">
                  <a:moveTo>
                    <a:pt x="75522" y="32115"/>
                  </a:moveTo>
                  <a:lnTo>
                    <a:pt x="75522" y="32750"/>
                  </a:lnTo>
                  <a:lnTo>
                    <a:pt x="75766" y="32750"/>
                  </a:lnTo>
                  <a:lnTo>
                    <a:pt x="75522" y="32115"/>
                  </a:lnTo>
                  <a:close/>
                </a:path>
              </a:pathLst>
            </a:custGeom>
            <a:solidFill>
              <a:srgbClr val="C0E3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503979" y="4204970"/>
              <a:ext cx="40005" cy="57150"/>
            </a:xfrm>
            <a:custGeom>
              <a:avLst/>
              <a:gdLst/>
              <a:ahLst/>
              <a:cxnLst/>
              <a:rect l="l" t="t" r="r" b="b"/>
              <a:pathLst>
                <a:path w="40004" h="57150">
                  <a:moveTo>
                    <a:pt x="11380" y="0"/>
                  </a:moveTo>
                  <a:lnTo>
                    <a:pt x="0" y="15755"/>
                  </a:lnTo>
                  <a:lnTo>
                    <a:pt x="918" y="27908"/>
                  </a:lnTo>
                  <a:lnTo>
                    <a:pt x="26306" y="56528"/>
                  </a:lnTo>
                  <a:lnTo>
                    <a:pt x="33224" y="54355"/>
                  </a:lnTo>
                  <a:lnTo>
                    <a:pt x="37599" y="50095"/>
                  </a:lnTo>
                  <a:lnTo>
                    <a:pt x="39463" y="43799"/>
                  </a:lnTo>
                  <a:lnTo>
                    <a:pt x="39635" y="36907"/>
                  </a:lnTo>
                  <a:lnTo>
                    <a:pt x="38685" y="28574"/>
                  </a:lnTo>
                  <a:lnTo>
                    <a:pt x="38050" y="26288"/>
                  </a:lnTo>
                  <a:lnTo>
                    <a:pt x="37288" y="24129"/>
                  </a:lnTo>
                  <a:lnTo>
                    <a:pt x="37161" y="24637"/>
                  </a:lnTo>
                  <a:lnTo>
                    <a:pt x="34621" y="16636"/>
                  </a:lnTo>
                  <a:lnTo>
                    <a:pt x="29033" y="9651"/>
                  </a:lnTo>
                  <a:lnTo>
                    <a:pt x="19889" y="2793"/>
                  </a:lnTo>
                  <a:lnTo>
                    <a:pt x="16714" y="1396"/>
                  </a:lnTo>
                  <a:lnTo>
                    <a:pt x="11380" y="0"/>
                  </a:lnTo>
                  <a:close/>
                </a:path>
              </a:pathLst>
            </a:custGeom>
            <a:solidFill>
              <a:srgbClr val="DFF1F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56686" y="4045398"/>
              <a:ext cx="113375" cy="17137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456686" y="4045398"/>
              <a:ext cx="113664" cy="171450"/>
            </a:xfrm>
            <a:custGeom>
              <a:avLst/>
              <a:gdLst/>
              <a:ahLst/>
              <a:cxnLst/>
              <a:rect l="l" t="t" r="r" b="b"/>
              <a:pathLst>
                <a:path w="113664" h="171450">
                  <a:moveTo>
                    <a:pt x="28193" y="2853"/>
                  </a:moveTo>
                  <a:lnTo>
                    <a:pt x="0" y="31428"/>
                  </a:lnTo>
                  <a:lnTo>
                    <a:pt x="2539" y="38667"/>
                  </a:lnTo>
                  <a:lnTo>
                    <a:pt x="3048" y="39810"/>
                  </a:lnTo>
                  <a:lnTo>
                    <a:pt x="3428" y="41207"/>
                  </a:lnTo>
                  <a:lnTo>
                    <a:pt x="3937" y="42350"/>
                  </a:lnTo>
                  <a:lnTo>
                    <a:pt x="7653" y="52812"/>
                  </a:lnTo>
                  <a:lnTo>
                    <a:pt x="11382" y="63273"/>
                  </a:lnTo>
                  <a:lnTo>
                    <a:pt x="15134" y="73783"/>
                  </a:lnTo>
                  <a:lnTo>
                    <a:pt x="18923" y="84387"/>
                  </a:lnTo>
                  <a:lnTo>
                    <a:pt x="23971" y="98579"/>
                  </a:lnTo>
                  <a:lnTo>
                    <a:pt x="29019" y="112772"/>
                  </a:lnTo>
                  <a:lnTo>
                    <a:pt x="34067" y="126964"/>
                  </a:lnTo>
                  <a:lnTo>
                    <a:pt x="39115" y="141156"/>
                  </a:lnTo>
                  <a:lnTo>
                    <a:pt x="41021" y="146363"/>
                  </a:lnTo>
                  <a:lnTo>
                    <a:pt x="42925" y="151697"/>
                  </a:lnTo>
                  <a:lnTo>
                    <a:pt x="44703" y="156904"/>
                  </a:lnTo>
                  <a:lnTo>
                    <a:pt x="50671" y="165123"/>
                  </a:lnTo>
                  <a:lnTo>
                    <a:pt x="60626" y="170080"/>
                  </a:lnTo>
                  <a:lnTo>
                    <a:pt x="73225" y="171370"/>
                  </a:lnTo>
                  <a:lnTo>
                    <a:pt x="87122" y="168588"/>
                  </a:lnTo>
                  <a:lnTo>
                    <a:pt x="99667" y="161990"/>
                  </a:lnTo>
                  <a:lnTo>
                    <a:pt x="108711" y="153046"/>
                  </a:lnTo>
                  <a:lnTo>
                    <a:pt x="113375" y="142888"/>
                  </a:lnTo>
                  <a:lnTo>
                    <a:pt x="112775" y="132647"/>
                  </a:lnTo>
                  <a:lnTo>
                    <a:pt x="112522" y="132012"/>
                  </a:lnTo>
                  <a:lnTo>
                    <a:pt x="112140" y="130996"/>
                  </a:lnTo>
                  <a:lnTo>
                    <a:pt x="111887" y="130361"/>
                  </a:lnTo>
                  <a:lnTo>
                    <a:pt x="108055" y="119558"/>
                  </a:lnTo>
                  <a:lnTo>
                    <a:pt x="104187" y="108708"/>
                  </a:lnTo>
                  <a:lnTo>
                    <a:pt x="100296" y="97857"/>
                  </a:lnTo>
                  <a:lnTo>
                    <a:pt x="96392" y="87054"/>
                  </a:lnTo>
                  <a:lnTo>
                    <a:pt x="91344" y="72860"/>
                  </a:lnTo>
                  <a:lnTo>
                    <a:pt x="86296" y="58654"/>
                  </a:lnTo>
                  <a:lnTo>
                    <a:pt x="81248" y="44424"/>
                  </a:lnTo>
                  <a:lnTo>
                    <a:pt x="76200" y="30158"/>
                  </a:lnTo>
                  <a:lnTo>
                    <a:pt x="74294" y="24951"/>
                  </a:lnTo>
                  <a:lnTo>
                    <a:pt x="72389" y="19744"/>
                  </a:lnTo>
                  <a:lnTo>
                    <a:pt x="70612" y="14537"/>
                  </a:lnTo>
                  <a:lnTo>
                    <a:pt x="64644" y="6246"/>
                  </a:lnTo>
                  <a:lnTo>
                    <a:pt x="54689" y="1266"/>
                  </a:lnTo>
                  <a:lnTo>
                    <a:pt x="42090" y="0"/>
                  </a:lnTo>
                  <a:lnTo>
                    <a:pt x="28193" y="2853"/>
                  </a:lnTo>
                  <a:close/>
                </a:path>
              </a:pathLst>
            </a:custGeom>
            <a:ln w="3175">
              <a:solidFill>
                <a:srgbClr val="A67DF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84042" y="3852810"/>
              <a:ext cx="113393" cy="17137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384042" y="3852810"/>
              <a:ext cx="113664" cy="171450"/>
            </a:xfrm>
            <a:custGeom>
              <a:avLst/>
              <a:gdLst/>
              <a:ahLst/>
              <a:cxnLst/>
              <a:rect l="l" t="t" r="r" b="b"/>
              <a:pathLst>
                <a:path w="113664" h="171450">
                  <a:moveTo>
                    <a:pt x="28321" y="2782"/>
                  </a:moveTo>
                  <a:lnTo>
                    <a:pt x="0" y="31484"/>
                  </a:lnTo>
                  <a:lnTo>
                    <a:pt x="2667" y="38723"/>
                  </a:lnTo>
                  <a:lnTo>
                    <a:pt x="3048" y="39866"/>
                  </a:lnTo>
                  <a:lnTo>
                    <a:pt x="3556" y="41263"/>
                  </a:lnTo>
                  <a:lnTo>
                    <a:pt x="3937" y="42406"/>
                  </a:lnTo>
                  <a:lnTo>
                    <a:pt x="7653" y="52812"/>
                  </a:lnTo>
                  <a:lnTo>
                    <a:pt x="11382" y="63265"/>
                  </a:lnTo>
                  <a:lnTo>
                    <a:pt x="15134" y="73767"/>
                  </a:lnTo>
                  <a:lnTo>
                    <a:pt x="18923" y="84316"/>
                  </a:lnTo>
                  <a:lnTo>
                    <a:pt x="23973" y="98528"/>
                  </a:lnTo>
                  <a:lnTo>
                    <a:pt x="29035" y="112764"/>
                  </a:lnTo>
                  <a:lnTo>
                    <a:pt x="34121" y="127000"/>
                  </a:lnTo>
                  <a:lnTo>
                    <a:pt x="39243" y="141212"/>
                  </a:lnTo>
                  <a:lnTo>
                    <a:pt x="41021" y="146419"/>
                  </a:lnTo>
                  <a:lnTo>
                    <a:pt x="42925" y="151626"/>
                  </a:lnTo>
                  <a:lnTo>
                    <a:pt x="44831" y="156960"/>
                  </a:lnTo>
                  <a:lnTo>
                    <a:pt x="50742" y="165177"/>
                  </a:lnTo>
                  <a:lnTo>
                    <a:pt x="60690" y="170120"/>
                  </a:lnTo>
                  <a:lnTo>
                    <a:pt x="73280" y="171372"/>
                  </a:lnTo>
                  <a:lnTo>
                    <a:pt x="87122" y="168517"/>
                  </a:lnTo>
                  <a:lnTo>
                    <a:pt x="99720" y="161992"/>
                  </a:lnTo>
                  <a:lnTo>
                    <a:pt x="108759" y="153086"/>
                  </a:lnTo>
                  <a:lnTo>
                    <a:pt x="113393" y="142942"/>
                  </a:lnTo>
                  <a:lnTo>
                    <a:pt x="112775" y="132703"/>
                  </a:lnTo>
                  <a:lnTo>
                    <a:pt x="112522" y="131941"/>
                  </a:lnTo>
                  <a:lnTo>
                    <a:pt x="112268" y="131052"/>
                  </a:lnTo>
                  <a:lnTo>
                    <a:pt x="96520" y="86983"/>
                  </a:lnTo>
                  <a:lnTo>
                    <a:pt x="91451" y="72790"/>
                  </a:lnTo>
                  <a:lnTo>
                    <a:pt x="86360" y="58598"/>
                  </a:lnTo>
                  <a:lnTo>
                    <a:pt x="81268" y="44406"/>
                  </a:lnTo>
                  <a:lnTo>
                    <a:pt x="76200" y="30214"/>
                  </a:lnTo>
                  <a:lnTo>
                    <a:pt x="42162" y="0"/>
                  </a:lnTo>
                  <a:lnTo>
                    <a:pt x="28321" y="2782"/>
                  </a:lnTo>
                  <a:close/>
                </a:path>
              </a:pathLst>
            </a:custGeom>
            <a:ln w="3175">
              <a:solidFill>
                <a:srgbClr val="A67DF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259045" y="4324782"/>
              <a:ext cx="969010" cy="981710"/>
            </a:xfrm>
            <a:custGeom>
              <a:avLst/>
              <a:gdLst/>
              <a:ahLst/>
              <a:cxnLst/>
              <a:rect l="l" t="t" r="r" b="b"/>
              <a:pathLst>
                <a:path w="969010" h="981710">
                  <a:moveTo>
                    <a:pt x="465295" y="0"/>
                  </a:moveTo>
                  <a:lnTo>
                    <a:pt x="417636" y="3551"/>
                  </a:lnTo>
                  <a:lnTo>
                    <a:pt x="371056" y="12892"/>
                  </a:lnTo>
                  <a:lnTo>
                    <a:pt x="326304" y="28696"/>
                  </a:lnTo>
                  <a:lnTo>
                    <a:pt x="284127" y="51637"/>
                  </a:lnTo>
                  <a:lnTo>
                    <a:pt x="237417" y="75211"/>
                  </a:lnTo>
                  <a:lnTo>
                    <a:pt x="192055" y="102461"/>
                  </a:lnTo>
                  <a:lnTo>
                    <a:pt x="149143" y="133558"/>
                  </a:lnTo>
                  <a:lnTo>
                    <a:pt x="109785" y="168672"/>
                  </a:lnTo>
                  <a:lnTo>
                    <a:pt x="75085" y="207974"/>
                  </a:lnTo>
                  <a:lnTo>
                    <a:pt x="43097" y="258250"/>
                  </a:lnTo>
                  <a:lnTo>
                    <a:pt x="26444" y="315289"/>
                  </a:lnTo>
                  <a:lnTo>
                    <a:pt x="13852" y="366622"/>
                  </a:lnTo>
                  <a:lnTo>
                    <a:pt x="4679" y="418748"/>
                  </a:lnTo>
                  <a:lnTo>
                    <a:pt x="0" y="471331"/>
                  </a:lnTo>
                  <a:lnTo>
                    <a:pt x="885" y="524036"/>
                  </a:lnTo>
                  <a:lnTo>
                    <a:pt x="8410" y="576528"/>
                  </a:lnTo>
                  <a:lnTo>
                    <a:pt x="23168" y="626964"/>
                  </a:lnTo>
                  <a:lnTo>
                    <a:pt x="44120" y="674974"/>
                  </a:lnTo>
                  <a:lnTo>
                    <a:pt x="70114" y="720601"/>
                  </a:lnTo>
                  <a:lnTo>
                    <a:pt x="99996" y="763886"/>
                  </a:lnTo>
                  <a:lnTo>
                    <a:pt x="132616" y="804874"/>
                  </a:lnTo>
                  <a:lnTo>
                    <a:pt x="148842" y="822590"/>
                  </a:lnTo>
                  <a:lnTo>
                    <a:pt x="162890" y="842021"/>
                  </a:lnTo>
                  <a:lnTo>
                    <a:pt x="192687" y="879169"/>
                  </a:lnTo>
                  <a:lnTo>
                    <a:pt x="233954" y="909176"/>
                  </a:lnTo>
                  <a:lnTo>
                    <a:pt x="285937" y="936827"/>
                  </a:lnTo>
                  <a:lnTo>
                    <a:pt x="340634" y="957143"/>
                  </a:lnTo>
                  <a:lnTo>
                    <a:pt x="390045" y="965148"/>
                  </a:lnTo>
                  <a:lnTo>
                    <a:pt x="430129" y="975768"/>
                  </a:lnTo>
                  <a:lnTo>
                    <a:pt x="450356" y="979775"/>
                  </a:lnTo>
                  <a:lnTo>
                    <a:pt x="471519" y="981180"/>
                  </a:lnTo>
                  <a:lnTo>
                    <a:pt x="484168" y="981180"/>
                  </a:lnTo>
                  <a:lnTo>
                    <a:pt x="497074" y="979483"/>
                  </a:lnTo>
                  <a:lnTo>
                    <a:pt x="509933" y="976810"/>
                  </a:lnTo>
                  <a:lnTo>
                    <a:pt x="522887" y="973911"/>
                  </a:lnTo>
                  <a:lnTo>
                    <a:pt x="546477" y="970208"/>
                  </a:lnTo>
                  <a:lnTo>
                    <a:pt x="594324" y="968231"/>
                  </a:lnTo>
                  <a:lnTo>
                    <a:pt x="634216" y="958399"/>
                  </a:lnTo>
                  <a:lnTo>
                    <a:pt x="665438" y="941901"/>
                  </a:lnTo>
                  <a:lnTo>
                    <a:pt x="681383" y="933271"/>
                  </a:lnTo>
                  <a:lnTo>
                    <a:pt x="703150" y="923508"/>
                  </a:lnTo>
                  <a:lnTo>
                    <a:pt x="725214" y="914507"/>
                  </a:lnTo>
                  <a:lnTo>
                    <a:pt x="746730" y="904696"/>
                  </a:lnTo>
                  <a:lnTo>
                    <a:pt x="766854" y="892504"/>
                  </a:lnTo>
                  <a:lnTo>
                    <a:pt x="784084" y="876395"/>
                  </a:lnTo>
                  <a:lnTo>
                    <a:pt x="799350" y="857928"/>
                  </a:lnTo>
                  <a:lnTo>
                    <a:pt x="814306" y="839033"/>
                  </a:lnTo>
                  <a:lnTo>
                    <a:pt x="830608" y="821638"/>
                  </a:lnTo>
                  <a:lnTo>
                    <a:pt x="844707" y="809257"/>
                  </a:lnTo>
                  <a:lnTo>
                    <a:pt x="859008" y="797365"/>
                  </a:lnTo>
                  <a:lnTo>
                    <a:pt x="872667" y="784972"/>
                  </a:lnTo>
                  <a:lnTo>
                    <a:pt x="884837" y="771092"/>
                  </a:lnTo>
                  <a:lnTo>
                    <a:pt x="893237" y="756161"/>
                  </a:lnTo>
                  <a:lnTo>
                    <a:pt x="899077" y="739945"/>
                  </a:lnTo>
                  <a:lnTo>
                    <a:pt x="904750" y="723586"/>
                  </a:lnTo>
                  <a:lnTo>
                    <a:pt x="912650" y="708227"/>
                  </a:lnTo>
                  <a:lnTo>
                    <a:pt x="934464" y="669540"/>
                  </a:lnTo>
                  <a:lnTo>
                    <a:pt x="950963" y="625732"/>
                  </a:lnTo>
                  <a:lnTo>
                    <a:pt x="962138" y="578249"/>
                  </a:lnTo>
                  <a:lnTo>
                    <a:pt x="967978" y="528537"/>
                  </a:lnTo>
                  <a:lnTo>
                    <a:pt x="968475" y="478041"/>
                  </a:lnTo>
                  <a:lnTo>
                    <a:pt x="963619" y="428206"/>
                  </a:lnTo>
                  <a:lnTo>
                    <a:pt x="953401" y="380478"/>
                  </a:lnTo>
                  <a:lnTo>
                    <a:pt x="937812" y="336304"/>
                  </a:lnTo>
                  <a:lnTo>
                    <a:pt x="916841" y="297128"/>
                  </a:lnTo>
                  <a:lnTo>
                    <a:pt x="897212" y="248070"/>
                  </a:lnTo>
                  <a:lnTo>
                    <a:pt x="875725" y="210704"/>
                  </a:lnTo>
                  <a:lnTo>
                    <a:pt x="847332" y="178291"/>
                  </a:lnTo>
                  <a:lnTo>
                    <a:pt x="806986" y="144093"/>
                  </a:lnTo>
                  <a:lnTo>
                    <a:pt x="772306" y="108359"/>
                  </a:lnTo>
                  <a:lnTo>
                    <a:pt x="735499" y="78274"/>
                  </a:lnTo>
                  <a:lnTo>
                    <a:pt x="696258" y="53494"/>
                  </a:lnTo>
                  <a:lnTo>
                    <a:pt x="654276" y="33678"/>
                  </a:lnTo>
                  <a:lnTo>
                    <a:pt x="609245" y="18483"/>
                  </a:lnTo>
                  <a:lnTo>
                    <a:pt x="560860" y="7568"/>
                  </a:lnTo>
                  <a:lnTo>
                    <a:pt x="513286" y="1563"/>
                  </a:lnTo>
                  <a:lnTo>
                    <a:pt x="465295" y="0"/>
                  </a:lnTo>
                  <a:close/>
                </a:path>
              </a:pathLst>
            </a:custGeom>
            <a:solidFill>
              <a:srgbClr val="EEDCF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259045" y="4324782"/>
              <a:ext cx="969010" cy="981710"/>
            </a:xfrm>
            <a:custGeom>
              <a:avLst/>
              <a:gdLst/>
              <a:ahLst/>
              <a:cxnLst/>
              <a:rect l="l" t="t" r="r" b="b"/>
              <a:pathLst>
                <a:path w="969010" h="981710">
                  <a:moveTo>
                    <a:pt x="560860" y="7568"/>
                  </a:moveTo>
                  <a:lnTo>
                    <a:pt x="513286" y="1563"/>
                  </a:lnTo>
                  <a:lnTo>
                    <a:pt x="465295" y="0"/>
                  </a:lnTo>
                  <a:lnTo>
                    <a:pt x="417636" y="3551"/>
                  </a:lnTo>
                  <a:lnTo>
                    <a:pt x="371056" y="12892"/>
                  </a:lnTo>
                  <a:lnTo>
                    <a:pt x="326304" y="28696"/>
                  </a:lnTo>
                  <a:lnTo>
                    <a:pt x="284127" y="51637"/>
                  </a:lnTo>
                  <a:lnTo>
                    <a:pt x="237417" y="75211"/>
                  </a:lnTo>
                  <a:lnTo>
                    <a:pt x="192055" y="102461"/>
                  </a:lnTo>
                  <a:lnTo>
                    <a:pt x="149143" y="133558"/>
                  </a:lnTo>
                  <a:lnTo>
                    <a:pt x="109785" y="168672"/>
                  </a:lnTo>
                  <a:lnTo>
                    <a:pt x="75085" y="207974"/>
                  </a:lnTo>
                  <a:lnTo>
                    <a:pt x="43097" y="258250"/>
                  </a:lnTo>
                  <a:lnTo>
                    <a:pt x="26444" y="315289"/>
                  </a:lnTo>
                  <a:lnTo>
                    <a:pt x="13852" y="366622"/>
                  </a:lnTo>
                  <a:lnTo>
                    <a:pt x="4679" y="418748"/>
                  </a:lnTo>
                  <a:lnTo>
                    <a:pt x="0" y="471331"/>
                  </a:lnTo>
                  <a:lnTo>
                    <a:pt x="885" y="524036"/>
                  </a:lnTo>
                  <a:lnTo>
                    <a:pt x="8410" y="576528"/>
                  </a:lnTo>
                  <a:lnTo>
                    <a:pt x="23168" y="626964"/>
                  </a:lnTo>
                  <a:lnTo>
                    <a:pt x="44120" y="674974"/>
                  </a:lnTo>
                  <a:lnTo>
                    <a:pt x="70114" y="720601"/>
                  </a:lnTo>
                  <a:lnTo>
                    <a:pt x="99996" y="763886"/>
                  </a:lnTo>
                  <a:lnTo>
                    <a:pt x="132616" y="804874"/>
                  </a:lnTo>
                  <a:lnTo>
                    <a:pt x="148842" y="822590"/>
                  </a:lnTo>
                  <a:lnTo>
                    <a:pt x="162890" y="842021"/>
                  </a:lnTo>
                  <a:lnTo>
                    <a:pt x="192687" y="879169"/>
                  </a:lnTo>
                  <a:lnTo>
                    <a:pt x="233954" y="909176"/>
                  </a:lnTo>
                  <a:lnTo>
                    <a:pt x="285937" y="936827"/>
                  </a:lnTo>
                  <a:lnTo>
                    <a:pt x="340634" y="957143"/>
                  </a:lnTo>
                  <a:lnTo>
                    <a:pt x="390045" y="965148"/>
                  </a:lnTo>
                  <a:lnTo>
                    <a:pt x="410117" y="970452"/>
                  </a:lnTo>
                  <a:lnTo>
                    <a:pt x="430129" y="975768"/>
                  </a:lnTo>
                  <a:lnTo>
                    <a:pt x="450356" y="979775"/>
                  </a:lnTo>
                  <a:lnTo>
                    <a:pt x="471071" y="981150"/>
                  </a:lnTo>
                  <a:lnTo>
                    <a:pt x="484168" y="981180"/>
                  </a:lnTo>
                  <a:lnTo>
                    <a:pt x="497074" y="979483"/>
                  </a:lnTo>
                  <a:lnTo>
                    <a:pt x="509933" y="976810"/>
                  </a:lnTo>
                  <a:lnTo>
                    <a:pt x="522887" y="973911"/>
                  </a:lnTo>
                  <a:lnTo>
                    <a:pt x="546477" y="970208"/>
                  </a:lnTo>
                  <a:lnTo>
                    <a:pt x="594324" y="968231"/>
                  </a:lnTo>
                  <a:lnTo>
                    <a:pt x="634216" y="958399"/>
                  </a:lnTo>
                  <a:lnTo>
                    <a:pt x="665438" y="941901"/>
                  </a:lnTo>
                  <a:lnTo>
                    <a:pt x="681383" y="933271"/>
                  </a:lnTo>
                  <a:lnTo>
                    <a:pt x="703150" y="923508"/>
                  </a:lnTo>
                  <a:lnTo>
                    <a:pt x="725214" y="914507"/>
                  </a:lnTo>
                  <a:lnTo>
                    <a:pt x="746730" y="904696"/>
                  </a:lnTo>
                  <a:lnTo>
                    <a:pt x="766854" y="892504"/>
                  </a:lnTo>
                  <a:lnTo>
                    <a:pt x="784084" y="876395"/>
                  </a:lnTo>
                  <a:lnTo>
                    <a:pt x="799350" y="857928"/>
                  </a:lnTo>
                  <a:lnTo>
                    <a:pt x="814306" y="839033"/>
                  </a:lnTo>
                  <a:lnTo>
                    <a:pt x="830608" y="821638"/>
                  </a:lnTo>
                  <a:lnTo>
                    <a:pt x="844707" y="809257"/>
                  </a:lnTo>
                  <a:lnTo>
                    <a:pt x="859008" y="797365"/>
                  </a:lnTo>
                  <a:lnTo>
                    <a:pt x="872667" y="784972"/>
                  </a:lnTo>
                  <a:lnTo>
                    <a:pt x="884837" y="771092"/>
                  </a:lnTo>
                  <a:lnTo>
                    <a:pt x="893237" y="756161"/>
                  </a:lnTo>
                  <a:lnTo>
                    <a:pt x="899077" y="739945"/>
                  </a:lnTo>
                  <a:lnTo>
                    <a:pt x="904750" y="723586"/>
                  </a:lnTo>
                  <a:lnTo>
                    <a:pt x="912650" y="708227"/>
                  </a:lnTo>
                  <a:lnTo>
                    <a:pt x="934464" y="669540"/>
                  </a:lnTo>
                  <a:lnTo>
                    <a:pt x="950963" y="625732"/>
                  </a:lnTo>
                  <a:lnTo>
                    <a:pt x="962138" y="578249"/>
                  </a:lnTo>
                  <a:lnTo>
                    <a:pt x="967978" y="528537"/>
                  </a:lnTo>
                  <a:lnTo>
                    <a:pt x="968475" y="478041"/>
                  </a:lnTo>
                  <a:lnTo>
                    <a:pt x="963619" y="428206"/>
                  </a:lnTo>
                  <a:lnTo>
                    <a:pt x="953401" y="380478"/>
                  </a:lnTo>
                  <a:lnTo>
                    <a:pt x="937812" y="336304"/>
                  </a:lnTo>
                  <a:lnTo>
                    <a:pt x="916841" y="297128"/>
                  </a:lnTo>
                  <a:lnTo>
                    <a:pt x="897212" y="248070"/>
                  </a:lnTo>
                  <a:lnTo>
                    <a:pt x="875725" y="210704"/>
                  </a:lnTo>
                  <a:lnTo>
                    <a:pt x="847332" y="178291"/>
                  </a:lnTo>
                  <a:lnTo>
                    <a:pt x="806986" y="144093"/>
                  </a:lnTo>
                  <a:lnTo>
                    <a:pt x="772306" y="108359"/>
                  </a:lnTo>
                  <a:lnTo>
                    <a:pt x="735499" y="78274"/>
                  </a:lnTo>
                  <a:lnTo>
                    <a:pt x="696258" y="53494"/>
                  </a:lnTo>
                  <a:lnTo>
                    <a:pt x="654276" y="33678"/>
                  </a:lnTo>
                  <a:lnTo>
                    <a:pt x="609245" y="18483"/>
                  </a:lnTo>
                  <a:lnTo>
                    <a:pt x="560860" y="7568"/>
                  </a:lnTo>
                  <a:close/>
                </a:path>
              </a:pathLst>
            </a:custGeom>
            <a:ln w="12954">
              <a:solidFill>
                <a:srgbClr val="D6A8E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3397774" y="4437126"/>
              <a:ext cx="742950" cy="739140"/>
            </a:xfrm>
            <a:custGeom>
              <a:avLst/>
              <a:gdLst/>
              <a:ahLst/>
              <a:cxnLst/>
              <a:rect l="l" t="t" r="r" b="b"/>
              <a:pathLst>
                <a:path w="742950" h="739139">
                  <a:moveTo>
                    <a:pt x="343646" y="0"/>
                  </a:moveTo>
                  <a:lnTo>
                    <a:pt x="332172" y="2319"/>
                  </a:lnTo>
                  <a:lnTo>
                    <a:pt x="322056" y="7413"/>
                  </a:lnTo>
                  <a:lnTo>
                    <a:pt x="312320" y="13626"/>
                  </a:lnTo>
                  <a:lnTo>
                    <a:pt x="301990" y="19304"/>
                  </a:lnTo>
                  <a:lnTo>
                    <a:pt x="288805" y="23348"/>
                  </a:lnTo>
                  <a:lnTo>
                    <a:pt x="274526" y="24510"/>
                  </a:lnTo>
                  <a:lnTo>
                    <a:pt x="260199" y="23197"/>
                  </a:lnTo>
                  <a:lnTo>
                    <a:pt x="246872" y="19812"/>
                  </a:lnTo>
                  <a:lnTo>
                    <a:pt x="231695" y="13874"/>
                  </a:lnTo>
                  <a:lnTo>
                    <a:pt x="224012" y="11382"/>
                  </a:lnTo>
                  <a:lnTo>
                    <a:pt x="216138" y="10032"/>
                  </a:lnTo>
                  <a:lnTo>
                    <a:pt x="206956" y="10721"/>
                  </a:lnTo>
                  <a:lnTo>
                    <a:pt x="198215" y="13636"/>
                  </a:lnTo>
                  <a:lnTo>
                    <a:pt x="167130" y="47315"/>
                  </a:lnTo>
                  <a:lnTo>
                    <a:pt x="155940" y="71628"/>
                  </a:lnTo>
                  <a:lnTo>
                    <a:pt x="145018" y="75946"/>
                  </a:lnTo>
                  <a:lnTo>
                    <a:pt x="109458" y="92630"/>
                  </a:lnTo>
                  <a:lnTo>
                    <a:pt x="93329" y="128016"/>
                  </a:lnTo>
                  <a:lnTo>
                    <a:pt x="91932" y="133604"/>
                  </a:lnTo>
                  <a:lnTo>
                    <a:pt x="88884" y="138556"/>
                  </a:lnTo>
                  <a:lnTo>
                    <a:pt x="80575" y="148226"/>
                  </a:lnTo>
                  <a:lnTo>
                    <a:pt x="69945" y="155717"/>
                  </a:lnTo>
                  <a:lnTo>
                    <a:pt x="58433" y="162470"/>
                  </a:lnTo>
                  <a:lnTo>
                    <a:pt x="47482" y="169925"/>
                  </a:lnTo>
                  <a:lnTo>
                    <a:pt x="33006" y="188950"/>
                  </a:lnTo>
                  <a:lnTo>
                    <a:pt x="27590" y="212582"/>
                  </a:lnTo>
                  <a:lnTo>
                    <a:pt x="31390" y="236666"/>
                  </a:lnTo>
                  <a:lnTo>
                    <a:pt x="44561" y="257048"/>
                  </a:lnTo>
                  <a:lnTo>
                    <a:pt x="53211" y="264267"/>
                  </a:lnTo>
                  <a:lnTo>
                    <a:pt x="62230" y="271176"/>
                  </a:lnTo>
                  <a:lnTo>
                    <a:pt x="70225" y="278800"/>
                  </a:lnTo>
                  <a:lnTo>
                    <a:pt x="75803" y="288163"/>
                  </a:lnTo>
                  <a:lnTo>
                    <a:pt x="77470" y="299841"/>
                  </a:lnTo>
                  <a:lnTo>
                    <a:pt x="74660" y="311483"/>
                  </a:lnTo>
                  <a:lnTo>
                    <a:pt x="68516" y="322292"/>
                  </a:lnTo>
                  <a:lnTo>
                    <a:pt x="60182" y="331469"/>
                  </a:lnTo>
                  <a:lnTo>
                    <a:pt x="50633" y="339022"/>
                  </a:lnTo>
                  <a:lnTo>
                    <a:pt x="30821" y="353079"/>
                  </a:lnTo>
                  <a:lnTo>
                    <a:pt x="21701" y="361061"/>
                  </a:lnTo>
                  <a:lnTo>
                    <a:pt x="2879" y="391695"/>
                  </a:lnTo>
                  <a:lnTo>
                    <a:pt x="0" y="425640"/>
                  </a:lnTo>
                  <a:lnTo>
                    <a:pt x="12003" y="457965"/>
                  </a:lnTo>
                  <a:lnTo>
                    <a:pt x="37830" y="483743"/>
                  </a:lnTo>
                  <a:lnTo>
                    <a:pt x="49496" y="491230"/>
                  </a:lnTo>
                  <a:lnTo>
                    <a:pt x="60674" y="499443"/>
                  </a:lnTo>
                  <a:lnTo>
                    <a:pt x="70209" y="509014"/>
                  </a:lnTo>
                  <a:lnTo>
                    <a:pt x="76946" y="520573"/>
                  </a:lnTo>
                  <a:lnTo>
                    <a:pt x="80581" y="534013"/>
                  </a:lnTo>
                  <a:lnTo>
                    <a:pt x="83169" y="547893"/>
                  </a:lnTo>
                  <a:lnTo>
                    <a:pt x="87376" y="560274"/>
                  </a:lnTo>
                  <a:lnTo>
                    <a:pt x="95869" y="569213"/>
                  </a:lnTo>
                  <a:lnTo>
                    <a:pt x="102092" y="571605"/>
                  </a:lnTo>
                  <a:lnTo>
                    <a:pt x="108791" y="572627"/>
                  </a:lnTo>
                  <a:lnTo>
                    <a:pt x="122666" y="573659"/>
                  </a:lnTo>
                  <a:lnTo>
                    <a:pt x="139942" y="580493"/>
                  </a:lnTo>
                  <a:lnTo>
                    <a:pt x="154765" y="592613"/>
                  </a:lnTo>
                  <a:lnTo>
                    <a:pt x="168493" y="607163"/>
                  </a:lnTo>
                  <a:lnTo>
                    <a:pt x="182483" y="621284"/>
                  </a:lnTo>
                  <a:lnTo>
                    <a:pt x="200461" y="634712"/>
                  </a:lnTo>
                  <a:lnTo>
                    <a:pt x="219916" y="646318"/>
                  </a:lnTo>
                  <a:lnTo>
                    <a:pt x="239133" y="658235"/>
                  </a:lnTo>
                  <a:lnTo>
                    <a:pt x="256397" y="672592"/>
                  </a:lnTo>
                  <a:lnTo>
                    <a:pt x="269351" y="687260"/>
                  </a:lnTo>
                  <a:lnTo>
                    <a:pt x="276399" y="693880"/>
                  </a:lnTo>
                  <a:lnTo>
                    <a:pt x="284591" y="698881"/>
                  </a:lnTo>
                  <a:lnTo>
                    <a:pt x="293901" y="701764"/>
                  </a:lnTo>
                  <a:lnTo>
                    <a:pt x="303545" y="703468"/>
                  </a:lnTo>
                  <a:lnTo>
                    <a:pt x="312951" y="705578"/>
                  </a:lnTo>
                  <a:lnTo>
                    <a:pt x="321548" y="709676"/>
                  </a:lnTo>
                  <a:lnTo>
                    <a:pt x="326592" y="714246"/>
                  </a:lnTo>
                  <a:lnTo>
                    <a:pt x="330850" y="719756"/>
                  </a:lnTo>
                  <a:lnTo>
                    <a:pt x="334871" y="725624"/>
                  </a:lnTo>
                  <a:lnTo>
                    <a:pt x="339201" y="731266"/>
                  </a:lnTo>
                  <a:lnTo>
                    <a:pt x="344719" y="735853"/>
                  </a:lnTo>
                  <a:lnTo>
                    <a:pt x="351250" y="738632"/>
                  </a:lnTo>
                  <a:lnTo>
                    <a:pt x="357757" y="738838"/>
                  </a:lnTo>
                  <a:lnTo>
                    <a:pt x="363204" y="735711"/>
                  </a:lnTo>
                  <a:lnTo>
                    <a:pt x="367014" y="731774"/>
                  </a:lnTo>
                  <a:lnTo>
                    <a:pt x="367268" y="725678"/>
                  </a:lnTo>
                  <a:lnTo>
                    <a:pt x="369173" y="720725"/>
                  </a:lnTo>
                  <a:lnTo>
                    <a:pt x="373449" y="713523"/>
                  </a:lnTo>
                  <a:lnTo>
                    <a:pt x="379666" y="708263"/>
                  </a:lnTo>
                  <a:lnTo>
                    <a:pt x="387336" y="704597"/>
                  </a:lnTo>
                  <a:lnTo>
                    <a:pt x="395970" y="702182"/>
                  </a:lnTo>
                  <a:lnTo>
                    <a:pt x="396224" y="702437"/>
                  </a:lnTo>
                  <a:lnTo>
                    <a:pt x="402447" y="701167"/>
                  </a:lnTo>
                  <a:lnTo>
                    <a:pt x="414639" y="700405"/>
                  </a:lnTo>
                  <a:lnTo>
                    <a:pt x="435475" y="700250"/>
                  </a:lnTo>
                  <a:lnTo>
                    <a:pt x="456072" y="699357"/>
                  </a:lnTo>
                  <a:lnTo>
                    <a:pt x="494268" y="683641"/>
                  </a:lnTo>
                  <a:lnTo>
                    <a:pt x="524240" y="636524"/>
                  </a:lnTo>
                  <a:lnTo>
                    <a:pt x="532445" y="624778"/>
                  </a:lnTo>
                  <a:lnTo>
                    <a:pt x="542734" y="614949"/>
                  </a:lnTo>
                  <a:lnTo>
                    <a:pt x="554761" y="608574"/>
                  </a:lnTo>
                  <a:lnTo>
                    <a:pt x="568182" y="607187"/>
                  </a:lnTo>
                  <a:lnTo>
                    <a:pt x="580032" y="610504"/>
                  </a:lnTo>
                  <a:lnTo>
                    <a:pt x="591550" y="615727"/>
                  </a:lnTo>
                  <a:lnTo>
                    <a:pt x="602972" y="619760"/>
                  </a:lnTo>
                  <a:lnTo>
                    <a:pt x="653591" y="584045"/>
                  </a:lnTo>
                  <a:lnTo>
                    <a:pt x="673195" y="550545"/>
                  </a:lnTo>
                  <a:lnTo>
                    <a:pt x="681821" y="513330"/>
                  </a:lnTo>
                  <a:lnTo>
                    <a:pt x="676005" y="473710"/>
                  </a:lnTo>
                  <a:lnTo>
                    <a:pt x="666162" y="448214"/>
                  </a:lnTo>
                  <a:lnTo>
                    <a:pt x="662967" y="435312"/>
                  </a:lnTo>
                  <a:lnTo>
                    <a:pt x="680434" y="395303"/>
                  </a:lnTo>
                  <a:lnTo>
                    <a:pt x="709025" y="376555"/>
                  </a:lnTo>
                  <a:lnTo>
                    <a:pt x="723161" y="366664"/>
                  </a:lnTo>
                  <a:lnTo>
                    <a:pt x="735155" y="354298"/>
                  </a:lnTo>
                  <a:lnTo>
                    <a:pt x="742529" y="339979"/>
                  </a:lnTo>
                  <a:lnTo>
                    <a:pt x="742807" y="324231"/>
                  </a:lnTo>
                  <a:lnTo>
                    <a:pt x="733720" y="308175"/>
                  </a:lnTo>
                  <a:lnTo>
                    <a:pt x="719645" y="294751"/>
                  </a:lnTo>
                  <a:lnTo>
                    <a:pt x="706356" y="281207"/>
                  </a:lnTo>
                  <a:lnTo>
                    <a:pt x="699627" y="264794"/>
                  </a:lnTo>
                  <a:lnTo>
                    <a:pt x="700714" y="254617"/>
                  </a:lnTo>
                  <a:lnTo>
                    <a:pt x="704326" y="244808"/>
                  </a:lnTo>
                  <a:lnTo>
                    <a:pt x="708699" y="235023"/>
                  </a:lnTo>
                  <a:lnTo>
                    <a:pt x="712073" y="224917"/>
                  </a:lnTo>
                  <a:lnTo>
                    <a:pt x="710489" y="202189"/>
                  </a:lnTo>
                  <a:lnTo>
                    <a:pt x="698166" y="183022"/>
                  </a:lnTo>
                  <a:lnTo>
                    <a:pt x="680319" y="167213"/>
                  </a:lnTo>
                  <a:lnTo>
                    <a:pt x="662162" y="154559"/>
                  </a:lnTo>
                  <a:lnTo>
                    <a:pt x="648817" y="141422"/>
                  </a:lnTo>
                  <a:lnTo>
                    <a:pt x="639127" y="124809"/>
                  </a:lnTo>
                  <a:lnTo>
                    <a:pt x="630604" y="106910"/>
                  </a:lnTo>
                  <a:lnTo>
                    <a:pt x="620760" y="89916"/>
                  </a:lnTo>
                  <a:lnTo>
                    <a:pt x="606391" y="74832"/>
                  </a:lnTo>
                  <a:lnTo>
                    <a:pt x="588676" y="63738"/>
                  </a:lnTo>
                  <a:lnTo>
                    <a:pt x="568842" y="56715"/>
                  </a:lnTo>
                  <a:lnTo>
                    <a:pt x="548116" y="53848"/>
                  </a:lnTo>
                  <a:lnTo>
                    <a:pt x="527339" y="54836"/>
                  </a:lnTo>
                  <a:lnTo>
                    <a:pt x="506872" y="58896"/>
                  </a:lnTo>
                  <a:lnTo>
                    <a:pt x="486929" y="65385"/>
                  </a:lnTo>
                  <a:lnTo>
                    <a:pt x="462772" y="75946"/>
                  </a:lnTo>
                  <a:lnTo>
                    <a:pt x="457819" y="78740"/>
                  </a:lnTo>
                  <a:lnTo>
                    <a:pt x="444611" y="78993"/>
                  </a:lnTo>
                  <a:lnTo>
                    <a:pt x="409956" y="45958"/>
                  </a:lnTo>
                  <a:lnTo>
                    <a:pt x="399849" y="33446"/>
                  </a:lnTo>
                  <a:lnTo>
                    <a:pt x="389112" y="21590"/>
                  </a:lnTo>
                  <a:lnTo>
                    <a:pt x="379489" y="13126"/>
                  </a:lnTo>
                  <a:lnTo>
                    <a:pt x="368426" y="6080"/>
                  </a:lnTo>
                  <a:lnTo>
                    <a:pt x="356340" y="1391"/>
                  </a:lnTo>
                  <a:lnTo>
                    <a:pt x="343646" y="0"/>
                  </a:lnTo>
                  <a:close/>
                </a:path>
              </a:pathLst>
            </a:custGeom>
            <a:solidFill>
              <a:srgbClr val="D6A8E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493770" y="4577334"/>
              <a:ext cx="521334" cy="527050"/>
            </a:xfrm>
            <a:custGeom>
              <a:avLst/>
              <a:gdLst/>
              <a:ahLst/>
              <a:cxnLst/>
              <a:rect l="l" t="t" r="r" b="b"/>
              <a:pathLst>
                <a:path w="521335" h="527050">
                  <a:moveTo>
                    <a:pt x="260603" y="0"/>
                  </a:moveTo>
                  <a:lnTo>
                    <a:pt x="213769" y="4241"/>
                  </a:lnTo>
                  <a:lnTo>
                    <a:pt x="169685" y="16469"/>
                  </a:lnTo>
                  <a:lnTo>
                    <a:pt x="129088" y="35941"/>
                  </a:lnTo>
                  <a:lnTo>
                    <a:pt x="92715" y="61913"/>
                  </a:lnTo>
                  <a:lnTo>
                    <a:pt x="61302" y="93642"/>
                  </a:lnTo>
                  <a:lnTo>
                    <a:pt x="35588" y="130386"/>
                  </a:lnTo>
                  <a:lnTo>
                    <a:pt x="16308" y="171401"/>
                  </a:lnTo>
                  <a:lnTo>
                    <a:pt x="4199" y="215943"/>
                  </a:lnTo>
                  <a:lnTo>
                    <a:pt x="0" y="263271"/>
                  </a:lnTo>
                  <a:lnTo>
                    <a:pt x="4199" y="310598"/>
                  </a:lnTo>
                  <a:lnTo>
                    <a:pt x="16308" y="355140"/>
                  </a:lnTo>
                  <a:lnTo>
                    <a:pt x="35588" y="396155"/>
                  </a:lnTo>
                  <a:lnTo>
                    <a:pt x="61302" y="432899"/>
                  </a:lnTo>
                  <a:lnTo>
                    <a:pt x="92715" y="464628"/>
                  </a:lnTo>
                  <a:lnTo>
                    <a:pt x="129088" y="490601"/>
                  </a:lnTo>
                  <a:lnTo>
                    <a:pt x="169685" y="510072"/>
                  </a:lnTo>
                  <a:lnTo>
                    <a:pt x="213769" y="522300"/>
                  </a:lnTo>
                  <a:lnTo>
                    <a:pt x="260603" y="526542"/>
                  </a:lnTo>
                  <a:lnTo>
                    <a:pt x="307438" y="522300"/>
                  </a:lnTo>
                  <a:lnTo>
                    <a:pt x="351522" y="510072"/>
                  </a:lnTo>
                  <a:lnTo>
                    <a:pt x="392119" y="490601"/>
                  </a:lnTo>
                  <a:lnTo>
                    <a:pt x="428492" y="464628"/>
                  </a:lnTo>
                  <a:lnTo>
                    <a:pt x="459905" y="432899"/>
                  </a:lnTo>
                  <a:lnTo>
                    <a:pt x="485619" y="396155"/>
                  </a:lnTo>
                  <a:lnTo>
                    <a:pt x="504899" y="355140"/>
                  </a:lnTo>
                  <a:lnTo>
                    <a:pt x="517008" y="310598"/>
                  </a:lnTo>
                  <a:lnTo>
                    <a:pt x="521207" y="263271"/>
                  </a:lnTo>
                  <a:lnTo>
                    <a:pt x="517008" y="215943"/>
                  </a:lnTo>
                  <a:lnTo>
                    <a:pt x="504899" y="171401"/>
                  </a:lnTo>
                  <a:lnTo>
                    <a:pt x="485619" y="130386"/>
                  </a:lnTo>
                  <a:lnTo>
                    <a:pt x="459905" y="93642"/>
                  </a:lnTo>
                  <a:lnTo>
                    <a:pt x="428492" y="61913"/>
                  </a:lnTo>
                  <a:lnTo>
                    <a:pt x="392119" y="35941"/>
                  </a:lnTo>
                  <a:lnTo>
                    <a:pt x="351522" y="16469"/>
                  </a:lnTo>
                  <a:lnTo>
                    <a:pt x="307438" y="4241"/>
                  </a:lnTo>
                  <a:lnTo>
                    <a:pt x="260603" y="0"/>
                  </a:lnTo>
                  <a:close/>
                </a:path>
              </a:pathLst>
            </a:custGeom>
            <a:solidFill>
              <a:srgbClr val="AE51D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572509" y="4676902"/>
            <a:ext cx="114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\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73608" y="2297429"/>
            <a:ext cx="3600450" cy="2788920"/>
            <a:chOff x="673608" y="2297429"/>
            <a:chExt cx="3600450" cy="2788920"/>
          </a:xfrm>
        </p:grpSpPr>
        <p:sp>
          <p:nvSpPr>
            <p:cNvPr id="41" name="object 41"/>
            <p:cNvSpPr/>
            <p:nvPr/>
          </p:nvSpPr>
          <p:spPr>
            <a:xfrm>
              <a:off x="3486531" y="4557902"/>
              <a:ext cx="521334" cy="527050"/>
            </a:xfrm>
            <a:custGeom>
              <a:avLst/>
              <a:gdLst/>
              <a:ahLst/>
              <a:cxnLst/>
              <a:rect l="l" t="t" r="r" b="b"/>
              <a:pathLst>
                <a:path w="521335" h="527050">
                  <a:moveTo>
                    <a:pt x="260604" y="0"/>
                  </a:moveTo>
                  <a:lnTo>
                    <a:pt x="213769" y="4241"/>
                  </a:lnTo>
                  <a:lnTo>
                    <a:pt x="169685" y="16469"/>
                  </a:lnTo>
                  <a:lnTo>
                    <a:pt x="129088" y="35941"/>
                  </a:lnTo>
                  <a:lnTo>
                    <a:pt x="92715" y="61913"/>
                  </a:lnTo>
                  <a:lnTo>
                    <a:pt x="61302" y="93642"/>
                  </a:lnTo>
                  <a:lnTo>
                    <a:pt x="35588" y="130386"/>
                  </a:lnTo>
                  <a:lnTo>
                    <a:pt x="16308" y="171401"/>
                  </a:lnTo>
                  <a:lnTo>
                    <a:pt x="4199" y="215943"/>
                  </a:lnTo>
                  <a:lnTo>
                    <a:pt x="0" y="263271"/>
                  </a:lnTo>
                  <a:lnTo>
                    <a:pt x="4199" y="310598"/>
                  </a:lnTo>
                  <a:lnTo>
                    <a:pt x="16308" y="355140"/>
                  </a:lnTo>
                  <a:lnTo>
                    <a:pt x="35588" y="396155"/>
                  </a:lnTo>
                  <a:lnTo>
                    <a:pt x="61302" y="432899"/>
                  </a:lnTo>
                  <a:lnTo>
                    <a:pt x="92715" y="464628"/>
                  </a:lnTo>
                  <a:lnTo>
                    <a:pt x="129088" y="490601"/>
                  </a:lnTo>
                  <a:lnTo>
                    <a:pt x="169685" y="510072"/>
                  </a:lnTo>
                  <a:lnTo>
                    <a:pt x="213769" y="522300"/>
                  </a:lnTo>
                  <a:lnTo>
                    <a:pt x="260604" y="526542"/>
                  </a:lnTo>
                  <a:lnTo>
                    <a:pt x="307438" y="522300"/>
                  </a:lnTo>
                  <a:lnTo>
                    <a:pt x="351522" y="510072"/>
                  </a:lnTo>
                  <a:lnTo>
                    <a:pt x="392119" y="490601"/>
                  </a:lnTo>
                  <a:lnTo>
                    <a:pt x="428492" y="464628"/>
                  </a:lnTo>
                  <a:lnTo>
                    <a:pt x="459905" y="432899"/>
                  </a:lnTo>
                  <a:lnTo>
                    <a:pt x="485619" y="396155"/>
                  </a:lnTo>
                  <a:lnTo>
                    <a:pt x="504899" y="355140"/>
                  </a:lnTo>
                  <a:lnTo>
                    <a:pt x="517008" y="310598"/>
                  </a:lnTo>
                  <a:lnTo>
                    <a:pt x="521208" y="263271"/>
                  </a:lnTo>
                  <a:lnTo>
                    <a:pt x="517008" y="215943"/>
                  </a:lnTo>
                  <a:lnTo>
                    <a:pt x="504899" y="171401"/>
                  </a:lnTo>
                  <a:lnTo>
                    <a:pt x="485619" y="130386"/>
                  </a:lnTo>
                  <a:lnTo>
                    <a:pt x="459905" y="93642"/>
                  </a:lnTo>
                  <a:lnTo>
                    <a:pt x="428492" y="61913"/>
                  </a:lnTo>
                  <a:lnTo>
                    <a:pt x="392119" y="35940"/>
                  </a:lnTo>
                  <a:lnTo>
                    <a:pt x="351522" y="16469"/>
                  </a:lnTo>
                  <a:lnTo>
                    <a:pt x="307438" y="4241"/>
                  </a:lnTo>
                  <a:lnTo>
                    <a:pt x="260604" y="0"/>
                  </a:lnTo>
                  <a:close/>
                </a:path>
              </a:pathLst>
            </a:custGeom>
            <a:solidFill>
              <a:srgbClr val="C0E3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486531" y="4557902"/>
              <a:ext cx="521334" cy="527050"/>
            </a:xfrm>
            <a:custGeom>
              <a:avLst/>
              <a:gdLst/>
              <a:ahLst/>
              <a:cxnLst/>
              <a:rect l="l" t="t" r="r" b="b"/>
              <a:pathLst>
                <a:path w="521335" h="527050">
                  <a:moveTo>
                    <a:pt x="521208" y="263271"/>
                  </a:moveTo>
                  <a:lnTo>
                    <a:pt x="517008" y="310598"/>
                  </a:lnTo>
                  <a:lnTo>
                    <a:pt x="504899" y="355140"/>
                  </a:lnTo>
                  <a:lnTo>
                    <a:pt x="485619" y="396155"/>
                  </a:lnTo>
                  <a:lnTo>
                    <a:pt x="459905" y="432899"/>
                  </a:lnTo>
                  <a:lnTo>
                    <a:pt x="428492" y="464628"/>
                  </a:lnTo>
                  <a:lnTo>
                    <a:pt x="392119" y="490601"/>
                  </a:lnTo>
                  <a:lnTo>
                    <a:pt x="351522" y="510072"/>
                  </a:lnTo>
                  <a:lnTo>
                    <a:pt x="307438" y="522300"/>
                  </a:lnTo>
                  <a:lnTo>
                    <a:pt x="260604" y="526542"/>
                  </a:lnTo>
                  <a:lnTo>
                    <a:pt x="213769" y="522300"/>
                  </a:lnTo>
                  <a:lnTo>
                    <a:pt x="169685" y="510072"/>
                  </a:lnTo>
                  <a:lnTo>
                    <a:pt x="129088" y="490601"/>
                  </a:lnTo>
                  <a:lnTo>
                    <a:pt x="92715" y="464628"/>
                  </a:lnTo>
                  <a:lnTo>
                    <a:pt x="61302" y="432899"/>
                  </a:lnTo>
                  <a:lnTo>
                    <a:pt x="35588" y="396155"/>
                  </a:lnTo>
                  <a:lnTo>
                    <a:pt x="16308" y="355140"/>
                  </a:lnTo>
                  <a:lnTo>
                    <a:pt x="4199" y="310598"/>
                  </a:lnTo>
                  <a:lnTo>
                    <a:pt x="0" y="263271"/>
                  </a:lnTo>
                  <a:lnTo>
                    <a:pt x="4199" y="215943"/>
                  </a:lnTo>
                  <a:lnTo>
                    <a:pt x="16308" y="171401"/>
                  </a:lnTo>
                  <a:lnTo>
                    <a:pt x="35588" y="130386"/>
                  </a:lnTo>
                  <a:lnTo>
                    <a:pt x="61302" y="93642"/>
                  </a:lnTo>
                  <a:lnTo>
                    <a:pt x="92715" y="61913"/>
                  </a:lnTo>
                  <a:lnTo>
                    <a:pt x="129088" y="35941"/>
                  </a:lnTo>
                  <a:lnTo>
                    <a:pt x="169685" y="16469"/>
                  </a:lnTo>
                  <a:lnTo>
                    <a:pt x="213769" y="4241"/>
                  </a:lnTo>
                  <a:lnTo>
                    <a:pt x="260604" y="0"/>
                  </a:lnTo>
                  <a:lnTo>
                    <a:pt x="307438" y="4241"/>
                  </a:lnTo>
                  <a:lnTo>
                    <a:pt x="351522" y="16469"/>
                  </a:lnTo>
                  <a:lnTo>
                    <a:pt x="392119" y="35940"/>
                  </a:lnTo>
                  <a:lnTo>
                    <a:pt x="428492" y="61913"/>
                  </a:lnTo>
                  <a:lnTo>
                    <a:pt x="459905" y="93642"/>
                  </a:lnTo>
                  <a:lnTo>
                    <a:pt x="485619" y="130386"/>
                  </a:lnTo>
                  <a:lnTo>
                    <a:pt x="504899" y="171401"/>
                  </a:lnTo>
                  <a:lnTo>
                    <a:pt x="517008" y="215943"/>
                  </a:lnTo>
                  <a:lnTo>
                    <a:pt x="521208" y="263271"/>
                  </a:lnTo>
                  <a:close/>
                </a:path>
              </a:pathLst>
            </a:custGeom>
            <a:ln w="3810">
              <a:solidFill>
                <a:srgbClr val="3D969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96056" y="4574539"/>
              <a:ext cx="253746" cy="24511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95275" y="4388576"/>
              <a:ext cx="188606" cy="14053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12586" y="4565189"/>
              <a:ext cx="65186" cy="9208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285789" y="4713858"/>
              <a:ext cx="28575" cy="69850"/>
            </a:xfrm>
            <a:custGeom>
              <a:avLst/>
              <a:gdLst/>
              <a:ahLst/>
              <a:cxnLst/>
              <a:rect l="l" t="t" r="r" b="b"/>
              <a:pathLst>
                <a:path w="28575" h="69850">
                  <a:moveTo>
                    <a:pt x="20655" y="0"/>
                  </a:moveTo>
                  <a:lnTo>
                    <a:pt x="0" y="46597"/>
                  </a:lnTo>
                  <a:lnTo>
                    <a:pt x="573" y="58166"/>
                  </a:lnTo>
                  <a:lnTo>
                    <a:pt x="3123" y="66305"/>
                  </a:lnTo>
                  <a:lnTo>
                    <a:pt x="7447" y="69850"/>
                  </a:lnTo>
                  <a:lnTo>
                    <a:pt x="12817" y="67998"/>
                  </a:lnTo>
                  <a:lnTo>
                    <a:pt x="18210" y="61229"/>
                  </a:lnTo>
                  <a:lnTo>
                    <a:pt x="22985" y="50579"/>
                  </a:lnTo>
                  <a:lnTo>
                    <a:pt x="26497" y="37084"/>
                  </a:lnTo>
                  <a:lnTo>
                    <a:pt x="28102" y="23252"/>
                  </a:lnTo>
                  <a:lnTo>
                    <a:pt x="27529" y="11684"/>
                  </a:lnTo>
                  <a:lnTo>
                    <a:pt x="24979" y="3544"/>
                  </a:lnTo>
                  <a:lnTo>
                    <a:pt x="206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683133" y="2306954"/>
              <a:ext cx="3581400" cy="0"/>
            </a:xfrm>
            <a:custGeom>
              <a:avLst/>
              <a:gdLst/>
              <a:ahLst/>
              <a:cxnLst/>
              <a:rect l="l" t="t" r="r" b="b"/>
              <a:pathLst>
                <a:path w="3581400">
                  <a:moveTo>
                    <a:pt x="0" y="0"/>
                  </a:moveTo>
                  <a:lnTo>
                    <a:pt x="3581272" y="0"/>
                  </a:lnTo>
                </a:path>
              </a:pathLst>
            </a:custGeom>
            <a:ln w="19050">
              <a:solidFill>
                <a:srgbClr val="6C2BE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61923" y="5396483"/>
            <a:ext cx="542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MM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cell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252215" y="5396483"/>
            <a:ext cx="9975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MM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progenitor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664899" y="3867604"/>
            <a:ext cx="966469" cy="1445260"/>
            <a:chOff x="664899" y="3867604"/>
            <a:chExt cx="966469" cy="1445260"/>
          </a:xfrm>
        </p:grpSpPr>
        <p:sp>
          <p:nvSpPr>
            <p:cNvPr id="51" name="object 51"/>
            <p:cNvSpPr/>
            <p:nvPr/>
          </p:nvSpPr>
          <p:spPr>
            <a:xfrm>
              <a:off x="1267904" y="4178768"/>
              <a:ext cx="148590" cy="260350"/>
            </a:xfrm>
            <a:custGeom>
              <a:avLst/>
              <a:gdLst/>
              <a:ahLst/>
              <a:cxnLst/>
              <a:rect l="l" t="t" r="r" b="b"/>
              <a:pathLst>
                <a:path w="148590" h="260350">
                  <a:moveTo>
                    <a:pt x="100758" y="0"/>
                  </a:moveTo>
                  <a:lnTo>
                    <a:pt x="66166" y="17954"/>
                  </a:lnTo>
                  <a:lnTo>
                    <a:pt x="48734" y="57489"/>
                  </a:lnTo>
                  <a:lnTo>
                    <a:pt x="48450" y="64809"/>
                  </a:lnTo>
                  <a:lnTo>
                    <a:pt x="48450" y="68365"/>
                  </a:lnTo>
                  <a:lnTo>
                    <a:pt x="47688" y="72429"/>
                  </a:lnTo>
                  <a:lnTo>
                    <a:pt x="49847" y="75477"/>
                  </a:lnTo>
                  <a:lnTo>
                    <a:pt x="52133" y="78652"/>
                  </a:lnTo>
                  <a:lnTo>
                    <a:pt x="55943" y="80049"/>
                  </a:lnTo>
                  <a:lnTo>
                    <a:pt x="59245" y="81954"/>
                  </a:lnTo>
                  <a:lnTo>
                    <a:pt x="59499" y="82208"/>
                  </a:lnTo>
                  <a:lnTo>
                    <a:pt x="67373" y="86272"/>
                  </a:lnTo>
                  <a:lnTo>
                    <a:pt x="67246" y="86526"/>
                  </a:lnTo>
                  <a:lnTo>
                    <a:pt x="0" y="247308"/>
                  </a:lnTo>
                  <a:lnTo>
                    <a:pt x="30924" y="260135"/>
                  </a:lnTo>
                  <a:lnTo>
                    <a:pt x="98107" y="99480"/>
                  </a:lnTo>
                  <a:lnTo>
                    <a:pt x="126938" y="99480"/>
                  </a:lnTo>
                  <a:lnTo>
                    <a:pt x="148449" y="54867"/>
                  </a:lnTo>
                  <a:lnTo>
                    <a:pt x="146383" y="33535"/>
                  </a:lnTo>
                  <a:lnTo>
                    <a:pt x="137292" y="15585"/>
                  </a:lnTo>
                  <a:lnTo>
                    <a:pt x="121856" y="3468"/>
                  </a:lnTo>
                  <a:lnTo>
                    <a:pt x="119316" y="2452"/>
                  </a:lnTo>
                  <a:lnTo>
                    <a:pt x="100758" y="0"/>
                  </a:lnTo>
                  <a:close/>
                </a:path>
                <a:path w="148590" h="260350">
                  <a:moveTo>
                    <a:pt x="126894" y="99480"/>
                  </a:moveTo>
                  <a:lnTo>
                    <a:pt x="98107" y="99480"/>
                  </a:lnTo>
                  <a:lnTo>
                    <a:pt x="101159" y="100943"/>
                  </a:lnTo>
                  <a:lnTo>
                    <a:pt x="108426" y="103560"/>
                  </a:lnTo>
                  <a:lnTo>
                    <a:pt x="117074" y="104677"/>
                  </a:lnTo>
                  <a:lnTo>
                    <a:pt x="124269" y="101639"/>
                  </a:lnTo>
                  <a:lnTo>
                    <a:pt x="125198" y="100943"/>
                  </a:lnTo>
                  <a:lnTo>
                    <a:pt x="126047" y="100115"/>
                  </a:lnTo>
                  <a:lnTo>
                    <a:pt x="126894" y="99480"/>
                  </a:lnTo>
                  <a:close/>
                </a:path>
              </a:pathLst>
            </a:custGeom>
            <a:solidFill>
              <a:srgbClr val="9FD6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267904" y="4178768"/>
              <a:ext cx="148590" cy="260350"/>
            </a:xfrm>
            <a:custGeom>
              <a:avLst/>
              <a:gdLst/>
              <a:ahLst/>
              <a:cxnLst/>
              <a:rect l="l" t="t" r="r" b="b"/>
              <a:pathLst>
                <a:path w="148590" h="260350">
                  <a:moveTo>
                    <a:pt x="67246" y="86526"/>
                  </a:moveTo>
                  <a:lnTo>
                    <a:pt x="56739" y="111648"/>
                  </a:lnTo>
                  <a:lnTo>
                    <a:pt x="33623" y="166917"/>
                  </a:lnTo>
                  <a:lnTo>
                    <a:pt x="10507" y="222186"/>
                  </a:lnTo>
                  <a:lnTo>
                    <a:pt x="0" y="247308"/>
                  </a:lnTo>
                  <a:lnTo>
                    <a:pt x="30924" y="260135"/>
                  </a:lnTo>
                  <a:lnTo>
                    <a:pt x="98107" y="99480"/>
                  </a:lnTo>
                  <a:lnTo>
                    <a:pt x="101159" y="100943"/>
                  </a:lnTo>
                  <a:lnTo>
                    <a:pt x="108426" y="103560"/>
                  </a:lnTo>
                  <a:lnTo>
                    <a:pt x="117074" y="104677"/>
                  </a:lnTo>
                  <a:lnTo>
                    <a:pt x="124269" y="101639"/>
                  </a:lnTo>
                  <a:lnTo>
                    <a:pt x="125285" y="100877"/>
                  </a:lnTo>
                  <a:lnTo>
                    <a:pt x="126047" y="100115"/>
                  </a:lnTo>
                  <a:lnTo>
                    <a:pt x="127063" y="99353"/>
                  </a:lnTo>
                  <a:lnTo>
                    <a:pt x="148449" y="54867"/>
                  </a:lnTo>
                  <a:lnTo>
                    <a:pt x="146383" y="33535"/>
                  </a:lnTo>
                  <a:lnTo>
                    <a:pt x="137292" y="15585"/>
                  </a:lnTo>
                  <a:lnTo>
                    <a:pt x="121856" y="3468"/>
                  </a:lnTo>
                  <a:lnTo>
                    <a:pt x="119316" y="2452"/>
                  </a:lnTo>
                  <a:lnTo>
                    <a:pt x="100758" y="0"/>
                  </a:lnTo>
                  <a:lnTo>
                    <a:pt x="66166" y="17954"/>
                  </a:lnTo>
                  <a:lnTo>
                    <a:pt x="48734" y="57489"/>
                  </a:lnTo>
                  <a:lnTo>
                    <a:pt x="48450" y="64809"/>
                  </a:lnTo>
                  <a:lnTo>
                    <a:pt x="48450" y="68365"/>
                  </a:lnTo>
                  <a:lnTo>
                    <a:pt x="47688" y="72429"/>
                  </a:lnTo>
                  <a:lnTo>
                    <a:pt x="49847" y="75477"/>
                  </a:lnTo>
                  <a:lnTo>
                    <a:pt x="52133" y="78652"/>
                  </a:lnTo>
                  <a:lnTo>
                    <a:pt x="55943" y="80049"/>
                  </a:lnTo>
                  <a:lnTo>
                    <a:pt x="59245" y="81954"/>
                  </a:lnTo>
                  <a:lnTo>
                    <a:pt x="59499" y="82208"/>
                  </a:lnTo>
                  <a:lnTo>
                    <a:pt x="67373" y="86272"/>
                  </a:lnTo>
                  <a:lnTo>
                    <a:pt x="67246" y="86526"/>
                  </a:lnTo>
                  <a:close/>
                </a:path>
              </a:pathLst>
            </a:custGeom>
            <a:ln w="3175">
              <a:solidFill>
                <a:srgbClr val="3D969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292733" y="4196317"/>
              <a:ext cx="116205" cy="219075"/>
            </a:xfrm>
            <a:custGeom>
              <a:avLst/>
              <a:gdLst/>
              <a:ahLst/>
              <a:cxnLst/>
              <a:rect l="l" t="t" r="r" b="b"/>
              <a:pathLst>
                <a:path w="116205" h="219075">
                  <a:moveTo>
                    <a:pt x="40639" y="31765"/>
                  </a:moveTo>
                  <a:lnTo>
                    <a:pt x="38100" y="38369"/>
                  </a:lnTo>
                  <a:lnTo>
                    <a:pt x="36780" y="45086"/>
                  </a:lnTo>
                  <a:lnTo>
                    <a:pt x="36703" y="45481"/>
                  </a:lnTo>
                  <a:lnTo>
                    <a:pt x="36321" y="52466"/>
                  </a:lnTo>
                  <a:lnTo>
                    <a:pt x="36194" y="54244"/>
                  </a:lnTo>
                  <a:lnTo>
                    <a:pt x="36448" y="56022"/>
                  </a:lnTo>
                  <a:lnTo>
                    <a:pt x="37083" y="57673"/>
                  </a:lnTo>
                  <a:lnTo>
                    <a:pt x="41679" y="62218"/>
                  </a:lnTo>
                  <a:lnTo>
                    <a:pt x="48894" y="66214"/>
                  </a:lnTo>
                  <a:lnTo>
                    <a:pt x="55157" y="70068"/>
                  </a:lnTo>
                  <a:lnTo>
                    <a:pt x="56895" y="74183"/>
                  </a:lnTo>
                  <a:lnTo>
                    <a:pt x="55765" y="76977"/>
                  </a:lnTo>
                  <a:lnTo>
                    <a:pt x="54736" y="79263"/>
                  </a:lnTo>
                  <a:lnTo>
                    <a:pt x="48936" y="93172"/>
                  </a:lnTo>
                  <a:lnTo>
                    <a:pt x="34813" y="127190"/>
                  </a:lnTo>
                  <a:lnTo>
                    <a:pt x="17285" y="169757"/>
                  </a:lnTo>
                  <a:lnTo>
                    <a:pt x="1269" y="209311"/>
                  </a:lnTo>
                  <a:lnTo>
                    <a:pt x="0" y="212232"/>
                  </a:lnTo>
                  <a:lnTo>
                    <a:pt x="5714" y="217312"/>
                  </a:lnTo>
                  <a:lnTo>
                    <a:pt x="8762" y="218455"/>
                  </a:lnTo>
                  <a:lnTo>
                    <a:pt x="12191" y="216804"/>
                  </a:lnTo>
                  <a:lnTo>
                    <a:pt x="13461" y="213883"/>
                  </a:lnTo>
                  <a:lnTo>
                    <a:pt x="67817" y="80279"/>
                  </a:lnTo>
                  <a:lnTo>
                    <a:pt x="69087" y="76977"/>
                  </a:lnTo>
                  <a:lnTo>
                    <a:pt x="72770" y="75326"/>
                  </a:lnTo>
                  <a:lnTo>
                    <a:pt x="104502" y="75326"/>
                  </a:lnTo>
                  <a:lnTo>
                    <a:pt x="109521" y="66484"/>
                  </a:lnTo>
                  <a:lnTo>
                    <a:pt x="113029" y="57165"/>
                  </a:lnTo>
                  <a:lnTo>
                    <a:pt x="115506" y="45481"/>
                  </a:lnTo>
                  <a:lnTo>
                    <a:pt x="115589" y="45086"/>
                  </a:lnTo>
                  <a:lnTo>
                    <a:pt x="115315" y="32448"/>
                  </a:lnTo>
                  <a:lnTo>
                    <a:pt x="40639" y="32448"/>
                  </a:lnTo>
                  <a:lnTo>
                    <a:pt x="40639" y="31765"/>
                  </a:lnTo>
                  <a:close/>
                </a:path>
                <a:path w="116205" h="219075">
                  <a:moveTo>
                    <a:pt x="104502" y="75326"/>
                  </a:moveTo>
                  <a:lnTo>
                    <a:pt x="72770" y="75326"/>
                  </a:lnTo>
                  <a:lnTo>
                    <a:pt x="76072" y="76977"/>
                  </a:lnTo>
                  <a:lnTo>
                    <a:pt x="80959" y="79263"/>
                  </a:lnTo>
                  <a:lnTo>
                    <a:pt x="86685" y="81597"/>
                  </a:lnTo>
                  <a:lnTo>
                    <a:pt x="87375" y="82057"/>
                  </a:lnTo>
                  <a:lnTo>
                    <a:pt x="97170" y="81597"/>
                  </a:lnTo>
                  <a:lnTo>
                    <a:pt x="104393" y="75517"/>
                  </a:lnTo>
                  <a:lnTo>
                    <a:pt x="104502" y="75326"/>
                  </a:lnTo>
                  <a:close/>
                </a:path>
                <a:path w="116205" h="219075">
                  <a:moveTo>
                    <a:pt x="83026" y="0"/>
                  </a:moveTo>
                  <a:lnTo>
                    <a:pt x="48164" y="18811"/>
                  </a:lnTo>
                  <a:lnTo>
                    <a:pt x="40617" y="32448"/>
                  </a:lnTo>
                  <a:lnTo>
                    <a:pt x="115315" y="32448"/>
                  </a:lnTo>
                  <a:lnTo>
                    <a:pt x="111994" y="20357"/>
                  </a:lnTo>
                  <a:lnTo>
                    <a:pt x="105409" y="9921"/>
                  </a:lnTo>
                  <a:lnTo>
                    <a:pt x="95027" y="2478"/>
                  </a:lnTo>
                  <a:lnTo>
                    <a:pt x="83026" y="0"/>
                  </a:lnTo>
                  <a:close/>
                </a:path>
              </a:pathLst>
            </a:custGeom>
            <a:solidFill>
              <a:srgbClr val="C0E3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364361" y="4218050"/>
              <a:ext cx="41275" cy="56515"/>
            </a:xfrm>
            <a:custGeom>
              <a:avLst/>
              <a:gdLst/>
              <a:ahLst/>
              <a:cxnLst/>
              <a:rect l="l" t="t" r="r" b="b"/>
              <a:pathLst>
                <a:path w="41275" h="56514">
                  <a:moveTo>
                    <a:pt x="29336" y="0"/>
                  </a:moveTo>
                  <a:lnTo>
                    <a:pt x="27050" y="762"/>
                  </a:lnTo>
                  <a:lnTo>
                    <a:pt x="24129" y="1397"/>
                  </a:lnTo>
                  <a:lnTo>
                    <a:pt x="20954" y="2793"/>
                  </a:lnTo>
                  <a:lnTo>
                    <a:pt x="18541" y="4699"/>
                  </a:lnTo>
                  <a:lnTo>
                    <a:pt x="11937" y="9525"/>
                  </a:lnTo>
                  <a:lnTo>
                    <a:pt x="6476" y="16510"/>
                  </a:lnTo>
                  <a:lnTo>
                    <a:pt x="3936" y="24384"/>
                  </a:lnTo>
                  <a:lnTo>
                    <a:pt x="3809" y="23875"/>
                  </a:lnTo>
                  <a:lnTo>
                    <a:pt x="2920" y="26035"/>
                  </a:lnTo>
                  <a:lnTo>
                    <a:pt x="2285" y="28321"/>
                  </a:lnTo>
                  <a:lnTo>
                    <a:pt x="2031" y="30606"/>
                  </a:lnTo>
                  <a:lnTo>
                    <a:pt x="1015" y="37337"/>
                  </a:lnTo>
                  <a:lnTo>
                    <a:pt x="0" y="50292"/>
                  </a:lnTo>
                  <a:lnTo>
                    <a:pt x="7746" y="53848"/>
                  </a:lnTo>
                  <a:lnTo>
                    <a:pt x="14591" y="56022"/>
                  </a:lnTo>
                  <a:lnTo>
                    <a:pt x="20589" y="56007"/>
                  </a:lnTo>
                  <a:lnTo>
                    <a:pt x="40665" y="15642"/>
                  </a:lnTo>
                  <a:lnTo>
                    <a:pt x="38100" y="5461"/>
                  </a:lnTo>
                  <a:lnTo>
                    <a:pt x="37083" y="3556"/>
                  </a:lnTo>
                  <a:lnTo>
                    <a:pt x="35813" y="1905"/>
                  </a:lnTo>
                  <a:lnTo>
                    <a:pt x="33908" y="1143"/>
                  </a:lnTo>
                  <a:lnTo>
                    <a:pt x="31876" y="126"/>
                  </a:lnTo>
                  <a:lnTo>
                    <a:pt x="29336" y="0"/>
                  </a:lnTo>
                  <a:close/>
                </a:path>
              </a:pathLst>
            </a:custGeom>
            <a:solidFill>
              <a:srgbClr val="DFF1F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39609" y="4059999"/>
              <a:ext cx="112254" cy="169743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339609" y="4059999"/>
              <a:ext cx="112395" cy="170180"/>
            </a:xfrm>
            <a:custGeom>
              <a:avLst/>
              <a:gdLst/>
              <a:ahLst/>
              <a:cxnLst/>
              <a:rect l="l" t="t" r="r" b="b"/>
              <a:pathLst>
                <a:path w="112394" h="170179">
                  <a:moveTo>
                    <a:pt x="84314" y="2857"/>
                  </a:moveTo>
                  <a:lnTo>
                    <a:pt x="112254" y="31178"/>
                  </a:lnTo>
                  <a:lnTo>
                    <a:pt x="109714" y="38417"/>
                  </a:lnTo>
                  <a:lnTo>
                    <a:pt x="109333" y="39433"/>
                  </a:lnTo>
                  <a:lnTo>
                    <a:pt x="108825" y="40830"/>
                  </a:lnTo>
                  <a:lnTo>
                    <a:pt x="108444" y="41973"/>
                  </a:lnTo>
                  <a:lnTo>
                    <a:pt x="104729" y="52337"/>
                  </a:lnTo>
                  <a:lnTo>
                    <a:pt x="101014" y="62690"/>
                  </a:lnTo>
                  <a:lnTo>
                    <a:pt x="97299" y="73066"/>
                  </a:lnTo>
                  <a:lnTo>
                    <a:pt x="93585" y="83502"/>
                  </a:lnTo>
                  <a:lnTo>
                    <a:pt x="88556" y="97599"/>
                  </a:lnTo>
                  <a:lnTo>
                    <a:pt x="83552" y="111696"/>
                  </a:lnTo>
                  <a:lnTo>
                    <a:pt x="78547" y="125793"/>
                  </a:lnTo>
                  <a:lnTo>
                    <a:pt x="73519" y="139890"/>
                  </a:lnTo>
                  <a:lnTo>
                    <a:pt x="71614" y="145097"/>
                  </a:lnTo>
                  <a:lnTo>
                    <a:pt x="69836" y="150177"/>
                  </a:lnTo>
                  <a:lnTo>
                    <a:pt x="67931" y="155384"/>
                  </a:lnTo>
                  <a:lnTo>
                    <a:pt x="62061" y="163583"/>
                  </a:lnTo>
                  <a:lnTo>
                    <a:pt x="52214" y="168497"/>
                  </a:lnTo>
                  <a:lnTo>
                    <a:pt x="39749" y="169743"/>
                  </a:lnTo>
                  <a:lnTo>
                    <a:pt x="26021" y="166941"/>
                  </a:lnTo>
                  <a:lnTo>
                    <a:pt x="13569" y="160438"/>
                  </a:lnTo>
                  <a:lnTo>
                    <a:pt x="4605" y="151590"/>
                  </a:lnTo>
                  <a:lnTo>
                    <a:pt x="0" y="141527"/>
                  </a:lnTo>
                  <a:lnTo>
                    <a:pt x="621" y="131381"/>
                  </a:lnTo>
                  <a:lnTo>
                    <a:pt x="875" y="130746"/>
                  </a:lnTo>
                  <a:lnTo>
                    <a:pt x="1129" y="129857"/>
                  </a:lnTo>
                  <a:lnTo>
                    <a:pt x="1383" y="129095"/>
                  </a:lnTo>
                  <a:lnTo>
                    <a:pt x="5212" y="118387"/>
                  </a:lnTo>
                  <a:lnTo>
                    <a:pt x="9066" y="107632"/>
                  </a:lnTo>
                  <a:lnTo>
                    <a:pt x="12920" y="96877"/>
                  </a:lnTo>
                  <a:lnTo>
                    <a:pt x="16750" y="86169"/>
                  </a:lnTo>
                  <a:lnTo>
                    <a:pt x="21778" y="72145"/>
                  </a:lnTo>
                  <a:lnTo>
                    <a:pt x="26783" y="58086"/>
                  </a:lnTo>
                  <a:lnTo>
                    <a:pt x="31787" y="44003"/>
                  </a:lnTo>
                  <a:lnTo>
                    <a:pt x="36816" y="29908"/>
                  </a:lnTo>
                  <a:lnTo>
                    <a:pt x="38721" y="24701"/>
                  </a:lnTo>
                  <a:lnTo>
                    <a:pt x="40499" y="19494"/>
                  </a:lnTo>
                  <a:lnTo>
                    <a:pt x="42404" y="14287"/>
                  </a:lnTo>
                  <a:lnTo>
                    <a:pt x="48273" y="6143"/>
                  </a:lnTo>
                  <a:lnTo>
                    <a:pt x="58120" y="1238"/>
                  </a:lnTo>
                  <a:lnTo>
                    <a:pt x="70586" y="0"/>
                  </a:lnTo>
                  <a:lnTo>
                    <a:pt x="84314" y="2857"/>
                  </a:lnTo>
                  <a:close/>
                </a:path>
              </a:pathLst>
            </a:custGeom>
            <a:ln w="3175">
              <a:solidFill>
                <a:srgbClr val="A67DF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7" name="object 5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11491" y="3869191"/>
              <a:ext cx="112381" cy="169797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411491" y="3869191"/>
              <a:ext cx="112395" cy="170180"/>
            </a:xfrm>
            <a:custGeom>
              <a:avLst/>
              <a:gdLst/>
              <a:ahLst/>
              <a:cxnLst/>
              <a:rect l="l" t="t" r="r" b="b"/>
              <a:pathLst>
                <a:path w="112394" h="170179">
                  <a:moveTo>
                    <a:pt x="84314" y="2784"/>
                  </a:moveTo>
                  <a:lnTo>
                    <a:pt x="112381" y="31105"/>
                  </a:lnTo>
                  <a:lnTo>
                    <a:pt x="109714" y="38344"/>
                  </a:lnTo>
                  <a:lnTo>
                    <a:pt x="109333" y="39487"/>
                  </a:lnTo>
                  <a:lnTo>
                    <a:pt x="108825" y="40884"/>
                  </a:lnTo>
                  <a:lnTo>
                    <a:pt x="108444" y="42027"/>
                  </a:lnTo>
                  <a:lnTo>
                    <a:pt x="104747" y="52337"/>
                  </a:lnTo>
                  <a:lnTo>
                    <a:pt x="101062" y="62696"/>
                  </a:lnTo>
                  <a:lnTo>
                    <a:pt x="97353" y="73102"/>
                  </a:lnTo>
                  <a:lnTo>
                    <a:pt x="93585" y="83556"/>
                  </a:lnTo>
                  <a:lnTo>
                    <a:pt x="88610" y="97651"/>
                  </a:lnTo>
                  <a:lnTo>
                    <a:pt x="83599" y="111734"/>
                  </a:lnTo>
                  <a:lnTo>
                    <a:pt x="78565" y="125793"/>
                  </a:lnTo>
                  <a:lnTo>
                    <a:pt x="73519" y="139817"/>
                  </a:lnTo>
                  <a:lnTo>
                    <a:pt x="71741" y="145024"/>
                  </a:lnTo>
                  <a:lnTo>
                    <a:pt x="69836" y="150231"/>
                  </a:lnTo>
                  <a:lnTo>
                    <a:pt x="67931" y="155438"/>
                  </a:lnTo>
                  <a:lnTo>
                    <a:pt x="62061" y="163637"/>
                  </a:lnTo>
                  <a:lnTo>
                    <a:pt x="52214" y="168550"/>
                  </a:lnTo>
                  <a:lnTo>
                    <a:pt x="39749" y="169797"/>
                  </a:lnTo>
                  <a:lnTo>
                    <a:pt x="26021" y="166995"/>
                  </a:lnTo>
                  <a:lnTo>
                    <a:pt x="13569" y="160492"/>
                  </a:lnTo>
                  <a:lnTo>
                    <a:pt x="4605" y="151643"/>
                  </a:lnTo>
                  <a:lnTo>
                    <a:pt x="0" y="141581"/>
                  </a:lnTo>
                  <a:lnTo>
                    <a:pt x="621" y="131435"/>
                  </a:lnTo>
                  <a:lnTo>
                    <a:pt x="875" y="130800"/>
                  </a:lnTo>
                  <a:lnTo>
                    <a:pt x="1256" y="129784"/>
                  </a:lnTo>
                  <a:lnTo>
                    <a:pt x="1383" y="129149"/>
                  </a:lnTo>
                  <a:lnTo>
                    <a:pt x="5212" y="118441"/>
                  </a:lnTo>
                  <a:lnTo>
                    <a:pt x="9066" y="107686"/>
                  </a:lnTo>
                  <a:lnTo>
                    <a:pt x="12920" y="96930"/>
                  </a:lnTo>
                  <a:lnTo>
                    <a:pt x="16750" y="86223"/>
                  </a:lnTo>
                  <a:lnTo>
                    <a:pt x="21796" y="72145"/>
                  </a:lnTo>
                  <a:lnTo>
                    <a:pt x="26830" y="58092"/>
                  </a:lnTo>
                  <a:lnTo>
                    <a:pt x="31841" y="44039"/>
                  </a:lnTo>
                  <a:lnTo>
                    <a:pt x="36816" y="29962"/>
                  </a:lnTo>
                  <a:lnTo>
                    <a:pt x="38721" y="24755"/>
                  </a:lnTo>
                  <a:lnTo>
                    <a:pt x="70586" y="0"/>
                  </a:lnTo>
                  <a:lnTo>
                    <a:pt x="84314" y="2784"/>
                  </a:lnTo>
                  <a:close/>
                </a:path>
              </a:pathLst>
            </a:custGeom>
            <a:ln w="3175">
              <a:solidFill>
                <a:srgbClr val="A67DF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object 5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4899" y="4125214"/>
              <a:ext cx="966178" cy="1187243"/>
            </a:xfrm>
            <a:prstGeom prst="rect">
              <a:avLst/>
            </a:prstGeom>
          </p:spPr>
        </p:pic>
      </p:grpSp>
      <p:sp>
        <p:nvSpPr>
          <p:cNvPr id="60" name="object 60"/>
          <p:cNvSpPr txBox="1"/>
          <p:nvPr/>
        </p:nvSpPr>
        <p:spPr>
          <a:xfrm>
            <a:off x="956817" y="4684267"/>
            <a:ext cx="114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\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998982" y="4075938"/>
            <a:ext cx="94615" cy="95250"/>
            <a:chOff x="998982" y="4075938"/>
            <a:chExt cx="94615" cy="95250"/>
          </a:xfrm>
        </p:grpSpPr>
        <p:pic>
          <p:nvPicPr>
            <p:cNvPr id="62" name="object 6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0506" y="4077462"/>
              <a:ext cx="91440" cy="9220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98982" y="4075938"/>
              <a:ext cx="94488" cy="95250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663701" y="3851655"/>
            <a:ext cx="34607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BCMA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503681" y="1376172"/>
            <a:ext cx="3919854" cy="4392930"/>
            <a:chOff x="503681" y="1376172"/>
            <a:chExt cx="3919854" cy="4392930"/>
          </a:xfrm>
        </p:grpSpPr>
        <p:sp>
          <p:nvSpPr>
            <p:cNvPr id="66" name="object 66"/>
            <p:cNvSpPr/>
            <p:nvPr/>
          </p:nvSpPr>
          <p:spPr>
            <a:xfrm>
              <a:off x="1148715" y="2867532"/>
              <a:ext cx="2640330" cy="989330"/>
            </a:xfrm>
            <a:custGeom>
              <a:avLst/>
              <a:gdLst/>
              <a:ahLst/>
              <a:cxnLst/>
              <a:rect l="l" t="t" r="r" b="b"/>
              <a:pathLst>
                <a:path w="2640329" h="989329">
                  <a:moveTo>
                    <a:pt x="701294" y="3302"/>
                  </a:moveTo>
                  <a:lnTo>
                    <a:pt x="688467" y="3302"/>
                  </a:lnTo>
                  <a:lnTo>
                    <a:pt x="691769" y="0"/>
                  </a:lnTo>
                  <a:lnTo>
                    <a:pt x="28575" y="0"/>
                  </a:lnTo>
                  <a:lnTo>
                    <a:pt x="28575" y="913003"/>
                  </a:lnTo>
                  <a:lnTo>
                    <a:pt x="0" y="913003"/>
                  </a:lnTo>
                  <a:lnTo>
                    <a:pt x="38100" y="989203"/>
                  </a:lnTo>
                  <a:lnTo>
                    <a:pt x="69850" y="925703"/>
                  </a:lnTo>
                  <a:lnTo>
                    <a:pt x="76200" y="913003"/>
                  </a:lnTo>
                  <a:lnTo>
                    <a:pt x="47625" y="913003"/>
                  </a:lnTo>
                  <a:lnTo>
                    <a:pt x="47625" y="19050"/>
                  </a:lnTo>
                  <a:lnTo>
                    <a:pt x="701294" y="19050"/>
                  </a:lnTo>
                  <a:lnTo>
                    <a:pt x="701294" y="3302"/>
                  </a:lnTo>
                  <a:close/>
                </a:path>
                <a:path w="2640329" h="989329">
                  <a:moveTo>
                    <a:pt x="2640203" y="913003"/>
                  </a:moveTo>
                  <a:lnTo>
                    <a:pt x="2611628" y="913003"/>
                  </a:lnTo>
                  <a:lnTo>
                    <a:pt x="2611628" y="19050"/>
                  </a:lnTo>
                  <a:lnTo>
                    <a:pt x="2611628" y="3302"/>
                  </a:lnTo>
                  <a:lnTo>
                    <a:pt x="2611628" y="0"/>
                  </a:lnTo>
                  <a:lnTo>
                    <a:pt x="1948434" y="0"/>
                  </a:lnTo>
                  <a:lnTo>
                    <a:pt x="1951736" y="3302"/>
                  </a:lnTo>
                  <a:lnTo>
                    <a:pt x="1938909" y="3302"/>
                  </a:lnTo>
                  <a:lnTo>
                    <a:pt x="1938909" y="19050"/>
                  </a:lnTo>
                  <a:lnTo>
                    <a:pt x="2592578" y="19050"/>
                  </a:lnTo>
                  <a:lnTo>
                    <a:pt x="2592578" y="913003"/>
                  </a:lnTo>
                  <a:lnTo>
                    <a:pt x="2564003" y="913003"/>
                  </a:lnTo>
                  <a:lnTo>
                    <a:pt x="2602103" y="989203"/>
                  </a:lnTo>
                  <a:lnTo>
                    <a:pt x="2633853" y="925703"/>
                  </a:lnTo>
                  <a:lnTo>
                    <a:pt x="2640203" y="913003"/>
                  </a:lnTo>
                  <a:close/>
                </a:path>
              </a:pathLst>
            </a:custGeom>
            <a:solidFill>
              <a:srgbClr val="6C2BE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510158" y="1382649"/>
              <a:ext cx="3907154" cy="4380230"/>
            </a:xfrm>
            <a:custGeom>
              <a:avLst/>
              <a:gdLst/>
              <a:ahLst/>
              <a:cxnLst/>
              <a:rect l="l" t="t" r="r" b="b"/>
              <a:pathLst>
                <a:path w="3907154" h="4380230">
                  <a:moveTo>
                    <a:pt x="0" y="88518"/>
                  </a:moveTo>
                  <a:lnTo>
                    <a:pt x="6959" y="54060"/>
                  </a:lnTo>
                  <a:lnTo>
                    <a:pt x="25939" y="25923"/>
                  </a:lnTo>
                  <a:lnTo>
                    <a:pt x="54092" y="6955"/>
                  </a:lnTo>
                  <a:lnTo>
                    <a:pt x="88569" y="0"/>
                  </a:lnTo>
                  <a:lnTo>
                    <a:pt x="3818254" y="0"/>
                  </a:lnTo>
                  <a:lnTo>
                    <a:pt x="3852713" y="6955"/>
                  </a:lnTo>
                  <a:lnTo>
                    <a:pt x="3880850" y="25923"/>
                  </a:lnTo>
                  <a:lnTo>
                    <a:pt x="3899818" y="54060"/>
                  </a:lnTo>
                  <a:lnTo>
                    <a:pt x="3906774" y="88518"/>
                  </a:lnTo>
                  <a:lnTo>
                    <a:pt x="3906774" y="4291406"/>
                  </a:lnTo>
                  <a:lnTo>
                    <a:pt x="3899818" y="4325883"/>
                  </a:lnTo>
                  <a:lnTo>
                    <a:pt x="3880850" y="4354036"/>
                  </a:lnTo>
                  <a:lnTo>
                    <a:pt x="3852713" y="4373016"/>
                  </a:lnTo>
                  <a:lnTo>
                    <a:pt x="3818254" y="4379976"/>
                  </a:lnTo>
                  <a:lnTo>
                    <a:pt x="88569" y="4379976"/>
                  </a:lnTo>
                  <a:lnTo>
                    <a:pt x="54092" y="4373016"/>
                  </a:lnTo>
                  <a:lnTo>
                    <a:pt x="25939" y="4354036"/>
                  </a:lnTo>
                  <a:lnTo>
                    <a:pt x="6959" y="4325883"/>
                  </a:lnTo>
                  <a:lnTo>
                    <a:pt x="0" y="4291406"/>
                  </a:lnTo>
                  <a:lnTo>
                    <a:pt x="0" y="88518"/>
                  </a:lnTo>
                  <a:close/>
                </a:path>
              </a:pathLst>
            </a:custGeom>
            <a:ln w="1295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1576069" y="1467103"/>
            <a:ext cx="1795145" cy="104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12065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Dual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Target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BCMA/CD19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Dual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499745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\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649726" y="4075429"/>
            <a:ext cx="30099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CD19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328920" y="3093949"/>
            <a:ext cx="1786255" cy="93662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Manufactured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64795" marR="0" lvl="0" indent="0" algn="l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&lt;3</a:t>
            </a:r>
            <a:r>
              <a:rPr kumimoji="0" sz="3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days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9275064" y="2979927"/>
            <a:ext cx="19545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Younger,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fitter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naive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308845" y="3492753"/>
            <a:ext cx="1884680" cy="665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905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Safety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profile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enabling outpatient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administration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monitoring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530596" y="1478026"/>
            <a:ext cx="5264785" cy="1056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Next-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Generation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Manufacturing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84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8895" algn="l"/>
              </a:tabLst>
              <a:defRPr/>
            </a:pP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Faster</a:t>
            </a:r>
            <a:r>
              <a:rPr kumimoji="0" sz="2000" b="1" i="0" u="none" strike="noStrike" kern="0" cap="none" spc="-65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000" b="1" i="0" u="none" strike="noStrike" kern="0" cap="none" spc="-65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Patients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Better</a:t>
            </a:r>
            <a:r>
              <a:rPr kumimoji="0" sz="2000" b="1" i="0" u="none" strike="noStrike" kern="0" cap="none" spc="-35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6C2BE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828281" y="4736338"/>
            <a:ext cx="27076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3270" marR="5080" lvl="0" indent="-75057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Making</a:t>
            </a:r>
            <a:r>
              <a:rPr kumimoji="0" sz="1600" b="1" i="0" u="none" strike="noStrike" kern="0" cap="none" spc="-3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</a:t>
            </a:r>
            <a:r>
              <a:rPr kumimoji="0" sz="1600" b="1" i="0" u="none" strike="noStrike" kern="0" cap="none" spc="-3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therapy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available</a:t>
            </a:r>
            <a:r>
              <a:rPr kumimoji="0" sz="1600" b="1" i="0" u="none" strike="noStrike" kern="0" cap="none" spc="-4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</a:t>
            </a:r>
            <a:r>
              <a:rPr kumimoji="0" sz="1600" b="1" i="0" u="none" strike="noStrike" kern="0" cap="none" spc="-6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patients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BC4B332-6EC1-77F1-EF1D-0A96ED321ECD}"/>
              </a:ext>
            </a:extLst>
          </p:cNvPr>
          <p:cNvSpPr txBox="1"/>
          <p:nvPr/>
        </p:nvSpPr>
        <p:spPr>
          <a:xfrm>
            <a:off x="4885765" y="6004305"/>
            <a:ext cx="457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 COME RESISTANCE BY DUAL TARGETING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Study</a:t>
            </a:r>
            <a:r>
              <a:rPr spc="-30" dirty="0"/>
              <a:t> </a:t>
            </a:r>
            <a:r>
              <a:rPr spc="-10" dirty="0"/>
              <a:t>Design</a:t>
            </a:r>
          </a:p>
        </p:txBody>
      </p:sp>
      <p:sp>
        <p:nvSpPr>
          <p:cNvPr id="3" name="object 3"/>
          <p:cNvSpPr/>
          <p:nvPr/>
        </p:nvSpPr>
        <p:spPr>
          <a:xfrm>
            <a:off x="509777" y="4266438"/>
            <a:ext cx="7128509" cy="1401445"/>
          </a:xfrm>
          <a:custGeom>
            <a:avLst/>
            <a:gdLst/>
            <a:ahLst/>
            <a:cxnLst/>
            <a:rect l="l" t="t" r="r" b="b"/>
            <a:pathLst>
              <a:path w="7128509" h="1401445">
                <a:moveTo>
                  <a:pt x="7028053" y="0"/>
                </a:moveTo>
                <a:lnTo>
                  <a:pt x="100520" y="0"/>
                </a:lnTo>
                <a:lnTo>
                  <a:pt x="61395" y="7891"/>
                </a:lnTo>
                <a:lnTo>
                  <a:pt x="29443" y="29416"/>
                </a:lnTo>
                <a:lnTo>
                  <a:pt x="7899" y="61346"/>
                </a:lnTo>
                <a:lnTo>
                  <a:pt x="0" y="100456"/>
                </a:lnTo>
                <a:lnTo>
                  <a:pt x="0" y="1300861"/>
                </a:lnTo>
                <a:lnTo>
                  <a:pt x="7899" y="1339949"/>
                </a:lnTo>
                <a:lnTo>
                  <a:pt x="29443" y="1371882"/>
                </a:lnTo>
                <a:lnTo>
                  <a:pt x="61395" y="1393418"/>
                </a:lnTo>
                <a:lnTo>
                  <a:pt x="100520" y="1401318"/>
                </a:lnTo>
                <a:lnTo>
                  <a:pt x="7028053" y="1401318"/>
                </a:lnTo>
                <a:lnTo>
                  <a:pt x="7067163" y="1393418"/>
                </a:lnTo>
                <a:lnTo>
                  <a:pt x="7099093" y="1371882"/>
                </a:lnTo>
                <a:lnTo>
                  <a:pt x="7120618" y="1339949"/>
                </a:lnTo>
                <a:lnTo>
                  <a:pt x="7128510" y="1300861"/>
                </a:lnTo>
                <a:lnTo>
                  <a:pt x="7128510" y="100456"/>
                </a:lnTo>
                <a:lnTo>
                  <a:pt x="7120618" y="61346"/>
                </a:lnTo>
                <a:lnTo>
                  <a:pt x="7099093" y="29416"/>
                </a:lnTo>
                <a:lnTo>
                  <a:pt x="7067163" y="7891"/>
                </a:lnTo>
                <a:lnTo>
                  <a:pt x="702805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9168" y="4409185"/>
            <a:ext cx="155511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Key</a:t>
            </a:r>
            <a:r>
              <a:rPr kumimoji="0" sz="1400" b="1" i="0" u="none" strike="noStrike" kern="0" cap="none" spc="-6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inclusion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criteria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3768" y="4622241"/>
            <a:ext cx="4871085" cy="8940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232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2321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≥3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prior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LOT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(exposure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PI,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IMiD,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anti-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CD38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required)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232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23215" algn="l"/>
              </a:tabLst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Documented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evidence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most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recent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232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2321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Prior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exposure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BCMA-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directed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therapy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permitted</a:t>
            </a:r>
            <a:r>
              <a:rPr kumimoji="0" sz="1350" b="0" i="0" u="none" strike="noStrike" kern="0" cap="none" spc="-15" normalizeH="0" baseline="24691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endParaRPr kumimoji="0" sz="1350" b="0" i="0" u="none" strike="noStrike" kern="0" cap="none" spc="0" normalizeH="0" baseline="24691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844028" y="4266438"/>
            <a:ext cx="3929379" cy="1401445"/>
          </a:xfrm>
          <a:custGeom>
            <a:avLst/>
            <a:gdLst/>
            <a:ahLst/>
            <a:cxnLst/>
            <a:rect l="l" t="t" r="r" b="b"/>
            <a:pathLst>
              <a:path w="3929379" h="1401445">
                <a:moveTo>
                  <a:pt x="3813937" y="0"/>
                </a:moveTo>
                <a:lnTo>
                  <a:pt x="114935" y="0"/>
                </a:lnTo>
                <a:lnTo>
                  <a:pt x="70187" y="9028"/>
                </a:lnTo>
                <a:lnTo>
                  <a:pt x="33654" y="33655"/>
                </a:lnTo>
                <a:lnTo>
                  <a:pt x="9028" y="70187"/>
                </a:lnTo>
                <a:lnTo>
                  <a:pt x="0" y="114935"/>
                </a:lnTo>
                <a:lnTo>
                  <a:pt x="0" y="1286383"/>
                </a:lnTo>
                <a:lnTo>
                  <a:pt x="9028" y="1331130"/>
                </a:lnTo>
                <a:lnTo>
                  <a:pt x="33655" y="1367663"/>
                </a:lnTo>
                <a:lnTo>
                  <a:pt x="70187" y="1392289"/>
                </a:lnTo>
                <a:lnTo>
                  <a:pt x="114935" y="1401318"/>
                </a:lnTo>
                <a:lnTo>
                  <a:pt x="3813937" y="1401318"/>
                </a:lnTo>
                <a:lnTo>
                  <a:pt x="3858684" y="1392289"/>
                </a:lnTo>
                <a:lnTo>
                  <a:pt x="3895217" y="1367663"/>
                </a:lnTo>
                <a:lnTo>
                  <a:pt x="3919843" y="1331130"/>
                </a:lnTo>
                <a:lnTo>
                  <a:pt x="3928872" y="1286383"/>
                </a:lnTo>
                <a:lnTo>
                  <a:pt x="3928872" y="114935"/>
                </a:lnTo>
                <a:lnTo>
                  <a:pt x="3919843" y="70187"/>
                </a:lnTo>
                <a:lnTo>
                  <a:pt x="3895217" y="33655"/>
                </a:lnTo>
                <a:lnTo>
                  <a:pt x="3858684" y="9028"/>
                </a:lnTo>
                <a:lnTo>
                  <a:pt x="381393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8497" y="4412995"/>
            <a:ext cx="20993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Phase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1b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primary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objectives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48497" y="4626559"/>
            <a:ext cx="1775460" cy="6045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78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</a:tabLst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Safety/tolerability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78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RP2D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determination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09587" y="1374457"/>
            <a:ext cx="11270615" cy="2708910"/>
            <a:chOff x="509587" y="1374457"/>
            <a:chExt cx="11270615" cy="2708910"/>
          </a:xfrm>
        </p:grpSpPr>
        <p:sp>
          <p:nvSpPr>
            <p:cNvPr id="10" name="object 10"/>
            <p:cNvSpPr/>
            <p:nvPr/>
          </p:nvSpPr>
          <p:spPr>
            <a:xfrm>
              <a:off x="516254" y="1381124"/>
              <a:ext cx="11257280" cy="2695575"/>
            </a:xfrm>
            <a:custGeom>
              <a:avLst/>
              <a:gdLst/>
              <a:ahLst/>
              <a:cxnLst/>
              <a:rect l="l" t="t" r="r" b="b"/>
              <a:pathLst>
                <a:path w="11257280" h="2695575">
                  <a:moveTo>
                    <a:pt x="11191748" y="0"/>
                  </a:moveTo>
                  <a:lnTo>
                    <a:pt x="65278" y="0"/>
                  </a:lnTo>
                  <a:lnTo>
                    <a:pt x="39867" y="5127"/>
                  </a:lnTo>
                  <a:lnTo>
                    <a:pt x="19118" y="19113"/>
                  </a:lnTo>
                  <a:lnTo>
                    <a:pt x="5129" y="39862"/>
                  </a:lnTo>
                  <a:lnTo>
                    <a:pt x="0" y="65277"/>
                  </a:lnTo>
                  <a:lnTo>
                    <a:pt x="0" y="2629916"/>
                  </a:lnTo>
                  <a:lnTo>
                    <a:pt x="5129" y="2655331"/>
                  </a:lnTo>
                  <a:lnTo>
                    <a:pt x="19118" y="2676080"/>
                  </a:lnTo>
                  <a:lnTo>
                    <a:pt x="39867" y="2690066"/>
                  </a:lnTo>
                  <a:lnTo>
                    <a:pt x="65278" y="2695194"/>
                  </a:lnTo>
                  <a:lnTo>
                    <a:pt x="11191748" y="2695194"/>
                  </a:lnTo>
                  <a:lnTo>
                    <a:pt x="11217163" y="2690066"/>
                  </a:lnTo>
                  <a:lnTo>
                    <a:pt x="11237912" y="2676080"/>
                  </a:lnTo>
                  <a:lnTo>
                    <a:pt x="11251898" y="2655331"/>
                  </a:lnTo>
                  <a:lnTo>
                    <a:pt x="11257026" y="2629916"/>
                  </a:lnTo>
                  <a:lnTo>
                    <a:pt x="11257026" y="65277"/>
                  </a:lnTo>
                  <a:lnTo>
                    <a:pt x="11251898" y="39862"/>
                  </a:lnTo>
                  <a:lnTo>
                    <a:pt x="11237912" y="19113"/>
                  </a:lnTo>
                  <a:lnTo>
                    <a:pt x="11217163" y="5127"/>
                  </a:lnTo>
                  <a:lnTo>
                    <a:pt x="11191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16254" y="1381124"/>
              <a:ext cx="11257280" cy="2695575"/>
            </a:xfrm>
            <a:custGeom>
              <a:avLst/>
              <a:gdLst/>
              <a:ahLst/>
              <a:cxnLst/>
              <a:rect l="l" t="t" r="r" b="b"/>
              <a:pathLst>
                <a:path w="11257280" h="2695575">
                  <a:moveTo>
                    <a:pt x="0" y="65277"/>
                  </a:moveTo>
                  <a:lnTo>
                    <a:pt x="5129" y="39862"/>
                  </a:lnTo>
                  <a:lnTo>
                    <a:pt x="19118" y="19113"/>
                  </a:lnTo>
                  <a:lnTo>
                    <a:pt x="39867" y="5127"/>
                  </a:lnTo>
                  <a:lnTo>
                    <a:pt x="65278" y="0"/>
                  </a:lnTo>
                  <a:lnTo>
                    <a:pt x="11191748" y="0"/>
                  </a:lnTo>
                  <a:lnTo>
                    <a:pt x="11217163" y="5127"/>
                  </a:lnTo>
                  <a:lnTo>
                    <a:pt x="11237912" y="19113"/>
                  </a:lnTo>
                  <a:lnTo>
                    <a:pt x="11251898" y="39862"/>
                  </a:lnTo>
                  <a:lnTo>
                    <a:pt x="11257026" y="65277"/>
                  </a:lnTo>
                  <a:lnTo>
                    <a:pt x="11257026" y="2629916"/>
                  </a:lnTo>
                  <a:lnTo>
                    <a:pt x="11251898" y="2655331"/>
                  </a:lnTo>
                  <a:lnTo>
                    <a:pt x="11237912" y="2676080"/>
                  </a:lnTo>
                  <a:lnTo>
                    <a:pt x="11217163" y="2690066"/>
                  </a:lnTo>
                  <a:lnTo>
                    <a:pt x="11191748" y="2695194"/>
                  </a:lnTo>
                  <a:lnTo>
                    <a:pt x="65278" y="2695194"/>
                  </a:lnTo>
                  <a:lnTo>
                    <a:pt x="39867" y="2690066"/>
                  </a:lnTo>
                  <a:lnTo>
                    <a:pt x="19118" y="2676080"/>
                  </a:lnTo>
                  <a:lnTo>
                    <a:pt x="5129" y="2655331"/>
                  </a:lnTo>
                  <a:lnTo>
                    <a:pt x="0" y="2629916"/>
                  </a:lnTo>
                  <a:lnTo>
                    <a:pt x="0" y="65277"/>
                  </a:lnTo>
                  <a:close/>
                </a:path>
              </a:pathLst>
            </a:custGeom>
            <a:ln w="1295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866138" y="3073908"/>
              <a:ext cx="1720850" cy="786130"/>
            </a:xfrm>
            <a:custGeom>
              <a:avLst/>
              <a:gdLst/>
              <a:ahLst/>
              <a:cxnLst/>
              <a:rect l="l" t="t" r="r" b="b"/>
              <a:pathLst>
                <a:path w="1720850" h="786129">
                  <a:moveTo>
                    <a:pt x="1675638" y="0"/>
                  </a:moveTo>
                  <a:lnTo>
                    <a:pt x="44957" y="0"/>
                  </a:lnTo>
                  <a:lnTo>
                    <a:pt x="27431" y="3524"/>
                  </a:lnTo>
                  <a:lnTo>
                    <a:pt x="13144" y="13144"/>
                  </a:lnTo>
                  <a:lnTo>
                    <a:pt x="3524" y="27431"/>
                  </a:lnTo>
                  <a:lnTo>
                    <a:pt x="0" y="44957"/>
                  </a:lnTo>
                  <a:lnTo>
                    <a:pt x="0" y="740663"/>
                  </a:lnTo>
                  <a:lnTo>
                    <a:pt x="3524" y="758189"/>
                  </a:lnTo>
                  <a:lnTo>
                    <a:pt x="13144" y="772477"/>
                  </a:lnTo>
                  <a:lnTo>
                    <a:pt x="27431" y="782097"/>
                  </a:lnTo>
                  <a:lnTo>
                    <a:pt x="44957" y="785621"/>
                  </a:lnTo>
                  <a:lnTo>
                    <a:pt x="1675638" y="785621"/>
                  </a:lnTo>
                  <a:lnTo>
                    <a:pt x="1693164" y="782097"/>
                  </a:lnTo>
                  <a:lnTo>
                    <a:pt x="1707451" y="772477"/>
                  </a:lnTo>
                  <a:lnTo>
                    <a:pt x="1717071" y="758189"/>
                  </a:lnTo>
                  <a:lnTo>
                    <a:pt x="1720596" y="740663"/>
                  </a:lnTo>
                  <a:lnTo>
                    <a:pt x="1720596" y="44957"/>
                  </a:lnTo>
                  <a:lnTo>
                    <a:pt x="1717071" y="27431"/>
                  </a:lnTo>
                  <a:lnTo>
                    <a:pt x="1707451" y="13144"/>
                  </a:lnTo>
                  <a:lnTo>
                    <a:pt x="1693164" y="3524"/>
                  </a:lnTo>
                  <a:lnTo>
                    <a:pt x="167563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04822" y="3261359"/>
            <a:ext cx="1443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Bridging/</a:t>
            </a:r>
            <a:r>
              <a:rPr kumimoji="0" sz="12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debulking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tx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(as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needed)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58190" y="2256282"/>
            <a:ext cx="2302510" cy="433705"/>
            <a:chOff x="758190" y="2256282"/>
            <a:chExt cx="2302510" cy="433705"/>
          </a:xfrm>
        </p:grpSpPr>
        <p:sp>
          <p:nvSpPr>
            <p:cNvPr id="15" name="object 15"/>
            <p:cNvSpPr/>
            <p:nvPr/>
          </p:nvSpPr>
          <p:spPr>
            <a:xfrm>
              <a:off x="2479166" y="2435733"/>
              <a:ext cx="581660" cy="76200"/>
            </a:xfrm>
            <a:custGeom>
              <a:avLst/>
              <a:gdLst/>
              <a:ahLst/>
              <a:cxnLst/>
              <a:rect l="l" t="t" r="r" b="b"/>
              <a:pathLst>
                <a:path w="581660" h="76200">
                  <a:moveTo>
                    <a:pt x="505206" y="0"/>
                  </a:moveTo>
                  <a:lnTo>
                    <a:pt x="505206" y="76200"/>
                  </a:lnTo>
                  <a:lnTo>
                    <a:pt x="562356" y="47625"/>
                  </a:lnTo>
                  <a:lnTo>
                    <a:pt x="517906" y="47625"/>
                  </a:lnTo>
                  <a:lnTo>
                    <a:pt x="517906" y="28575"/>
                  </a:lnTo>
                  <a:lnTo>
                    <a:pt x="562356" y="28575"/>
                  </a:lnTo>
                  <a:lnTo>
                    <a:pt x="505206" y="0"/>
                  </a:lnTo>
                  <a:close/>
                </a:path>
                <a:path w="581660" h="76200">
                  <a:moveTo>
                    <a:pt x="505206" y="28575"/>
                  </a:moveTo>
                  <a:lnTo>
                    <a:pt x="0" y="28575"/>
                  </a:lnTo>
                  <a:lnTo>
                    <a:pt x="0" y="47625"/>
                  </a:lnTo>
                  <a:lnTo>
                    <a:pt x="505206" y="47625"/>
                  </a:lnTo>
                  <a:lnTo>
                    <a:pt x="505206" y="28575"/>
                  </a:lnTo>
                  <a:close/>
                </a:path>
                <a:path w="581660" h="76200">
                  <a:moveTo>
                    <a:pt x="562356" y="28575"/>
                  </a:moveTo>
                  <a:lnTo>
                    <a:pt x="517906" y="28575"/>
                  </a:lnTo>
                  <a:lnTo>
                    <a:pt x="517906" y="47625"/>
                  </a:lnTo>
                  <a:lnTo>
                    <a:pt x="562356" y="47625"/>
                  </a:lnTo>
                  <a:lnTo>
                    <a:pt x="581406" y="38100"/>
                  </a:lnTo>
                  <a:lnTo>
                    <a:pt x="562356" y="28575"/>
                  </a:lnTo>
                  <a:close/>
                </a:path>
              </a:pathLst>
            </a:custGeom>
            <a:solidFill>
              <a:srgbClr val="6C2BE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58190" y="2256282"/>
              <a:ext cx="1720850" cy="433705"/>
            </a:xfrm>
            <a:custGeom>
              <a:avLst/>
              <a:gdLst/>
              <a:ahLst/>
              <a:cxnLst/>
              <a:rect l="l" t="t" r="r" b="b"/>
              <a:pathLst>
                <a:path w="1720850" h="433705">
                  <a:moveTo>
                    <a:pt x="1680083" y="0"/>
                  </a:moveTo>
                  <a:lnTo>
                    <a:pt x="40487" y="0"/>
                  </a:lnTo>
                  <a:lnTo>
                    <a:pt x="24726" y="3186"/>
                  </a:lnTo>
                  <a:lnTo>
                    <a:pt x="11857" y="11874"/>
                  </a:lnTo>
                  <a:lnTo>
                    <a:pt x="3181" y="24753"/>
                  </a:lnTo>
                  <a:lnTo>
                    <a:pt x="0" y="40512"/>
                  </a:lnTo>
                  <a:lnTo>
                    <a:pt x="0" y="393064"/>
                  </a:lnTo>
                  <a:lnTo>
                    <a:pt x="3181" y="408824"/>
                  </a:lnTo>
                  <a:lnTo>
                    <a:pt x="11857" y="421703"/>
                  </a:lnTo>
                  <a:lnTo>
                    <a:pt x="24726" y="430391"/>
                  </a:lnTo>
                  <a:lnTo>
                    <a:pt x="40487" y="433577"/>
                  </a:lnTo>
                  <a:lnTo>
                    <a:pt x="1680083" y="433577"/>
                  </a:lnTo>
                  <a:lnTo>
                    <a:pt x="1695842" y="430391"/>
                  </a:lnTo>
                  <a:lnTo>
                    <a:pt x="1708721" y="421703"/>
                  </a:lnTo>
                  <a:lnTo>
                    <a:pt x="1717409" y="408824"/>
                  </a:lnTo>
                  <a:lnTo>
                    <a:pt x="1720596" y="393064"/>
                  </a:lnTo>
                  <a:lnTo>
                    <a:pt x="1720596" y="40512"/>
                  </a:lnTo>
                  <a:lnTo>
                    <a:pt x="1717409" y="24753"/>
                  </a:lnTo>
                  <a:lnTo>
                    <a:pt x="1708721" y="11874"/>
                  </a:lnTo>
                  <a:lnTo>
                    <a:pt x="1695842" y="3186"/>
                  </a:lnTo>
                  <a:lnTo>
                    <a:pt x="1680083" y="0"/>
                  </a:lnTo>
                  <a:close/>
                </a:path>
              </a:pathLst>
            </a:custGeom>
            <a:solidFill>
              <a:srgbClr val="3D969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244346" y="2342642"/>
            <a:ext cx="7480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Apheresis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60192" y="2167127"/>
            <a:ext cx="2102485" cy="612140"/>
          </a:xfrm>
          <a:custGeom>
            <a:avLst/>
            <a:gdLst/>
            <a:ahLst/>
            <a:cxnLst/>
            <a:rect l="l" t="t" r="r" b="b"/>
            <a:pathLst>
              <a:path w="2102485" h="612139">
                <a:moveTo>
                  <a:pt x="2059432" y="0"/>
                </a:moveTo>
                <a:lnTo>
                  <a:pt x="42925" y="0"/>
                </a:lnTo>
                <a:lnTo>
                  <a:pt x="26199" y="3367"/>
                </a:lnTo>
                <a:lnTo>
                  <a:pt x="12557" y="12557"/>
                </a:lnTo>
                <a:lnTo>
                  <a:pt x="3367" y="26199"/>
                </a:lnTo>
                <a:lnTo>
                  <a:pt x="0" y="42925"/>
                </a:lnTo>
                <a:lnTo>
                  <a:pt x="0" y="568960"/>
                </a:lnTo>
                <a:lnTo>
                  <a:pt x="3367" y="585686"/>
                </a:lnTo>
                <a:lnTo>
                  <a:pt x="12557" y="599328"/>
                </a:lnTo>
                <a:lnTo>
                  <a:pt x="26199" y="608518"/>
                </a:lnTo>
                <a:lnTo>
                  <a:pt x="42925" y="611886"/>
                </a:lnTo>
                <a:lnTo>
                  <a:pt x="2059432" y="611886"/>
                </a:lnTo>
                <a:lnTo>
                  <a:pt x="2076158" y="608518"/>
                </a:lnTo>
                <a:lnTo>
                  <a:pt x="2089800" y="599328"/>
                </a:lnTo>
                <a:lnTo>
                  <a:pt x="2098990" y="585686"/>
                </a:lnTo>
                <a:lnTo>
                  <a:pt x="2102358" y="568960"/>
                </a:lnTo>
                <a:lnTo>
                  <a:pt x="2102358" y="42925"/>
                </a:lnTo>
                <a:lnTo>
                  <a:pt x="2098990" y="26199"/>
                </a:lnTo>
                <a:lnTo>
                  <a:pt x="2089800" y="12557"/>
                </a:lnTo>
                <a:lnTo>
                  <a:pt x="2076158" y="3367"/>
                </a:lnTo>
                <a:lnTo>
                  <a:pt x="2059432" y="0"/>
                </a:lnTo>
                <a:close/>
              </a:path>
            </a:pathLst>
          </a:custGeom>
          <a:solidFill>
            <a:srgbClr val="3D969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69538" y="2258822"/>
            <a:ext cx="883285" cy="409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Flu/Cy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Days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−5,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−4,</a:t>
            </a:r>
            <a:r>
              <a:rPr kumimoji="0" sz="11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−3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739257" y="2001647"/>
            <a:ext cx="3521710" cy="944880"/>
            <a:chOff x="5739257" y="2001647"/>
            <a:chExt cx="3521710" cy="944880"/>
          </a:xfrm>
        </p:grpSpPr>
        <p:sp>
          <p:nvSpPr>
            <p:cNvPr id="21" name="object 21"/>
            <p:cNvSpPr/>
            <p:nvPr/>
          </p:nvSpPr>
          <p:spPr>
            <a:xfrm>
              <a:off x="5744337" y="2006727"/>
              <a:ext cx="3511550" cy="934719"/>
            </a:xfrm>
            <a:custGeom>
              <a:avLst/>
              <a:gdLst/>
              <a:ahLst/>
              <a:cxnLst/>
              <a:rect l="l" t="t" r="r" b="b"/>
              <a:pathLst>
                <a:path w="3511550" h="934719">
                  <a:moveTo>
                    <a:pt x="3429381" y="0"/>
                  </a:moveTo>
                  <a:lnTo>
                    <a:pt x="81914" y="0"/>
                  </a:lnTo>
                  <a:lnTo>
                    <a:pt x="50041" y="6441"/>
                  </a:lnTo>
                  <a:lnTo>
                    <a:pt x="24002" y="24002"/>
                  </a:lnTo>
                  <a:lnTo>
                    <a:pt x="6441" y="50041"/>
                  </a:lnTo>
                  <a:lnTo>
                    <a:pt x="0" y="81914"/>
                  </a:lnTo>
                  <a:lnTo>
                    <a:pt x="0" y="852297"/>
                  </a:lnTo>
                  <a:lnTo>
                    <a:pt x="6441" y="884170"/>
                  </a:lnTo>
                  <a:lnTo>
                    <a:pt x="24002" y="910209"/>
                  </a:lnTo>
                  <a:lnTo>
                    <a:pt x="50041" y="927770"/>
                  </a:lnTo>
                  <a:lnTo>
                    <a:pt x="81914" y="934212"/>
                  </a:lnTo>
                  <a:lnTo>
                    <a:pt x="3429381" y="934212"/>
                  </a:lnTo>
                  <a:lnTo>
                    <a:pt x="3461254" y="927770"/>
                  </a:lnTo>
                  <a:lnTo>
                    <a:pt x="3487292" y="910209"/>
                  </a:lnTo>
                  <a:lnTo>
                    <a:pt x="3504854" y="884170"/>
                  </a:lnTo>
                  <a:lnTo>
                    <a:pt x="3511295" y="852297"/>
                  </a:lnTo>
                  <a:lnTo>
                    <a:pt x="3511295" y="81914"/>
                  </a:lnTo>
                  <a:lnTo>
                    <a:pt x="3504854" y="50041"/>
                  </a:lnTo>
                  <a:lnTo>
                    <a:pt x="3487292" y="24002"/>
                  </a:lnTo>
                  <a:lnTo>
                    <a:pt x="3461254" y="6441"/>
                  </a:lnTo>
                  <a:lnTo>
                    <a:pt x="3429381" y="0"/>
                  </a:lnTo>
                  <a:close/>
                </a:path>
              </a:pathLst>
            </a:custGeom>
            <a:solidFill>
              <a:srgbClr val="6C2BE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744337" y="2006727"/>
              <a:ext cx="3511550" cy="934719"/>
            </a:xfrm>
            <a:custGeom>
              <a:avLst/>
              <a:gdLst/>
              <a:ahLst/>
              <a:cxnLst/>
              <a:rect l="l" t="t" r="r" b="b"/>
              <a:pathLst>
                <a:path w="3511550" h="934719">
                  <a:moveTo>
                    <a:pt x="0" y="81914"/>
                  </a:moveTo>
                  <a:lnTo>
                    <a:pt x="6441" y="50041"/>
                  </a:lnTo>
                  <a:lnTo>
                    <a:pt x="24002" y="24002"/>
                  </a:lnTo>
                  <a:lnTo>
                    <a:pt x="50041" y="6441"/>
                  </a:lnTo>
                  <a:lnTo>
                    <a:pt x="81914" y="0"/>
                  </a:lnTo>
                  <a:lnTo>
                    <a:pt x="3429381" y="0"/>
                  </a:lnTo>
                  <a:lnTo>
                    <a:pt x="3461254" y="6441"/>
                  </a:lnTo>
                  <a:lnTo>
                    <a:pt x="3487292" y="24002"/>
                  </a:lnTo>
                  <a:lnTo>
                    <a:pt x="3504854" y="50041"/>
                  </a:lnTo>
                  <a:lnTo>
                    <a:pt x="3511295" y="81914"/>
                  </a:lnTo>
                  <a:lnTo>
                    <a:pt x="3511295" y="852297"/>
                  </a:lnTo>
                  <a:lnTo>
                    <a:pt x="3504854" y="884170"/>
                  </a:lnTo>
                  <a:lnTo>
                    <a:pt x="3487292" y="910209"/>
                  </a:lnTo>
                  <a:lnTo>
                    <a:pt x="3461254" y="927770"/>
                  </a:lnTo>
                  <a:lnTo>
                    <a:pt x="3429381" y="934212"/>
                  </a:lnTo>
                  <a:lnTo>
                    <a:pt x="81914" y="934212"/>
                  </a:lnTo>
                  <a:lnTo>
                    <a:pt x="50041" y="927770"/>
                  </a:lnTo>
                  <a:lnTo>
                    <a:pt x="24002" y="910209"/>
                  </a:lnTo>
                  <a:lnTo>
                    <a:pt x="6441" y="884170"/>
                  </a:lnTo>
                  <a:lnTo>
                    <a:pt x="0" y="852297"/>
                  </a:lnTo>
                  <a:lnTo>
                    <a:pt x="0" y="81914"/>
                  </a:lnTo>
                  <a:close/>
                </a:path>
              </a:pathLst>
            </a:custGeom>
            <a:ln w="9905">
              <a:solidFill>
                <a:srgbClr val="6C2BE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716776" y="2112517"/>
            <a:ext cx="1566545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AZD0120</a:t>
            </a:r>
            <a:r>
              <a:rPr kumimoji="0" sz="16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infusion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779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DL1: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1×10</a:t>
            </a:r>
            <a:r>
              <a:rPr kumimoji="0" sz="1350" b="0" i="0" u="none" strike="noStrike" kern="0" cap="none" spc="0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r>
              <a:rPr kumimoji="0" sz="1350" b="0" i="0" u="none" strike="noStrike" kern="0" cap="none" spc="142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cells/kg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779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DL2: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3×10</a:t>
            </a:r>
            <a:r>
              <a:rPr kumimoji="0" sz="1350" b="0" i="0" u="none" strike="noStrike" kern="0" cap="none" spc="0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r>
              <a:rPr kumimoji="0" sz="1350" b="0" i="0" u="none" strike="noStrike" kern="0" cap="none" spc="142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cells/kg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836657" y="2256282"/>
            <a:ext cx="1706245" cy="433705"/>
          </a:xfrm>
          <a:custGeom>
            <a:avLst/>
            <a:gdLst/>
            <a:ahLst/>
            <a:cxnLst/>
            <a:rect l="l" t="t" r="r" b="b"/>
            <a:pathLst>
              <a:path w="1706245" h="433705">
                <a:moveTo>
                  <a:pt x="1668018" y="0"/>
                </a:moveTo>
                <a:lnTo>
                  <a:pt x="38100" y="0"/>
                </a:ln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0" y="395477"/>
                </a:lnTo>
                <a:lnTo>
                  <a:pt x="2988" y="410325"/>
                </a:lnTo>
                <a:lnTo>
                  <a:pt x="11144" y="422433"/>
                </a:lnTo>
                <a:lnTo>
                  <a:pt x="23252" y="430589"/>
                </a:lnTo>
                <a:lnTo>
                  <a:pt x="38100" y="433577"/>
                </a:lnTo>
                <a:lnTo>
                  <a:pt x="1668018" y="433577"/>
                </a:lnTo>
                <a:lnTo>
                  <a:pt x="1682865" y="430589"/>
                </a:lnTo>
                <a:lnTo>
                  <a:pt x="1694973" y="422433"/>
                </a:lnTo>
                <a:lnTo>
                  <a:pt x="1703129" y="410325"/>
                </a:lnTo>
                <a:lnTo>
                  <a:pt x="1706118" y="395477"/>
                </a:lnTo>
                <a:lnTo>
                  <a:pt x="1706118" y="38100"/>
                </a:lnTo>
                <a:lnTo>
                  <a:pt x="1703129" y="23252"/>
                </a:lnTo>
                <a:lnTo>
                  <a:pt x="1694973" y="11144"/>
                </a:lnTo>
                <a:lnTo>
                  <a:pt x="1682865" y="2988"/>
                </a:lnTo>
                <a:lnTo>
                  <a:pt x="1668018" y="0"/>
                </a:lnTo>
                <a:close/>
              </a:path>
            </a:pathLst>
          </a:custGeom>
          <a:solidFill>
            <a:srgbClr val="3D969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309352" y="2342642"/>
            <a:ext cx="7620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Follow-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717292" y="2435732"/>
            <a:ext cx="7120255" cy="638810"/>
            <a:chOff x="2717292" y="2435732"/>
            <a:chExt cx="7120255" cy="638810"/>
          </a:xfrm>
        </p:grpSpPr>
        <p:sp>
          <p:nvSpPr>
            <p:cNvPr id="27" name="object 27"/>
            <p:cNvSpPr/>
            <p:nvPr/>
          </p:nvSpPr>
          <p:spPr>
            <a:xfrm>
              <a:off x="5162931" y="2435732"/>
              <a:ext cx="4674235" cy="76200"/>
            </a:xfrm>
            <a:custGeom>
              <a:avLst/>
              <a:gdLst/>
              <a:ahLst/>
              <a:cxnLst/>
              <a:rect l="l" t="t" r="r" b="b"/>
              <a:pathLst>
                <a:path w="4674234" h="76200">
                  <a:moveTo>
                    <a:pt x="581406" y="38100"/>
                  </a:moveTo>
                  <a:lnTo>
                    <a:pt x="562356" y="28575"/>
                  </a:lnTo>
                  <a:lnTo>
                    <a:pt x="505206" y="0"/>
                  </a:lnTo>
                  <a:lnTo>
                    <a:pt x="505206" y="28575"/>
                  </a:lnTo>
                  <a:lnTo>
                    <a:pt x="0" y="28575"/>
                  </a:lnTo>
                  <a:lnTo>
                    <a:pt x="0" y="47625"/>
                  </a:lnTo>
                  <a:lnTo>
                    <a:pt x="505206" y="47625"/>
                  </a:lnTo>
                  <a:lnTo>
                    <a:pt x="505206" y="76200"/>
                  </a:lnTo>
                  <a:lnTo>
                    <a:pt x="562356" y="47625"/>
                  </a:lnTo>
                  <a:lnTo>
                    <a:pt x="581406" y="38100"/>
                  </a:lnTo>
                  <a:close/>
                </a:path>
                <a:path w="4674234" h="76200">
                  <a:moveTo>
                    <a:pt x="4674108" y="38100"/>
                  </a:moveTo>
                  <a:lnTo>
                    <a:pt x="4655058" y="28575"/>
                  </a:lnTo>
                  <a:lnTo>
                    <a:pt x="4597908" y="0"/>
                  </a:lnTo>
                  <a:lnTo>
                    <a:pt x="4597908" y="28575"/>
                  </a:lnTo>
                  <a:lnTo>
                    <a:pt x="4092702" y="28575"/>
                  </a:lnTo>
                  <a:lnTo>
                    <a:pt x="4092702" y="47625"/>
                  </a:lnTo>
                  <a:lnTo>
                    <a:pt x="4597908" y="47625"/>
                  </a:lnTo>
                  <a:lnTo>
                    <a:pt x="4597908" y="76200"/>
                  </a:lnTo>
                  <a:lnTo>
                    <a:pt x="4655058" y="47625"/>
                  </a:lnTo>
                  <a:lnTo>
                    <a:pt x="4674108" y="38100"/>
                  </a:lnTo>
                  <a:close/>
                </a:path>
              </a:pathLst>
            </a:custGeom>
            <a:solidFill>
              <a:srgbClr val="6C2BE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726817" y="2473832"/>
              <a:ext cx="0" cy="600710"/>
            </a:xfrm>
            <a:custGeom>
              <a:avLst/>
              <a:gdLst/>
              <a:ahLst/>
              <a:cxnLst/>
              <a:rect l="l" t="t" r="r" b="b"/>
              <a:pathLst>
                <a:path h="600710">
                  <a:moveTo>
                    <a:pt x="0" y="0"/>
                  </a:moveTo>
                  <a:lnTo>
                    <a:pt x="0" y="600455"/>
                  </a:lnTo>
                </a:path>
              </a:pathLst>
            </a:custGeom>
            <a:ln w="19050">
              <a:solidFill>
                <a:srgbClr val="6C2BE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240528" y="1479550"/>
            <a:ext cx="1804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Study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00044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Schema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3455" y="6001765"/>
            <a:ext cx="93522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75" b="0" i="0" u="none" strike="noStrike" kern="0" cap="none" spc="0" normalizeH="0" baseline="2469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If</a:t>
            </a:r>
            <a:r>
              <a:rPr kumimoji="0" sz="7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prior</a:t>
            </a: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BCMA-directed</a:t>
            </a:r>
            <a:r>
              <a:rPr kumimoji="0" sz="7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therapy</a:t>
            </a:r>
            <a:r>
              <a:rPr kumimoji="0" sz="7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occurred &gt;6</a:t>
            </a:r>
            <a:r>
              <a:rPr kumimoji="0" sz="7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months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before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7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study.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Ab,</a:t>
            </a:r>
            <a:r>
              <a:rPr kumimoji="0" sz="7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antibody; BCMA,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B-cell</a:t>
            </a:r>
            <a:r>
              <a:rPr kumimoji="0" sz="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maturation</a:t>
            </a:r>
            <a:r>
              <a:rPr kumimoji="0" sz="7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antigen; DL,</a:t>
            </a:r>
            <a:r>
              <a:rPr kumimoji="0" sz="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dose</a:t>
            </a:r>
            <a:r>
              <a:rPr kumimoji="0" sz="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level;</a:t>
            </a:r>
            <a:r>
              <a:rPr kumimoji="0" sz="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Flu/Cy,</a:t>
            </a:r>
            <a:r>
              <a:rPr kumimoji="0" sz="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fludarabine/cyclophosphamide;</a:t>
            </a:r>
            <a:r>
              <a:rPr kumimoji="0" sz="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IMiD, 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immunomodulatory</a:t>
            </a:r>
            <a:r>
              <a:rPr kumimoji="0" sz="7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drug; LOT, line(s)</a:t>
            </a:r>
            <a:r>
              <a:rPr kumimoji="0" sz="7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7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therapy; PD,</a:t>
            </a:r>
            <a:r>
              <a:rPr kumimoji="0" sz="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progressive</a:t>
            </a:r>
            <a:r>
              <a:rPr kumimoji="0" sz="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disease; PI,</a:t>
            </a:r>
            <a:r>
              <a:rPr kumimoji="0" sz="7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proteasome</a:t>
            </a:r>
            <a:r>
              <a:rPr kumimoji="0" sz="7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inhibitor;</a:t>
            </a:r>
            <a:r>
              <a:rPr kumimoji="0" sz="7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RP2D,</a:t>
            </a:r>
            <a:r>
              <a:rPr kumimoji="0" sz="7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recommended</a:t>
            </a:r>
            <a:r>
              <a:rPr kumimoji="0" sz="7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phase 2 dose;</a:t>
            </a:r>
            <a:r>
              <a:rPr kumimoji="0" sz="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tx,</a:t>
            </a:r>
            <a:r>
              <a:rPr kumimoji="0" sz="7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therapy.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8E03-FEAD-4F1F-04B3-3960DDB9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574032"/>
            <a:ext cx="10358967" cy="1143000"/>
          </a:xfrm>
        </p:spPr>
        <p:txBody>
          <a:bodyPr/>
          <a:lstStyle/>
          <a:p>
            <a:r>
              <a:rPr lang="en-US" sz="3800" dirty="0"/>
              <a:t>Case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475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B9F9A-BF32-0F78-70B8-0994F4297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862071"/>
            <a:ext cx="11277600" cy="4525963"/>
          </a:xfrm>
        </p:spPr>
        <p:txBody>
          <a:bodyPr/>
          <a:lstStyle/>
          <a:p>
            <a:r>
              <a:rPr lang="en-US" dirty="0"/>
              <a:t>58 </a:t>
            </a:r>
            <a:r>
              <a:rPr lang="en-US" dirty="0" err="1"/>
              <a:t>y.o</a:t>
            </a:r>
            <a:r>
              <a:rPr lang="en-US" dirty="0"/>
              <a:t>. female presented with knee pain 6/2013; kappa LC 304 mg/dl, BMBX 83% PCs,</a:t>
            </a:r>
          </a:p>
          <a:p>
            <a:pPr lvl="1"/>
            <a:r>
              <a:rPr lang="en-US" dirty="0"/>
              <a:t>XRT, lenalidomide/</a:t>
            </a:r>
            <a:r>
              <a:rPr lang="en-US" dirty="0" err="1"/>
              <a:t>dex</a:t>
            </a:r>
            <a:endParaRPr lang="en-US" dirty="0"/>
          </a:p>
          <a:p>
            <a:pPr lvl="1"/>
            <a:r>
              <a:rPr lang="en-US" dirty="0"/>
              <a:t>Auto PBSCT 2/2014, len maintenance</a:t>
            </a:r>
          </a:p>
          <a:p>
            <a:pPr lvl="1"/>
            <a:r>
              <a:rPr lang="en-US" dirty="0"/>
              <a:t>4/2018 new lytic lesions, </a:t>
            </a:r>
            <a:r>
              <a:rPr lang="en-US" dirty="0" err="1"/>
              <a:t>Icd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IxaPomD</a:t>
            </a:r>
            <a:r>
              <a:rPr lang="en-US" dirty="0"/>
              <a:t>, </a:t>
            </a:r>
            <a:r>
              <a:rPr lang="en-US" dirty="0" err="1"/>
              <a:t>Ikd</a:t>
            </a:r>
            <a:r>
              <a:rPr lang="en-US" dirty="0"/>
              <a:t>, </a:t>
            </a:r>
            <a:r>
              <a:rPr lang="en-US" dirty="0" err="1"/>
              <a:t>XPd</a:t>
            </a:r>
            <a:endParaRPr lang="en-US" dirty="0"/>
          </a:p>
          <a:p>
            <a:pPr lvl="1"/>
            <a:r>
              <a:rPr lang="en-US" dirty="0"/>
              <a:t>5/2022 referred for CAR-T-idecabtagene-no CRS, ICANS</a:t>
            </a:r>
          </a:p>
          <a:p>
            <a:pPr lvl="1"/>
            <a:r>
              <a:rPr lang="en-US" dirty="0"/>
              <a:t>Currently in CR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1CCCF-6B06-36F6-9905-BF9D411AF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3573A-6DDE-C0BD-42EB-AEF9E880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B0C1F-7DBC-4E16-83E8-4DE805C07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do you choose patients for anti-BCMA CAR T-cell therapy, and when do you typically employ it? 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you have a preference for ide-cel over cilta-cel or vice versa for any specific types of patients or in any particular clinical situations? 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your experience, how long do responses with anti-BCMA CAR T-cell therapy typically last? How much of an advantage do your patients who have been administered CAR T-cell therapy find it to not receive ongoing treatment for a period of time?</a:t>
            </a:r>
          </a:p>
        </p:txBody>
      </p:sp>
    </p:spTree>
    <p:extLst>
      <p:ext uri="{BB962C8B-B14F-4D97-AF65-F5344CB8AC3E}">
        <p14:creationId xmlns:p14="http://schemas.microsoft.com/office/powerpoint/2010/main" val="8882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77C735-A74A-650D-6276-BF224186A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39" y="446617"/>
            <a:ext cx="11248103" cy="12391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5400" dirty="0"/>
              <a:t>Tolerability and Other Practical Considerations with CAR T-Cell Therapy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E8863869-FF09-7DBD-4416-687B7D8A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799"/>
          <a:stretch>
            <a:fillRect/>
          </a:stretch>
        </p:blipFill>
        <p:spPr>
          <a:xfrm>
            <a:off x="0" y="2282378"/>
            <a:ext cx="4208206" cy="397896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243EDD-84EC-3FCB-6BB8-4B50B0B1D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800" y="3018221"/>
            <a:ext cx="8077200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b="1" dirty="0"/>
              <a:t>Beth Faiman PHD, MSN, APN-BC, AOCN, TCTCN, FAAN, FAPO</a:t>
            </a:r>
          </a:p>
          <a:p>
            <a:r>
              <a:rPr lang="en-US" sz="1800" dirty="0"/>
              <a:t>Nurse Practitioner and Clinical Researcher</a:t>
            </a:r>
          </a:p>
          <a:p>
            <a:r>
              <a:rPr lang="en-US" sz="1800" dirty="0"/>
              <a:t>Department of Hematology and Medical Oncology, Cleveland Clinic</a:t>
            </a:r>
          </a:p>
          <a:p>
            <a:r>
              <a:rPr lang="en-US" sz="1800" b="0" i="1" kern="0" dirty="0"/>
              <a:t>Member, Cancer Population and Health, </a:t>
            </a:r>
            <a:r>
              <a:rPr lang="en-US" sz="1800" b="0" kern="0" dirty="0"/>
              <a:t>Case Western Reserve University</a:t>
            </a:r>
            <a:br>
              <a:rPr lang="en-US" sz="1800" b="0" kern="0" dirty="0"/>
            </a:br>
            <a:r>
              <a:rPr lang="en-US" sz="1800" b="0" kern="0" dirty="0"/>
              <a:t>Cleveland, OH</a:t>
            </a:r>
          </a:p>
        </p:txBody>
      </p:sp>
    </p:spTree>
    <p:extLst>
      <p:ext uri="{BB962C8B-B14F-4D97-AF65-F5344CB8AC3E}">
        <p14:creationId xmlns:p14="http://schemas.microsoft.com/office/powerpoint/2010/main" val="10973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A336D-C27F-855C-AB7A-F06D179E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48" y="297211"/>
            <a:ext cx="10820400" cy="1513707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 of the CAR T-cell manufacturing and delivery processes</a:t>
            </a:r>
            <a:br>
              <a:rPr lang="en-US" dirty="0"/>
            </a:b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AFF3E3-0207-3E9A-F355-B52C59CA98BF}"/>
              </a:ext>
            </a:extLst>
          </p:cNvPr>
          <p:cNvCxnSpPr>
            <a:cxnSpLocks/>
          </p:cNvCxnSpPr>
          <p:nvPr/>
        </p:nvCxnSpPr>
        <p:spPr bwMode="auto">
          <a:xfrm>
            <a:off x="7515425" y="5289388"/>
            <a:ext cx="0" cy="32063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371CC20-50C6-F9E5-3465-4317CFE8BEBC}"/>
              </a:ext>
            </a:extLst>
          </p:cNvPr>
          <p:cNvSpPr txBox="1"/>
          <p:nvPr/>
        </p:nvSpPr>
        <p:spPr>
          <a:xfrm>
            <a:off x="471948" y="1593200"/>
            <a:ext cx="3067690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Patient Identification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(meets FDA label)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33D2F-753F-F3B6-9EF5-ABAAD2F7F3A0}"/>
              </a:ext>
            </a:extLst>
          </p:cNvPr>
          <p:cNvSpPr txBox="1"/>
          <p:nvPr/>
        </p:nvSpPr>
        <p:spPr>
          <a:xfrm>
            <a:off x="3852921" y="1593200"/>
            <a:ext cx="2023765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Referral to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CAR T Specialist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AFC94-5E03-53B0-C56E-9C4E642322C8}"/>
              </a:ext>
            </a:extLst>
          </p:cNvPr>
          <p:cNvSpPr txBox="1"/>
          <p:nvPr/>
        </p:nvSpPr>
        <p:spPr>
          <a:xfrm>
            <a:off x="471948" y="2351545"/>
            <a:ext cx="3067690" cy="1815882"/>
          </a:xfrm>
          <a:prstGeom prst="rect">
            <a:avLst/>
          </a:prstGeom>
          <a:solidFill>
            <a:schemeClr val="accent3">
              <a:lumMod val="20000"/>
              <a:lumOff val="80000"/>
              <a:alpha val="40000"/>
            </a:schemeClr>
          </a:solidFill>
          <a:ln w="19050">
            <a:noFill/>
          </a:ln>
        </p:spPr>
        <p:txBody>
          <a:bodyPr wrap="square" lIns="36000" rIns="36000" rtlCol="0">
            <a:spAutoFit/>
          </a:bodyPr>
          <a:lstStyle/>
          <a:p>
            <a:pPr marL="285750" marR="0" lvl="0" indent="-166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No age cutoff</a:t>
            </a:r>
          </a:p>
          <a:p>
            <a:pPr marL="285750" marR="0" lvl="0" indent="-166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 prior LOT for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ciltacel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; 2LOT ide cel</a:t>
            </a:r>
          </a:p>
          <a:p>
            <a:pPr marL="285750" marR="0" lvl="0" indent="-166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CAR centers will have variable eligibility criteria, so best to refer and let them decide</a:t>
            </a:r>
          </a:p>
          <a:p>
            <a:pPr marL="285750" marR="0" lvl="0" indent="-166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Patients can be CAR candidates who are not auto-transplant candidates</a:t>
            </a:r>
          </a:p>
          <a:p>
            <a:pPr marL="285750" marR="0" lvl="0" indent="-166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earlier the referral, the better!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4DAEA-DA11-A19F-563C-4815BAD893EC}"/>
              </a:ext>
            </a:extLst>
          </p:cNvPr>
          <p:cNvSpPr txBox="1"/>
          <p:nvPr/>
        </p:nvSpPr>
        <p:spPr>
          <a:xfrm>
            <a:off x="3852921" y="2351545"/>
            <a:ext cx="2023765" cy="1169551"/>
          </a:xfrm>
          <a:prstGeom prst="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19050">
            <a:noFill/>
          </a:ln>
        </p:spPr>
        <p:txBody>
          <a:bodyPr wrap="square" lIns="36000" rIns="36000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marR="0" lvl="0" indent="-166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Eligibility evaluation</a:t>
            </a:r>
          </a:p>
          <a:p>
            <a:pPr marL="285750" marR="0" lvl="0" indent="-166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Insurance authorization</a:t>
            </a:r>
          </a:p>
          <a:p>
            <a:pPr marL="285750" marR="0" lvl="0" indent="-166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Consent and education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E691B-2DA2-3C84-5C56-8A73EE1C031D}"/>
              </a:ext>
            </a:extLst>
          </p:cNvPr>
          <p:cNvSpPr txBox="1"/>
          <p:nvPr/>
        </p:nvSpPr>
        <p:spPr>
          <a:xfrm>
            <a:off x="6157416" y="1588878"/>
            <a:ext cx="2716019" cy="715976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T-Cell Collection via Apheresis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C4BF9B-8506-7C65-8616-C1CBA7F5DC4F}"/>
              </a:ext>
            </a:extLst>
          </p:cNvPr>
          <p:cNvSpPr txBox="1"/>
          <p:nvPr/>
        </p:nvSpPr>
        <p:spPr>
          <a:xfrm>
            <a:off x="6157415" y="2574834"/>
            <a:ext cx="271602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LD Chemotherapy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and T-Cell Infusion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637420-78B0-176A-F437-6D89D90BCE4C}"/>
              </a:ext>
            </a:extLst>
          </p:cNvPr>
          <p:cNvSpPr txBox="1"/>
          <p:nvPr/>
        </p:nvSpPr>
        <p:spPr>
          <a:xfrm>
            <a:off x="6548616" y="5705342"/>
            <a:ext cx="5211096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Assessment of toxicities and response is critical in the acute and delayed Post–CAR T stages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F0A081-2EA9-9E72-1C14-FA479D464C79}"/>
              </a:ext>
            </a:extLst>
          </p:cNvPr>
          <p:cNvSpPr txBox="1"/>
          <p:nvPr/>
        </p:nvSpPr>
        <p:spPr>
          <a:xfrm>
            <a:off x="9154164" y="2081644"/>
            <a:ext cx="2476196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Close Monitoring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± Bridging Therapy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332F04-C7F6-BF78-0B04-3129F06BC2B0}"/>
              </a:ext>
            </a:extLst>
          </p:cNvPr>
          <p:cNvSpPr txBox="1"/>
          <p:nvPr/>
        </p:nvSpPr>
        <p:spPr>
          <a:xfrm>
            <a:off x="6157415" y="3340255"/>
            <a:ext cx="2716020" cy="2031325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 w="19050">
            <a:noFill/>
          </a:ln>
        </p:spPr>
        <p:txBody>
          <a:bodyPr wrap="square" lIns="36000" rIns="36000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marR="0" lvl="0" indent="-166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LD chemo mostly outpatient 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Flu/Cy x 3 days)</a:t>
            </a:r>
          </a:p>
          <a:p>
            <a:pPr marL="285750" marR="0" lvl="0" indent="-166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CAR T-cell infusion can be inpatient or outpatient</a:t>
            </a:r>
          </a:p>
          <a:p>
            <a:pPr marL="285750" marR="0" lvl="0" indent="-166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Postinfusion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monitoring involves daily labs, close vital sign monitoring, and exams for at least 7 days to assess for CRS/NT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1358FD-8B44-C7A6-42C9-3E777C2E6FB1}"/>
              </a:ext>
            </a:extLst>
          </p:cNvPr>
          <p:cNvSpPr txBox="1"/>
          <p:nvPr/>
        </p:nvSpPr>
        <p:spPr>
          <a:xfrm>
            <a:off x="9154164" y="2830399"/>
            <a:ext cx="2476196" cy="2031325"/>
          </a:xfrm>
          <a:prstGeom prst="rect">
            <a:avLst/>
          </a:prstGeom>
          <a:solidFill>
            <a:schemeClr val="accent3">
              <a:lumMod val="20000"/>
              <a:lumOff val="80000"/>
              <a:alpha val="40000"/>
            </a:schemeClr>
          </a:solidFill>
          <a:ln w="19050">
            <a:noFill/>
          </a:ln>
        </p:spPr>
        <p:txBody>
          <a:bodyPr wrap="square" lIns="36000" rIns="36000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marR="0" lvl="0" indent="-166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Is the patient experiencing significant symptoms or at risk for organ function impairment?</a:t>
            </a:r>
          </a:p>
          <a:p>
            <a:pPr marL="285750" marR="0" lvl="0" indent="-166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Bridging could include steroids, palliative RT, chemotherapy, and/or newer targeted agents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e.g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talquetamab)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002DB4-77DF-DC51-676B-1B2C640201AF}"/>
              </a:ext>
            </a:extLst>
          </p:cNvPr>
          <p:cNvSpPr txBox="1"/>
          <p:nvPr/>
        </p:nvSpPr>
        <p:spPr>
          <a:xfrm>
            <a:off x="600476" y="5333287"/>
            <a:ext cx="5341989" cy="1169551"/>
          </a:xfrm>
          <a:prstGeom prst="rect">
            <a:avLst/>
          </a:prstGeom>
          <a:solidFill>
            <a:srgbClr val="0070C0">
              <a:alpha val="40000"/>
            </a:srgbClr>
          </a:solidFill>
          <a:ln w="19050">
            <a:noFill/>
          </a:ln>
        </p:spPr>
        <p:txBody>
          <a:bodyPr wrap="square" lIns="36000" rIns="36000" rtlCol="0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19062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Can be outpatient or inpatient depending on the center </a:t>
            </a:r>
          </a:p>
          <a:p>
            <a:pPr marL="346075" marR="0" lvl="0" indent="-227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Patient remains within 2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of CAR center for 4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from infusion</a:t>
            </a:r>
          </a:p>
          <a:p>
            <a:pPr marL="346075" marR="0" lvl="0" indent="-227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Monitor for late CRS/NT and/or ongoing cytopenias</a:t>
            </a:r>
          </a:p>
          <a:p>
            <a:pPr marL="346075" marR="0" lvl="0" indent="-227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First response assessment often at 4-wk mark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1C0CCB-D20D-84A7-F4A8-858FF9F74E50}"/>
              </a:ext>
            </a:extLst>
          </p:cNvPr>
          <p:cNvCxnSpPr>
            <a:cxnSpLocks/>
          </p:cNvCxnSpPr>
          <p:nvPr/>
        </p:nvCxnSpPr>
        <p:spPr bwMode="auto">
          <a:xfrm>
            <a:off x="3559516" y="1926688"/>
            <a:ext cx="276988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606B81-D941-F3C4-F38B-BDBE685D7835}"/>
              </a:ext>
            </a:extLst>
          </p:cNvPr>
          <p:cNvCxnSpPr>
            <a:cxnSpLocks/>
          </p:cNvCxnSpPr>
          <p:nvPr/>
        </p:nvCxnSpPr>
        <p:spPr bwMode="auto">
          <a:xfrm>
            <a:off x="5882116" y="1926688"/>
            <a:ext cx="257403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C4673E-4FA1-F5FB-6D80-83BF26BB8E19}"/>
              </a:ext>
            </a:extLst>
          </p:cNvPr>
          <p:cNvCxnSpPr>
            <a:cxnSpLocks/>
          </p:cNvCxnSpPr>
          <p:nvPr/>
        </p:nvCxnSpPr>
        <p:spPr bwMode="auto">
          <a:xfrm>
            <a:off x="7609334" y="2437993"/>
            <a:ext cx="1534666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06C8A55-F2B7-9470-D2CD-13E1B610D785}"/>
              </a:ext>
            </a:extLst>
          </p:cNvPr>
          <p:cNvCxnSpPr>
            <a:cxnSpLocks/>
          </p:cNvCxnSpPr>
          <p:nvPr/>
        </p:nvCxnSpPr>
        <p:spPr bwMode="auto">
          <a:xfrm flipH="1">
            <a:off x="7515425" y="2310367"/>
            <a:ext cx="1" cy="255252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111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7CF67-8107-F3AC-27F3-304F7538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main considerations: Acute and delayed</a:t>
            </a:r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987A892D-8F62-AF9A-94FD-7E5D5BC8D93B}"/>
              </a:ext>
            </a:extLst>
          </p:cNvPr>
          <p:cNvGrpSpPr/>
          <p:nvPr/>
        </p:nvGrpSpPr>
        <p:grpSpPr>
          <a:xfrm>
            <a:off x="4239948" y="2249144"/>
            <a:ext cx="3433223" cy="3430574"/>
            <a:chOff x="6731355" y="1455325"/>
            <a:chExt cx="4572000" cy="4568472"/>
          </a:xfrm>
        </p:grpSpPr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3C3B2C7A-31CB-4E68-D724-23470AC43841}"/>
                </a:ext>
              </a:extLst>
            </p:cNvPr>
            <p:cNvSpPr/>
            <p:nvPr/>
          </p:nvSpPr>
          <p:spPr>
            <a:xfrm>
              <a:off x="6731355" y="1455325"/>
              <a:ext cx="4572000" cy="4568472"/>
            </a:xfrm>
            <a:prstGeom prst="rect">
              <a:avLst/>
            </a:prstGeom>
            <a:solidFill>
              <a:srgbClr val="FBFBFB"/>
            </a:solidFill>
            <a:ln w="9525">
              <a:solidFill>
                <a:schemeClr val="accent3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A6425972-0FFA-F75A-4A5F-F3172C4EBCA5}"/>
                </a:ext>
              </a:extLst>
            </p:cNvPr>
            <p:cNvSpPr txBox="1"/>
            <p:nvPr/>
          </p:nvSpPr>
          <p:spPr>
            <a:xfrm>
              <a:off x="6844327" y="1561797"/>
              <a:ext cx="4459027" cy="1450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779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Immune effector cell–associated neurotoxicity syndrome (ICANS)</a:t>
              </a:r>
            </a:p>
          </p:txBody>
        </p:sp>
        <p:pic>
          <p:nvPicPr>
            <p:cNvPr id="333" name="Picture 2">
              <a:extLst>
                <a:ext uri="{FF2B5EF4-FFF2-40B4-BE49-F238E27FC236}">
                  <a16:creationId xmlns:a16="http://schemas.microsoft.com/office/drawing/2014/main" id="{ADAAB63D-D411-8435-87C7-337E68289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684" y="3099220"/>
              <a:ext cx="3222660" cy="2478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B2B36DB3-3C2E-E509-AA3D-AAD6F54095B5}"/>
                </a:ext>
              </a:extLst>
            </p:cNvPr>
            <p:cNvSpPr txBox="1"/>
            <p:nvPr/>
          </p:nvSpPr>
          <p:spPr>
            <a:xfrm>
              <a:off x="7664860" y="5296201"/>
              <a:ext cx="2388446" cy="532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Neuro Toxicity</a:t>
              </a:r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F4EA8BB6-B62F-AA01-2AE3-D2C094114CA0}"/>
              </a:ext>
            </a:extLst>
          </p:cNvPr>
          <p:cNvGrpSpPr/>
          <p:nvPr/>
        </p:nvGrpSpPr>
        <p:grpSpPr>
          <a:xfrm>
            <a:off x="509723" y="2249144"/>
            <a:ext cx="3382683" cy="3430574"/>
            <a:chOff x="838200" y="1455324"/>
            <a:chExt cx="4572000" cy="4568473"/>
          </a:xfrm>
        </p:grpSpPr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86DC5D1B-6344-5264-A4DD-2D365A33F756}"/>
                </a:ext>
              </a:extLst>
            </p:cNvPr>
            <p:cNvSpPr/>
            <p:nvPr/>
          </p:nvSpPr>
          <p:spPr>
            <a:xfrm>
              <a:off x="838200" y="1455324"/>
              <a:ext cx="4572000" cy="4568473"/>
            </a:xfrm>
            <a:prstGeom prst="rect">
              <a:avLst/>
            </a:prstGeom>
            <a:solidFill>
              <a:srgbClr val="FBFBFB"/>
            </a:solidFill>
            <a:ln w="9525">
              <a:solidFill>
                <a:schemeClr val="accent3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810D0ECF-6264-CB83-0B01-C695DE4D6506}"/>
                </a:ext>
              </a:extLst>
            </p:cNvPr>
            <p:cNvSpPr txBox="1"/>
            <p:nvPr/>
          </p:nvSpPr>
          <p:spPr>
            <a:xfrm>
              <a:off x="838200" y="1551040"/>
              <a:ext cx="4513505" cy="1037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779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Cytokine Release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779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779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Syndrome (CRS)</a:t>
              </a:r>
            </a:p>
          </p:txBody>
        </p:sp>
        <p:pic>
          <p:nvPicPr>
            <p:cNvPr id="338" name="Picture 337">
              <a:extLst>
                <a:ext uri="{FF2B5EF4-FFF2-40B4-BE49-F238E27FC236}">
                  <a16:creationId xmlns:a16="http://schemas.microsoft.com/office/drawing/2014/main" id="{59A8EED6-732A-0211-9E97-DA33757F4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21141"/>
            <a:stretch/>
          </p:blipFill>
          <p:spPr>
            <a:xfrm rot="5400000">
              <a:off x="419085" y="3140802"/>
              <a:ext cx="2771843" cy="1861776"/>
            </a:xfrm>
            <a:prstGeom prst="rect">
              <a:avLst/>
            </a:prstGeom>
          </p:spPr>
        </p:pic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0E895F78-BA4C-C820-03B0-2F050376557D}"/>
                </a:ext>
              </a:extLst>
            </p:cNvPr>
            <p:cNvGrpSpPr/>
            <p:nvPr/>
          </p:nvGrpSpPr>
          <p:grpSpPr>
            <a:xfrm>
              <a:off x="2151493" y="4044877"/>
              <a:ext cx="1445185" cy="1791026"/>
              <a:chOff x="6247413" y="2789382"/>
              <a:chExt cx="768085" cy="951892"/>
            </a:xfrm>
          </p:grpSpPr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31330EB6-D4D1-3824-20C8-CB89B3AC4D9A}"/>
                  </a:ext>
                </a:extLst>
              </p:cNvPr>
              <p:cNvSpPr/>
              <p:nvPr/>
            </p:nvSpPr>
            <p:spPr bwMode="auto">
              <a:xfrm>
                <a:off x="6349646" y="3048954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D115B077-2D68-2E5E-9C63-9287044FA015}"/>
                  </a:ext>
                </a:extLst>
              </p:cNvPr>
              <p:cNvSpPr/>
              <p:nvPr/>
            </p:nvSpPr>
            <p:spPr bwMode="auto">
              <a:xfrm>
                <a:off x="6468906" y="3022264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45D18438-C8A0-1CD9-DDFD-0DF6C4348DE1}"/>
                  </a:ext>
                </a:extLst>
              </p:cNvPr>
              <p:cNvSpPr/>
              <p:nvPr/>
            </p:nvSpPr>
            <p:spPr bwMode="auto">
              <a:xfrm>
                <a:off x="6765848" y="2789382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F90253E7-ED25-E574-FD9A-F77372829B32}"/>
                  </a:ext>
                </a:extLst>
              </p:cNvPr>
              <p:cNvSpPr/>
              <p:nvPr/>
            </p:nvSpPr>
            <p:spPr bwMode="auto">
              <a:xfrm>
                <a:off x="6962672" y="3140152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DE60E784-4836-897C-2540-EE05FC98B939}"/>
                  </a:ext>
                </a:extLst>
              </p:cNvPr>
              <p:cNvSpPr/>
              <p:nvPr/>
            </p:nvSpPr>
            <p:spPr bwMode="auto">
              <a:xfrm>
                <a:off x="6601212" y="2961320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1BAD9BEC-4B11-E457-0280-C9FD013CCCBE}"/>
                  </a:ext>
                </a:extLst>
              </p:cNvPr>
              <p:cNvSpPr/>
              <p:nvPr/>
            </p:nvSpPr>
            <p:spPr bwMode="auto">
              <a:xfrm>
                <a:off x="6804693" y="3062922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2C59AE73-79B1-9BFA-000F-89C2A5B1CA3B}"/>
                  </a:ext>
                </a:extLst>
              </p:cNvPr>
              <p:cNvSpPr/>
              <p:nvPr/>
            </p:nvSpPr>
            <p:spPr bwMode="auto">
              <a:xfrm>
                <a:off x="6422822" y="3228389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1118EE37-153C-937A-29AD-96C2BEEEEF7C}"/>
                  </a:ext>
                </a:extLst>
              </p:cNvPr>
              <p:cNvSpPr/>
              <p:nvPr/>
            </p:nvSpPr>
            <p:spPr bwMode="auto">
              <a:xfrm>
                <a:off x="6575222" y="3380789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B822E058-51BD-C479-F456-E03F6D5DBFFA}"/>
                  </a:ext>
                </a:extLst>
              </p:cNvPr>
              <p:cNvSpPr/>
              <p:nvPr/>
            </p:nvSpPr>
            <p:spPr bwMode="auto">
              <a:xfrm>
                <a:off x="6651963" y="3439707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4E0EB4E1-24EB-A958-1B72-C51CF4D3EF31}"/>
                  </a:ext>
                </a:extLst>
              </p:cNvPr>
              <p:cNvSpPr/>
              <p:nvPr/>
            </p:nvSpPr>
            <p:spPr bwMode="auto">
              <a:xfrm>
                <a:off x="6797785" y="3209207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2A12B8A7-8A9F-96FD-8521-3D55AB5C5AFC}"/>
                  </a:ext>
                </a:extLst>
              </p:cNvPr>
              <p:cNvSpPr/>
              <p:nvPr/>
            </p:nvSpPr>
            <p:spPr bwMode="auto">
              <a:xfrm>
                <a:off x="6592504" y="3136949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D1BE00C9-2E29-047C-781E-594C8666AB3F}"/>
                  </a:ext>
                </a:extLst>
              </p:cNvPr>
              <p:cNvSpPr/>
              <p:nvPr/>
            </p:nvSpPr>
            <p:spPr bwMode="auto">
              <a:xfrm>
                <a:off x="6909852" y="3362034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8A46B3C1-BF26-B18B-C2E9-F2EDB0965F68}"/>
                  </a:ext>
                </a:extLst>
              </p:cNvPr>
              <p:cNvSpPr/>
              <p:nvPr/>
            </p:nvSpPr>
            <p:spPr bwMode="auto">
              <a:xfrm>
                <a:off x="6419166" y="3391074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B4C1C3E5-8AFB-07DC-E3D2-B8BC05A550AA}"/>
                  </a:ext>
                </a:extLst>
              </p:cNvPr>
              <p:cNvSpPr/>
              <p:nvPr/>
            </p:nvSpPr>
            <p:spPr bwMode="auto">
              <a:xfrm>
                <a:off x="6247413" y="3637365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0EEAE973-9846-B169-B4A2-78C7DB446820}"/>
                  </a:ext>
                </a:extLst>
              </p:cNvPr>
              <p:cNvSpPr/>
              <p:nvPr/>
            </p:nvSpPr>
            <p:spPr bwMode="auto">
              <a:xfrm>
                <a:off x="6546259" y="3540220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BEFE6557-6EE3-DBD6-499E-01BA7A48EFFC}"/>
                  </a:ext>
                </a:extLst>
              </p:cNvPr>
              <p:cNvSpPr/>
              <p:nvPr/>
            </p:nvSpPr>
            <p:spPr bwMode="auto">
              <a:xfrm>
                <a:off x="6487627" y="3649834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8EF610D3-3983-8BC9-900F-57CEFAE43102}"/>
                  </a:ext>
                </a:extLst>
              </p:cNvPr>
              <p:cNvSpPr/>
              <p:nvPr/>
            </p:nvSpPr>
            <p:spPr bwMode="auto">
              <a:xfrm>
                <a:off x="6660116" y="3637365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CF63F495-CE51-157D-4DAC-C0EFCCAA7ED3}"/>
                  </a:ext>
                </a:extLst>
              </p:cNvPr>
              <p:cNvSpPr/>
              <p:nvPr/>
            </p:nvSpPr>
            <p:spPr bwMode="auto">
              <a:xfrm rot="6506408">
                <a:off x="6855921" y="3481256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C6F9F14-9A6F-4D3B-EE52-E261AD75C4F9}"/>
                  </a:ext>
                </a:extLst>
              </p:cNvPr>
              <p:cNvSpPr/>
              <p:nvPr/>
            </p:nvSpPr>
            <p:spPr bwMode="auto">
              <a:xfrm rot="6506408">
                <a:off x="6797289" y="3590870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A9D223BE-8EC4-41D5-277F-51C13F272913}"/>
                  </a:ext>
                </a:extLst>
              </p:cNvPr>
              <p:cNvSpPr/>
              <p:nvPr/>
            </p:nvSpPr>
            <p:spPr bwMode="auto">
              <a:xfrm rot="6506408">
                <a:off x="6969778" y="3578401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C4CEA32E-A75C-D800-DC73-2198F4CA9CFB}"/>
                </a:ext>
              </a:extLst>
            </p:cNvPr>
            <p:cNvSpPr/>
            <p:nvPr/>
          </p:nvSpPr>
          <p:spPr bwMode="auto">
            <a:xfrm>
              <a:off x="2689450" y="3856108"/>
              <a:ext cx="172048" cy="172048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6C6F633E-FC32-1890-F539-0E061B481393}"/>
                </a:ext>
              </a:extLst>
            </p:cNvPr>
            <p:cNvSpPr/>
            <p:nvPr/>
          </p:nvSpPr>
          <p:spPr bwMode="auto">
            <a:xfrm>
              <a:off x="2921669" y="3691783"/>
              <a:ext cx="86024" cy="86024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CEBD724D-2B48-6C5C-C907-54EA1DB07D86}"/>
                </a:ext>
              </a:extLst>
            </p:cNvPr>
            <p:cNvSpPr/>
            <p:nvPr/>
          </p:nvSpPr>
          <p:spPr bwMode="auto">
            <a:xfrm>
              <a:off x="2627764" y="3460220"/>
              <a:ext cx="172048" cy="172048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D110D46A-B044-6065-3BA9-C3D745A6F5AF}"/>
                </a:ext>
              </a:extLst>
            </p:cNvPr>
            <p:cNvSpPr/>
            <p:nvPr/>
          </p:nvSpPr>
          <p:spPr bwMode="auto">
            <a:xfrm>
              <a:off x="3727767" y="4154794"/>
              <a:ext cx="86024" cy="86024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95D3868A-CF72-418D-930E-C2638BDAE3F7}"/>
                </a:ext>
              </a:extLst>
            </p:cNvPr>
            <p:cNvSpPr/>
            <p:nvPr/>
          </p:nvSpPr>
          <p:spPr bwMode="auto">
            <a:xfrm>
              <a:off x="3220414" y="3739452"/>
              <a:ext cx="172048" cy="172048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4227BEF1-EF99-7FAF-DD84-D62F71CDD7AD}"/>
                </a:ext>
              </a:extLst>
            </p:cNvPr>
            <p:cNvSpPr/>
            <p:nvPr/>
          </p:nvSpPr>
          <p:spPr bwMode="auto">
            <a:xfrm>
              <a:off x="2858520" y="4142494"/>
              <a:ext cx="86024" cy="86024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B3828A8E-6C6B-632E-B72C-35B53868DFC3}"/>
                </a:ext>
              </a:extLst>
            </p:cNvPr>
            <p:cNvSpPr/>
            <p:nvPr/>
          </p:nvSpPr>
          <p:spPr bwMode="auto">
            <a:xfrm>
              <a:off x="3669066" y="3770084"/>
              <a:ext cx="172048" cy="172048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CDEFA80B-3AA1-C664-C955-7DC2CA7B3584}"/>
                </a:ext>
              </a:extLst>
            </p:cNvPr>
            <p:cNvSpPr/>
            <p:nvPr/>
          </p:nvSpPr>
          <p:spPr bwMode="auto">
            <a:xfrm>
              <a:off x="3955814" y="4056831"/>
              <a:ext cx="86024" cy="86024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464BCF44-3184-7E88-B507-BD6F6E276CB9}"/>
                </a:ext>
              </a:extLst>
            </p:cNvPr>
            <p:cNvSpPr/>
            <p:nvPr/>
          </p:nvSpPr>
          <p:spPr bwMode="auto">
            <a:xfrm>
              <a:off x="4100205" y="4167688"/>
              <a:ext cx="172048" cy="172048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CD63537A-60C7-6268-70C6-6C8AC48EF48B}"/>
                </a:ext>
              </a:extLst>
            </p:cNvPr>
            <p:cNvSpPr/>
            <p:nvPr/>
          </p:nvSpPr>
          <p:spPr bwMode="auto">
            <a:xfrm>
              <a:off x="2264503" y="5133975"/>
              <a:ext cx="86024" cy="86024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6064159F-9DED-69E8-171B-691C6DAAD9B7}"/>
                </a:ext>
              </a:extLst>
            </p:cNvPr>
            <p:cNvSpPr/>
            <p:nvPr/>
          </p:nvSpPr>
          <p:spPr bwMode="auto">
            <a:xfrm>
              <a:off x="4113818" y="4777103"/>
              <a:ext cx="172048" cy="172048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8B3576CB-EEF1-780D-7568-69627F98CD8B}"/>
                </a:ext>
              </a:extLst>
            </p:cNvPr>
            <p:cNvSpPr/>
            <p:nvPr/>
          </p:nvSpPr>
          <p:spPr bwMode="auto">
            <a:xfrm>
              <a:off x="1959483" y="5083591"/>
              <a:ext cx="86024" cy="86024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9E7F8D1F-FA49-01DF-9F32-6C5D0B8AE379}"/>
                </a:ext>
              </a:extLst>
            </p:cNvPr>
            <p:cNvSpPr/>
            <p:nvPr/>
          </p:nvSpPr>
          <p:spPr bwMode="auto">
            <a:xfrm>
              <a:off x="3471051" y="3961435"/>
              <a:ext cx="86024" cy="86024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8DA28D42-8D71-15C7-E887-0967AA2081CF}"/>
                </a:ext>
              </a:extLst>
            </p:cNvPr>
            <p:cNvSpPr/>
            <p:nvPr/>
          </p:nvSpPr>
          <p:spPr bwMode="auto">
            <a:xfrm>
              <a:off x="3567964" y="4324855"/>
              <a:ext cx="172048" cy="172048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44057C1E-D863-AEE3-4749-E2E726BBCBDF}"/>
                </a:ext>
              </a:extLst>
            </p:cNvPr>
            <p:cNvSpPr/>
            <p:nvPr/>
          </p:nvSpPr>
          <p:spPr bwMode="auto">
            <a:xfrm>
              <a:off x="3901319" y="4356807"/>
              <a:ext cx="86024" cy="86024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6A12837D-B51C-CC5C-52AD-B4C6621CBF94}"/>
                </a:ext>
              </a:extLst>
            </p:cNvPr>
            <p:cNvSpPr/>
            <p:nvPr/>
          </p:nvSpPr>
          <p:spPr bwMode="auto">
            <a:xfrm>
              <a:off x="3791000" y="4563051"/>
              <a:ext cx="172048" cy="172048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E04CE1B2-92BF-E28B-2605-F84A5564933E}"/>
                </a:ext>
              </a:extLst>
            </p:cNvPr>
            <p:cNvSpPr/>
            <p:nvPr/>
          </p:nvSpPr>
          <p:spPr bwMode="auto">
            <a:xfrm>
              <a:off x="4115545" y="4539590"/>
              <a:ext cx="86024" cy="86024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65DDF967-4C4C-0C51-65C1-BD847E6EC3D0}"/>
                </a:ext>
              </a:extLst>
            </p:cNvPr>
            <p:cNvSpPr/>
            <p:nvPr/>
          </p:nvSpPr>
          <p:spPr bwMode="auto">
            <a:xfrm rot="6506408">
              <a:off x="2078678" y="5409941"/>
              <a:ext cx="86024" cy="86024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141B8C30-A008-43D1-E197-8A9FF8CDC39A}"/>
                </a:ext>
              </a:extLst>
            </p:cNvPr>
            <p:cNvSpPr/>
            <p:nvPr/>
          </p:nvSpPr>
          <p:spPr bwMode="auto">
            <a:xfrm rot="6506408">
              <a:off x="4373642" y="4452107"/>
              <a:ext cx="172048" cy="172048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D651C8C3-43AE-B785-14D7-6FBFAC7C6135}"/>
                </a:ext>
              </a:extLst>
            </p:cNvPr>
            <p:cNvSpPr/>
            <p:nvPr/>
          </p:nvSpPr>
          <p:spPr bwMode="auto">
            <a:xfrm rot="6506408">
              <a:off x="4698188" y="4428647"/>
              <a:ext cx="86024" cy="86024"/>
            </a:xfrm>
            <a:prstGeom prst="ellipse">
              <a:avLst/>
            </a:prstGeom>
            <a:gradFill flip="none" rotWithShape="1">
              <a:gsLst>
                <a:gs pos="90000">
                  <a:srgbClr val="931C2E"/>
                </a:gs>
                <a:gs pos="0">
                  <a:schemeClr val="bg1"/>
                </a:gs>
                <a:gs pos="100000">
                  <a:srgbClr val="931C2E"/>
                </a:gs>
                <a:gs pos="10000">
                  <a:srgbClr val="931C2E">
                    <a:alpha val="3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C3B4ADCF-D0A5-8954-7C7D-82ADE6733183}"/>
                </a:ext>
              </a:extLst>
            </p:cNvPr>
            <p:cNvGrpSpPr/>
            <p:nvPr/>
          </p:nvGrpSpPr>
          <p:grpSpPr>
            <a:xfrm>
              <a:off x="2121691" y="4748770"/>
              <a:ext cx="2912026" cy="1007666"/>
              <a:chOff x="5460712" y="2901241"/>
              <a:chExt cx="1547680" cy="535553"/>
            </a:xfrm>
          </p:grpSpPr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E51411E-309D-491D-C925-6B95B4000CA4}"/>
                  </a:ext>
                </a:extLst>
              </p:cNvPr>
              <p:cNvSpPr/>
              <p:nvPr/>
            </p:nvSpPr>
            <p:spPr bwMode="auto">
              <a:xfrm>
                <a:off x="6311835" y="3081148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39D0C9AA-DB58-F0F0-2C82-FDCF7876D6BC}"/>
                  </a:ext>
                </a:extLst>
              </p:cNvPr>
              <p:cNvSpPr/>
              <p:nvPr/>
            </p:nvSpPr>
            <p:spPr bwMode="auto">
              <a:xfrm>
                <a:off x="6472900" y="3096225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628106B8-D977-7363-192A-115B440173D6}"/>
                  </a:ext>
                </a:extLst>
              </p:cNvPr>
              <p:cNvSpPr/>
              <p:nvPr/>
            </p:nvSpPr>
            <p:spPr bwMode="auto">
              <a:xfrm>
                <a:off x="5570884" y="3217989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A649BEA3-638E-9C25-219C-DF31F4CD314A}"/>
                  </a:ext>
                </a:extLst>
              </p:cNvPr>
              <p:cNvSpPr/>
              <p:nvPr/>
            </p:nvSpPr>
            <p:spPr bwMode="auto">
              <a:xfrm>
                <a:off x="6962672" y="3140152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2262D69E-7FBA-02E9-8175-8D27E8CB4BC5}"/>
                  </a:ext>
                </a:extLst>
              </p:cNvPr>
              <p:cNvSpPr/>
              <p:nvPr/>
            </p:nvSpPr>
            <p:spPr bwMode="auto">
              <a:xfrm>
                <a:off x="6549641" y="3155143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A4176B1F-BC4B-C211-0D34-D6204C86555F}"/>
                  </a:ext>
                </a:extLst>
              </p:cNvPr>
              <p:cNvSpPr/>
              <p:nvPr/>
            </p:nvSpPr>
            <p:spPr bwMode="auto">
              <a:xfrm>
                <a:off x="6679511" y="3082787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287340A3-B6F9-E911-8683-073B085B840E}"/>
                  </a:ext>
                </a:extLst>
              </p:cNvPr>
              <p:cNvSpPr/>
              <p:nvPr/>
            </p:nvSpPr>
            <p:spPr bwMode="auto">
              <a:xfrm>
                <a:off x="6422822" y="3228389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30221A38-F32F-D004-C051-2D85E376B708}"/>
                  </a:ext>
                </a:extLst>
              </p:cNvPr>
              <p:cNvSpPr/>
              <p:nvPr/>
            </p:nvSpPr>
            <p:spPr bwMode="auto">
              <a:xfrm>
                <a:off x="6781833" y="3367351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609EFD71-077D-4B08-5208-78F1E1F2D9ED}"/>
                  </a:ext>
                </a:extLst>
              </p:cNvPr>
              <p:cNvSpPr/>
              <p:nvPr/>
            </p:nvSpPr>
            <p:spPr bwMode="auto">
              <a:xfrm>
                <a:off x="6757452" y="3209634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6DFEFB55-465A-4A76-1D22-150346444CA1}"/>
                  </a:ext>
                </a:extLst>
              </p:cNvPr>
              <p:cNvSpPr/>
              <p:nvPr/>
            </p:nvSpPr>
            <p:spPr bwMode="auto">
              <a:xfrm>
                <a:off x="6419166" y="3391074"/>
                <a:ext cx="45720" cy="4572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1A948D04-DEAD-F6F5-7D9E-F9DFCD396D5B}"/>
                  </a:ext>
                </a:extLst>
              </p:cNvPr>
              <p:cNvSpPr/>
              <p:nvPr/>
            </p:nvSpPr>
            <p:spPr bwMode="auto">
              <a:xfrm>
                <a:off x="5460712" y="2901241"/>
                <a:ext cx="91440" cy="91440"/>
              </a:xfrm>
              <a:prstGeom prst="ellipse">
                <a:avLst/>
              </a:prstGeom>
              <a:gradFill flip="none" rotWithShape="1">
                <a:gsLst>
                  <a:gs pos="90000">
                    <a:srgbClr val="931C2E"/>
                  </a:gs>
                  <a:gs pos="0">
                    <a:schemeClr val="bg1"/>
                  </a:gs>
                  <a:gs pos="100000">
                    <a:srgbClr val="931C2E"/>
                  </a:gs>
                  <a:gs pos="10000">
                    <a:srgbClr val="931C2E">
                      <a:alpha val="33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B8187DC1-CA06-38AF-8435-9137701A9CCF}"/>
              </a:ext>
            </a:extLst>
          </p:cNvPr>
          <p:cNvGrpSpPr/>
          <p:nvPr/>
        </p:nvGrpSpPr>
        <p:grpSpPr>
          <a:xfrm>
            <a:off x="8123954" y="2249145"/>
            <a:ext cx="3433223" cy="3430574"/>
            <a:chOff x="6731355" y="1455325"/>
            <a:chExt cx="4572000" cy="4568472"/>
          </a:xfrm>
        </p:grpSpPr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0D643F2C-3441-B1C8-9938-43FBA2A986EC}"/>
                </a:ext>
              </a:extLst>
            </p:cNvPr>
            <p:cNvSpPr/>
            <p:nvPr/>
          </p:nvSpPr>
          <p:spPr>
            <a:xfrm>
              <a:off x="6731355" y="1455325"/>
              <a:ext cx="4572000" cy="4568472"/>
            </a:xfrm>
            <a:prstGeom prst="rect">
              <a:avLst/>
            </a:prstGeom>
            <a:solidFill>
              <a:srgbClr val="FBFBFB"/>
            </a:solidFill>
            <a:ln w="9525">
              <a:solidFill>
                <a:schemeClr val="accent3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4" name="TextBox 393">
              <a:extLst>
                <a:ext uri="{FF2B5EF4-FFF2-40B4-BE49-F238E27FC236}">
                  <a16:creationId xmlns:a16="http://schemas.microsoft.com/office/drawing/2014/main" id="{D73363EF-EF86-CEBD-7F36-07837DB04976}"/>
                </a:ext>
              </a:extLst>
            </p:cNvPr>
            <p:cNvSpPr txBox="1"/>
            <p:nvPr/>
          </p:nvSpPr>
          <p:spPr>
            <a:xfrm>
              <a:off x="6844327" y="1888286"/>
              <a:ext cx="4459027" cy="565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1779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Infection</a:t>
              </a:r>
            </a:p>
          </p:txBody>
        </p:sp>
      </p:grpSp>
      <p:pic>
        <p:nvPicPr>
          <p:cNvPr id="395" name="Picture 2" descr="Bacterial infections and their causes are in the spotlight right now after Madonna canceled her upcoming tour dates after it was announced that she was in the ICU with a serious bacterial infection.">
            <a:extLst>
              <a:ext uri="{FF2B5EF4-FFF2-40B4-BE49-F238E27FC236}">
                <a16:creationId xmlns:a16="http://schemas.microsoft.com/office/drawing/2014/main" id="{B137290D-1B99-34DA-3CAA-9AB263464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7034" y="3277682"/>
            <a:ext cx="2991893" cy="168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7" name="TextBox 396">
            <a:extLst>
              <a:ext uri="{FF2B5EF4-FFF2-40B4-BE49-F238E27FC236}">
                <a16:creationId xmlns:a16="http://schemas.microsoft.com/office/drawing/2014/main" id="{0D5BF49A-17A2-E5FB-9355-0C1249226A90}"/>
              </a:ext>
            </a:extLst>
          </p:cNvPr>
          <p:cNvSpPr txBox="1"/>
          <p:nvPr/>
        </p:nvSpPr>
        <p:spPr>
          <a:xfrm>
            <a:off x="1032912" y="5879868"/>
            <a:ext cx="2336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Cilta-cel (~7–8 days)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ide-cel (~1–2 days)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58AB2893-2525-7648-BEB2-B7A3DA352008}"/>
              </a:ext>
            </a:extLst>
          </p:cNvPr>
          <p:cNvSpPr txBox="1"/>
          <p:nvPr/>
        </p:nvSpPr>
        <p:spPr>
          <a:xfrm>
            <a:off x="4239948" y="5879867"/>
            <a:ext cx="371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Incidence less in earlier LOT (4.5%)</a:t>
            </a: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00EBF2F6-4110-AC31-3BE7-0234895F9D19}"/>
              </a:ext>
            </a:extLst>
          </p:cNvPr>
          <p:cNvSpPr txBox="1"/>
          <p:nvPr/>
        </p:nvSpPr>
        <p:spPr>
          <a:xfrm>
            <a:off x="8166370" y="5846544"/>
            <a:ext cx="3348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Range 45–69% and highest cause of non-relapse mortality </a:t>
            </a:r>
          </a:p>
        </p:txBody>
      </p:sp>
    </p:spTree>
    <p:extLst>
      <p:ext uri="{BB962C8B-B14F-4D97-AF65-F5344CB8AC3E}">
        <p14:creationId xmlns:p14="http://schemas.microsoft.com/office/powerpoint/2010/main" val="1248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B25AF-7438-C4C6-FC7C-157940DD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63" y="254046"/>
            <a:ext cx="10515600" cy="1325563"/>
          </a:xfrm>
        </p:spPr>
        <p:txBody>
          <a:bodyPr/>
          <a:lstStyle/>
          <a:p>
            <a:r>
              <a:rPr lang="en-US" dirty="0"/>
              <a:t>Understanding CRS and Neurologic Events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7C5643C7-253C-7FE8-FECA-5E9407ECA22A}"/>
              </a:ext>
            </a:extLst>
          </p:cNvPr>
          <p:cNvGraphicFramePr>
            <a:graphicFrameLocks/>
          </p:cNvGraphicFramePr>
          <p:nvPr/>
        </p:nvGraphicFramePr>
        <p:xfrm>
          <a:off x="522288" y="1394209"/>
          <a:ext cx="5032576" cy="2788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16288">
                  <a:extLst>
                    <a:ext uri="{9D8B030D-6E8A-4147-A177-3AD203B41FA5}">
                      <a16:colId xmlns:a16="http://schemas.microsoft.com/office/drawing/2014/main" val="1506649762"/>
                    </a:ext>
                  </a:extLst>
                </a:gridCol>
                <a:gridCol w="2516288">
                  <a:extLst>
                    <a:ext uri="{9D8B030D-6E8A-4147-A177-3AD203B41FA5}">
                      <a16:colId xmlns:a16="http://schemas.microsoft.com/office/drawing/2014/main" val="99492868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CRS Symptoms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485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Common</a:t>
                      </a:r>
                      <a:endParaRPr lang="en-US" sz="1500" b="1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Potentially Serious</a:t>
                      </a:r>
                      <a:endParaRPr lang="en-US" sz="1500" b="1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832287"/>
                  </a:ext>
                </a:extLst>
              </a:tr>
              <a:tr h="152310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Fever</a:t>
                      </a:r>
                    </a:p>
                    <a:p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Hypotension</a:t>
                      </a:r>
                    </a:p>
                    <a:p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Tachycardia</a:t>
                      </a:r>
                    </a:p>
                    <a:p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Hypoxia </a:t>
                      </a:r>
                    </a:p>
                    <a:p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Chills</a:t>
                      </a:r>
                      <a:endParaRPr lang="en-US" sz="15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u="none" strike="noStrike" kern="1200" baseline="0" dirty="0">
                          <a:solidFill>
                            <a:schemeClr val="tx1"/>
                          </a:solidFill>
                        </a:rPr>
                        <a:t>Atrial fibrillation</a:t>
                      </a:r>
                    </a:p>
                    <a:p>
                      <a:r>
                        <a:rPr lang="en-US" sz="1500" b="0" u="none" strike="noStrike" kern="1200" baseline="0" dirty="0">
                          <a:solidFill>
                            <a:schemeClr val="tx1"/>
                          </a:solidFill>
                        </a:rPr>
                        <a:t>Ventricular tachycardia</a:t>
                      </a:r>
                    </a:p>
                    <a:p>
                      <a:r>
                        <a:rPr lang="en-US" sz="1500" b="0" u="none" strike="noStrike" kern="1200" baseline="0" dirty="0">
                          <a:solidFill>
                            <a:schemeClr val="tx1"/>
                          </a:solidFill>
                        </a:rPr>
                        <a:t>Cardiac arrest</a:t>
                      </a:r>
                    </a:p>
                    <a:p>
                      <a:r>
                        <a:rPr lang="en-US" sz="1500" b="0" u="none" strike="noStrike" kern="1200" baseline="0" dirty="0">
                          <a:solidFill>
                            <a:schemeClr val="tx1"/>
                          </a:solidFill>
                        </a:rPr>
                        <a:t>Cardiac failure</a:t>
                      </a:r>
                    </a:p>
                    <a:p>
                      <a:r>
                        <a:rPr lang="en-US" sz="1500" b="0" u="none" strike="noStrike" kern="1200" baseline="0" dirty="0">
                          <a:solidFill>
                            <a:schemeClr val="tx1"/>
                          </a:solidFill>
                        </a:rPr>
                        <a:t>Renal insufficiency</a:t>
                      </a:r>
                    </a:p>
                    <a:p>
                      <a:r>
                        <a:rPr lang="en-US" sz="1500" b="0" u="none" strike="noStrike" kern="1200" baseline="0" dirty="0">
                          <a:solidFill>
                            <a:schemeClr val="tx1"/>
                          </a:solidFill>
                        </a:rPr>
                        <a:t>Capillary leak syndrome</a:t>
                      </a:r>
                    </a:p>
                    <a:p>
                      <a:r>
                        <a:rPr lang="en-US" sz="1500" b="0" u="none" strike="noStrike" kern="1200" baseline="0" dirty="0">
                          <a:solidFill>
                            <a:schemeClr val="tx1"/>
                          </a:solidFill>
                        </a:rPr>
                        <a:t>Hypotension</a:t>
                      </a:r>
                    </a:p>
                    <a:p>
                      <a:r>
                        <a:rPr lang="en-US" sz="1500" b="0" u="none" strike="noStrike" kern="1200" baseline="0" dirty="0">
                          <a:solidFill>
                            <a:schemeClr val="tx1"/>
                          </a:solidFill>
                        </a:rPr>
                        <a:t>Hypoxia</a:t>
                      </a:r>
                    </a:p>
                    <a:p>
                      <a:r>
                        <a:rPr lang="en-US" sz="1500" b="0" u="none" strike="noStrike" kern="1200" baseline="0" dirty="0">
                          <a:solidFill>
                            <a:schemeClr val="tx1"/>
                          </a:solidFill>
                        </a:rPr>
                        <a:t>HLH/MAS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067040"/>
                  </a:ext>
                </a:extLst>
              </a:tr>
            </a:tbl>
          </a:graphicData>
        </a:graphic>
      </p:graphicFrame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F1BF8126-EFDC-C46F-FA70-1B5EDB28EAC2}"/>
              </a:ext>
            </a:extLst>
          </p:cNvPr>
          <p:cNvGraphicFramePr>
            <a:graphicFrameLocks/>
          </p:cNvGraphicFramePr>
          <p:nvPr/>
        </p:nvGraphicFramePr>
        <p:xfrm>
          <a:off x="522287" y="4265999"/>
          <a:ext cx="503257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16288">
                  <a:extLst>
                    <a:ext uri="{9D8B030D-6E8A-4147-A177-3AD203B41FA5}">
                      <a16:colId xmlns:a16="http://schemas.microsoft.com/office/drawing/2014/main" val="2698682923"/>
                    </a:ext>
                  </a:extLst>
                </a:gridCol>
                <a:gridCol w="2516288">
                  <a:extLst>
                    <a:ext uri="{9D8B030D-6E8A-4147-A177-3AD203B41FA5}">
                      <a16:colId xmlns:a16="http://schemas.microsoft.com/office/drawing/2014/main" val="18069845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Neurologic Event Symptoms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894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Common</a:t>
                      </a:r>
                      <a:endParaRPr lang="en-US" sz="1500" b="1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Potentially Serious</a:t>
                      </a:r>
                      <a:endParaRPr lang="en-US" sz="1500" b="1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6828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500" u="none" strike="noStrike" kern="1200" baseline="0">
                          <a:solidFill>
                            <a:schemeClr val="tx1"/>
                          </a:solidFill>
                        </a:rPr>
                        <a:t>Encephalopathy</a:t>
                      </a:r>
                    </a:p>
                    <a:p>
                      <a:r>
                        <a:rPr lang="en-US" sz="1500" u="none" strike="noStrike" kern="1200" baseline="0">
                          <a:solidFill>
                            <a:schemeClr val="tx1"/>
                          </a:solidFill>
                        </a:rPr>
                        <a:t>Tremor</a:t>
                      </a:r>
                    </a:p>
                    <a:p>
                      <a:r>
                        <a:rPr lang="en-US" sz="1500" u="none" strike="noStrike" kern="1200" baseline="0">
                          <a:solidFill>
                            <a:schemeClr val="tx1"/>
                          </a:solidFill>
                        </a:rPr>
                        <a:t>Dizziness</a:t>
                      </a:r>
                    </a:p>
                    <a:p>
                      <a:r>
                        <a:rPr lang="en-US" sz="1500" u="none" strike="noStrike" kern="1200" baseline="0">
                          <a:solidFill>
                            <a:schemeClr val="tx1"/>
                          </a:solidFill>
                        </a:rPr>
                        <a:t>Delirium</a:t>
                      </a:r>
                    </a:p>
                    <a:p>
                      <a:r>
                        <a:rPr lang="en-US" sz="1500" u="none" strike="noStrike" kern="1200" baseline="0">
                          <a:solidFill>
                            <a:schemeClr val="tx1"/>
                          </a:solidFill>
                        </a:rPr>
                        <a:t>Confusion</a:t>
                      </a:r>
                    </a:p>
                    <a:p>
                      <a:r>
                        <a:rPr lang="en-US" sz="1500" u="none" strike="noStrike" kern="1200" baseline="0">
                          <a:solidFill>
                            <a:schemeClr val="tx1"/>
                          </a:solidFill>
                        </a:rPr>
                        <a:t>Agitation</a:t>
                      </a:r>
                      <a:endParaRPr lang="en-US" sz="15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u="none" strike="noStrike" kern="1200" baseline="0" dirty="0">
                          <a:solidFill>
                            <a:schemeClr val="tx1"/>
                          </a:solidFill>
                        </a:rPr>
                        <a:t>Seizures</a:t>
                      </a:r>
                    </a:p>
                    <a:p>
                      <a:r>
                        <a:rPr lang="en-US" sz="1500" u="none" strike="noStrike" kern="1200" baseline="0" dirty="0">
                          <a:solidFill>
                            <a:schemeClr val="tx1"/>
                          </a:solidFill>
                        </a:rPr>
                        <a:t>Leukoencephalopathy</a:t>
                      </a:r>
                    </a:p>
                    <a:p>
                      <a:r>
                        <a:rPr lang="en-US" sz="1500" u="none" strike="noStrike" kern="1200" baseline="0" dirty="0">
                          <a:solidFill>
                            <a:schemeClr val="tx1"/>
                          </a:solidFill>
                        </a:rPr>
                        <a:t>Cerebral edema</a:t>
                      </a:r>
                    </a:p>
                    <a:p>
                      <a:r>
                        <a:rPr lang="en-US" sz="1500" u="none" strike="noStrike" kern="1200" baseline="0" dirty="0">
                          <a:solidFill>
                            <a:schemeClr val="tx1"/>
                          </a:solidFill>
                        </a:rPr>
                        <a:t>Aphasia</a:t>
                      </a:r>
                    </a:p>
                    <a:p>
                      <a:r>
                        <a:rPr lang="en-US" sz="1500" u="none" strike="noStrike" kern="1200" baseline="0" dirty="0">
                          <a:solidFill>
                            <a:schemeClr val="tx1"/>
                          </a:solidFill>
                        </a:rPr>
                        <a:t>Obtundation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133467"/>
                  </a:ext>
                </a:extLst>
              </a:tr>
            </a:tbl>
          </a:graphicData>
        </a:graphic>
      </p:graphicFrame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2D0C131-B8B0-CBB7-0AD8-8BDD6E42FB9A}"/>
              </a:ext>
            </a:extLst>
          </p:cNvPr>
          <p:cNvSpPr/>
          <p:nvPr/>
        </p:nvSpPr>
        <p:spPr bwMode="auto">
          <a:xfrm>
            <a:off x="6083968" y="2981325"/>
            <a:ext cx="5743575" cy="1819275"/>
          </a:xfrm>
          <a:custGeom>
            <a:avLst/>
            <a:gdLst>
              <a:gd name="connsiteX0" fmla="*/ 0 w 5743575"/>
              <a:gd name="connsiteY0" fmla="*/ 0 h 1819275"/>
              <a:gd name="connsiteX1" fmla="*/ 0 w 5743575"/>
              <a:gd name="connsiteY1" fmla="*/ 1819275 h 1819275"/>
              <a:gd name="connsiteX2" fmla="*/ 5743575 w 5743575"/>
              <a:gd name="connsiteY2" fmla="*/ 1819275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3575" h="1819275">
                <a:moveTo>
                  <a:pt x="0" y="0"/>
                </a:moveTo>
                <a:lnTo>
                  <a:pt x="0" y="1819275"/>
                </a:lnTo>
                <a:lnTo>
                  <a:pt x="5743575" y="1819275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BD923D-476D-97F9-C7BC-473C84E2C9E4}"/>
              </a:ext>
            </a:extLst>
          </p:cNvPr>
          <p:cNvCxnSpPr>
            <a:cxnSpLocks/>
          </p:cNvCxnSpPr>
          <p:nvPr/>
        </p:nvCxnSpPr>
        <p:spPr bwMode="auto">
          <a:xfrm>
            <a:off x="6407818" y="3829050"/>
            <a:ext cx="10390" cy="104322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70D915-8F37-39DF-87F3-28FB1DE4FB86}"/>
              </a:ext>
            </a:extLst>
          </p:cNvPr>
          <p:cNvCxnSpPr>
            <a:cxnSpLocks/>
          </p:cNvCxnSpPr>
          <p:nvPr/>
        </p:nvCxnSpPr>
        <p:spPr bwMode="auto">
          <a:xfrm>
            <a:off x="7007893" y="2705100"/>
            <a:ext cx="0" cy="216717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7317F2-A1B8-03DA-7C0E-4C8836C75042}"/>
              </a:ext>
            </a:extLst>
          </p:cNvPr>
          <p:cNvCxnSpPr>
            <a:cxnSpLocks/>
          </p:cNvCxnSpPr>
          <p:nvPr/>
        </p:nvCxnSpPr>
        <p:spPr bwMode="auto">
          <a:xfrm>
            <a:off x="10103518" y="3714750"/>
            <a:ext cx="0" cy="107339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4E0791-F7C8-3D8D-0E33-A91BA13801EA}"/>
              </a:ext>
            </a:extLst>
          </p:cNvPr>
          <p:cNvCxnSpPr/>
          <p:nvPr/>
        </p:nvCxnSpPr>
        <p:spPr bwMode="auto">
          <a:xfrm>
            <a:off x="6083968" y="1962150"/>
            <a:ext cx="0" cy="923925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740C835-6438-5E31-D4A7-50B2C56F7CF2}"/>
              </a:ext>
            </a:extLst>
          </p:cNvPr>
          <p:cNvSpPr/>
          <p:nvPr/>
        </p:nvSpPr>
        <p:spPr bwMode="auto">
          <a:xfrm>
            <a:off x="6083968" y="3479623"/>
            <a:ext cx="5605895" cy="1279413"/>
          </a:xfrm>
          <a:custGeom>
            <a:avLst/>
            <a:gdLst>
              <a:gd name="connsiteX0" fmla="*/ 0 w 5605895"/>
              <a:gd name="connsiteY0" fmla="*/ 1279413 h 1279413"/>
              <a:gd name="connsiteX1" fmla="*/ 114300 w 5605895"/>
              <a:gd name="connsiteY1" fmla="*/ 1196286 h 1279413"/>
              <a:gd name="connsiteX2" fmla="*/ 213014 w 5605895"/>
              <a:gd name="connsiteY2" fmla="*/ 1175504 h 1279413"/>
              <a:gd name="connsiteX3" fmla="*/ 327314 w 5605895"/>
              <a:gd name="connsiteY3" fmla="*/ 1066400 h 1279413"/>
              <a:gd name="connsiteX4" fmla="*/ 420832 w 5605895"/>
              <a:gd name="connsiteY4" fmla="*/ 962491 h 1279413"/>
              <a:gd name="connsiteX5" fmla="*/ 483177 w 5605895"/>
              <a:gd name="connsiteY5" fmla="*/ 910536 h 1279413"/>
              <a:gd name="connsiteX6" fmla="*/ 810491 w 5605895"/>
              <a:gd name="connsiteY6" fmla="*/ 609200 h 1279413"/>
              <a:gd name="connsiteX7" fmla="*/ 1262495 w 5605895"/>
              <a:gd name="connsiteY7" fmla="*/ 198759 h 1279413"/>
              <a:gd name="connsiteX8" fmla="*/ 1569027 w 5605895"/>
              <a:gd name="connsiteY8" fmla="*/ 27309 h 1279413"/>
              <a:gd name="connsiteX9" fmla="*/ 1823605 w 5605895"/>
              <a:gd name="connsiteY9" fmla="*/ 11722 h 1279413"/>
              <a:gd name="connsiteX10" fmla="*/ 2052205 w 5605895"/>
              <a:gd name="connsiteY10" fmla="*/ 141609 h 1279413"/>
              <a:gd name="connsiteX11" fmla="*/ 2353541 w 5605895"/>
              <a:gd name="connsiteY11" fmla="*/ 349427 h 1279413"/>
              <a:gd name="connsiteX12" fmla="*/ 2634095 w 5605895"/>
              <a:gd name="connsiteY12" fmla="*/ 588418 h 1279413"/>
              <a:gd name="connsiteX13" fmla="*/ 2815936 w 5605895"/>
              <a:gd name="connsiteY13" fmla="*/ 707913 h 1279413"/>
              <a:gd name="connsiteX14" fmla="*/ 3158836 w 5605895"/>
              <a:gd name="connsiteY14" fmla="*/ 858582 h 1279413"/>
              <a:gd name="connsiteX15" fmla="*/ 3590059 w 5605895"/>
              <a:gd name="connsiteY15" fmla="*/ 967686 h 1279413"/>
              <a:gd name="connsiteX16" fmla="*/ 3787486 w 5605895"/>
              <a:gd name="connsiteY16" fmla="*/ 1009250 h 1279413"/>
              <a:gd name="connsiteX17" fmla="*/ 4036868 w 5605895"/>
              <a:gd name="connsiteY17" fmla="*/ 1030032 h 1279413"/>
              <a:gd name="connsiteX18" fmla="*/ 4322618 w 5605895"/>
              <a:gd name="connsiteY18" fmla="*/ 1035227 h 1279413"/>
              <a:gd name="connsiteX19" fmla="*/ 4655127 w 5605895"/>
              <a:gd name="connsiteY19" fmla="*/ 1040422 h 1279413"/>
              <a:gd name="connsiteX20" fmla="*/ 5070764 w 5605895"/>
              <a:gd name="connsiteY20" fmla="*/ 1061204 h 1279413"/>
              <a:gd name="connsiteX21" fmla="*/ 5325341 w 5605895"/>
              <a:gd name="connsiteY21" fmla="*/ 1061204 h 1279413"/>
              <a:gd name="connsiteX22" fmla="*/ 5605895 w 5605895"/>
              <a:gd name="connsiteY22" fmla="*/ 1118354 h 1279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05895" h="1279413">
                <a:moveTo>
                  <a:pt x="0" y="1279413"/>
                </a:moveTo>
                <a:cubicBezTo>
                  <a:pt x="39399" y="1246508"/>
                  <a:pt x="78798" y="1213604"/>
                  <a:pt x="114300" y="1196286"/>
                </a:cubicBezTo>
                <a:cubicBezTo>
                  <a:pt x="149802" y="1178968"/>
                  <a:pt x="177512" y="1197152"/>
                  <a:pt x="213014" y="1175504"/>
                </a:cubicBezTo>
                <a:cubicBezTo>
                  <a:pt x="248516" y="1153856"/>
                  <a:pt x="292678" y="1101902"/>
                  <a:pt x="327314" y="1066400"/>
                </a:cubicBezTo>
                <a:cubicBezTo>
                  <a:pt x="361950" y="1030898"/>
                  <a:pt x="394855" y="988468"/>
                  <a:pt x="420832" y="962491"/>
                </a:cubicBezTo>
                <a:cubicBezTo>
                  <a:pt x="446809" y="936514"/>
                  <a:pt x="418234" y="969418"/>
                  <a:pt x="483177" y="910536"/>
                </a:cubicBezTo>
                <a:cubicBezTo>
                  <a:pt x="548120" y="851654"/>
                  <a:pt x="810491" y="609200"/>
                  <a:pt x="810491" y="609200"/>
                </a:cubicBezTo>
                <a:cubicBezTo>
                  <a:pt x="940377" y="490571"/>
                  <a:pt x="1136072" y="295741"/>
                  <a:pt x="1262495" y="198759"/>
                </a:cubicBezTo>
                <a:cubicBezTo>
                  <a:pt x="1388918" y="101777"/>
                  <a:pt x="1475509" y="58482"/>
                  <a:pt x="1569027" y="27309"/>
                </a:cubicBezTo>
                <a:cubicBezTo>
                  <a:pt x="1662545" y="-3864"/>
                  <a:pt x="1743075" y="-7328"/>
                  <a:pt x="1823605" y="11722"/>
                </a:cubicBezTo>
                <a:cubicBezTo>
                  <a:pt x="1904135" y="30772"/>
                  <a:pt x="1963882" y="85325"/>
                  <a:pt x="2052205" y="141609"/>
                </a:cubicBezTo>
                <a:cubicBezTo>
                  <a:pt x="2140528" y="197893"/>
                  <a:pt x="2256559" y="274959"/>
                  <a:pt x="2353541" y="349427"/>
                </a:cubicBezTo>
                <a:cubicBezTo>
                  <a:pt x="2450523" y="423895"/>
                  <a:pt x="2557029" y="528670"/>
                  <a:pt x="2634095" y="588418"/>
                </a:cubicBezTo>
                <a:cubicBezTo>
                  <a:pt x="2711161" y="648166"/>
                  <a:pt x="2728479" y="662886"/>
                  <a:pt x="2815936" y="707913"/>
                </a:cubicBezTo>
                <a:cubicBezTo>
                  <a:pt x="2903393" y="752940"/>
                  <a:pt x="3029816" y="815286"/>
                  <a:pt x="3158836" y="858582"/>
                </a:cubicBezTo>
                <a:cubicBezTo>
                  <a:pt x="3287857" y="901877"/>
                  <a:pt x="3485284" y="942575"/>
                  <a:pt x="3590059" y="967686"/>
                </a:cubicBezTo>
                <a:cubicBezTo>
                  <a:pt x="3694834" y="992797"/>
                  <a:pt x="3713018" y="998859"/>
                  <a:pt x="3787486" y="1009250"/>
                </a:cubicBezTo>
                <a:cubicBezTo>
                  <a:pt x="3861954" y="1019641"/>
                  <a:pt x="3947679" y="1025702"/>
                  <a:pt x="4036868" y="1030032"/>
                </a:cubicBezTo>
                <a:cubicBezTo>
                  <a:pt x="4126057" y="1034362"/>
                  <a:pt x="4322618" y="1035227"/>
                  <a:pt x="4322618" y="1035227"/>
                </a:cubicBezTo>
                <a:cubicBezTo>
                  <a:pt x="4425661" y="1036959"/>
                  <a:pt x="4530436" y="1036093"/>
                  <a:pt x="4655127" y="1040422"/>
                </a:cubicBezTo>
                <a:cubicBezTo>
                  <a:pt x="4779818" y="1044751"/>
                  <a:pt x="4959062" y="1057740"/>
                  <a:pt x="5070764" y="1061204"/>
                </a:cubicBezTo>
                <a:cubicBezTo>
                  <a:pt x="5182466" y="1064668"/>
                  <a:pt x="5236153" y="1051679"/>
                  <a:pt x="5325341" y="1061204"/>
                </a:cubicBezTo>
                <a:cubicBezTo>
                  <a:pt x="5414529" y="1070729"/>
                  <a:pt x="5510212" y="1094541"/>
                  <a:pt x="5605895" y="1118354"/>
                </a:cubicBezTo>
              </a:path>
            </a:pathLst>
          </a:custGeom>
          <a:ln>
            <a:solidFill>
              <a:schemeClr val="accent1"/>
            </a:solidFill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D8D87F-5388-3542-AA47-86C77089DB37}"/>
              </a:ext>
            </a:extLst>
          </p:cNvPr>
          <p:cNvSpPr txBox="1"/>
          <p:nvPr/>
        </p:nvSpPr>
        <p:spPr bwMode="auto">
          <a:xfrm>
            <a:off x="5978436" y="2876982"/>
            <a:ext cx="909204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median onset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Day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8FE15-641D-3E5E-4E30-97A13448E3A9}"/>
              </a:ext>
            </a:extLst>
          </p:cNvPr>
          <p:cNvSpPr txBox="1"/>
          <p:nvPr/>
        </p:nvSpPr>
        <p:spPr bwMode="auto">
          <a:xfrm>
            <a:off x="6322575" y="1996370"/>
            <a:ext cx="137506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Neurologic event median onset Day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39F012-BF4D-BA08-3CE7-27DDEB1509A7}"/>
              </a:ext>
            </a:extLst>
          </p:cNvPr>
          <p:cNvSpPr txBox="1"/>
          <p:nvPr/>
        </p:nvSpPr>
        <p:spPr bwMode="auto">
          <a:xfrm>
            <a:off x="7445751" y="2628356"/>
            <a:ext cx="137506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CRS median resolution Day 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E1E252-ADB6-A695-6A70-7FABE8FB5ACB}"/>
              </a:ext>
            </a:extLst>
          </p:cNvPr>
          <p:cNvSpPr txBox="1"/>
          <p:nvPr/>
        </p:nvSpPr>
        <p:spPr bwMode="auto">
          <a:xfrm>
            <a:off x="8970006" y="3140502"/>
            <a:ext cx="230524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Neurologic event median resolution Day 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4B2E28-B4FF-3DB1-45A2-B701435D0DCD}"/>
              </a:ext>
            </a:extLst>
          </p:cNvPr>
          <p:cNvSpPr txBox="1"/>
          <p:nvPr/>
        </p:nvSpPr>
        <p:spPr bwMode="auto">
          <a:xfrm>
            <a:off x="10570726" y="3983681"/>
            <a:ext cx="1187977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CAR T-cells in the blood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B6B0FC-54AD-7028-89BF-AA7379836C3B}"/>
              </a:ext>
            </a:extLst>
          </p:cNvPr>
          <p:cNvSpPr/>
          <p:nvPr/>
        </p:nvSpPr>
        <p:spPr bwMode="auto">
          <a:xfrm>
            <a:off x="6418207" y="4875069"/>
            <a:ext cx="1793635" cy="336983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96607D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8D0A9A-9CA7-1A6B-B106-BC7B97D047B5}"/>
              </a:ext>
            </a:extLst>
          </p:cNvPr>
          <p:cNvSpPr/>
          <p:nvPr/>
        </p:nvSpPr>
        <p:spPr bwMode="auto">
          <a:xfrm>
            <a:off x="7007893" y="5286521"/>
            <a:ext cx="3095625" cy="336983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96607D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Neurologic events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732AB7B-A92C-03A2-26C1-1887CFDC870A}"/>
              </a:ext>
            </a:extLst>
          </p:cNvPr>
          <p:cNvSpPr/>
          <p:nvPr/>
        </p:nvSpPr>
        <p:spPr bwMode="auto">
          <a:xfrm>
            <a:off x="6322575" y="5542628"/>
            <a:ext cx="5715380" cy="748961"/>
          </a:xfrm>
          <a:prstGeom prst="rightArrow">
            <a:avLst/>
          </a:prstGeom>
          <a:solidFill>
            <a:schemeClr val="tx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96607D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3E8629E-4C90-65A1-A2E8-0C0F888D8616}"/>
              </a:ext>
            </a:extLst>
          </p:cNvPr>
          <p:cNvSpPr/>
          <p:nvPr/>
        </p:nvSpPr>
        <p:spPr bwMode="auto">
          <a:xfrm>
            <a:off x="5931101" y="5666140"/>
            <a:ext cx="501937" cy="50193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96607D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20E62C5-BDB5-67A9-84EF-C5BC0CDA7150}"/>
              </a:ext>
            </a:extLst>
          </p:cNvPr>
          <p:cNvSpPr/>
          <p:nvPr/>
        </p:nvSpPr>
        <p:spPr bwMode="auto">
          <a:xfrm>
            <a:off x="7314823" y="5666140"/>
            <a:ext cx="501937" cy="50193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96607D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7A44FD-E55C-12FC-1998-8F1C6769442A}"/>
              </a:ext>
            </a:extLst>
          </p:cNvPr>
          <p:cNvSpPr/>
          <p:nvPr/>
        </p:nvSpPr>
        <p:spPr bwMode="auto">
          <a:xfrm>
            <a:off x="8733559" y="5666140"/>
            <a:ext cx="501937" cy="50193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96607D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3869C1C-C2C6-7A9D-3E00-3085C096C769}"/>
              </a:ext>
            </a:extLst>
          </p:cNvPr>
          <p:cNvSpPr/>
          <p:nvPr/>
        </p:nvSpPr>
        <p:spPr bwMode="auto">
          <a:xfrm>
            <a:off x="11210886" y="5666140"/>
            <a:ext cx="501937" cy="50193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96607D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5E145C-C368-2954-2D2D-E777AB42BAA5}"/>
              </a:ext>
            </a:extLst>
          </p:cNvPr>
          <p:cNvSpPr/>
          <p:nvPr/>
        </p:nvSpPr>
        <p:spPr bwMode="auto">
          <a:xfrm>
            <a:off x="5778195" y="1623880"/>
            <a:ext cx="2038565" cy="3369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96607D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CAR-T cell infusion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1BF87C-8925-FB38-5846-B32CC3591061}"/>
              </a:ext>
            </a:extLst>
          </p:cNvPr>
          <p:cNvSpPr txBox="1"/>
          <p:nvPr/>
        </p:nvSpPr>
        <p:spPr bwMode="auto">
          <a:xfrm>
            <a:off x="5997348" y="5655862"/>
            <a:ext cx="367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D03E11-CF5E-19CA-6919-C74C05CD0137}"/>
              </a:ext>
            </a:extLst>
          </p:cNvPr>
          <p:cNvSpPr txBox="1"/>
          <p:nvPr/>
        </p:nvSpPr>
        <p:spPr bwMode="auto">
          <a:xfrm>
            <a:off x="7392134" y="5663833"/>
            <a:ext cx="367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56CFDF-9149-1FBA-63B0-366841324208}"/>
              </a:ext>
            </a:extLst>
          </p:cNvPr>
          <p:cNvSpPr txBox="1"/>
          <p:nvPr/>
        </p:nvSpPr>
        <p:spPr bwMode="auto">
          <a:xfrm>
            <a:off x="8692140" y="5667775"/>
            <a:ext cx="55015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9712F5-860E-9F60-B2A4-019F9FE22C96}"/>
              </a:ext>
            </a:extLst>
          </p:cNvPr>
          <p:cNvSpPr txBox="1"/>
          <p:nvPr/>
        </p:nvSpPr>
        <p:spPr bwMode="auto">
          <a:xfrm>
            <a:off x="11162672" y="5627850"/>
            <a:ext cx="5501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41737D-5B2B-B331-9EF7-B7219C2357DB}"/>
              </a:ext>
            </a:extLst>
          </p:cNvPr>
          <p:cNvSpPr txBox="1"/>
          <p:nvPr/>
        </p:nvSpPr>
        <p:spPr bwMode="auto">
          <a:xfrm>
            <a:off x="5567124" y="5769690"/>
            <a:ext cx="47185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98E3914-486F-D212-0C9C-4AD4728A3878}"/>
              </a:ext>
            </a:extLst>
          </p:cNvPr>
          <p:cNvCxnSpPr>
            <a:cxnSpLocks/>
          </p:cNvCxnSpPr>
          <p:nvPr/>
        </p:nvCxnSpPr>
        <p:spPr bwMode="auto">
          <a:xfrm>
            <a:off x="8133282" y="3295650"/>
            <a:ext cx="0" cy="156791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CE17F7-75D7-4589-40EA-171B7AF68F7F}"/>
              </a:ext>
            </a:extLst>
          </p:cNvPr>
          <p:cNvCxnSpPr/>
          <p:nvPr/>
        </p:nvCxnSpPr>
        <p:spPr>
          <a:xfrm>
            <a:off x="6083968" y="2981325"/>
            <a:ext cx="0" cy="18937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8FB12D9-2295-8263-5A1F-6FEFA7511031}"/>
              </a:ext>
            </a:extLst>
          </p:cNvPr>
          <p:cNvCxnSpPr>
            <a:cxnSpLocks/>
          </p:cNvCxnSpPr>
          <p:nvPr/>
        </p:nvCxnSpPr>
        <p:spPr>
          <a:xfrm>
            <a:off x="6077832" y="4863566"/>
            <a:ext cx="5749710" cy="870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2689-AE95-2D5D-A241-3C24B170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BEA4-BD5F-64FD-994D-02600941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Lee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5C92EB3-953D-FE2F-64AB-6714C9544A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988563"/>
              </p:ext>
            </p:extLst>
          </p:nvPr>
        </p:nvGraphicFramePr>
        <p:xfrm>
          <a:off x="983556" y="1124744"/>
          <a:ext cx="10297020" cy="468051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688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8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0872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 (Paid to Institution)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Alexion Pharmaceuticals,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Allogene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AstraZeneca Pharmaceuticals LP, Bristol Myers Squibb, GSK, Janssen Biotech Inc, Legend Biotech, Medline, Pfizer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Predicta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Biosciences, Regeneron Pharmaceuticals Inc, Sanofi, Takeda Pharmaceuticals USA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549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 (Paid to Self)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Alexion Pharmaceuticals,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Allogene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Bristol Myers Squibb, GSK, Janssen Biotech Inc, Menarini Group, Pfizer Inc, Regeneron Pharmaceuticals Inc, Sanofi, Takeda Pharmaceuticals USA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671425"/>
                  </a:ext>
                </a:extLst>
              </a:tr>
              <a:tr h="1086549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Alexion Pharmaceuticals, Amgen Inc, AstraZeneca Pharmaceuticals LP, Bristol Myers Squibb, GSK, Janssen Biotech Inc, Menarini Group, Moderna, Regeneron Pharmaceuticals Inc, Takeda Pharmaceuticals USA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3277364"/>
                  </a:ext>
                </a:extLst>
              </a:tr>
              <a:tr h="1086549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Boards/Committees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Allogene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Takeda Pharmaceuticals USA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94257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7055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B6410-D438-F167-F96D-A74384388965}"/>
              </a:ext>
            </a:extLst>
          </p:cNvPr>
          <p:cNvSpPr txBox="1"/>
          <p:nvPr/>
        </p:nvSpPr>
        <p:spPr>
          <a:xfrm>
            <a:off x="1108832" y="586822"/>
            <a:ext cx="10248016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Guideline-endorsed approaches for mitigation and management of CRS, neurotoxicity/ICANS and other AEs with CAR T-cell therapy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1ED43B-9F32-D180-CA48-B190E2AA0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92" y="2729397"/>
            <a:ext cx="4172291" cy="348386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25EAE9-5AC2-94FA-A0EA-0DE2FF3E5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98781" y="2883443"/>
            <a:ext cx="5523082" cy="317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42AF257-0F78-EB0F-1664-040DC0791F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9957" y="643466"/>
          <a:ext cx="10945014" cy="557106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83281">
                  <a:extLst>
                    <a:ext uri="{9D8B030D-6E8A-4147-A177-3AD203B41FA5}">
                      <a16:colId xmlns:a16="http://schemas.microsoft.com/office/drawing/2014/main" val="3333647785"/>
                    </a:ext>
                  </a:extLst>
                </a:gridCol>
                <a:gridCol w="8161733">
                  <a:extLst>
                    <a:ext uri="{9D8B030D-6E8A-4147-A177-3AD203B41FA5}">
                      <a16:colId xmlns:a16="http://schemas.microsoft.com/office/drawing/2014/main" val="126659148"/>
                    </a:ext>
                  </a:extLst>
                </a:gridCol>
              </a:tblGrid>
              <a:tr h="41024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/>
                        <a:t>Domain</a:t>
                      </a:r>
                    </a:p>
                  </a:txBody>
                  <a:tcPr marL="77412" marR="77412" marT="38705" marB="387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/>
                        <a:t>Recommendation</a:t>
                      </a:r>
                    </a:p>
                  </a:txBody>
                  <a:tcPr marL="77412" marR="77412" marT="38705" marB="38705" anchor="ctr"/>
                </a:tc>
                <a:extLst>
                  <a:ext uri="{0D108BD9-81ED-4DB2-BD59-A6C34878D82A}">
                    <a16:rowId xmlns:a16="http://schemas.microsoft.com/office/drawing/2014/main" val="1767532223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Cardiac</a:t>
                      </a:r>
                    </a:p>
                  </a:txBody>
                  <a:tcPr marL="77412" marR="77412" marT="38705" marB="387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Baseline echocardiogram; cardiology consult if prior cardiac history</a:t>
                      </a:r>
                    </a:p>
                  </a:txBody>
                  <a:tcPr marL="77412" marR="77412" marT="38705" marB="38705" anchor="ctr"/>
                </a:tc>
                <a:extLst>
                  <a:ext uri="{0D108BD9-81ED-4DB2-BD59-A6C34878D82A}">
                    <a16:rowId xmlns:a16="http://schemas.microsoft.com/office/drawing/2014/main" val="3738052496"/>
                  </a:ext>
                </a:extLst>
              </a:tr>
              <a:tr h="6786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Vascular access</a:t>
                      </a:r>
                    </a:p>
                  </a:txBody>
                  <a:tcPr marL="77412" marR="77412" marT="38705" marB="387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Central venous access (double/triple lumen) for IV fluids and vasopressors</a:t>
                      </a:r>
                    </a:p>
                  </a:txBody>
                  <a:tcPr marL="77412" marR="77412" marT="38705" marB="38705" anchor="ctr"/>
                </a:tc>
                <a:extLst>
                  <a:ext uri="{0D108BD9-81ED-4DB2-BD59-A6C34878D82A}">
                    <a16:rowId xmlns:a16="http://schemas.microsoft.com/office/drawing/2014/main" val="2956524263"/>
                  </a:ext>
                </a:extLst>
              </a:tr>
              <a:tr h="6786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Seizure prophylaxis</a:t>
                      </a:r>
                    </a:p>
                  </a:txBody>
                  <a:tcPr marL="77412" marR="77412" marT="38705" marB="387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Levetiracetam 500–750 mg PO q12h × 30 days if high ICANS risk based on patient factors or product type</a:t>
                      </a:r>
                    </a:p>
                  </a:txBody>
                  <a:tcPr marL="77412" marR="77412" marT="38705" marB="38705" anchor="ctr"/>
                </a:tc>
                <a:extLst>
                  <a:ext uri="{0D108BD9-81ED-4DB2-BD59-A6C34878D82A}">
                    <a16:rowId xmlns:a16="http://schemas.microsoft.com/office/drawing/2014/main" val="3828049871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Neurologic baseline</a:t>
                      </a:r>
                    </a:p>
                  </a:txBody>
                  <a:tcPr marL="77412" marR="77412" marT="38705" marB="387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ICE score (adults), baseline brain MRI consideration</a:t>
                      </a:r>
                    </a:p>
                  </a:txBody>
                  <a:tcPr marL="77412" marR="77412" marT="38705" marB="38705" anchor="ctr"/>
                </a:tc>
                <a:extLst>
                  <a:ext uri="{0D108BD9-81ED-4DB2-BD59-A6C34878D82A}">
                    <a16:rowId xmlns:a16="http://schemas.microsoft.com/office/drawing/2014/main" val="4174616270"/>
                  </a:ext>
                </a:extLst>
              </a:tr>
              <a:tr h="6786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Labs</a:t>
                      </a:r>
                    </a:p>
                  </a:txBody>
                  <a:tcPr marL="77412" marR="77412" marT="38705" marB="387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Baseline CRP and ferritin (pre-lymphodepletion) to calculate CAR-HEMATOTOX score; HIV, HBV, HCV screening; consider CMV</a:t>
                      </a:r>
                    </a:p>
                  </a:txBody>
                  <a:tcPr marL="77412" marR="77412" marT="38705" marB="38705" anchor="ctr"/>
                </a:tc>
                <a:extLst>
                  <a:ext uri="{0D108BD9-81ED-4DB2-BD59-A6C34878D82A}">
                    <a16:rowId xmlns:a16="http://schemas.microsoft.com/office/drawing/2014/main" val="359599965"/>
                  </a:ext>
                </a:extLst>
              </a:tr>
              <a:tr h="6786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Tumor lysis prophylaxis</a:t>
                      </a:r>
                    </a:p>
                  </a:txBody>
                  <a:tcPr marL="77412" marR="77412" marT="38705" marB="387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Per institutional guidelines for patients with large tumor burden</a:t>
                      </a:r>
                    </a:p>
                  </a:txBody>
                  <a:tcPr marL="77412" marR="77412" marT="38705" marB="38705" anchor="ctr"/>
                </a:tc>
                <a:extLst>
                  <a:ext uri="{0D108BD9-81ED-4DB2-BD59-A6C34878D82A}">
                    <a16:rowId xmlns:a16="http://schemas.microsoft.com/office/drawing/2014/main" val="2419728300"/>
                  </a:ext>
                </a:extLst>
              </a:tr>
              <a:tr h="9470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Infection prophylaxis</a:t>
                      </a:r>
                    </a:p>
                  </a:txBody>
                  <a:tcPr marL="77412" marR="77412" marT="38705" marB="387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PJP prophylaxis (TMP-SMX or alternatives) ≥6 months; VZV/HSV prophylaxis ≥1 year (indefinite preferred); antibacterial/antifungal prophylaxis while neutropenic</a:t>
                      </a:r>
                    </a:p>
                  </a:txBody>
                  <a:tcPr marL="77412" marR="77412" marT="38705" marB="38705" anchor="ctr"/>
                </a:tc>
                <a:extLst>
                  <a:ext uri="{0D108BD9-81ED-4DB2-BD59-A6C34878D82A}">
                    <a16:rowId xmlns:a16="http://schemas.microsoft.com/office/drawing/2014/main" val="3539355964"/>
                  </a:ext>
                </a:extLst>
              </a:tr>
              <a:tr h="6786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Immunoglobulin</a:t>
                      </a:r>
                    </a:p>
                  </a:txBody>
                  <a:tcPr marL="77412" marR="77412" marT="38705" marB="3870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In myeloma, IVIG should be considered if IgG 400 mg/dL prior to BCMA-directed CAR T-cell therapy</a:t>
                      </a:r>
                    </a:p>
                  </a:txBody>
                  <a:tcPr marL="77412" marR="77412" marT="38705" marB="38705" anchor="ctr"/>
                </a:tc>
                <a:extLst>
                  <a:ext uri="{0D108BD9-81ED-4DB2-BD59-A6C34878D82A}">
                    <a16:rowId xmlns:a16="http://schemas.microsoft.com/office/drawing/2014/main" val="478422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87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7B8BBF-0E46-2531-9249-1A4AF077C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485" y="982345"/>
            <a:ext cx="8503920" cy="552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9A256-2357-E502-A45D-5C8646CA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45" y="0"/>
            <a:ext cx="7249510" cy="1325563"/>
          </a:xfrm>
        </p:spPr>
        <p:txBody>
          <a:bodyPr/>
          <a:lstStyle/>
          <a:p>
            <a:r>
              <a:rPr lang="en-US" dirty="0"/>
              <a:t> Outpatient considerations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907E72-E654-FF99-A5DA-1FFD36EC5E28}"/>
              </a:ext>
            </a:extLst>
          </p:cNvPr>
          <p:cNvSpPr txBox="1"/>
          <p:nvPr/>
        </p:nvSpPr>
        <p:spPr>
          <a:xfrm>
            <a:off x="7844973" y="5203691"/>
            <a:ext cx="4199542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Other Considerations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Routine lab and disease monitoring (CBC, CMP, Cytokines)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Regular assessments by Advanced practitioner or Physician  </a:t>
            </a:r>
          </a:p>
        </p:txBody>
      </p:sp>
    </p:spTree>
    <p:extLst>
      <p:ext uri="{BB962C8B-B14F-4D97-AF65-F5344CB8AC3E}">
        <p14:creationId xmlns:p14="http://schemas.microsoft.com/office/powerpoint/2010/main" val="8270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1C9A128-2BC9-90E5-A0EF-683289BD7DF5}"/>
              </a:ext>
            </a:extLst>
          </p:cNvPr>
          <p:cNvGraphicFramePr>
            <a:graphicFrameLocks noGrp="1"/>
          </p:cNvGraphicFramePr>
          <p:nvPr/>
        </p:nvGraphicFramePr>
        <p:xfrm>
          <a:off x="872836" y="1335996"/>
          <a:ext cx="10978997" cy="4101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213">
                  <a:extLst>
                    <a:ext uri="{9D8B030D-6E8A-4147-A177-3AD203B41FA5}">
                      <a16:colId xmlns:a16="http://schemas.microsoft.com/office/drawing/2014/main" val="4171201596"/>
                    </a:ext>
                  </a:extLst>
                </a:gridCol>
                <a:gridCol w="6189784">
                  <a:extLst>
                    <a:ext uri="{9D8B030D-6E8A-4147-A177-3AD203B41FA5}">
                      <a16:colId xmlns:a16="http://schemas.microsoft.com/office/drawing/2014/main" val="465546835"/>
                    </a:ext>
                  </a:extLst>
                </a:gridCol>
              </a:tblGrid>
              <a:tr h="542765">
                <a:tc>
                  <a:txBody>
                    <a:bodyPr/>
                    <a:lstStyle/>
                    <a:p>
                      <a:r>
                        <a:rPr lang="en-US" sz="16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Type of Infection Risk</a:t>
                      </a:r>
                      <a:endParaRPr lang="en-US" sz="1600" dirty="0">
                        <a:effectLst/>
                      </a:endParaRPr>
                    </a:p>
                  </a:txBody>
                  <a:tcPr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</a:rPr>
                        <a:t>Medication Recommendation(s) for Healthcare Team Consideration</a:t>
                      </a:r>
                      <a:endParaRPr lang="en-US" sz="1600" dirty="0">
                        <a:effectLst/>
                      </a:endParaRPr>
                    </a:p>
                  </a:txBody>
                  <a:tcPr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06435"/>
                  </a:ext>
                </a:extLst>
              </a:tr>
              <a:tr h="392475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Viral: Herpes Simplex (HSV/VZV); CMV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Acyclovir prophylaxis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4932435"/>
                  </a:ext>
                </a:extLst>
              </a:tr>
              <a:tr h="392475">
                <a:tc>
                  <a:txBody>
                    <a:bodyPr/>
                    <a:lstStyle/>
                    <a:p>
                      <a:pPr marL="0" marR="0" lvl="0" indent="0" algn="l" defTabSz="4571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Bacterial: blood, pneumonia, and urinary tract infection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Consider prophylaxis with levofloxacin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451436"/>
                  </a:ext>
                </a:extLst>
              </a:tr>
              <a:tr h="392475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PJP (</a:t>
                      </a:r>
                      <a:r>
                        <a:rPr lang="en-US" sz="16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P. </a:t>
                      </a:r>
                      <a:r>
                        <a:rPr lang="en-US" sz="1600" b="0" i="1" u="none" strike="noStrike" kern="1200" baseline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jirovecii</a:t>
                      </a:r>
                      <a:r>
                        <a:rPr lang="en-US" sz="16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pneumonia)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Consider prophylaxis with trimethoprim-sulfamethoxazole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989109"/>
                  </a:ext>
                </a:extLst>
              </a:tr>
              <a:tr h="392475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Fungal infections 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Consider prophylaxis with fluconazole 	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360711"/>
                  </a:ext>
                </a:extLst>
              </a:tr>
              <a:tr h="686831">
                <a:tc>
                  <a:txBody>
                    <a:bodyPr/>
                    <a:lstStyle/>
                    <a:p>
                      <a:pPr marL="0" marR="0" lvl="0" indent="0" algn="l" defTabSz="4571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COVID-19 and Influenza</a:t>
                      </a:r>
                      <a:endParaRPr lang="en-US" sz="1600">
                        <a:effectLst/>
                      </a:endParaRPr>
                    </a:p>
                    <a:p>
                      <a:endParaRPr lang="en-US" sz="16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Antiviral therapy if exposed or positive for covid per institution recommendations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181130"/>
                  </a:ext>
                </a:extLst>
              </a:tr>
              <a:tr h="392475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IgG &lt; 400 mg/dL (general infection risk)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83556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IVIg recommended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64042"/>
                  </a:ext>
                </a:extLst>
              </a:tr>
              <a:tr h="68683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ANC &lt; 1000 cells/</a:t>
                      </a:r>
                      <a:r>
                        <a:rPr lang="en-US" sz="1600" err="1">
                          <a:solidFill>
                            <a:srgbClr val="000000"/>
                          </a:solidFill>
                          <a:effectLst/>
                        </a:rPr>
                        <a:t>μL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 (general infection risk)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83556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Consider GCSF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 or 3 times/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wk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 (or as frequently as needed) to maintain ANC &gt; 1000 cells/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μL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 and maintain treatment dose intensity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79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011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1C65DD8-6059-63A7-0FE5-410C922CC574}"/>
              </a:ext>
            </a:extLst>
          </p:cNvPr>
          <p:cNvSpPr txBox="1"/>
          <p:nvPr/>
        </p:nvSpPr>
        <p:spPr>
          <a:xfrm>
            <a:off x="605494" y="6325724"/>
            <a:ext cx="10831763" cy="532276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anchor="b">
            <a:noAutofit/>
          </a:bodyPr>
          <a:lstStyle>
            <a:defPPr>
              <a:defRPr lang="fr-FR"/>
            </a:defPPr>
            <a:lvl1pPr>
              <a:defRPr sz="1000"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ANC = absolute neutrophil count; BCMA = B-cell maturation antigen; CAR = chimeric antigen receptor; CMV, cytomegalovirus; GCSF = granulocyte colony-stimulating factor; HSV = herpes simplex virus; IVIg = intravenous immunoglobulin; PJP =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Pneumocystis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jirovecii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pneumonia; VZV = varicella zoster virus.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Raje NS,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Lancet Haematol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.2022;9(2):143–161; NCCN v 5.2026;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Shahid Z, et al.,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Transplant Cell Ther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2024;30(10):955-969.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12A5D-FEBC-5B63-C4BA-5879AE37CFE0}"/>
              </a:ext>
            </a:extLst>
          </p:cNvPr>
          <p:cNvSpPr txBox="1"/>
          <p:nvPr/>
        </p:nvSpPr>
        <p:spPr>
          <a:xfrm>
            <a:off x="838199" y="5540129"/>
            <a:ext cx="1097899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Cavolini" panose="020B0502040204020203" pitchFamily="66" charset="0"/>
                <a:sym typeface="Arial"/>
                <a:rtl val="0"/>
              </a:rPr>
              <a:t>Some people receiving CART therapies have experienced infections that are less common like CMV, PJP and fungal infections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itle 20">
            <a:extLst>
              <a:ext uri="{FF2B5EF4-FFF2-40B4-BE49-F238E27FC236}">
                <a16:creationId xmlns:a16="http://schemas.microsoft.com/office/drawing/2014/main" id="{D412D419-41C3-C58B-844E-52AE582AFB3B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9480907" cy="9493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Medications to minimize infection risk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602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C002008-0009-D687-A124-7CBE5ADB2D2C}"/>
              </a:ext>
            </a:extLst>
          </p:cNvPr>
          <p:cNvGraphicFramePr>
            <a:graphicFrameLocks noGrp="1"/>
          </p:cNvGraphicFramePr>
          <p:nvPr/>
        </p:nvGraphicFramePr>
        <p:xfrm>
          <a:off x="84083" y="232978"/>
          <a:ext cx="12013322" cy="6392043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1587062">
                  <a:extLst>
                    <a:ext uri="{9D8B030D-6E8A-4147-A177-3AD203B41FA5}">
                      <a16:colId xmlns:a16="http://schemas.microsoft.com/office/drawing/2014/main" val="1267782902"/>
                    </a:ext>
                  </a:extLst>
                </a:gridCol>
                <a:gridCol w="3406525">
                  <a:extLst>
                    <a:ext uri="{9D8B030D-6E8A-4147-A177-3AD203B41FA5}">
                      <a16:colId xmlns:a16="http://schemas.microsoft.com/office/drawing/2014/main" val="2816442013"/>
                    </a:ext>
                  </a:extLst>
                </a:gridCol>
                <a:gridCol w="3557048">
                  <a:extLst>
                    <a:ext uri="{9D8B030D-6E8A-4147-A177-3AD203B41FA5}">
                      <a16:colId xmlns:a16="http://schemas.microsoft.com/office/drawing/2014/main" val="1952150845"/>
                    </a:ext>
                  </a:extLst>
                </a:gridCol>
                <a:gridCol w="3462687">
                  <a:extLst>
                    <a:ext uri="{9D8B030D-6E8A-4147-A177-3AD203B41FA5}">
                      <a16:colId xmlns:a16="http://schemas.microsoft.com/office/drawing/2014/main" val="3877880514"/>
                    </a:ext>
                  </a:extLst>
                </a:gridCol>
              </a:tblGrid>
              <a:tr h="3196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 dirty="0">
                          <a:solidFill>
                            <a:schemeClr val="tx1"/>
                          </a:solidFill>
                        </a:rPr>
                        <a:t>Adverse Event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 dirty="0">
                          <a:solidFill>
                            <a:schemeClr val="tx1"/>
                          </a:solidFill>
                        </a:rPr>
                        <a:t>Incidence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 dirty="0">
                          <a:solidFill>
                            <a:schemeClr val="tx1"/>
                          </a:solidFill>
                        </a:rPr>
                        <a:t>Key Features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 dirty="0">
                          <a:solidFill>
                            <a:schemeClr val="tx1"/>
                          </a:solidFill>
                        </a:rPr>
                        <a:t>Management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4649102"/>
                  </a:ext>
                </a:extLst>
              </a:tr>
              <a:tr h="122785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</a:rPr>
                        <a:t>Delayed Neurotoxicity (Non-ICANS)</a:t>
                      </a:r>
                      <a:endParaRPr lang="en-US" sz="1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 dirty="0">
                          <a:solidFill>
                            <a:schemeClr val="tx1"/>
                          </a:solidFill>
                        </a:rPr>
                        <a:t>IEC-Parkinsonism:</a:t>
                      </a: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 ~5% (CARTITUDE-1)</a:t>
                      </a:r>
                    </a:p>
                    <a:p>
                      <a:pPr>
                        <a:buNone/>
                      </a:pPr>
                      <a:r>
                        <a:rPr lang="en-US" sz="1200" b="1" cap="none" spc="0" dirty="0">
                          <a:solidFill>
                            <a:schemeClr val="tx1"/>
                          </a:solidFill>
                        </a:rPr>
                        <a:t>Cranial nerve palsy:</a:t>
                      </a: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 2.5–9% with cilta-cel; rare with ide-cel.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Onset 11–108 days post-infusion (later than ICANS). </a:t>
                      </a:r>
                    </a:p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Parkinsonism: bradykinesia, rigidity, tremor, </a:t>
                      </a:r>
                      <a:r>
                        <a:rPr lang="en-US" sz="1200" cap="none" spc="0" dirty="0" err="1">
                          <a:solidFill>
                            <a:schemeClr val="tx1"/>
                          </a:solidFill>
                        </a:rPr>
                        <a:t>micrographia</a:t>
                      </a: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, personality change; levodopa-unresponsive. Cranial nerve palsy: facial paralysis, peripheral neuropathy. Risk factors: high tumor burden, grade ≥2 CRS, prior ICANS, high CAR T-cell expansion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Parkinsonism — Variable strategies from dexamethasone 10 mg 2–4×/day × 3–5 days; Severe/refractory: high-dose cyclophosphamide (2 g/m²) to ablate CAR T cells; alternatives include intrathecal chemotherapy or ruxolitinib. No consensus</a:t>
                      </a:r>
                    </a:p>
                    <a:p>
                      <a:pPr>
                        <a:buNone/>
                      </a:pPr>
                      <a:endParaRPr lang="en-US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57614"/>
                  </a:ext>
                </a:extLst>
              </a:tr>
              <a:tr h="10637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</a:rPr>
                        <a:t>Prolonged Cytopenias (ICAHT)</a:t>
                      </a:r>
                      <a:endParaRPr lang="en-US" sz="1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Grade ≥3 cytopenias at day 28: ~30–52%; </a:t>
                      </a:r>
                    </a:p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persistent grade ≥3 at day 100: ~19%; </a:t>
                      </a:r>
                    </a:p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may persist &gt;1 year in 64% of those with day-100 cytopenias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Neutropenia, thrombocytopenia, anemia persisting weeks to months. Associated w/ worse PFS and OS. </a:t>
                      </a:r>
                    </a:p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Risk factors: baseline inflammation, clonal hematopoiesis (CH), CRS severity, prior therapy burden. CAR-HEMATOTOX score can predict risk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First-line: transfusion support + G-CSF </a:t>
                      </a:r>
                    </a:p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Refractory: consider autologous stem cell boost if available. </a:t>
                      </a:r>
                    </a:p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Evaluate for MDS if cytopenias persist. Monitor CBC closely for months post-infusion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5799246"/>
                  </a:ext>
                </a:extLst>
              </a:tr>
              <a:tr h="10637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 dirty="0" err="1">
                          <a:solidFill>
                            <a:schemeClr val="tx1"/>
                          </a:solidFill>
                        </a:rPr>
                        <a:t>Hypogamma-globulinemia</a:t>
                      </a:r>
                      <a:endParaRPr lang="en-US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Post-BCMA CAR T: 68–80% develop hypogammaglobulinemia; </a:t>
                      </a:r>
                    </a:p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42–68% persist &gt;12 months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BCMA-directed therapy targets plasma cells, impacting pre-existing pathogen-specific immunity while preserving naïve/memory B cells (unlike CD19 CAR T). Lower IgG and greater IgG decline post-CAR T associated with increased infection risk and mortality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In myeloma: IVIG should be considered if IgG 400 mg/dL prior to BCMA-directed CAR T (not guided by presence of infections 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316219"/>
                  </a:ext>
                </a:extLst>
              </a:tr>
              <a:tr h="10637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</a:rPr>
                        <a:t>Infections</a:t>
                      </a:r>
                      <a:endParaRPr lang="en-US" sz="1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Any grade: 45–69%; Grade ≥3: 20–27%. </a:t>
                      </a:r>
                    </a:p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Bacterial: first 30 days; viral infections (especially respiratory) 30 days and up to &gt;1 year. </a:t>
                      </a:r>
                    </a:p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Invasive fungal infections: ~8%. </a:t>
                      </a:r>
                    </a:p>
                    <a:p>
                      <a:pPr>
                        <a:buNone/>
                      </a:pPr>
                      <a:r>
                        <a:rPr lang="en-US" sz="1200" b="1" i="1" cap="none" spc="0" dirty="0">
                          <a:solidFill>
                            <a:schemeClr val="tx1"/>
                          </a:solidFill>
                        </a:rPr>
                        <a:t>**leading cause of non-relapse mortality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Risk factors: CRS severity, prolonged neutropenia, hypogammaglobulinemia, prior therapies, lymphopenia. CRS may mimic sepsis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See previous chart; — empiric antibiotics recommended if neutropenic with fever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365902"/>
                  </a:ext>
                </a:extLst>
              </a:tr>
              <a:tr h="13920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 dirty="0">
                          <a:solidFill>
                            <a:schemeClr val="tx1"/>
                          </a:solidFill>
                        </a:rPr>
                        <a:t>Secondary Malignancies</a:t>
                      </a:r>
                      <a:endParaRPr lang="en-US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Overall SPM: </a:t>
                      </a:r>
                      <a:r>
                        <a:rPr lang="en-US" sz="1200" b="1" cap="none" spc="0" dirty="0">
                          <a:solidFill>
                            <a:schemeClr val="tx1"/>
                          </a:solidFill>
                        </a:rPr>
                        <a:t>~6%</a:t>
                      </a: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 (meta-analysis, median follow-up 22 months); 2–10% within 5 years. </a:t>
                      </a:r>
                    </a:p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Hematologic SPM most common </a:t>
                      </a:r>
                    </a:p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T-cell malignancies extremely rare. </a:t>
                      </a:r>
                    </a:p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Solid tumors and NMSC also reported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Hematologic SPMs (MDS/AML) associated with clonal hematopoiesis, especially TP53-mutated CH (67% MDS incidence if baseline TP53 CH).</a:t>
                      </a:r>
                    </a:p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 -(pre-existing mutations, viral infections, possible insertional mutagenesis). Randomized trial data show similar SPM risk vs. standard-of-care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Survivorship monitoring, health maintenance </a:t>
                      </a:r>
                    </a:p>
                  </a:txBody>
                  <a:tcPr marL="57047" marR="6693" marT="43882" marB="43882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6472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2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8E03-FEAD-4F1F-04B3-3960DDB9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574032"/>
            <a:ext cx="10358967" cy="1143000"/>
          </a:xfrm>
        </p:spPr>
        <p:txBody>
          <a:bodyPr/>
          <a:lstStyle/>
          <a:p>
            <a:r>
              <a:rPr lang="en-US" sz="3800" dirty="0"/>
              <a:t>Case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265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A2B50-E310-0764-B640-6C900C6C2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Case Presentation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0D61F-EFCA-C062-6341-6C5C8859A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78 YO PMHx HTN, DM2, hyperlipidemia diagnosed in 2018 with high risk, IgA Lambda MM (gain 1q; t(4;14), 80% bone marrow plasmacytosis  </a:t>
            </a:r>
          </a:p>
          <a:p>
            <a:pPr>
              <a:lnSpc>
                <a:spcPct val="120000"/>
              </a:lnSpc>
            </a:pPr>
            <a:r>
              <a:rPr lang="en-US" b="1" dirty="0"/>
              <a:t>LOT1: </a:t>
            </a:r>
            <a:r>
              <a:rPr lang="en-US" dirty="0"/>
              <a:t>Induction </a:t>
            </a:r>
            <a:r>
              <a:rPr lang="en-US" dirty="0" err="1"/>
              <a:t>KRd</a:t>
            </a:r>
            <a:r>
              <a:rPr lang="en-US" dirty="0"/>
              <a:t> – ASCT – </a:t>
            </a:r>
            <a:r>
              <a:rPr lang="en-US" dirty="0" err="1"/>
              <a:t>Kd</a:t>
            </a:r>
            <a:r>
              <a:rPr lang="en-US" dirty="0"/>
              <a:t> maintenance (FORTE trial) until March 2022; PD with progression on surveillance PET scan</a:t>
            </a:r>
          </a:p>
          <a:p>
            <a:pPr>
              <a:lnSpc>
                <a:spcPct val="120000"/>
              </a:lnSpc>
            </a:pPr>
            <a:r>
              <a:rPr lang="en-US" b="1" dirty="0"/>
              <a:t>LOT2: </a:t>
            </a:r>
            <a:r>
              <a:rPr lang="en-US" dirty="0"/>
              <a:t>Dara + Pom + </a:t>
            </a:r>
            <a:r>
              <a:rPr lang="en-US" dirty="0" err="1"/>
              <a:t>dex</a:t>
            </a:r>
            <a:r>
              <a:rPr lang="en-US" dirty="0"/>
              <a:t> , March 2022-April 2023; PD biochemical (doubling lambda light chains)</a:t>
            </a:r>
          </a:p>
          <a:p>
            <a:pPr>
              <a:lnSpc>
                <a:spcPct val="120000"/>
              </a:lnSpc>
            </a:pPr>
            <a:r>
              <a:rPr lang="en-US" b="1" dirty="0"/>
              <a:t>LOT3: </a:t>
            </a:r>
            <a:r>
              <a:rPr lang="en-US" dirty="0"/>
              <a:t>Cilta-cel May 2023. Admitted Day +7 for CRS management until day +11. On day 28, admitted after onset of L-sided facial droop w/ progressive lip numbness. </a:t>
            </a:r>
          </a:p>
          <a:p>
            <a:pPr>
              <a:lnSpc>
                <a:spcPct val="120000"/>
              </a:lnSpc>
            </a:pPr>
            <a:r>
              <a:rPr lang="en-US" dirty="0"/>
              <a:t>High dose dexamethasone given for 7 day course w/ taper for delayed cranial nerve VII palsy</a:t>
            </a:r>
          </a:p>
          <a:p>
            <a:pPr>
              <a:lnSpc>
                <a:spcPct val="120000"/>
              </a:lnSpc>
            </a:pPr>
            <a:r>
              <a:rPr lang="en-US" dirty="0"/>
              <a:t>MRI no significant findings. Completed 7day course of dexamethasone, and Palsy resolved within 10 days. Continues to be MRD negative. </a:t>
            </a:r>
          </a:p>
        </p:txBody>
      </p:sp>
    </p:spTree>
    <p:extLst>
      <p:ext uri="{BB962C8B-B14F-4D97-AF65-F5344CB8AC3E}">
        <p14:creationId xmlns:p14="http://schemas.microsoft.com/office/powerpoint/2010/main" val="201312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35622-CFB7-999E-9859-93E9E6039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806A9-FCF4-29F4-D937-0F5B016C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DDE62-5689-9926-223E-2D0292F88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steps can nurses in community-based practice take to ensure a smooth transition for patients who receive CAR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T-cell therapy at tertiary care centers and then return to them for routine care? What clinical pearls would you offer nurses in this situation? </a:t>
            </a:r>
          </a:p>
        </p:txBody>
      </p:sp>
    </p:spTree>
    <p:extLst>
      <p:ext uri="{BB962C8B-B14F-4D97-AF65-F5344CB8AC3E}">
        <p14:creationId xmlns:p14="http://schemas.microsoft.com/office/powerpoint/2010/main" val="26907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1BD24-9CE5-E55B-DE62-F9B3CB176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5A407D-344A-8255-ED9A-B0DE15FB0E28}"/>
              </a:ext>
            </a:extLst>
          </p:cNvPr>
          <p:cNvSpPr/>
          <p:nvPr/>
        </p:nvSpPr>
        <p:spPr bwMode="auto">
          <a:xfrm>
            <a:off x="758948" y="2708920"/>
            <a:ext cx="10512305" cy="93610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1EC4E-6B55-50A1-1BFD-52644B10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DF978-1932-BB5D-C3A3-98EA9D7F7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Introduction: </a:t>
            </a:r>
            <a:r>
              <a:rPr lang="en-US" sz="2500" dirty="0">
                <a:solidFill>
                  <a:schemeClr val="tx1"/>
                </a:solidFill>
              </a:rPr>
              <a:t>The Multiple Myeloma (MM) Treatment Journey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Role of Chimeric Antigen Receptor T-Cell Therapy in Relapsed/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Refractory (R/R)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2: Role of BCMA- and Non-BCMA-Targeted Bispecific Antibodies in </a:t>
            </a:r>
            <a:br>
              <a:rPr lang="en-US" sz="2500" dirty="0">
                <a:solidFill>
                  <a:schemeClr val="bg1"/>
                </a:solidFill>
              </a:rPr>
            </a:br>
            <a:r>
              <a:rPr lang="en-US" sz="2500" dirty="0">
                <a:solidFill>
                  <a:schemeClr val="bg1"/>
                </a:solidFill>
              </a:rPr>
              <a:t>R/R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Utility of Belantamab Mafodotin in R/R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Potential Role of Cereblon E3 Ligase Modulators in MM </a:t>
            </a:r>
          </a:p>
        </p:txBody>
      </p:sp>
    </p:spTree>
    <p:extLst>
      <p:ext uri="{BB962C8B-B14F-4D97-AF65-F5344CB8AC3E}">
        <p14:creationId xmlns:p14="http://schemas.microsoft.com/office/powerpoint/2010/main" val="12716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FF15D8E-119A-AD41-4132-388EB5448482}"/>
              </a:ext>
            </a:extLst>
          </p:cNvPr>
          <p:cNvSpPr txBox="1">
            <a:spLocks/>
          </p:cNvSpPr>
          <p:nvPr/>
        </p:nvSpPr>
        <p:spPr bwMode="auto">
          <a:xfrm>
            <a:off x="781792" y="1335354"/>
            <a:ext cx="10628415" cy="31931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07" tIns="60904" rIns="121807" bIns="609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Role of BCMA- and Non-BCMA-Targeted Bispecific Antibodies in Multiple Myeloma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May 16, 2026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Hans Lee, MD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Director, Multiple Myeloma Research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Sarah Cannon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90647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DA581-1291-088B-4A7B-CD3E0031D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848AF-A8C1-76BF-6015-4B41A0FF1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 err="1">
                <a:solidFill>
                  <a:srgbClr val="0432FF"/>
                </a:solidFill>
              </a:rPr>
              <a:t>Ms</a:t>
            </a:r>
            <a:r>
              <a:rPr lang="en-US" sz="3200" dirty="0">
                <a:solidFill>
                  <a:srgbClr val="0432FF"/>
                </a:solidFill>
              </a:rPr>
              <a:t> Steinbach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492F7C23-7C0A-307E-A474-F0B6560AAF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321598"/>
              </p:ext>
            </p:extLst>
          </p:nvPr>
        </p:nvGraphicFramePr>
        <p:xfrm>
          <a:off x="1271525" y="1916832"/>
          <a:ext cx="9648948" cy="26916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519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9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584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Bristol Myers Squibb, Johnson &amp; Johnson, Pfizer Inc, Regeneron Pharmaceuticals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3277364"/>
                  </a:ext>
                </a:extLst>
              </a:tr>
              <a:tr h="134584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 and Speakers Bureaus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Johnson &amp; Johnson, Pfizer Inc, Regeneron Pharmaceuticals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94257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930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25A436D-72EA-C243-B45C-B064BB5FABB3}"/>
              </a:ext>
            </a:extLst>
          </p:cNvPr>
          <p:cNvSpPr txBox="1"/>
          <p:nvPr/>
        </p:nvSpPr>
        <p:spPr>
          <a:xfrm>
            <a:off x="470101" y="5504114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BCMA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13F36-BC4A-EE4F-838A-079F609DCA41}"/>
              </a:ext>
            </a:extLst>
          </p:cNvPr>
          <p:cNvGrpSpPr/>
          <p:nvPr/>
        </p:nvGrpSpPr>
        <p:grpSpPr>
          <a:xfrm rot="10542027">
            <a:off x="8616684" y="1475914"/>
            <a:ext cx="3157022" cy="2538804"/>
            <a:chOff x="165055" y="4678562"/>
            <a:chExt cx="1782103" cy="156563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17A04B-6D10-504F-9476-0581CB692118}"/>
                </a:ext>
              </a:extLst>
            </p:cNvPr>
            <p:cNvSpPr/>
            <p:nvPr/>
          </p:nvSpPr>
          <p:spPr>
            <a:xfrm rot="918710">
              <a:off x="165055" y="4678562"/>
              <a:ext cx="1762201" cy="156563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Flowchart: Delay 35">
              <a:extLst>
                <a:ext uri="{FF2B5EF4-FFF2-40B4-BE49-F238E27FC236}">
                  <a16:creationId xmlns:a16="http://schemas.microsoft.com/office/drawing/2014/main" id="{ACFE341C-088E-4F4B-BFE6-BFDB9787CA28}"/>
                </a:ext>
              </a:extLst>
            </p:cNvPr>
            <p:cNvSpPr/>
            <p:nvPr/>
          </p:nvSpPr>
          <p:spPr>
            <a:xfrm rot="19729976">
              <a:off x="1802732" y="5075936"/>
              <a:ext cx="144426" cy="45429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83492AE-C981-BB43-B991-2A8F38F25A1D}"/>
                </a:ext>
              </a:extLst>
            </p:cNvPr>
            <p:cNvSpPr/>
            <p:nvPr/>
          </p:nvSpPr>
          <p:spPr>
            <a:xfrm rot="11057973">
              <a:off x="501714" y="5002569"/>
              <a:ext cx="1062106" cy="9381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9569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T-cell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C2AD99-336C-334B-8578-3F0A0394085E}"/>
                </a:ext>
              </a:extLst>
            </p:cNvPr>
            <p:cNvSpPr txBox="1"/>
            <p:nvPr/>
          </p:nvSpPr>
          <p:spPr>
            <a:xfrm rot="11057973">
              <a:off x="1513913" y="5102698"/>
              <a:ext cx="306935" cy="189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9569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CD3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C7090F9-8603-0247-A9ED-15EB92DE31AC}"/>
              </a:ext>
            </a:extLst>
          </p:cNvPr>
          <p:cNvGrpSpPr/>
          <p:nvPr/>
        </p:nvGrpSpPr>
        <p:grpSpPr>
          <a:xfrm rot="5400000">
            <a:off x="5690909" y="4329491"/>
            <a:ext cx="1380743" cy="968504"/>
            <a:chOff x="6227352" y="2535689"/>
            <a:chExt cx="260225" cy="229444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C0FB6348-BAE3-8F44-B321-40B56A5E6E96}"/>
                </a:ext>
              </a:extLst>
            </p:cNvPr>
            <p:cNvSpPr/>
            <p:nvPr/>
          </p:nvSpPr>
          <p:spPr bwMode="auto">
            <a:xfrm rot="5400000">
              <a:off x="6381763" y="2606430"/>
              <a:ext cx="74772" cy="136857"/>
            </a:xfrm>
            <a:prstGeom prst="roundRect">
              <a:avLst/>
            </a:prstGeom>
            <a:solidFill>
              <a:srgbClr val="70AD47"/>
            </a:solidFill>
            <a:ln w="6350" cap="flat" cmpd="sng" algn="ctr">
              <a:solidFill>
                <a:srgbClr val="70AD47"/>
              </a:solidFill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5728" marR="0" lvl="0" indent="-135728" algn="ctr" defTabSz="91416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itchFamily="34" charset="0"/>
                <a:buChar char="–"/>
                <a:tabLst/>
                <a:defRPr/>
              </a:pP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lowchart: Data 175">
              <a:extLst>
                <a:ext uri="{FF2B5EF4-FFF2-40B4-BE49-F238E27FC236}">
                  <a16:creationId xmlns:a16="http://schemas.microsoft.com/office/drawing/2014/main" id="{592D5FCD-0544-1F4D-A2A9-53FBF41A4FD5}"/>
                </a:ext>
              </a:extLst>
            </p:cNvPr>
            <p:cNvSpPr/>
            <p:nvPr/>
          </p:nvSpPr>
          <p:spPr bwMode="auto">
            <a:xfrm rot="8100000" flipH="1">
              <a:off x="6227352" y="2729133"/>
              <a:ext cx="180000" cy="36000"/>
            </a:xfrm>
            <a:prstGeom prst="flowChartInputOutput">
              <a:avLst/>
            </a:prstGeom>
            <a:solidFill>
              <a:srgbClr val="70AD47"/>
            </a:solidFill>
            <a:ln w="6350" cap="rnd" cmpd="sng" algn="ctr">
              <a:solidFill>
                <a:srgbClr val="70AD47"/>
              </a:solidFill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5728" marR="0" lvl="0" indent="-135728" algn="ctr" defTabSz="91416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itchFamily="34" charset="0"/>
                <a:buChar char="–"/>
                <a:tabLst/>
                <a:defRPr/>
              </a:pP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lowchart: Data 176">
              <a:extLst>
                <a:ext uri="{FF2B5EF4-FFF2-40B4-BE49-F238E27FC236}">
                  <a16:creationId xmlns:a16="http://schemas.microsoft.com/office/drawing/2014/main" id="{2F31FC40-5C4B-0C4D-B2BB-1B72860CA46F}"/>
                </a:ext>
              </a:extLst>
            </p:cNvPr>
            <p:cNvSpPr/>
            <p:nvPr/>
          </p:nvSpPr>
          <p:spPr bwMode="auto">
            <a:xfrm rot="2700000">
              <a:off x="6227352" y="2607689"/>
              <a:ext cx="180000" cy="36000"/>
            </a:xfrm>
            <a:prstGeom prst="flowChartInputOutput">
              <a:avLst/>
            </a:prstGeom>
            <a:solidFill>
              <a:srgbClr val="70AD47"/>
            </a:solidFill>
            <a:ln w="6350" cap="rnd" cmpd="sng" algn="ctr">
              <a:solidFill>
                <a:srgbClr val="70AD47"/>
              </a:solidFill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5728" marR="0" lvl="0" indent="-135728" algn="ctr" defTabSz="91416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itchFamily="34" charset="0"/>
                <a:buChar char="–"/>
                <a:tabLst/>
                <a:defRPr/>
              </a:pP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3" name="Trapezoid 102">
            <a:extLst>
              <a:ext uri="{FF2B5EF4-FFF2-40B4-BE49-F238E27FC236}">
                <a16:creationId xmlns:a16="http://schemas.microsoft.com/office/drawing/2014/main" id="{2B8C1111-A0DC-EE4E-8044-980BC993DC02}"/>
              </a:ext>
            </a:extLst>
          </p:cNvPr>
          <p:cNvSpPr/>
          <p:nvPr/>
        </p:nvSpPr>
        <p:spPr>
          <a:xfrm>
            <a:off x="374845" y="5524607"/>
            <a:ext cx="117480" cy="252521"/>
          </a:xfrm>
          <a:prstGeom prst="trapezoid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47244B5-83F8-7E43-A2E1-CD5E2DEB956C}"/>
              </a:ext>
            </a:extLst>
          </p:cNvPr>
          <p:cNvGrpSpPr/>
          <p:nvPr/>
        </p:nvGrpSpPr>
        <p:grpSpPr>
          <a:xfrm>
            <a:off x="480284" y="1767619"/>
            <a:ext cx="3173043" cy="2488129"/>
            <a:chOff x="480284" y="1767619"/>
            <a:chExt cx="3173043" cy="248812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5D96AAE-DA79-964C-ADBB-42526D4AB98C}"/>
                </a:ext>
              </a:extLst>
            </p:cNvPr>
            <p:cNvSpPr/>
            <p:nvPr/>
          </p:nvSpPr>
          <p:spPr>
            <a:xfrm>
              <a:off x="480284" y="1767619"/>
              <a:ext cx="2978775" cy="228006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B2E7838-5CC4-0347-A4DA-0CF3D7A15E7E}"/>
                </a:ext>
              </a:extLst>
            </p:cNvPr>
            <p:cNvSpPr/>
            <p:nvPr/>
          </p:nvSpPr>
          <p:spPr>
            <a:xfrm>
              <a:off x="1142554" y="2367680"/>
              <a:ext cx="1233131" cy="106132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D0493C-ECBD-0D4E-B8C7-E740CF88B774}"/>
                </a:ext>
              </a:extLst>
            </p:cNvPr>
            <p:cNvSpPr/>
            <p:nvPr/>
          </p:nvSpPr>
          <p:spPr>
            <a:xfrm>
              <a:off x="1141000" y="2654827"/>
              <a:ext cx="12362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9569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Myeloma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9569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Cell</a:t>
              </a:r>
            </a:p>
          </p:txBody>
        </p:sp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1F9C22FE-1E50-F44C-8EB8-1F5C97B40093}"/>
                </a:ext>
              </a:extLst>
            </p:cNvPr>
            <p:cNvSpPr/>
            <p:nvPr/>
          </p:nvSpPr>
          <p:spPr>
            <a:xfrm rot="6679665">
              <a:off x="3468327" y="3119497"/>
              <a:ext cx="117480" cy="252521"/>
            </a:xfrm>
            <a:prstGeom prst="trapezoid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Trapezoid 103">
              <a:extLst>
                <a:ext uri="{FF2B5EF4-FFF2-40B4-BE49-F238E27FC236}">
                  <a16:creationId xmlns:a16="http://schemas.microsoft.com/office/drawing/2014/main" id="{C00633AB-B5CC-9945-AB77-7AB40389025D}"/>
                </a:ext>
              </a:extLst>
            </p:cNvPr>
            <p:cNvSpPr/>
            <p:nvPr/>
          </p:nvSpPr>
          <p:spPr>
            <a:xfrm rot="9767880">
              <a:off x="2410399" y="4003227"/>
              <a:ext cx="117480" cy="252521"/>
            </a:xfrm>
            <a:prstGeom prst="trapezoid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Trapezoid 104">
              <a:extLst>
                <a:ext uri="{FF2B5EF4-FFF2-40B4-BE49-F238E27FC236}">
                  <a16:creationId xmlns:a16="http://schemas.microsoft.com/office/drawing/2014/main" id="{0332CFF6-6B27-8F47-8B43-082091E4C0B7}"/>
                </a:ext>
              </a:extLst>
            </p:cNvPr>
            <p:cNvSpPr/>
            <p:nvPr/>
          </p:nvSpPr>
          <p:spPr>
            <a:xfrm rot="12915475">
              <a:off x="777048" y="3710554"/>
              <a:ext cx="117480" cy="252521"/>
            </a:xfrm>
            <a:prstGeom prst="trapezoid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07" name="Title 1">
            <a:extLst>
              <a:ext uri="{FF2B5EF4-FFF2-40B4-BE49-F238E27FC236}">
                <a16:creationId xmlns:a16="http://schemas.microsoft.com/office/drawing/2014/main" id="{12DDBEBF-8C45-E14E-B44D-8B5119400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279" y="463901"/>
            <a:ext cx="11507110" cy="95410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Bispecific T-cell Antibody?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1CFCC13-9DC7-D746-9C03-AAA534F9CCBE}"/>
              </a:ext>
            </a:extLst>
          </p:cNvPr>
          <p:cNvSpPr txBox="1"/>
          <p:nvPr/>
        </p:nvSpPr>
        <p:spPr>
          <a:xfrm>
            <a:off x="4903921" y="5576995"/>
            <a:ext cx="295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Bispecific T-cell antibody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564108B-01BF-9942-AEF2-215D0A80A995}"/>
              </a:ext>
            </a:extLst>
          </p:cNvPr>
          <p:cNvSpPr txBox="1"/>
          <p:nvPr/>
        </p:nvSpPr>
        <p:spPr>
          <a:xfrm>
            <a:off x="5448490" y="2941064"/>
            <a:ext cx="1401961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Myeloma Cell Death</a:t>
            </a:r>
          </a:p>
        </p:txBody>
      </p:sp>
    </p:spTree>
    <p:extLst>
      <p:ext uri="{BB962C8B-B14F-4D97-AF65-F5344CB8AC3E}">
        <p14:creationId xmlns:p14="http://schemas.microsoft.com/office/powerpoint/2010/main" val="34635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17526 0.1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0.16107 0.138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B1262-5B5E-4936-9BF5-5AE6E77FF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21371801-38B8-483A-D463-9A2BF36F22F0}"/>
              </a:ext>
            </a:extLst>
          </p:cNvPr>
          <p:cNvSpPr txBox="1">
            <a:spLocks/>
          </p:cNvSpPr>
          <p:nvPr/>
        </p:nvSpPr>
        <p:spPr>
          <a:xfrm>
            <a:off x="0" y="116963"/>
            <a:ext cx="12192000" cy="7949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Overall Response Rate (ORR) and Progression Free Survival (PFS) of Recently Approved Drugs in Relapsed/Refractory Myeloma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30FCAF-0C16-C377-357A-8C15E41D1919}"/>
              </a:ext>
            </a:extLst>
          </p:cNvPr>
          <p:cNvSpPr txBox="1"/>
          <p:nvPr/>
        </p:nvSpPr>
        <p:spPr>
          <a:xfrm>
            <a:off x="2640032" y="6344904"/>
            <a:ext cx="9551968" cy="507831"/>
          </a:xfrm>
          <a:prstGeom prst="rect">
            <a:avLst/>
          </a:prstGeom>
          <a:noFill/>
        </p:spPr>
        <p:txBody>
          <a:bodyPr wrap="square" bIns="9144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Moreau P,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Engl J Med.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2022;387:495-505; Lesokhin AM,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 Med.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2023;29:2259-2267; Bumma N,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Clin Oncol.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2024;42:2702-2712; Chari A,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Engl J Med.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2022;12:e269-e281.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4F956F-C830-2DA8-B77D-8CE76C7EF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807" y="1088300"/>
            <a:ext cx="7521461" cy="50802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DF61C0F-1F6F-8EED-B8AE-DB2FC57FEAD7}"/>
              </a:ext>
            </a:extLst>
          </p:cNvPr>
          <p:cNvSpPr/>
          <p:nvPr/>
        </p:nvSpPr>
        <p:spPr>
          <a:xfrm>
            <a:off x="5145742" y="1088300"/>
            <a:ext cx="2702859" cy="452309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90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25050"/>
            <a:ext cx="12192000" cy="720795"/>
          </a:xfrm>
        </p:spPr>
        <p:txBody>
          <a:bodyPr>
            <a:normAutofit/>
          </a:bodyPr>
          <a:lstStyle/>
          <a:p>
            <a:pPr algn="ctr"/>
            <a:r>
              <a:rPr lang="en-US" sz="3200" b="1" noProof="0" dirty="0">
                <a:solidFill>
                  <a:schemeClr val="tx1"/>
                </a:solidFill>
                <a:latin typeface="Arial"/>
                <a:cs typeface="Arial"/>
              </a:rPr>
              <a:t>Bispecific T-Cell Antibodies Summary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BB6C550-08E0-5144-B85A-EEB591B6DF67}"/>
              </a:ext>
            </a:extLst>
          </p:cNvPr>
          <p:cNvGraphicFramePr>
            <a:graphicFrameLocks noGrp="1"/>
          </p:cNvGraphicFramePr>
          <p:nvPr/>
        </p:nvGraphicFramePr>
        <p:xfrm>
          <a:off x="673894" y="1045845"/>
          <a:ext cx="11099006" cy="5029200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3150190">
                  <a:extLst>
                    <a:ext uri="{9D8B030D-6E8A-4147-A177-3AD203B41FA5}">
                      <a16:colId xmlns:a16="http://schemas.microsoft.com/office/drawing/2014/main" val="636570725"/>
                    </a:ext>
                  </a:extLst>
                </a:gridCol>
                <a:gridCol w="1375595">
                  <a:extLst>
                    <a:ext uri="{9D8B030D-6E8A-4147-A177-3AD203B41FA5}">
                      <a16:colId xmlns:a16="http://schemas.microsoft.com/office/drawing/2014/main" val="1789868635"/>
                    </a:ext>
                  </a:extLst>
                </a:gridCol>
                <a:gridCol w="2731538">
                  <a:extLst>
                    <a:ext uri="{9D8B030D-6E8A-4147-A177-3AD203B41FA5}">
                      <a16:colId xmlns:a16="http://schemas.microsoft.com/office/drawing/2014/main" val="3805785110"/>
                    </a:ext>
                  </a:extLst>
                </a:gridCol>
                <a:gridCol w="3841683">
                  <a:extLst>
                    <a:ext uri="{9D8B030D-6E8A-4147-A177-3AD203B41FA5}">
                      <a16:colId xmlns:a16="http://schemas.microsoft.com/office/drawing/2014/main" val="2484197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solidFill>
                            <a:schemeClr val="tx2"/>
                          </a:solidFill>
                        </a:rPr>
                        <a:t>Drug</a:t>
                      </a:r>
                      <a:endParaRPr lang="en-US" sz="1800" b="1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solidFill>
                            <a:schemeClr val="tx2"/>
                          </a:solidFill>
                        </a:rPr>
                        <a:t>Administration Route</a:t>
                      </a:r>
                      <a:endParaRPr lang="en-US" sz="1800" b="1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 Patients Can Receive?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647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solidFill>
                            <a:schemeClr val="tx1"/>
                          </a:solidFill>
                        </a:rPr>
                        <a:t>Teclistamab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solidFill>
                            <a:srgbClr val="FF0000"/>
                          </a:solidFill>
                        </a:rPr>
                        <a:t>FDA approved, 2022</a:t>
                      </a:r>
                      <a:endParaRPr lang="en-US" sz="1800" b="1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Subcutaneous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</a:rPr>
                        <a:t>≥ 4 lines of therapy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</a:rPr>
                        <a:t>≥ 1 line of therapy in combination with daratumumab</a:t>
                      </a:r>
                      <a:endParaRPr lang="en-US" sz="18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410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noProof="0" dirty="0">
                          <a:solidFill>
                            <a:schemeClr val="tx1"/>
                          </a:solidFill>
                          <a:effectLst/>
                        </a:rPr>
                        <a:t>Elranatamab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>
                          <a:solidFill>
                            <a:srgbClr val="FF0000"/>
                          </a:solidFill>
                        </a:rPr>
                        <a:t>FDA approved,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</a:rPr>
                        <a:t>Subcutaneous</a:t>
                      </a:r>
                      <a:endParaRPr lang="en-US" sz="18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</a:rPr>
                        <a:t>≥ 4 lines of therapy</a:t>
                      </a:r>
                      <a:endParaRPr lang="en-US" sz="18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2683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noProof="0" dirty="0">
                          <a:solidFill>
                            <a:schemeClr val="dk1"/>
                          </a:solidFill>
                          <a:effectLst/>
                        </a:rPr>
                        <a:t>Linvoseltamab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>
                          <a:solidFill>
                            <a:srgbClr val="FF0000"/>
                          </a:solidFill>
                        </a:rPr>
                        <a:t>FDA approved, 2025</a:t>
                      </a:r>
                      <a:endParaRPr lang="en-US" sz="1800" b="1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Intravenous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</a:rPr>
                        <a:t>≥ 4 lines of therapy</a:t>
                      </a:r>
                      <a:endParaRPr lang="en-US" sz="18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746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Talquetamb</a:t>
                      </a:r>
                      <a:endParaRPr lang="en-US" sz="1800" b="1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1" noProof="0" dirty="0">
                          <a:solidFill>
                            <a:srgbClr val="FF0000"/>
                          </a:solidFill>
                        </a:rPr>
                        <a:t>FDA approved, 2023</a:t>
                      </a:r>
                      <a:endParaRPr lang="en-US" sz="1800" b="1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GPRC5D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</a:rPr>
                        <a:t>Subcutaneous</a:t>
                      </a:r>
                      <a:endParaRPr lang="en-US" sz="18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</a:rPr>
                        <a:t>≥ 4 lines of therapy</a:t>
                      </a:r>
                      <a:endParaRPr lang="en-US" sz="18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355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 err="1">
                          <a:solidFill>
                            <a:schemeClr val="tx1"/>
                          </a:solidFill>
                        </a:rPr>
                        <a:t>Etentamig</a:t>
                      </a:r>
                      <a:endParaRPr lang="en-US" sz="1800" b="1" noProof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solidFill>
                            <a:srgbClr val="FF0000"/>
                          </a:solidFill>
                        </a:rPr>
                        <a:t>(in clinical development)</a:t>
                      </a:r>
                      <a:endParaRPr lang="en-US" sz="1800" b="1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Intravenous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trial only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554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 err="1">
                          <a:solidFill>
                            <a:schemeClr val="tx1"/>
                          </a:solidFill>
                        </a:rPr>
                        <a:t>Cevostamab</a:t>
                      </a:r>
                      <a:endParaRPr lang="en-US" sz="1800" b="1" noProof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>
                          <a:solidFill>
                            <a:srgbClr val="FF0000"/>
                          </a:solidFill>
                        </a:rPr>
                        <a:t>(in clinical development)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FCRH5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Intravenous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trial only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039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0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A3360-5CEB-712F-596C-92F2E2711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0A5F901-3354-2EC5-D955-8F3F44D79E3B}"/>
              </a:ext>
            </a:extLst>
          </p:cNvPr>
          <p:cNvSpPr txBox="1">
            <a:spLocks/>
          </p:cNvSpPr>
          <p:nvPr/>
        </p:nvSpPr>
        <p:spPr>
          <a:xfrm>
            <a:off x="0" y="256282"/>
            <a:ext cx="12180722" cy="1048277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MajesTEC-3: Teclistamab + Daratumumab vs. Standard  Therapies (1-3 prior lines of therapy)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E22738-13C2-4783-7949-AA997BC38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339" b="12230"/>
          <a:stretch>
            <a:fillRect/>
          </a:stretch>
        </p:blipFill>
        <p:spPr>
          <a:xfrm>
            <a:off x="131762" y="1389413"/>
            <a:ext cx="5778500" cy="31458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B8DF1B-965B-D2D8-A542-4A22A5ECF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8412" y="1306926"/>
            <a:ext cx="5585182" cy="31901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D07E42-0946-C1F8-9269-3A2A23D3BC0A}"/>
              </a:ext>
            </a:extLst>
          </p:cNvPr>
          <p:cNvSpPr txBox="1"/>
          <p:nvPr/>
        </p:nvSpPr>
        <p:spPr>
          <a:xfrm>
            <a:off x="2321399" y="4779663"/>
            <a:ext cx="7774025" cy="120032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Teclistamab + Daratumumab combination significant longer survival compared to conventional therapies!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FDA Approved on March 5, 2026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1E9630-D36F-9D56-EDF7-68B75E82530D}"/>
              </a:ext>
            </a:extLst>
          </p:cNvPr>
          <p:cNvSpPr txBox="1"/>
          <p:nvPr/>
        </p:nvSpPr>
        <p:spPr>
          <a:xfrm>
            <a:off x="6144888" y="6529050"/>
            <a:ext cx="6047111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Costa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NEJM.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2025.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9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73005-4E13-696A-52D4-A7AE30616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DB1E-F563-A508-4672-3E36CA40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16844"/>
            <a:ext cx="10363200" cy="702307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MajesTEC-9 Phase III Trial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C6954-AE1A-EC5B-F011-8C2C29F42544}"/>
              </a:ext>
            </a:extLst>
          </p:cNvPr>
          <p:cNvSpPr txBox="1"/>
          <p:nvPr/>
        </p:nvSpPr>
        <p:spPr>
          <a:xfrm>
            <a:off x="645452" y="5467154"/>
            <a:ext cx="102167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Primary endpoint: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Progression-free survival per IMWG 2016 criteria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9CA23028-0003-BCFC-3C87-44CDE43DF82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6001" y="3136444"/>
            <a:ext cx="4572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8B906A-35D9-BA17-5B1A-A5EE13841E24}"/>
              </a:ext>
            </a:extLst>
          </p:cNvPr>
          <p:cNvCxnSpPr>
            <a:cxnSpLocks/>
          </p:cNvCxnSpPr>
          <p:nvPr/>
        </p:nvCxnSpPr>
        <p:spPr bwMode="auto">
          <a:xfrm flipV="1">
            <a:off x="6518002" y="2287653"/>
            <a:ext cx="0" cy="1410527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118482-A548-5F0C-F245-12DC8AAABF89}"/>
              </a:ext>
            </a:extLst>
          </p:cNvPr>
          <p:cNvCxnSpPr/>
          <p:nvPr/>
        </p:nvCxnSpPr>
        <p:spPr bwMode="auto">
          <a:xfrm>
            <a:off x="6518004" y="3699070"/>
            <a:ext cx="529940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EDA6C3-718B-5439-73C7-85C43EEFA1C5}"/>
              </a:ext>
            </a:extLst>
          </p:cNvPr>
          <p:cNvCxnSpPr/>
          <p:nvPr/>
        </p:nvCxnSpPr>
        <p:spPr bwMode="auto">
          <a:xfrm>
            <a:off x="6518007" y="2287653"/>
            <a:ext cx="529937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oup 31">
            <a:extLst>
              <a:ext uri="{FF2B5EF4-FFF2-40B4-BE49-F238E27FC236}">
                <a16:creationId xmlns:a16="http://schemas.microsoft.com/office/drawing/2014/main" id="{8D84C4F8-B92E-043F-D19B-58446F425B9E}"/>
              </a:ext>
            </a:extLst>
          </p:cNvPr>
          <p:cNvGraphicFramePr>
            <a:graphicFrameLocks noGrp="1"/>
          </p:cNvGraphicFramePr>
          <p:nvPr/>
        </p:nvGraphicFramePr>
        <p:xfrm>
          <a:off x="839416" y="1448545"/>
          <a:ext cx="5036581" cy="3832997"/>
        </p:xfrm>
        <a:graphic>
          <a:graphicData uri="http://schemas.openxmlformats.org/drawingml/2006/table">
            <a:tbl>
              <a:tblPr/>
              <a:tblGrid>
                <a:gridCol w="5036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Screening (28 days)</a:t>
                      </a:r>
                    </a:p>
                  </a:txBody>
                  <a:tcPr marL="68580" marR="68580" marT="34308" marB="3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6771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≥18 years of age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RRMM per IMWG criteria with evidence of progressive disease or failure to achieve a response to the last LOT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ECOG PS 0-2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1-3 prior LOT, including ≥2 consecutive days of an anti-CD38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mAB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and ≥2 consecutive cycles of lenalidomide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No prior BCMA targeted therapy</a:t>
                      </a:r>
                    </a:p>
                  </a:txBody>
                  <a:tcPr marL="68580" marR="68580" marT="34308" marB="3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ectangle 18">
            <a:extLst>
              <a:ext uri="{FF2B5EF4-FFF2-40B4-BE49-F238E27FC236}">
                <a16:creationId xmlns:a16="http://schemas.microsoft.com/office/drawing/2014/main" id="{61B24C92-C938-D297-C548-3F161F27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6086" y="1196752"/>
            <a:ext cx="4325117" cy="1717531"/>
          </a:xfrm>
          <a:prstGeom prst="rect">
            <a:avLst/>
          </a:prstGeom>
          <a:solidFill>
            <a:srgbClr val="F996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Teclistamab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3D8B1391-3F64-A1D9-EF36-E5D57F68B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66" y="3213016"/>
            <a:ext cx="4325117" cy="1717536"/>
          </a:xfrm>
          <a:prstGeom prst="rect">
            <a:avLst/>
          </a:prstGeom>
          <a:solidFill>
            <a:srgbClr val="99CD13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PVd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or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Kd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62AC8E-3BBE-8E49-8DD0-9B0C45C259B8}"/>
              </a:ext>
            </a:extLst>
          </p:cNvPr>
          <p:cNvSpPr txBox="1"/>
          <p:nvPr/>
        </p:nvSpPr>
        <p:spPr>
          <a:xfrm>
            <a:off x="2720453" y="6557505"/>
            <a:ext cx="9459032" cy="3231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https://clinicaltrials.gov/ct2/show/NCT05572515. Accessed April 2026.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253FE1-3F75-6DB6-F7F2-498EE55BC73E}"/>
              </a:ext>
            </a:extLst>
          </p:cNvPr>
          <p:cNvGrpSpPr>
            <a:grpSpLocks/>
          </p:cNvGrpSpPr>
          <p:nvPr/>
        </p:nvGrpSpPr>
        <p:grpSpPr bwMode="auto">
          <a:xfrm>
            <a:off x="6034274" y="2536229"/>
            <a:ext cx="914400" cy="914400"/>
            <a:chOff x="1872" y="1584"/>
            <a:chExt cx="576" cy="57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A73401-C3D4-F6DB-014C-1CF41DEE5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C4314D-231C-1AED-F0BA-DA1414FDA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3BF9E2F-EB6C-28C9-689A-8A276DFD0C0F}"/>
              </a:ext>
            </a:extLst>
          </p:cNvPr>
          <p:cNvSpPr txBox="1"/>
          <p:nvPr/>
        </p:nvSpPr>
        <p:spPr>
          <a:xfrm>
            <a:off x="1774316" y="1698898"/>
            <a:ext cx="9379527" cy="350865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January 14, 2026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 – “[A] worldwide leader in multiple myeloma therapies, today announced positive topline results from the investigational Phase 3 MajesTEC-9 study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teclistamab-cqyv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 monotherapy, showing a 71% reduction in the risk of disease progression or death and a 40% reduction in the risk of death in a patient population that was predominantly refractory to anti-CD38 therapy and lenalidomide. Data confirm superior progression-free survival (PFS) and overall survival (OS)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teclistamab-cqyv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 compared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to standard of care as early as second line.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https://www.jnj.com/media-center/press-releases/tecvayli-monotherapy-demonstrates-superior-progression-free-and-overall-survival-versus-standard-of-care-as-early-as-first-relapse-in-patients-with-multiple-myeloma-predominantly-refractory-to-anti-cd38-therapy-and-lenalidomide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80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9F384-14FB-7DD7-D5BD-A9A8F8638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F9C98-F29E-E247-B16A-53F0E1154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I/II MonumenTAL-1 Study: ORR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214D7-240F-DEBD-D0C7-E8C00314B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7052" y="1098891"/>
            <a:ext cx="9177895" cy="5163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8F9183-060F-C885-387A-50C98F71B6EF}"/>
              </a:ext>
            </a:extLst>
          </p:cNvPr>
          <p:cNvSpPr txBox="1"/>
          <p:nvPr/>
        </p:nvSpPr>
        <p:spPr>
          <a:xfrm>
            <a:off x="2732968" y="6550622"/>
            <a:ext cx="9459032" cy="3231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Rasche L et al. ASCO 2025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40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8B7AC-93F0-28D5-C5F0-41A0A711F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41619E79-122C-5672-A853-237106F1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416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noProof="0" dirty="0">
                <a:latin typeface="Arial" panose="020B0604020202020204" pitchFamily="34" charset="0"/>
                <a:cs typeface="Arial" panose="020B0604020202020204" pitchFamily="34" charset="0"/>
              </a:rPr>
              <a:t>Myeloma Bispecific Antibody 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73FCBA-3F6C-2FBC-8417-1A3299A9886D}"/>
              </a:ext>
            </a:extLst>
          </p:cNvPr>
          <p:cNvSpPr txBox="1"/>
          <p:nvPr/>
        </p:nvSpPr>
        <p:spPr>
          <a:xfrm>
            <a:off x="0" y="896944"/>
            <a:ext cx="1169432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Bispecific antibodies represent major therapeutic advance for patients with myeloma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Very strong efficacy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Accessible (“off-the-shelf”)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Side effect profile manageable so that most patients can receive them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Future directions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Will form backbone for newly diagnosed myeloma treatment in future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Fixed duration therapy approaches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Multi-antigen targeting (multiple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bispecifics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trispecifics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4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8E03-FEAD-4F1F-04B3-3960DDB9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574032"/>
            <a:ext cx="10358967" cy="1143000"/>
          </a:xfrm>
        </p:spPr>
        <p:txBody>
          <a:bodyPr/>
          <a:lstStyle/>
          <a:p>
            <a:r>
              <a:rPr lang="en-US" sz="3800" dirty="0"/>
              <a:t>Case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1930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C2FC4-ED41-576A-8332-BE4E3A09B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48ABB2-372B-B174-A0D7-546BB37A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2955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Arial"/>
                <a:cs typeface="Arial"/>
              </a:rPr>
              <a:t>Patient Case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6619DD9-00CF-80A1-61DD-19A96B6C0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5B616B"/>
              </a:solidFill>
              <a:effectLst/>
              <a:uLnTx/>
              <a:uFillTx/>
              <a:latin typeface="system-u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b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655038-0D8C-82BA-EC2B-A28D7AF835E7}"/>
              </a:ext>
            </a:extLst>
          </p:cNvPr>
          <p:cNvSpPr txBox="1"/>
          <p:nvPr/>
        </p:nvSpPr>
        <p:spPr>
          <a:xfrm>
            <a:off x="821870" y="1509272"/>
            <a:ext cx="1088665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male with relapsed/refractory multiple myeloma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Diagnosed in 2022, high-risk disease with del 17p.  Presented with renal failure and bone lesions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Line 1: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CyBorD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x 1 cycle, then Dara-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induction x 5 cycles (stopped bortezomib due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neuropathy), then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maintenance with very good partial response (VGPR)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-Disease progression in May,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Line 2: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-Carfilzomib, Cyclophosphamide, Dexamethasone x 5 cycles, then carfilzomib QOW + 	dexamethasone maintenance with VGPR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disease progression in October, 2025 with M-protein 2.8 g/dL, serum free 	kappa light chain 1004 g/dL, FLC ratio 225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3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7ACC9-3EF6-D1D2-7BF2-987E26D80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3494B5-E8B1-F053-8E0D-23316E762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2955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Arial"/>
                <a:cs typeface="Arial"/>
              </a:rPr>
              <a:t>Patient Case (Cont)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CCDA08C-FCE6-2D9B-08BC-99461B62C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5B616B"/>
              </a:solidFill>
              <a:effectLst/>
              <a:uLnTx/>
              <a:uFillTx/>
              <a:latin typeface="system-u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b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33C9E-FDF3-1BDA-F7A3-C754FFC94C67}"/>
              </a:ext>
            </a:extLst>
          </p:cNvPr>
          <p:cNvSpPr txBox="1"/>
          <p:nvPr/>
        </p:nvSpPr>
        <p:spPr>
          <a:xfrm>
            <a:off x="620485" y="1427630"/>
            <a:ext cx="1095103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male with relapsed/refractory multiple myeloma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Discussed treatment options with patient.  Very functionally independent, lives alone, has adult son/family that lives locally with strong support system.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Comorbidities include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Residual intermittent grade 1 peripheral neuropathy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Chronic kidney disease (baseline creatinine 1.5)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Hypertension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Prostate cancer that is being observed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Discussed CART; however given rapidly progressing disease, high-disease burden, and advanced age, decided to proceed with BCMA bispecific antibody option with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linvoseltamab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 the best next treatment course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91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Callander — Disclosures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5F6C75BB-0401-7087-ACED-865E379D2A87}"/>
              </a:ext>
            </a:extLst>
          </p:cNvPr>
          <p:cNvGraphicFramePr>
            <a:graphicFrameLocks/>
          </p:cNvGraphicFramePr>
          <p:nvPr/>
        </p:nvGraphicFramePr>
        <p:xfrm>
          <a:off x="1236095" y="2204864"/>
          <a:ext cx="9719807" cy="12241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719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relevant financial relationships to disclose.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725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C964D-AC6C-AF38-4794-B9A38644A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7E48A3-869F-70D1-B0F1-2B27B856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2955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Arial"/>
                <a:cs typeface="Arial"/>
              </a:rPr>
              <a:t>Patient Case (Cont)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7140EFB-5CBE-9E8B-1D11-8C8D39566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5B616B"/>
              </a:solidFill>
              <a:effectLst/>
              <a:uLnTx/>
              <a:uFillTx/>
              <a:latin typeface="system-u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b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44962-56FF-DDB1-5660-4BB168553FD4}"/>
              </a:ext>
            </a:extLst>
          </p:cNvPr>
          <p:cNvSpPr txBox="1"/>
          <p:nvPr/>
        </p:nvSpPr>
        <p:spPr>
          <a:xfrm>
            <a:off x="821871" y="1509273"/>
            <a:ext cx="104938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male with relapsed/refractory multiple myeloma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Linvoseltamab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initiated in October, 2025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Prophylactic tocilizumab given prior to first step-up dose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linvoseltamab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Grade 1 CRS (single fever) on cycle 1, day 2 (1 day after first step-up dose); managed with acetaminophen, resolved.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recurrent CRS.  No ICANS.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Best response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VGPR (deepest response patient has attained to-date for his myeloma).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Linvoseltamab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was de-escalated to q4 week dosing after 6 cycles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Supportive care: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valacyclovir for VZV prophylaxis, sulfamethoxazole/trimethoprim for PJP prophylaxis, monthly IVIG</a:t>
            </a:r>
          </a:p>
        </p:txBody>
      </p:sp>
    </p:spTree>
    <p:extLst>
      <p:ext uri="{BB962C8B-B14F-4D97-AF65-F5344CB8AC3E}">
        <p14:creationId xmlns:p14="http://schemas.microsoft.com/office/powerpoint/2010/main" val="31417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4A69F-12F0-03B3-321D-A593D49B4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A274-0932-D6CC-0308-03ABEDC95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1C63D-DC67-1C18-70B7-E04BAFB6D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are you currently sequencing bispecific antibodies relative to other currently available therapies for R/R MM? 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do you choose among the available BCMA-targeted bispecific antibodies — teclistamab, elranatamab and linvoseltamab — as monotherapy? When are you more likely to opt for teclistamab/daratumumab? What about talquetamab?  </a:t>
            </a:r>
          </a:p>
        </p:txBody>
      </p:sp>
    </p:spTree>
    <p:extLst>
      <p:ext uri="{BB962C8B-B14F-4D97-AF65-F5344CB8AC3E}">
        <p14:creationId xmlns:p14="http://schemas.microsoft.com/office/powerpoint/2010/main" val="3164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26720" cy="6858000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975360" y="1097280"/>
            <a:ext cx="103632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B7E1D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ONS 2026 SYMPOSIUM  ·  PRESENTATION 4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975360" y="1706880"/>
            <a:ext cx="10363200" cy="2072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Toxicities &amp; Practical Issues with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Bispecific Antibodies in Multiple Myeloma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975360" y="3962400"/>
            <a:ext cx="731520" cy="73152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975360" y="4206240"/>
            <a:ext cx="103632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Mary Steinbach, DNP, APRN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B7E1D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Huntsman Cancer Institute  ·  University of Utah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975360" y="5913120"/>
            <a:ext cx="10363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267" normalizeH="0" baseline="0" noProof="0" dirty="0">
                <a:ln>
                  <a:noFill/>
                </a:ln>
                <a:solidFill>
                  <a:srgbClr val="B7E1D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Saturday, May 16, 2026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WHAT WE'RE TALKING ABOUT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Bispecific antibodies: the MM landscape today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09600" y="1767840"/>
            <a:ext cx="5364480" cy="426720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09600" y="1767840"/>
            <a:ext cx="97536" cy="4267200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914400" y="1889760"/>
            <a:ext cx="48768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How they work — in plain language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914400" y="2377440"/>
            <a:ext cx="4876800" cy="2072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 bispecific is a single Y-shaped antibody with two grips. One grip grabs a marker on the myeloma cell (BCMA or GPRC5D). The other grip grabs the patient's own T-cells. Pulling the two together tells the T-cell to kill the cancer cell.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914400" y="5181600"/>
            <a:ext cx="48768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All four are FDA-approved after ≥4 prior lines (PI, IMiD, anti-CD38).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339840" y="1767840"/>
            <a:ext cx="5242560" cy="950976"/>
          </a:xfrm>
          <a:prstGeom prst="rect">
            <a:avLst/>
          </a:prstGeom>
          <a:solidFill>
            <a:srgbClr val="FFFFFF"/>
          </a:solidFill>
          <a:ln w="9525">
            <a:solidFill>
              <a:srgbClr val="D6DEE8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339840" y="1767840"/>
            <a:ext cx="97536" cy="950976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644640" y="1865376"/>
            <a:ext cx="316992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Teclistamab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644640" y="2255520"/>
            <a:ext cx="3169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BCMA × CD3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546080" y="2036064"/>
            <a:ext cx="853440" cy="414528"/>
          </a:xfrm>
          <a:prstGeom prst="rect">
            <a:avLst/>
          </a:prstGeom>
          <a:solidFill>
            <a:srgbClr val="0E8C8C"/>
          </a:solidFill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SC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339840" y="2840736"/>
            <a:ext cx="5242560" cy="950976"/>
          </a:xfrm>
          <a:prstGeom prst="rect">
            <a:avLst/>
          </a:prstGeom>
          <a:solidFill>
            <a:srgbClr val="FFFFFF"/>
          </a:solidFill>
          <a:ln w="9525">
            <a:solidFill>
              <a:srgbClr val="D6DEE8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339840" y="2840736"/>
            <a:ext cx="97536" cy="950976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644640" y="2938272"/>
            <a:ext cx="316992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Elranatamab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644640" y="3328416"/>
            <a:ext cx="3169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BCMA × CD3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0546080" y="3108960"/>
            <a:ext cx="853440" cy="414528"/>
          </a:xfrm>
          <a:prstGeom prst="rect">
            <a:avLst/>
          </a:prstGeom>
          <a:solidFill>
            <a:srgbClr val="0E8C8C"/>
          </a:solidFill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SC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6339840" y="3913632"/>
            <a:ext cx="5242560" cy="950976"/>
          </a:xfrm>
          <a:prstGeom prst="rect">
            <a:avLst/>
          </a:prstGeom>
          <a:solidFill>
            <a:srgbClr val="FFFFFF"/>
          </a:solidFill>
          <a:ln w="9525">
            <a:solidFill>
              <a:srgbClr val="D6DEE8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6339840" y="3913632"/>
            <a:ext cx="97536" cy="950976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644640" y="4011168"/>
            <a:ext cx="316992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Linvoseltamab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644640" y="4401312"/>
            <a:ext cx="3169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BCMA × CD3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10546080" y="4181856"/>
            <a:ext cx="853440" cy="414528"/>
          </a:xfrm>
          <a:prstGeom prst="rect">
            <a:avLst/>
          </a:prstGeom>
          <a:solidFill>
            <a:srgbClr val="0E8C8C"/>
          </a:solidFill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IV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6339840" y="4986528"/>
            <a:ext cx="5242560" cy="950976"/>
          </a:xfrm>
          <a:prstGeom prst="rect">
            <a:avLst/>
          </a:prstGeom>
          <a:solidFill>
            <a:srgbClr val="FFFFFF"/>
          </a:solidFill>
          <a:ln w="9525">
            <a:solidFill>
              <a:srgbClr val="D6DEE8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6339840" y="4986528"/>
            <a:ext cx="97536" cy="950976"/>
          </a:xfrm>
          <a:prstGeom prst="rect">
            <a:avLst/>
          </a:prstGeom>
          <a:solidFill>
            <a:srgbClr val="C77F1F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6644640" y="5084064"/>
            <a:ext cx="316992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Talquetamab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6644640" y="5474208"/>
            <a:ext cx="3169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GPRC5D × CD3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10546080" y="5254752"/>
            <a:ext cx="853440" cy="414528"/>
          </a:xfrm>
          <a:prstGeom prst="rect">
            <a:avLst/>
          </a:prstGeom>
          <a:solidFill>
            <a:srgbClr val="C77F1F"/>
          </a:solidFill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SC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Bispecific Antibody Toxicities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ROUTES &amp; SCHEDULES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Step-up dosing: the on-ramp matters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0"/>
          <p:cNvGraphicFramePr>
            <a:graphicFrameLocks noGrp="1"/>
          </p:cNvGraphicFramePr>
          <p:nvPr/>
        </p:nvGraphicFramePr>
        <p:xfrm>
          <a:off x="609600" y="1767840"/>
          <a:ext cx="10972800" cy="2865120"/>
        </p:xfrm>
        <a:graphic>
          <a:graphicData uri="http://schemas.openxmlformats.org/drawingml/2006/table">
            <a:tbl>
              <a:tblPr/>
              <a:tblGrid>
                <a:gridCol w="231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Agent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Step-up doses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Target dose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Frequency at target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Teclistamab (SC)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0.06 → 0.3 mg/kg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1.5 mg/kg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Weekly; q2wk option after ≥6 mo CR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Elranatamab (SC)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12 mg → 32 mg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76 mg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Weekly × 24 wk → q2wk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Linvoseltamab (IV)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5 mg → 25 mg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200 mg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Weekly → q2wk → q4wk by response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Talquetamab (SC)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0.01 → 0.06 → 0.4 mg/kg (or to 0.8 for q2wk)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0.4 mg/kg wkly  or  0.8 mg/kg q2wk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Weekly or q2wk schedule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hape 2"/>
          <p:cNvSpPr/>
          <p:nvPr/>
        </p:nvSpPr>
        <p:spPr>
          <a:xfrm>
            <a:off x="609600" y="5425440"/>
            <a:ext cx="10972800" cy="731520"/>
          </a:xfrm>
          <a:prstGeom prst="rect">
            <a:avLst/>
          </a:prstGeom>
          <a:solidFill>
            <a:srgbClr val="FCE9C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09600" y="5425440"/>
            <a:ext cx="97536" cy="731520"/>
          </a:xfrm>
          <a:prstGeom prst="rect">
            <a:avLst/>
          </a:prstGeom>
          <a:solidFill>
            <a:srgbClr val="C77F1F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/>
          <p:cNvSpPr/>
          <p:nvPr/>
        </p:nvSpPr>
        <p:spPr>
          <a:xfrm>
            <a:off x="914400" y="5486400"/>
            <a:ext cx="1060704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Why it matters:  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Step-up doses are intentionally small to lower the cytokine surge — the patient's first full dose is the highest-risk window for CRS.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5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Bispecific Antibody Toxicities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BEFORE EACH STEP-UP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Premedications &amp; where the patient stays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609600" y="1767840"/>
            <a:ext cx="5486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Premedications (each step-up + first full dose)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609600" y="2255520"/>
            <a:ext cx="5486400" cy="3901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Acetaminophen 650–1000 mg PO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Diphenhydramine 25–50 mg PO/IV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Dexamethasone 16 mg IV/PO (20 mg elranatamab; 40 mg linvoseltamab)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Consider tocilizumab 8 mg/kg prophylactically before first full dose at high-volume centers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Anti-infective prophylaxis: HSV/VZV, PJP, IVIG when IgG &lt;400 mg/dL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461760" y="1767840"/>
            <a:ext cx="5120640" cy="432816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6461760" y="1767840"/>
            <a:ext cx="97536" cy="4328160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6766560" y="1889760"/>
            <a:ext cx="46939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Hospitalization during step-up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6766560" y="2377440"/>
            <a:ext cx="469392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Inpatient (per label):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  Teclistamab — 48 h after each step-up + first full dose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  Elranatamab — 48 h after dose 1, 24 h after dose 2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  Linvoseltamab — 24 h after each step-up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Outpatient pathways (institution-specific):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  24/7 access to non-ED clinical contact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  Dedicated caregiver × 48 h, no driving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  Patient stays within 30 min of hospital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  Wallet card + rescue meds at home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Bispecific Antibody Toxicities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MOST-COMMON TOXICITY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Cytokine release syndrome (CRS): what to expect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09600" y="1767840"/>
            <a:ext cx="2560320" cy="188976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09600" y="1767840"/>
            <a:ext cx="2560320" cy="97536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609600" y="1926336"/>
            <a:ext cx="256032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~60-75%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731520" y="2804160"/>
            <a:ext cx="231648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any-grade CRS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(tec, elra, linvo)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377184" y="1767840"/>
            <a:ext cx="2560320" cy="188976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3377184" y="1767840"/>
            <a:ext cx="2560320" cy="97536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3377184" y="1926336"/>
            <a:ext cx="256032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&lt;3%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499104" y="2804160"/>
            <a:ext cx="231648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Grade ≥3 CRS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across BCMA agents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144768" y="1767840"/>
            <a:ext cx="2560320" cy="188976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6144768" y="1767840"/>
            <a:ext cx="2560320" cy="97536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144768" y="1926336"/>
            <a:ext cx="256032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1–3 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266688" y="2804160"/>
            <a:ext cx="231648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typical onset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after step-up dose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8912352" y="1767840"/>
            <a:ext cx="2560320" cy="188976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8912352" y="1767840"/>
            <a:ext cx="2560320" cy="97536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912352" y="1926336"/>
            <a:ext cx="256032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&lt;2 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034272" y="2804160"/>
            <a:ext cx="231648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typical duration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(once tx started)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09600" y="3901440"/>
            <a:ext cx="109728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What it looks like at the bedside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09600" y="4389120"/>
            <a:ext cx="10972800" cy="1889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Fever ≥38°C is almost always the first sign — treat empirically until proven otherwise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Hypotension: tachycardia first, then BP drop — watch trends, not single readings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Hypoxia: subtle desat on ambulation often precedes resting hypoxia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Rigors, headache, fatigue — patients describe it as “the worst flu I’ve ever had”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Bispecific Antibody Toxicities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ASTCT GRADING + TOCILIZUMAB ALGORITHM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Grading &amp; treating CRS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0"/>
          <p:cNvGraphicFramePr>
            <a:graphicFrameLocks noGrp="1"/>
          </p:cNvGraphicFramePr>
          <p:nvPr/>
        </p:nvGraphicFramePr>
        <p:xfrm>
          <a:off x="609600" y="1767840"/>
          <a:ext cx="10972800" cy="3048000"/>
        </p:xfrm>
        <a:graphic>
          <a:graphicData uri="http://schemas.openxmlformats.org/drawingml/2006/table">
            <a:tbl>
              <a:tblPr/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Grade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What you see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First moves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0F2A4A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Fever ≥38°C only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Acetaminophen, IV fluids, blood cultures, tocilizumab 8 mg/kg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0F2A4A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Fever + hypotension responsive to fluids,  or O₂ by NC ≤6 L/min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Tocilizumab ± dexamethasone 10 mg IV q6h; vasopressor if no response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0F2A4A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Fever + hypotension on ≥1 pressor,  or O₂ &gt;6 L/min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ICU; tocilizumab + high-dose dex; consider anakinra if refractory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0F2A4A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Multiple pressors, mechanical ventilation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ICU; methylprednisolone 1000 mg/day; anakinra; siltuximab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 2"/>
          <p:cNvSpPr/>
          <p:nvPr/>
        </p:nvSpPr>
        <p:spPr>
          <a:xfrm>
            <a:off x="499533" y="5577840"/>
            <a:ext cx="11192933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Pearls: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max 4 toc doses in 24 h (3 max in label).  Don’t hold antibiotics waiting for cultures.  Most CRS resolves in 24–48 h once treated.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Bispecific Antibody Toxicities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LESS COMMON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Neurotoxicity (ICANS): catch it early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609600" y="1767840"/>
            <a:ext cx="6096000" cy="4389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Lower incidence than CAR-T — ICANS in ~3–10% on bispecifics (≤3% Grade ≥3)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Onset within 1–2 weeks — often during or just after CRS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Tremor, dysgraphia, expressive aphasia, confusion — often subtle first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Talquetamab also causes a distinct, non-ICANS neuro picture (cranial-nerve palsies, paresthesias)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First-line: dexamethasone 10 mg IV q6h — it crosses the BBB.  Anakinra if refractory.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949440" y="1767840"/>
            <a:ext cx="4632960" cy="4328160"/>
          </a:xfrm>
          <a:prstGeom prst="rect">
            <a:avLst/>
          </a:prstGeom>
          <a:solidFill>
            <a:srgbClr val="0F2A4A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7132320" y="1889760"/>
            <a:ext cx="42672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ICE Score (10 points)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7132320" y="2255520"/>
            <a:ext cx="426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1" u="none" strike="noStrike" kern="1200" cap="none" spc="0" normalizeH="0" baseline="0" noProof="0" dirty="0">
                <a:ln>
                  <a:noFill/>
                </a:ln>
                <a:solidFill>
                  <a:srgbClr val="B7E1D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Use BID during peak risk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7132320" y="2621280"/>
            <a:ext cx="4328160" cy="3474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B7E1D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Orientation × 4  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(year, month, city, hospital)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B7E1D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Naming × 3  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(name 3 objects)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Following commands × 1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B7E1D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Writing × 1  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(write a standard sentence)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B7E1D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Attention × 1  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(count 100 backwards by 10s)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B7E1D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10 = normal   0–2 = G4   3–6 = G2/3   7–9 = G1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Bispecific Antibody Toxicities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BEYOND THE FIRST CYCLE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Persisting toxicities: infections &amp; cytopenias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09600" y="1767840"/>
            <a:ext cx="3535680" cy="445008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09600" y="1767840"/>
            <a:ext cx="3535680" cy="97536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829056" y="1950720"/>
            <a:ext cx="31699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Infections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9056" y="2377440"/>
            <a:ext cx="31699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~70%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829056" y="2987040"/>
            <a:ext cx="3169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any-grade with BCMA bispecifics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829056" y="3413760"/>
            <a:ext cx="3230880" cy="2682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Any-grade ~50% with talquetamab; Grade ≥3 ~25% with BCMA agents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Hypogammaglobulinemia is the rule — IgG &lt;400 mg/dL or recurrent infections → IVIG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PJP, HSV/VZV prophylaxis; CMV PCR if febrile or unexplained cytopenias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Vaccinate ahead of therapy: COVID, flu, RSV (≥60 y), pneumococcal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4352544" y="1767840"/>
            <a:ext cx="3535680" cy="445008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4352544" y="1767840"/>
            <a:ext cx="3535680" cy="97536"/>
          </a:xfrm>
          <a:prstGeom prst="rect">
            <a:avLst/>
          </a:prstGeom>
          <a:solidFill>
            <a:srgbClr val="0F2A4A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572000" y="1950720"/>
            <a:ext cx="31699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Cytopenias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572000" y="2377440"/>
            <a:ext cx="31699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~60%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572000" y="2987040"/>
            <a:ext cx="3169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neutropenia (G3/4) on label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572000" y="3413760"/>
            <a:ext cx="3230880" cy="2682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Neutropenia, anemia, thrombocytopenia are common in cycles 1–3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G-CSF support; transfusions per institutional thresholds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Re-check CBC before each dose during weekly schedule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Hold dose for ANC &lt;1.0 or platelets &lt;50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8095488" y="1767840"/>
            <a:ext cx="3535680" cy="445008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8095488" y="1767840"/>
            <a:ext cx="3535680" cy="97536"/>
          </a:xfrm>
          <a:prstGeom prst="rect">
            <a:avLst/>
          </a:prstGeom>
          <a:solidFill>
            <a:srgbClr val="C77F1F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314944" y="1950720"/>
            <a:ext cx="31699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Hepatic &amp; other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8314944" y="2377440"/>
            <a:ext cx="31699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&lt;5%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314944" y="2987040"/>
            <a:ext cx="3169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Grade ≥3 LFT elevations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8314944" y="3413760"/>
            <a:ext cx="3230880" cy="2682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Transaminitis usually mild and self-limited — monitor each cycle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Talquetamab: dysgeusia, weight loss, nail/skin (next slide)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Rare: PML, hepatic failure (case-level reports with teclistamab)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Injection-site reactions — rotate sites, cool compresses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Bispecific Antibody Toxicities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39" y="1556792"/>
            <a:ext cx="10358967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Bristol Myers Squibb, GSK, and Regeneron Pharmaceuticals Inc.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009152-E724-A64C-A30B-6758754F9324}"/>
              </a:ext>
            </a:extLst>
          </p:cNvPr>
          <p:cNvSpPr txBox="1">
            <a:spLocks/>
          </p:cNvSpPr>
          <p:nvPr/>
        </p:nvSpPr>
        <p:spPr bwMode="auto">
          <a:xfrm>
            <a:off x="912286" y="3460941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Research To Practice NCPD Planning Committee Members, 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Staff and Reviewers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8D3090-4FC7-2B40-B374-D8A89852AA83}"/>
              </a:ext>
            </a:extLst>
          </p:cNvPr>
          <p:cNvSpPr txBox="1">
            <a:spLocks/>
          </p:cNvSpPr>
          <p:nvPr/>
        </p:nvSpPr>
        <p:spPr bwMode="auto">
          <a:xfrm>
            <a:off x="912286" y="5006744"/>
            <a:ext cx="1051230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lvl="0" indent="0">
              <a:buNone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Planners, scientific staff and independent reviewers for Research To Practice have no relevant </a:t>
            </a:r>
            <a:r>
              <a:rPr lang="en-US" sz="2500" b="0" kern="0" dirty="0"/>
              <a:t>financial relationships to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disclose.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GPRC5D: </a:t>
            </a: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ON-TARGET, OFF-TUMOR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Talquetamab’s signature: skin, nails, taste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609600" y="1767840"/>
            <a:ext cx="5486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Why it happens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609600" y="2170176"/>
            <a:ext cx="5486400" cy="1341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GPRC5D lives on myeloma cells — but also on healthy tissues that make keratin (skin, nails, tongue). Hitting GPRC5D shrinks the tumor and irritates those tissues at the same time.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09600" y="3657600"/>
            <a:ext cx="1706880" cy="188976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609600" y="3779520"/>
            <a:ext cx="170688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62%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670560" y="4511040"/>
            <a:ext cx="1584960" cy="975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skin AEs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(rash, peeling)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2499360" y="3657600"/>
            <a:ext cx="1706880" cy="188976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2499360" y="3779520"/>
            <a:ext cx="170688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52%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2560320" y="4511040"/>
            <a:ext cx="1584960" cy="975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nail AEs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389120" y="3657600"/>
            <a:ext cx="1706880" cy="188976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389120" y="3779520"/>
            <a:ext cx="170688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48%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450080" y="4511040"/>
            <a:ext cx="1584960" cy="975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dysgeusia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583680" y="1767840"/>
            <a:ext cx="4998720" cy="4328160"/>
          </a:xfrm>
          <a:prstGeom prst="rect">
            <a:avLst/>
          </a:prstGeom>
          <a:solidFill>
            <a:srgbClr val="FFFFFF"/>
          </a:solidFill>
          <a:ln w="9525">
            <a:solidFill>
              <a:srgbClr val="D6DEE8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583680" y="1767840"/>
            <a:ext cx="97536" cy="4328160"/>
          </a:xfrm>
          <a:prstGeom prst="rect">
            <a:avLst/>
          </a:prstGeom>
          <a:solidFill>
            <a:srgbClr val="C77F1F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851904" y="1889760"/>
            <a:ext cx="46939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What helps the patient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6851904" y="2377440"/>
            <a:ext cx="451104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Skin: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thick fragrance-free moisturizers BID; antihistamines for itch; topical steroid for persistent rash; gentle exfoliation of peeling palms/soles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Nails: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keep short, file edges; dimethicone; avoid acrylics; protect with gloves for cleaning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Mouth &amp; taste: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frequent sips of water, sugar-free gum, saliva substitutes; nutrition referral if ≥5% wt loss; dose-reduce or extend interval to q4wk after ≥PR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Bispecific Antibody Toxicities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TAKE-HOME POINTS 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What I want you to remember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09600" y="1767840"/>
            <a:ext cx="670560" cy="670560"/>
          </a:xfrm>
          <a:prstGeom prst="ellipse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609600" y="1767840"/>
            <a:ext cx="6705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1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1524000" y="1706880"/>
            <a:ext cx="100584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The first full dose is the riskiest dose.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CRS shows up in 60–75% of patients during step-up. Watch the temperature curve, treat ≥38°C aggressively, and have toc at the bedside.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609600" y="2718816"/>
            <a:ext cx="670560" cy="670560"/>
          </a:xfrm>
          <a:prstGeom prst="ellipse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609600" y="2718816"/>
            <a:ext cx="6705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2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1524000" y="2657856"/>
            <a:ext cx="100584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Tocilizumab is your friend, don’t wait.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Early, low-grade CRS treated promptly almost always resolves quickly and prevents escalation.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09600" y="3669792"/>
            <a:ext cx="670560" cy="670560"/>
          </a:xfrm>
          <a:prstGeom prst="ellipse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09600" y="3669792"/>
            <a:ext cx="6705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3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524000" y="3608832"/>
            <a:ext cx="100584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Neuro changes are subtle. Use ICE.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Tremor, hesitant speech, or trouble writing a sentence are early signs. BID ICE during peak risk catches it.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609600" y="4620768"/>
            <a:ext cx="670560" cy="670560"/>
          </a:xfrm>
          <a:prstGeom prst="ellipse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09600" y="4620768"/>
            <a:ext cx="6705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4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524000" y="4559808"/>
            <a:ext cx="100584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Infections are the long game.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Vaccinate ahead. Trend IgG. Replace with IVIG. Counsel patients to call for any fever, even months in.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09600" y="5571744"/>
            <a:ext cx="670560" cy="670560"/>
          </a:xfrm>
          <a:prstGeom prst="ellipse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09600" y="5571744"/>
            <a:ext cx="6705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5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524000" y="5510784"/>
            <a:ext cx="100584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Talquetamab needs proactive skin/mouth care.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Set patients up with moisturizer, saliva substitute, and a nutrition plan before cycle 1 , not after they’re struggling.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Bispecific Antibody Toxicities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8E03-FEAD-4F1F-04B3-3960DDB9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574032"/>
            <a:ext cx="10358967" cy="1143000"/>
          </a:xfrm>
        </p:spPr>
        <p:txBody>
          <a:bodyPr/>
          <a:lstStyle/>
          <a:p>
            <a:r>
              <a:rPr lang="en-US" sz="3800" dirty="0"/>
              <a:t>Case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6267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90145"/>
            <a:ext cx="10972800" cy="2257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7" b="1" i="0" u="none" strike="noStrike" kern="1200" cap="none" spc="0" normalizeH="0" baseline="0" noProof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PRESENTATION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731521"/>
            <a:ext cx="10972800" cy="45134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62-year-old woman with R-ISS II </a:t>
            </a:r>
            <a:r>
              <a:rPr kumimoji="0" sz="2933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IgA 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Lambda</a:t>
            </a:r>
            <a:r>
              <a:rPr kumimoji="0" sz="2933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</a:t>
            </a:r>
            <a:r>
              <a:rPr kumimoji="0" sz="2933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ultiple 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M</a:t>
            </a:r>
            <a:r>
              <a:rPr kumimoji="0" sz="2933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yeloma</a:t>
            </a:r>
            <a:endParaRPr kumimoji="0" sz="2933" b="1" i="0" u="none" strike="noStrike" kern="1200" cap="none" spc="0" normalizeH="0" baseline="0" noProof="0" dirty="0">
              <a:ln>
                <a:noFill/>
              </a:ln>
              <a:solidFill>
                <a:srgbClr val="0F2A4A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341121"/>
            <a:ext cx="109728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0" normalizeH="0" baseline="0" noProof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talquetamab + pomalidomide (MonumenTAL-6)</a:t>
            </a:r>
          </a:p>
        </p:txBody>
      </p:sp>
      <p:pic>
        <p:nvPicPr>
          <p:cNvPr id="5" name="Picture 4" descr="case_photo_circ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89760"/>
            <a:ext cx="18288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" y="3742945"/>
            <a:ext cx="2011680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33" b="0" i="1" u="none" strike="noStrike" kern="1200" cap="none" spc="0" normalizeH="0" baseline="0" noProof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2682240" y="1889760"/>
            <a:ext cx="3474720" cy="1828800"/>
          </a:xfrm>
          <a:prstGeom prst="rect">
            <a:avLst/>
          </a:prstGeom>
          <a:solidFill>
            <a:srgbClr val="F4F6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82240" y="1889760"/>
            <a:ext cx="73152" cy="1828800"/>
          </a:xfrm>
          <a:prstGeom prst="rect">
            <a:avLst/>
          </a:prstGeom>
          <a:solidFill>
            <a:srgbClr val="0E8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8544" y="1950721"/>
            <a:ext cx="323088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Diagnosis  ·  4/22/24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8544" y="2340864"/>
            <a:ext cx="3230880" cy="8953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IgA </a:t>
            </a:r>
            <a:r>
              <a:rPr kumimoji="0" sz="1267" b="0" i="0" u="none" strike="noStrike" kern="1200" cap="none" spc="0" normalizeH="0" baseline="0" noProof="0" dirty="0" err="1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MM  ·  R-ISS II  ·  ISS I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Advanced bone disease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FISH: 1q gain (40%), 16q23 gain (61%)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Hgb 13.1, Ca 9.3, Cr 0.7, β2M 2.7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4145280"/>
            <a:ext cx="5547360" cy="2170176"/>
          </a:xfrm>
          <a:prstGeom prst="rect">
            <a:avLst/>
          </a:prstGeom>
          <a:solidFill>
            <a:srgbClr val="F4F6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4145280"/>
            <a:ext cx="73152" cy="2170176"/>
          </a:xfrm>
          <a:prstGeom prst="rect">
            <a:avLst/>
          </a:prstGeom>
          <a:solidFill>
            <a:srgbClr val="C77F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904" y="4206241"/>
            <a:ext cx="536448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Treatment course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904" y="4559809"/>
            <a:ext cx="5364480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33" b="1" i="0" u="none" strike="noStrike" kern="1200" cap="none" spc="0" normalizeH="0" baseline="0" noProof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 1  (4/29/24 – 1/15/26)  →  CR/MRD+, then relapse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0976" y="4840225"/>
            <a:ext cx="5181600" cy="40280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DKRd  →  Auto-HSCT (mel 200)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RAMP-Up trial: isatuximab + lenalidomide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5904" y="5547361"/>
            <a:ext cx="5364480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33" b="1" i="0" u="none" strike="noStrike" kern="1200" cap="none" spc="0" normalizeH="0" baseline="0" noProof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 2  (2/9/26 – ongoing)  ·  current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0976" y="5827777"/>
            <a:ext cx="5181600" cy="1949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67" b="0" i="0" u="none" strike="noStrike" kern="1200" cap="none" spc="0" normalizeH="0" baseline="0" noProof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Talquetamab → pomalidomide added cycle 2  ·  MonumenTAL-6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00800" y="1889760"/>
            <a:ext cx="5181600" cy="4450080"/>
          </a:xfrm>
          <a:prstGeom prst="rect">
            <a:avLst/>
          </a:prstGeom>
          <a:solidFill>
            <a:srgbClr val="FFFFFF"/>
          </a:solidFill>
          <a:ln w="6350">
            <a:solidFill>
              <a:srgbClr val="D6DE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1889760"/>
            <a:ext cx="73152" cy="4450080"/>
          </a:xfrm>
          <a:prstGeom prst="rect">
            <a:avLst/>
          </a:prstGeom>
          <a:solidFill>
            <a:srgbClr val="0F2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3680" y="1950721"/>
            <a:ext cx="4876800" cy="28732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Toxicities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83680" y="2340865"/>
            <a:ext cx="4876800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33" b="1" i="0" u="none" strike="noStrike" kern="1200" cap="none" spc="0" normalizeH="0" baseline="0" noProof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83680" y="2657857"/>
            <a:ext cx="4876800" cy="20801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Char char="■"/>
              <a:tabLst/>
              <a:defRPr/>
            </a:pPr>
            <a:r>
              <a:rPr kumimoji="0" sz="1333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CRS G1 × 2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Fevers after day 1 (2/11) and day 4 (2/14) doses; recurrent G1 fevers 2/22 &amp; 2/25 with ↑ CRP → tocilizumab 2/26; no fevers since.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Char char="■"/>
              <a:tabLst/>
              <a:defRPr/>
            </a:pPr>
            <a:r>
              <a:rPr kumimoji="0" sz="1333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Skin G2 rash  (~12% BSA, arms + chest)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Triamcinolone BID; ointment for hands. CeraVe + Aquaphor. Derm consult if worsening.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Char char="■"/>
              <a:tabLst/>
              <a:defRPr/>
            </a:pPr>
            <a:r>
              <a:rPr kumimoji="0" sz="1333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Dysgeusia G2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Miracle-berry lozenges, sour candies.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Char char="■"/>
              <a:tabLst/>
              <a:defRPr/>
            </a:pPr>
            <a:r>
              <a:rPr kumimoji="0" sz="1333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Dry mouth &amp; dry/peeling skin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Dex + nystatin swish-and-spit; CeraVe, AmLactin, triamcinolone.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83680" y="4998719"/>
            <a:ext cx="4876800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33" b="1" i="0" u="none" strike="noStrike" kern="1200" cap="none" spc="0" normalizeH="0" baseline="0" noProof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3680" y="5315712"/>
            <a:ext cx="4876800" cy="6207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Char char="■"/>
              <a:tabLst/>
              <a:defRPr/>
            </a:pPr>
            <a:r>
              <a:rPr kumimoji="0" sz="1333" b="1" i="0" u="none" strike="noStrike" kern="1200" cap="none" spc="0" normalizeH="0" baseline="0" noProof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Infections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Non-neutropenic fevers; recent Gemella bacteremia.</a:t>
            </a:r>
          </a:p>
          <a:p>
            <a:pPr marL="304792" marR="0" lvl="0" indent="-3047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Char char="■"/>
              <a:tabLst/>
              <a:defRPr/>
            </a:pPr>
            <a:r>
              <a:rPr kumimoji="0" sz="1267" b="0" i="0" u="none" strike="noStrike" kern="1200" cap="none" spc="0" normalizeH="0" baseline="0" noProof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Fungal concern — BDG &gt; 500.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600" y="6461760"/>
            <a:ext cx="1097280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1" u="none" strike="noStrike" kern="1200" cap="none" spc="0" normalizeH="0" baseline="0" noProof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 ·  Bispecific Antibody Toxicities  ·  M. Steinbach  ·  ONS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35622-CFB7-999E-9859-93E9E6039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806A9-FCF4-29F4-D937-0F5B016C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DDE62-5689-9926-223E-2D0292F88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bispecific antibodies be safely delivered in a community oncology setting, and what role can nurses play in helping this happen?  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any of the available BCMA-targeted bispecific antibodies — teclistamab, elranatamab or linvoseltamab — offer any advantages over the others in terms of global tolerability or convenience and ease of administration? How, if at all, do these factors affect your selection among them? </a:t>
            </a:r>
          </a:p>
        </p:txBody>
      </p:sp>
    </p:spTree>
    <p:extLst>
      <p:ext uri="{BB962C8B-B14F-4D97-AF65-F5344CB8AC3E}">
        <p14:creationId xmlns:p14="http://schemas.microsoft.com/office/powerpoint/2010/main" val="198981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BC599-6765-93D1-F1C2-870997CDD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A02E62-47AB-85DE-CA57-58B979595C5B}"/>
              </a:ext>
            </a:extLst>
          </p:cNvPr>
          <p:cNvSpPr/>
          <p:nvPr/>
        </p:nvSpPr>
        <p:spPr bwMode="auto">
          <a:xfrm>
            <a:off x="758948" y="3789040"/>
            <a:ext cx="10512305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FCC12-64D9-C7C3-6C2A-7DEDB2CE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68583-8C10-D0B0-762C-0314A5667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Introduction: </a:t>
            </a:r>
            <a:r>
              <a:rPr lang="en-US" sz="2500" dirty="0">
                <a:solidFill>
                  <a:schemeClr val="tx1"/>
                </a:solidFill>
              </a:rPr>
              <a:t>The Multiple Myeloma (MM) Treatment Journey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Role of Chimeric Antigen Receptor T-Cell Therapy in Relapsed/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Refractory (R/R)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Role of BCMA- and Non-BCMA-Targeted Bispecific Antibodies in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R/R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3: Utility of Belantamab Mafodotin in R/R MM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Potential Role of Cereblon E3 Ligase Modulators in MM </a:t>
            </a:r>
          </a:p>
        </p:txBody>
      </p:sp>
    </p:spTree>
    <p:extLst>
      <p:ext uri="{BB962C8B-B14F-4D97-AF65-F5344CB8AC3E}">
        <p14:creationId xmlns:p14="http://schemas.microsoft.com/office/powerpoint/2010/main" val="12386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FF15D8E-119A-AD41-4132-388EB5448482}"/>
              </a:ext>
            </a:extLst>
          </p:cNvPr>
          <p:cNvSpPr txBox="1">
            <a:spLocks/>
          </p:cNvSpPr>
          <p:nvPr/>
        </p:nvSpPr>
        <p:spPr bwMode="auto">
          <a:xfrm>
            <a:off x="1235220" y="1271339"/>
            <a:ext cx="9891960" cy="31931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07" tIns="60904" rIns="121807" bIns="609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Utility of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Belantamab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Mafodotin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Relapsed/Refractory Multiple Myeloma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May 16, 2026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Hans Lee, MD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Director, Multiple Myeloma Research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Sarah Cannon Research Institute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7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4319" y="422892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b="1" dirty="0" err="1">
                <a:solidFill>
                  <a:schemeClr val="tx1"/>
                </a:solidFill>
                <a:latin typeface="Arial"/>
                <a:cs typeface="Arial"/>
              </a:rPr>
              <a:t>Belantamab</a:t>
            </a:r>
            <a:r>
              <a:rPr lang="it-IT" sz="36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3600" b="1" dirty="0" err="1">
                <a:solidFill>
                  <a:schemeClr val="tx1"/>
                </a:solidFill>
                <a:latin typeface="Arial"/>
                <a:cs typeface="Arial"/>
              </a:rPr>
              <a:t>Mafodotin</a:t>
            </a:r>
            <a:r>
              <a:rPr lang="it-IT" sz="3600" b="1" dirty="0">
                <a:solidFill>
                  <a:schemeClr val="tx1"/>
                </a:solidFill>
                <a:latin typeface="Arial"/>
                <a:cs typeface="Arial"/>
              </a:rPr>
              <a:t> (</a:t>
            </a:r>
            <a:r>
              <a:rPr lang="it-IT" sz="3600" b="1" dirty="0" err="1">
                <a:solidFill>
                  <a:schemeClr val="tx1"/>
                </a:solidFill>
                <a:latin typeface="Arial"/>
                <a:cs typeface="Arial"/>
              </a:rPr>
              <a:t>Belamaf</a:t>
            </a:r>
            <a:r>
              <a:rPr lang="it-IT" sz="3600" b="1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76" name="Oval 75"/>
          <p:cNvSpPr/>
          <p:nvPr/>
        </p:nvSpPr>
        <p:spPr>
          <a:xfrm>
            <a:off x="3298915" y="1534187"/>
            <a:ext cx="2978775" cy="228006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447678" y="2884307"/>
            <a:ext cx="971178" cy="75070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464317" y="3014725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Myeloma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</a:t>
            </a:r>
          </a:p>
        </p:txBody>
      </p:sp>
      <p:sp>
        <p:nvSpPr>
          <p:cNvPr id="82" name="Trapezoid 81"/>
          <p:cNvSpPr/>
          <p:nvPr/>
        </p:nvSpPr>
        <p:spPr>
          <a:xfrm>
            <a:off x="6840508" y="1965806"/>
            <a:ext cx="117480" cy="252521"/>
          </a:xfrm>
          <a:prstGeom prst="trapezoid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997731" y="2003781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BCMA</a:t>
            </a:r>
          </a:p>
        </p:txBody>
      </p:sp>
      <p:grpSp>
        <p:nvGrpSpPr>
          <p:cNvPr id="170" name="Group 169"/>
          <p:cNvGrpSpPr/>
          <p:nvPr/>
        </p:nvGrpSpPr>
        <p:grpSpPr>
          <a:xfrm>
            <a:off x="1739160" y="3171443"/>
            <a:ext cx="1762201" cy="2283613"/>
            <a:chOff x="165055" y="3960582"/>
            <a:chExt cx="1762201" cy="2283613"/>
          </a:xfrm>
        </p:grpSpPr>
        <p:sp>
          <p:nvSpPr>
            <p:cNvPr id="77" name="Oval 76"/>
            <p:cNvSpPr/>
            <p:nvPr/>
          </p:nvSpPr>
          <p:spPr>
            <a:xfrm rot="918710">
              <a:off x="165055" y="4678562"/>
              <a:ext cx="1762201" cy="156563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Flowchart: Delay 35"/>
            <p:cNvSpPr/>
            <p:nvPr/>
          </p:nvSpPr>
          <p:spPr>
            <a:xfrm rot="17877302">
              <a:off x="1314661" y="4575949"/>
              <a:ext cx="338813" cy="74258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515031" y="4988233"/>
              <a:ext cx="1062106" cy="93818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NK Cell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108505" y="4777451"/>
              <a:ext cx="521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9569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CD16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67544" y="4005064"/>
              <a:ext cx="1084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9569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ADCC</a:t>
              </a:r>
            </a:p>
          </p:txBody>
        </p:sp>
        <p:grpSp>
          <p:nvGrpSpPr>
            <p:cNvPr id="94" name="Group 93"/>
            <p:cNvGrpSpPr/>
            <p:nvPr/>
          </p:nvGrpSpPr>
          <p:grpSpPr>
            <a:xfrm rot="16534586">
              <a:off x="1414760" y="4085112"/>
              <a:ext cx="596899" cy="347840"/>
              <a:chOff x="2114580" y="2066115"/>
              <a:chExt cx="596899" cy="347840"/>
            </a:xfrm>
          </p:grpSpPr>
          <p:grpSp>
            <p:nvGrpSpPr>
              <p:cNvPr id="132" name="Group 131"/>
              <p:cNvGrpSpPr/>
              <p:nvPr/>
            </p:nvGrpSpPr>
            <p:grpSpPr>
              <a:xfrm rot="13110277">
                <a:off x="2114580" y="2066115"/>
                <a:ext cx="496013" cy="347840"/>
                <a:chOff x="3554138" y="3757825"/>
                <a:chExt cx="496013" cy="347840"/>
              </a:xfrm>
            </p:grpSpPr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4F83C4AA-5DBE-494C-9429-C105A1C19F92}"/>
                    </a:ext>
                  </a:extLst>
                </p:cNvPr>
                <p:cNvGrpSpPr/>
                <p:nvPr/>
              </p:nvGrpSpPr>
              <p:grpSpPr>
                <a:xfrm>
                  <a:off x="3554138" y="3757825"/>
                  <a:ext cx="437980" cy="341239"/>
                  <a:chOff x="6227352" y="2535689"/>
                  <a:chExt cx="260225" cy="229444"/>
                </a:xfrm>
              </p:grpSpPr>
              <p:sp>
                <p:nvSpPr>
                  <p:cNvPr id="139" name="Rounded Rectangle 50">
                    <a:extLst>
                      <a:ext uri="{FF2B5EF4-FFF2-40B4-BE49-F238E27FC236}">
                        <a16:creationId xmlns:a16="http://schemas.microsoft.com/office/drawing/2014/main" id="{06D7FC0C-0140-457A-99E3-325FA716D590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6381763" y="2606430"/>
                    <a:ext cx="74772" cy="136857"/>
                  </a:xfrm>
                  <a:prstGeom prst="roundRect">
                    <a:avLst/>
                  </a:prstGeom>
                  <a:solidFill>
                    <a:srgbClr val="70AD47"/>
                  </a:solidFill>
                  <a:ln w="6350" cap="flat" cmpd="sng" algn="ctr">
                    <a:solidFill>
                      <a:srgbClr val="70AD47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35728" marR="0" lvl="0" indent="-135728" algn="ctr" defTabSz="914169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Tx/>
                      <a:buFont typeface="Arial" pitchFamily="34" charset="0"/>
                      <a:buChar char="–"/>
                      <a:tabLst/>
                      <a:defRPr/>
                    </a:pPr>
                    <a:endParaRPr kumimoji="0" lang="en-GB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lowchart: Data 175">
                    <a:extLst>
                      <a:ext uri="{FF2B5EF4-FFF2-40B4-BE49-F238E27FC236}">
                        <a16:creationId xmlns:a16="http://schemas.microsoft.com/office/drawing/2014/main" id="{9C2DFDE5-6D3B-41BE-9F10-CE9338232006}"/>
                      </a:ext>
                    </a:extLst>
                  </p:cNvPr>
                  <p:cNvSpPr/>
                  <p:nvPr/>
                </p:nvSpPr>
                <p:spPr bwMode="auto">
                  <a:xfrm rot="8100000" flipH="1">
                    <a:off x="6227352" y="2729133"/>
                    <a:ext cx="180000" cy="36000"/>
                  </a:xfrm>
                  <a:prstGeom prst="flowChartInputOutput">
                    <a:avLst/>
                  </a:prstGeom>
                  <a:solidFill>
                    <a:srgbClr val="70AD47"/>
                  </a:solidFill>
                  <a:ln w="6350" cap="rnd" cmpd="sng" algn="ctr">
                    <a:solidFill>
                      <a:srgbClr val="70AD47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35728" marR="0" lvl="0" indent="-135728" algn="ctr" defTabSz="914169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Tx/>
                      <a:buFont typeface="Arial" pitchFamily="34" charset="0"/>
                      <a:buChar char="–"/>
                      <a:tabLst/>
                      <a:defRPr/>
                    </a:pPr>
                    <a:endParaRPr kumimoji="0" lang="en-GB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Flowchart: Data 176">
                    <a:extLst>
                      <a:ext uri="{FF2B5EF4-FFF2-40B4-BE49-F238E27FC236}">
                        <a16:creationId xmlns:a16="http://schemas.microsoft.com/office/drawing/2014/main" id="{5B04BB4D-EAFF-4D8F-AFB7-6EA1AFD1D87E}"/>
                      </a:ext>
                    </a:extLst>
                  </p:cNvPr>
                  <p:cNvSpPr/>
                  <p:nvPr/>
                </p:nvSpPr>
                <p:spPr bwMode="auto">
                  <a:xfrm rot="2700000">
                    <a:off x="6227352" y="2607689"/>
                    <a:ext cx="180000" cy="36000"/>
                  </a:xfrm>
                  <a:prstGeom prst="flowChartInputOutput">
                    <a:avLst/>
                  </a:prstGeom>
                  <a:solidFill>
                    <a:srgbClr val="70AD47"/>
                  </a:solidFill>
                  <a:ln w="6350" cap="rnd" cmpd="sng" algn="ctr">
                    <a:solidFill>
                      <a:srgbClr val="70AD47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35728" marR="0" lvl="0" indent="-135728" algn="ctr" defTabSz="914169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Tx/>
                      <a:buFont typeface="Arial" pitchFamily="34" charset="0"/>
                      <a:buChar char="–"/>
                      <a:tabLst/>
                      <a:defRPr/>
                    </a:pPr>
                    <a:endParaRPr kumimoji="0" lang="en-GB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5" name="5-Point Star 41">
                  <a:extLst>
                    <a:ext uri="{FF2B5EF4-FFF2-40B4-BE49-F238E27FC236}">
                      <a16:creationId xmlns:a16="http://schemas.microsoft.com/office/drawing/2014/main" id="{81CA410C-A7C3-4D88-9B5F-262AEAABD012}"/>
                    </a:ext>
                  </a:extLst>
                </p:cNvPr>
                <p:cNvSpPr/>
                <p:nvPr/>
              </p:nvSpPr>
              <p:spPr bwMode="auto">
                <a:xfrm rot="905843">
                  <a:off x="3905416" y="3790666"/>
                  <a:ext cx="144735" cy="141464"/>
                </a:xfrm>
                <a:prstGeom prst="star5">
                  <a:avLst/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5-Point Star 42">
                  <a:extLst>
                    <a:ext uri="{FF2B5EF4-FFF2-40B4-BE49-F238E27FC236}">
                      <a16:creationId xmlns:a16="http://schemas.microsoft.com/office/drawing/2014/main" id="{2BF0AE5B-DE45-4954-BADC-257E9E08EC39}"/>
                    </a:ext>
                  </a:extLst>
                </p:cNvPr>
                <p:cNvSpPr/>
                <p:nvPr/>
              </p:nvSpPr>
              <p:spPr bwMode="auto">
                <a:xfrm rot="905843">
                  <a:off x="3773160" y="3790667"/>
                  <a:ext cx="144735" cy="141464"/>
                </a:xfrm>
                <a:prstGeom prst="star5">
                  <a:avLst/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5-Point Star 43">
                  <a:extLst>
                    <a:ext uri="{FF2B5EF4-FFF2-40B4-BE49-F238E27FC236}">
                      <a16:creationId xmlns:a16="http://schemas.microsoft.com/office/drawing/2014/main" id="{C88381E3-F05C-47AA-AB31-B2835B885A68}"/>
                    </a:ext>
                  </a:extLst>
                </p:cNvPr>
                <p:cNvSpPr/>
                <p:nvPr/>
              </p:nvSpPr>
              <p:spPr bwMode="auto">
                <a:xfrm rot="905843">
                  <a:off x="3905416" y="3964199"/>
                  <a:ext cx="144735" cy="141464"/>
                </a:xfrm>
                <a:prstGeom prst="star5">
                  <a:avLst/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5-Point Star 44">
                  <a:extLst>
                    <a:ext uri="{FF2B5EF4-FFF2-40B4-BE49-F238E27FC236}">
                      <a16:creationId xmlns:a16="http://schemas.microsoft.com/office/drawing/2014/main" id="{EF553D6C-EB32-461A-8C92-E8123587BA15}"/>
                    </a:ext>
                  </a:extLst>
                </p:cNvPr>
                <p:cNvSpPr/>
                <p:nvPr/>
              </p:nvSpPr>
              <p:spPr bwMode="auto">
                <a:xfrm rot="905843">
                  <a:off x="3773160" y="3964201"/>
                  <a:ext cx="144735" cy="141464"/>
                </a:xfrm>
                <a:prstGeom prst="star5">
                  <a:avLst/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" name="Trapezoid 132"/>
              <p:cNvSpPr/>
              <p:nvPr/>
            </p:nvSpPr>
            <p:spPr>
              <a:xfrm rot="18459515">
                <a:off x="2526479" y="2207569"/>
                <a:ext cx="117480" cy="252521"/>
              </a:xfrm>
              <a:prstGeom prst="trapezoid">
                <a:avLst/>
              </a:prstGeom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1" name="Group 170"/>
          <p:cNvGrpSpPr/>
          <p:nvPr/>
        </p:nvGrpSpPr>
        <p:grpSpPr>
          <a:xfrm>
            <a:off x="5653572" y="3126862"/>
            <a:ext cx="2364740" cy="2266921"/>
            <a:chOff x="4079468" y="3916001"/>
            <a:chExt cx="2364740" cy="2266921"/>
          </a:xfrm>
        </p:grpSpPr>
        <p:sp>
          <p:nvSpPr>
            <p:cNvPr id="85" name="Freeform 84"/>
            <p:cNvSpPr/>
            <p:nvPr/>
          </p:nvSpPr>
          <p:spPr>
            <a:xfrm rot="4291464">
              <a:off x="4376893" y="4230421"/>
              <a:ext cx="1907841" cy="1997161"/>
            </a:xfrm>
            <a:custGeom>
              <a:avLst/>
              <a:gdLst>
                <a:gd name="connsiteX0" fmla="*/ 570016 w 2067252"/>
                <a:gd name="connsiteY0" fmla="*/ 296883 h 1940088"/>
                <a:gd name="connsiteX1" fmla="*/ 570016 w 2067252"/>
                <a:gd name="connsiteY1" fmla="*/ 296883 h 1940088"/>
                <a:gd name="connsiteX2" fmla="*/ 653143 w 2067252"/>
                <a:gd name="connsiteY2" fmla="*/ 166254 h 1940088"/>
                <a:gd name="connsiteX3" fmla="*/ 688769 w 2067252"/>
                <a:gd name="connsiteY3" fmla="*/ 130628 h 1940088"/>
                <a:gd name="connsiteX4" fmla="*/ 712520 w 2067252"/>
                <a:gd name="connsiteY4" fmla="*/ 95002 h 1940088"/>
                <a:gd name="connsiteX5" fmla="*/ 748146 w 2067252"/>
                <a:gd name="connsiteY5" fmla="*/ 83127 h 1940088"/>
                <a:gd name="connsiteX6" fmla="*/ 819398 w 2067252"/>
                <a:gd name="connsiteY6" fmla="*/ 47501 h 1940088"/>
                <a:gd name="connsiteX7" fmla="*/ 855024 w 2067252"/>
                <a:gd name="connsiteY7" fmla="*/ 23750 h 1940088"/>
                <a:gd name="connsiteX8" fmla="*/ 914400 w 2067252"/>
                <a:gd name="connsiteY8" fmla="*/ 11875 h 1940088"/>
                <a:gd name="connsiteX9" fmla="*/ 961902 w 2067252"/>
                <a:gd name="connsiteY9" fmla="*/ 0 h 1940088"/>
                <a:gd name="connsiteX10" fmla="*/ 1092530 w 2067252"/>
                <a:gd name="connsiteY10" fmla="*/ 23750 h 1940088"/>
                <a:gd name="connsiteX11" fmla="*/ 1128156 w 2067252"/>
                <a:gd name="connsiteY11" fmla="*/ 47501 h 1940088"/>
                <a:gd name="connsiteX12" fmla="*/ 1151907 w 2067252"/>
                <a:gd name="connsiteY12" fmla="*/ 83127 h 1940088"/>
                <a:gd name="connsiteX13" fmla="*/ 1187533 w 2067252"/>
                <a:gd name="connsiteY13" fmla="*/ 106878 h 1940088"/>
                <a:gd name="connsiteX14" fmla="*/ 1235034 w 2067252"/>
                <a:gd name="connsiteY14" fmla="*/ 178130 h 1940088"/>
                <a:gd name="connsiteX15" fmla="*/ 1318162 w 2067252"/>
                <a:gd name="connsiteY15" fmla="*/ 237506 h 1940088"/>
                <a:gd name="connsiteX16" fmla="*/ 1579419 w 2067252"/>
                <a:gd name="connsiteY16" fmla="*/ 225631 h 1940088"/>
                <a:gd name="connsiteX17" fmla="*/ 1615045 w 2067252"/>
                <a:gd name="connsiteY17" fmla="*/ 201880 h 1940088"/>
                <a:gd name="connsiteX18" fmla="*/ 1650671 w 2067252"/>
                <a:gd name="connsiteY18" fmla="*/ 190005 h 1940088"/>
                <a:gd name="connsiteX19" fmla="*/ 1793175 w 2067252"/>
                <a:gd name="connsiteY19" fmla="*/ 201880 h 1940088"/>
                <a:gd name="connsiteX20" fmla="*/ 1828800 w 2067252"/>
                <a:gd name="connsiteY20" fmla="*/ 213756 h 1940088"/>
                <a:gd name="connsiteX21" fmla="*/ 1852551 w 2067252"/>
                <a:gd name="connsiteY21" fmla="*/ 249382 h 1940088"/>
                <a:gd name="connsiteX22" fmla="*/ 1935678 w 2067252"/>
                <a:gd name="connsiteY22" fmla="*/ 356259 h 1940088"/>
                <a:gd name="connsiteX23" fmla="*/ 1983180 w 2067252"/>
                <a:gd name="connsiteY23" fmla="*/ 439387 h 1940088"/>
                <a:gd name="connsiteX24" fmla="*/ 1983180 w 2067252"/>
                <a:gd name="connsiteY24" fmla="*/ 700644 h 1940088"/>
                <a:gd name="connsiteX25" fmla="*/ 1971304 w 2067252"/>
                <a:gd name="connsiteY25" fmla="*/ 736270 h 1940088"/>
                <a:gd name="connsiteX26" fmla="*/ 1864426 w 2067252"/>
                <a:gd name="connsiteY26" fmla="*/ 819397 h 1940088"/>
                <a:gd name="connsiteX27" fmla="*/ 1828800 w 2067252"/>
                <a:gd name="connsiteY27" fmla="*/ 843148 h 1940088"/>
                <a:gd name="connsiteX28" fmla="*/ 1816925 w 2067252"/>
                <a:gd name="connsiteY28" fmla="*/ 878774 h 1940088"/>
                <a:gd name="connsiteX29" fmla="*/ 1840676 w 2067252"/>
                <a:gd name="connsiteY29" fmla="*/ 1080654 h 1940088"/>
                <a:gd name="connsiteX30" fmla="*/ 1876302 w 2067252"/>
                <a:gd name="connsiteY30" fmla="*/ 1151906 h 1940088"/>
                <a:gd name="connsiteX31" fmla="*/ 1911928 w 2067252"/>
                <a:gd name="connsiteY31" fmla="*/ 1175657 h 1940088"/>
                <a:gd name="connsiteX32" fmla="*/ 1983180 w 2067252"/>
                <a:gd name="connsiteY32" fmla="*/ 1246909 h 1940088"/>
                <a:gd name="connsiteX33" fmla="*/ 2042556 w 2067252"/>
                <a:gd name="connsiteY33" fmla="*/ 1306285 h 1940088"/>
                <a:gd name="connsiteX34" fmla="*/ 2066307 w 2067252"/>
                <a:gd name="connsiteY34" fmla="*/ 1341911 h 1940088"/>
                <a:gd name="connsiteX35" fmla="*/ 2054432 w 2067252"/>
                <a:gd name="connsiteY35" fmla="*/ 1508166 h 1940088"/>
                <a:gd name="connsiteX36" fmla="*/ 1995055 w 2067252"/>
                <a:gd name="connsiteY36" fmla="*/ 1567543 h 1940088"/>
                <a:gd name="connsiteX37" fmla="*/ 1947554 w 2067252"/>
                <a:gd name="connsiteY37" fmla="*/ 1603169 h 1940088"/>
                <a:gd name="connsiteX38" fmla="*/ 1840676 w 2067252"/>
                <a:gd name="connsiteY38" fmla="*/ 1626919 h 1940088"/>
                <a:gd name="connsiteX39" fmla="*/ 1603169 w 2067252"/>
                <a:gd name="connsiteY39" fmla="*/ 1615044 h 1940088"/>
                <a:gd name="connsiteX40" fmla="*/ 1531917 w 2067252"/>
                <a:gd name="connsiteY40" fmla="*/ 1591293 h 1940088"/>
                <a:gd name="connsiteX41" fmla="*/ 1496291 w 2067252"/>
                <a:gd name="connsiteY41" fmla="*/ 1579418 h 1940088"/>
                <a:gd name="connsiteX42" fmla="*/ 1365663 w 2067252"/>
                <a:gd name="connsiteY42" fmla="*/ 1591293 h 1940088"/>
                <a:gd name="connsiteX43" fmla="*/ 1294411 w 2067252"/>
                <a:gd name="connsiteY43" fmla="*/ 1662545 h 1940088"/>
                <a:gd name="connsiteX44" fmla="*/ 1258785 w 2067252"/>
                <a:gd name="connsiteY44" fmla="*/ 1674420 h 1940088"/>
                <a:gd name="connsiteX45" fmla="*/ 1235034 w 2067252"/>
                <a:gd name="connsiteY45" fmla="*/ 1710046 h 1940088"/>
                <a:gd name="connsiteX46" fmla="*/ 1187533 w 2067252"/>
                <a:gd name="connsiteY46" fmla="*/ 1816924 h 1940088"/>
                <a:gd name="connsiteX47" fmla="*/ 1151907 w 2067252"/>
                <a:gd name="connsiteY47" fmla="*/ 1840675 h 1940088"/>
                <a:gd name="connsiteX48" fmla="*/ 1068780 w 2067252"/>
                <a:gd name="connsiteY48" fmla="*/ 1900052 h 1940088"/>
                <a:gd name="connsiteX49" fmla="*/ 1033154 w 2067252"/>
                <a:gd name="connsiteY49" fmla="*/ 1911927 h 1940088"/>
                <a:gd name="connsiteX50" fmla="*/ 641268 w 2067252"/>
                <a:gd name="connsiteY50" fmla="*/ 1864426 h 1940088"/>
                <a:gd name="connsiteX51" fmla="*/ 629393 w 2067252"/>
                <a:gd name="connsiteY51" fmla="*/ 1805049 h 1940088"/>
                <a:gd name="connsiteX52" fmla="*/ 629393 w 2067252"/>
                <a:gd name="connsiteY52" fmla="*/ 1413163 h 1940088"/>
                <a:gd name="connsiteX53" fmla="*/ 581891 w 2067252"/>
                <a:gd name="connsiteY53" fmla="*/ 1330036 h 1940088"/>
                <a:gd name="connsiteX54" fmla="*/ 498764 w 2067252"/>
                <a:gd name="connsiteY54" fmla="*/ 1306285 h 1940088"/>
                <a:gd name="connsiteX55" fmla="*/ 427512 w 2067252"/>
                <a:gd name="connsiteY55" fmla="*/ 1270659 h 1940088"/>
                <a:gd name="connsiteX56" fmla="*/ 368136 w 2067252"/>
                <a:gd name="connsiteY56" fmla="*/ 1246909 h 1940088"/>
                <a:gd name="connsiteX57" fmla="*/ 296884 w 2067252"/>
                <a:gd name="connsiteY57" fmla="*/ 1235033 h 1940088"/>
                <a:gd name="connsiteX58" fmla="*/ 249382 w 2067252"/>
                <a:gd name="connsiteY58" fmla="*/ 1223158 h 1940088"/>
                <a:gd name="connsiteX59" fmla="*/ 166255 w 2067252"/>
                <a:gd name="connsiteY59" fmla="*/ 1187532 h 1940088"/>
                <a:gd name="connsiteX60" fmla="*/ 130629 w 2067252"/>
                <a:gd name="connsiteY60" fmla="*/ 1175657 h 1940088"/>
                <a:gd name="connsiteX61" fmla="*/ 47502 w 2067252"/>
                <a:gd name="connsiteY61" fmla="*/ 1092530 h 1940088"/>
                <a:gd name="connsiteX62" fmla="*/ 0 w 2067252"/>
                <a:gd name="connsiteY62" fmla="*/ 1021278 h 1940088"/>
                <a:gd name="connsiteX63" fmla="*/ 11876 w 2067252"/>
                <a:gd name="connsiteY63" fmla="*/ 795646 h 1940088"/>
                <a:gd name="connsiteX64" fmla="*/ 47502 w 2067252"/>
                <a:gd name="connsiteY64" fmla="*/ 760020 h 1940088"/>
                <a:gd name="connsiteX65" fmla="*/ 95003 w 2067252"/>
                <a:gd name="connsiteY65" fmla="*/ 724395 h 1940088"/>
                <a:gd name="connsiteX66" fmla="*/ 166255 w 2067252"/>
                <a:gd name="connsiteY66" fmla="*/ 688769 h 1940088"/>
                <a:gd name="connsiteX67" fmla="*/ 190006 w 2067252"/>
                <a:gd name="connsiteY67" fmla="*/ 653143 h 1940088"/>
                <a:gd name="connsiteX68" fmla="*/ 237507 w 2067252"/>
                <a:gd name="connsiteY68" fmla="*/ 605641 h 1940088"/>
                <a:gd name="connsiteX69" fmla="*/ 249382 w 2067252"/>
                <a:gd name="connsiteY69" fmla="*/ 391885 h 1940088"/>
                <a:gd name="connsiteX70" fmla="*/ 296884 w 2067252"/>
                <a:gd name="connsiteY70" fmla="*/ 320633 h 1940088"/>
                <a:gd name="connsiteX71" fmla="*/ 570016 w 2067252"/>
                <a:gd name="connsiteY71" fmla="*/ 296883 h 194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067252" h="1940088">
                  <a:moveTo>
                    <a:pt x="570016" y="296883"/>
                  </a:moveTo>
                  <a:lnTo>
                    <a:pt x="570016" y="296883"/>
                  </a:lnTo>
                  <a:cubicBezTo>
                    <a:pt x="597725" y="253340"/>
                    <a:pt x="616648" y="202749"/>
                    <a:pt x="653143" y="166254"/>
                  </a:cubicBezTo>
                  <a:cubicBezTo>
                    <a:pt x="665018" y="154379"/>
                    <a:pt x="678018" y="143530"/>
                    <a:pt x="688769" y="130628"/>
                  </a:cubicBezTo>
                  <a:cubicBezTo>
                    <a:pt x="697906" y="119664"/>
                    <a:pt x="701375" y="103918"/>
                    <a:pt x="712520" y="95002"/>
                  </a:cubicBezTo>
                  <a:cubicBezTo>
                    <a:pt x="722295" y="87182"/>
                    <a:pt x="736271" y="87085"/>
                    <a:pt x="748146" y="83127"/>
                  </a:cubicBezTo>
                  <a:cubicBezTo>
                    <a:pt x="850246" y="15060"/>
                    <a:pt x="721066" y="96667"/>
                    <a:pt x="819398" y="47501"/>
                  </a:cubicBezTo>
                  <a:cubicBezTo>
                    <a:pt x="832164" y="41118"/>
                    <a:pt x="841660" y="28761"/>
                    <a:pt x="855024" y="23750"/>
                  </a:cubicBezTo>
                  <a:cubicBezTo>
                    <a:pt x="873923" y="16663"/>
                    <a:pt x="894697" y="16253"/>
                    <a:pt x="914400" y="11875"/>
                  </a:cubicBezTo>
                  <a:cubicBezTo>
                    <a:pt x="930333" y="8335"/>
                    <a:pt x="946068" y="3958"/>
                    <a:pt x="961902" y="0"/>
                  </a:cubicBezTo>
                  <a:cubicBezTo>
                    <a:pt x="981163" y="2752"/>
                    <a:pt x="1064535" y="11752"/>
                    <a:pt x="1092530" y="23750"/>
                  </a:cubicBezTo>
                  <a:cubicBezTo>
                    <a:pt x="1105648" y="29372"/>
                    <a:pt x="1116281" y="39584"/>
                    <a:pt x="1128156" y="47501"/>
                  </a:cubicBezTo>
                  <a:cubicBezTo>
                    <a:pt x="1136073" y="59376"/>
                    <a:pt x="1141815" y="73035"/>
                    <a:pt x="1151907" y="83127"/>
                  </a:cubicBezTo>
                  <a:cubicBezTo>
                    <a:pt x="1161999" y="93219"/>
                    <a:pt x="1178135" y="96137"/>
                    <a:pt x="1187533" y="106878"/>
                  </a:cubicBezTo>
                  <a:cubicBezTo>
                    <a:pt x="1206330" y="128360"/>
                    <a:pt x="1212198" y="161003"/>
                    <a:pt x="1235034" y="178130"/>
                  </a:cubicBezTo>
                  <a:cubicBezTo>
                    <a:pt x="1293954" y="222319"/>
                    <a:pt x="1266068" y="202777"/>
                    <a:pt x="1318162" y="237506"/>
                  </a:cubicBezTo>
                  <a:cubicBezTo>
                    <a:pt x="1405248" y="233548"/>
                    <a:pt x="1492864" y="236018"/>
                    <a:pt x="1579419" y="225631"/>
                  </a:cubicBezTo>
                  <a:cubicBezTo>
                    <a:pt x="1593590" y="223931"/>
                    <a:pt x="1602279" y="208263"/>
                    <a:pt x="1615045" y="201880"/>
                  </a:cubicBezTo>
                  <a:cubicBezTo>
                    <a:pt x="1626241" y="196282"/>
                    <a:pt x="1638796" y="193963"/>
                    <a:pt x="1650671" y="190005"/>
                  </a:cubicBezTo>
                  <a:cubicBezTo>
                    <a:pt x="1698172" y="193963"/>
                    <a:pt x="1745927" y="195580"/>
                    <a:pt x="1793175" y="201880"/>
                  </a:cubicBezTo>
                  <a:cubicBezTo>
                    <a:pt x="1805583" y="203534"/>
                    <a:pt x="1819026" y="205936"/>
                    <a:pt x="1828800" y="213756"/>
                  </a:cubicBezTo>
                  <a:cubicBezTo>
                    <a:pt x="1839945" y="222672"/>
                    <a:pt x="1843414" y="238418"/>
                    <a:pt x="1852551" y="249382"/>
                  </a:cubicBezTo>
                  <a:cubicBezTo>
                    <a:pt x="1886706" y="290367"/>
                    <a:pt x="1915667" y="296231"/>
                    <a:pt x="1935678" y="356259"/>
                  </a:cubicBezTo>
                  <a:cubicBezTo>
                    <a:pt x="1953813" y="410662"/>
                    <a:pt x="1940043" y="381871"/>
                    <a:pt x="1983180" y="439387"/>
                  </a:cubicBezTo>
                  <a:cubicBezTo>
                    <a:pt x="2017680" y="542891"/>
                    <a:pt x="2002875" y="484000"/>
                    <a:pt x="1983180" y="700644"/>
                  </a:cubicBezTo>
                  <a:cubicBezTo>
                    <a:pt x="1982047" y="713110"/>
                    <a:pt x="1978248" y="725855"/>
                    <a:pt x="1971304" y="736270"/>
                  </a:cubicBezTo>
                  <a:cubicBezTo>
                    <a:pt x="1948979" y="769757"/>
                    <a:pt x="1892738" y="800522"/>
                    <a:pt x="1864426" y="819397"/>
                  </a:cubicBezTo>
                  <a:lnTo>
                    <a:pt x="1828800" y="843148"/>
                  </a:lnTo>
                  <a:cubicBezTo>
                    <a:pt x="1824842" y="855023"/>
                    <a:pt x="1816925" y="866256"/>
                    <a:pt x="1816925" y="878774"/>
                  </a:cubicBezTo>
                  <a:cubicBezTo>
                    <a:pt x="1816925" y="930786"/>
                    <a:pt x="1814106" y="1020873"/>
                    <a:pt x="1840676" y="1080654"/>
                  </a:cubicBezTo>
                  <a:cubicBezTo>
                    <a:pt x="1851461" y="1104919"/>
                    <a:pt x="1860370" y="1130663"/>
                    <a:pt x="1876302" y="1151906"/>
                  </a:cubicBezTo>
                  <a:cubicBezTo>
                    <a:pt x="1884865" y="1163324"/>
                    <a:pt x="1901261" y="1166175"/>
                    <a:pt x="1911928" y="1175657"/>
                  </a:cubicBezTo>
                  <a:cubicBezTo>
                    <a:pt x="1937032" y="1197972"/>
                    <a:pt x="1964549" y="1218961"/>
                    <a:pt x="1983180" y="1246909"/>
                  </a:cubicBezTo>
                  <a:cubicBezTo>
                    <a:pt x="2014847" y="1294410"/>
                    <a:pt x="1995055" y="1274618"/>
                    <a:pt x="2042556" y="1306285"/>
                  </a:cubicBezTo>
                  <a:cubicBezTo>
                    <a:pt x="2050473" y="1318160"/>
                    <a:pt x="2065469" y="1327663"/>
                    <a:pt x="2066307" y="1341911"/>
                  </a:cubicBezTo>
                  <a:cubicBezTo>
                    <a:pt x="2069570" y="1397375"/>
                    <a:pt x="2064087" y="1453452"/>
                    <a:pt x="2054432" y="1508166"/>
                  </a:cubicBezTo>
                  <a:cubicBezTo>
                    <a:pt x="2048951" y="1539224"/>
                    <a:pt x="2016369" y="1552318"/>
                    <a:pt x="1995055" y="1567543"/>
                  </a:cubicBezTo>
                  <a:cubicBezTo>
                    <a:pt x="1978950" y="1579047"/>
                    <a:pt x="1964738" y="1593349"/>
                    <a:pt x="1947554" y="1603169"/>
                  </a:cubicBezTo>
                  <a:cubicBezTo>
                    <a:pt x="1923480" y="1616926"/>
                    <a:pt x="1858117" y="1624012"/>
                    <a:pt x="1840676" y="1626919"/>
                  </a:cubicBezTo>
                  <a:cubicBezTo>
                    <a:pt x="1761507" y="1622961"/>
                    <a:pt x="1681914" y="1624130"/>
                    <a:pt x="1603169" y="1615044"/>
                  </a:cubicBezTo>
                  <a:cubicBezTo>
                    <a:pt x="1578299" y="1612174"/>
                    <a:pt x="1555668" y="1599210"/>
                    <a:pt x="1531917" y="1591293"/>
                  </a:cubicBezTo>
                  <a:lnTo>
                    <a:pt x="1496291" y="1579418"/>
                  </a:lnTo>
                  <a:cubicBezTo>
                    <a:pt x="1452748" y="1583376"/>
                    <a:pt x="1406092" y="1574646"/>
                    <a:pt x="1365663" y="1591293"/>
                  </a:cubicBezTo>
                  <a:cubicBezTo>
                    <a:pt x="1334604" y="1604082"/>
                    <a:pt x="1326276" y="1651924"/>
                    <a:pt x="1294411" y="1662545"/>
                  </a:cubicBezTo>
                  <a:lnTo>
                    <a:pt x="1258785" y="1674420"/>
                  </a:lnTo>
                  <a:cubicBezTo>
                    <a:pt x="1250868" y="1686295"/>
                    <a:pt x="1240831" y="1697004"/>
                    <a:pt x="1235034" y="1710046"/>
                  </a:cubicBezTo>
                  <a:cubicBezTo>
                    <a:pt x="1216219" y="1752381"/>
                    <a:pt x="1219785" y="1784672"/>
                    <a:pt x="1187533" y="1816924"/>
                  </a:cubicBezTo>
                  <a:cubicBezTo>
                    <a:pt x="1177441" y="1827016"/>
                    <a:pt x="1163782" y="1832758"/>
                    <a:pt x="1151907" y="1840675"/>
                  </a:cubicBezTo>
                  <a:cubicBezTo>
                    <a:pt x="1132115" y="1900052"/>
                    <a:pt x="1151907" y="1872343"/>
                    <a:pt x="1068780" y="1900052"/>
                  </a:cubicBezTo>
                  <a:lnTo>
                    <a:pt x="1033154" y="1911927"/>
                  </a:lnTo>
                  <a:cubicBezTo>
                    <a:pt x="1000692" y="1910880"/>
                    <a:pt x="692444" y="2000895"/>
                    <a:pt x="641268" y="1864426"/>
                  </a:cubicBezTo>
                  <a:cubicBezTo>
                    <a:pt x="634181" y="1845527"/>
                    <a:pt x="633351" y="1824841"/>
                    <a:pt x="629393" y="1805049"/>
                  </a:cubicBezTo>
                  <a:cubicBezTo>
                    <a:pt x="646350" y="1618518"/>
                    <a:pt x="648857" y="1656457"/>
                    <a:pt x="629393" y="1413163"/>
                  </a:cubicBezTo>
                  <a:cubicBezTo>
                    <a:pt x="627195" y="1385682"/>
                    <a:pt x="599830" y="1344985"/>
                    <a:pt x="581891" y="1330036"/>
                  </a:cubicBezTo>
                  <a:cubicBezTo>
                    <a:pt x="574592" y="1323953"/>
                    <a:pt x="501288" y="1306916"/>
                    <a:pt x="498764" y="1306285"/>
                  </a:cubicBezTo>
                  <a:cubicBezTo>
                    <a:pt x="444717" y="1270255"/>
                    <a:pt x="483699" y="1291729"/>
                    <a:pt x="427512" y="1270659"/>
                  </a:cubicBezTo>
                  <a:cubicBezTo>
                    <a:pt x="407553" y="1263174"/>
                    <a:pt x="388701" y="1252518"/>
                    <a:pt x="368136" y="1246909"/>
                  </a:cubicBezTo>
                  <a:cubicBezTo>
                    <a:pt x="344906" y="1240574"/>
                    <a:pt x="320495" y="1239755"/>
                    <a:pt x="296884" y="1235033"/>
                  </a:cubicBezTo>
                  <a:cubicBezTo>
                    <a:pt x="280880" y="1231832"/>
                    <a:pt x="265075" y="1227642"/>
                    <a:pt x="249382" y="1223158"/>
                  </a:cubicBezTo>
                  <a:cubicBezTo>
                    <a:pt x="193681" y="1207244"/>
                    <a:pt x="229592" y="1214677"/>
                    <a:pt x="166255" y="1187532"/>
                  </a:cubicBezTo>
                  <a:cubicBezTo>
                    <a:pt x="154749" y="1182601"/>
                    <a:pt x="142504" y="1179615"/>
                    <a:pt x="130629" y="1175657"/>
                  </a:cubicBezTo>
                  <a:cubicBezTo>
                    <a:pt x="-1509" y="1087566"/>
                    <a:pt x="90536" y="1169991"/>
                    <a:pt x="47502" y="1092530"/>
                  </a:cubicBezTo>
                  <a:cubicBezTo>
                    <a:pt x="33639" y="1067577"/>
                    <a:pt x="0" y="1021278"/>
                    <a:pt x="0" y="1021278"/>
                  </a:cubicBezTo>
                  <a:cubicBezTo>
                    <a:pt x="3959" y="946067"/>
                    <a:pt x="-1597" y="869746"/>
                    <a:pt x="11876" y="795646"/>
                  </a:cubicBezTo>
                  <a:cubicBezTo>
                    <a:pt x="14880" y="779123"/>
                    <a:pt x="34751" y="770949"/>
                    <a:pt x="47502" y="760020"/>
                  </a:cubicBezTo>
                  <a:cubicBezTo>
                    <a:pt x="62529" y="747140"/>
                    <a:pt x="77819" y="734215"/>
                    <a:pt x="95003" y="724395"/>
                  </a:cubicBezTo>
                  <a:cubicBezTo>
                    <a:pt x="267095" y="626057"/>
                    <a:pt x="-19941" y="812897"/>
                    <a:pt x="166255" y="688769"/>
                  </a:cubicBezTo>
                  <a:cubicBezTo>
                    <a:pt x="174172" y="676894"/>
                    <a:pt x="178861" y="662059"/>
                    <a:pt x="190006" y="653143"/>
                  </a:cubicBezTo>
                  <a:cubicBezTo>
                    <a:pt x="247583" y="607081"/>
                    <a:pt x="211598" y="683369"/>
                    <a:pt x="237507" y="605641"/>
                  </a:cubicBezTo>
                  <a:cubicBezTo>
                    <a:pt x="241465" y="534389"/>
                    <a:pt x="242616" y="462925"/>
                    <a:pt x="249382" y="391885"/>
                  </a:cubicBezTo>
                  <a:cubicBezTo>
                    <a:pt x="251399" y="370712"/>
                    <a:pt x="272760" y="324344"/>
                    <a:pt x="296884" y="320633"/>
                  </a:cubicBezTo>
                  <a:cubicBezTo>
                    <a:pt x="375189" y="308586"/>
                    <a:pt x="524494" y="300841"/>
                    <a:pt x="570016" y="29688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4818488" y="4905143"/>
              <a:ext cx="1237839" cy="73382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818488" y="5143257"/>
              <a:ext cx="12378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Macrophage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23626" y="3916001"/>
              <a:ext cx="1020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9569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ADCP</a:t>
              </a:r>
            </a:p>
          </p:txBody>
        </p:sp>
        <p:grpSp>
          <p:nvGrpSpPr>
            <p:cNvPr id="96" name="Group 95"/>
            <p:cNvGrpSpPr/>
            <p:nvPr/>
          </p:nvGrpSpPr>
          <p:grpSpPr>
            <a:xfrm rot="11088628">
              <a:off x="4079468" y="4394822"/>
              <a:ext cx="596899" cy="347840"/>
              <a:chOff x="2114580" y="2066115"/>
              <a:chExt cx="596899" cy="347840"/>
            </a:xfrm>
          </p:grpSpPr>
          <p:grpSp>
            <p:nvGrpSpPr>
              <p:cNvPr id="122" name="Group 121"/>
              <p:cNvGrpSpPr/>
              <p:nvPr/>
            </p:nvGrpSpPr>
            <p:grpSpPr>
              <a:xfrm rot="13110277">
                <a:off x="2114580" y="2066115"/>
                <a:ext cx="496013" cy="347840"/>
                <a:chOff x="3554138" y="3757825"/>
                <a:chExt cx="496013" cy="347840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4F83C4AA-5DBE-494C-9429-C105A1C19F92}"/>
                    </a:ext>
                  </a:extLst>
                </p:cNvPr>
                <p:cNvGrpSpPr/>
                <p:nvPr/>
              </p:nvGrpSpPr>
              <p:grpSpPr>
                <a:xfrm>
                  <a:off x="3554138" y="3757825"/>
                  <a:ext cx="437980" cy="341239"/>
                  <a:chOff x="6227352" y="2535689"/>
                  <a:chExt cx="260225" cy="229444"/>
                </a:xfrm>
              </p:grpSpPr>
              <p:sp>
                <p:nvSpPr>
                  <p:cNvPr id="129" name="Rounded Rectangle 50">
                    <a:extLst>
                      <a:ext uri="{FF2B5EF4-FFF2-40B4-BE49-F238E27FC236}">
                        <a16:creationId xmlns:a16="http://schemas.microsoft.com/office/drawing/2014/main" id="{06D7FC0C-0140-457A-99E3-325FA716D590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6381763" y="2606430"/>
                    <a:ext cx="74772" cy="136857"/>
                  </a:xfrm>
                  <a:prstGeom prst="roundRect">
                    <a:avLst/>
                  </a:prstGeom>
                  <a:solidFill>
                    <a:srgbClr val="70AD47"/>
                  </a:solidFill>
                  <a:ln w="6350" cap="flat" cmpd="sng" algn="ctr">
                    <a:solidFill>
                      <a:srgbClr val="70AD47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35728" marR="0" lvl="0" indent="-135728" algn="ctr" defTabSz="914169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Tx/>
                      <a:buFont typeface="Arial" pitchFamily="34" charset="0"/>
                      <a:buChar char="–"/>
                      <a:tabLst/>
                      <a:defRPr/>
                    </a:pPr>
                    <a:endParaRPr kumimoji="0" lang="en-GB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lowchart: Data 175">
                    <a:extLst>
                      <a:ext uri="{FF2B5EF4-FFF2-40B4-BE49-F238E27FC236}">
                        <a16:creationId xmlns:a16="http://schemas.microsoft.com/office/drawing/2014/main" id="{9C2DFDE5-6D3B-41BE-9F10-CE9338232006}"/>
                      </a:ext>
                    </a:extLst>
                  </p:cNvPr>
                  <p:cNvSpPr/>
                  <p:nvPr/>
                </p:nvSpPr>
                <p:spPr bwMode="auto">
                  <a:xfrm rot="8100000" flipH="1">
                    <a:off x="6227352" y="2729133"/>
                    <a:ext cx="180000" cy="36000"/>
                  </a:xfrm>
                  <a:prstGeom prst="flowChartInputOutput">
                    <a:avLst/>
                  </a:prstGeom>
                  <a:solidFill>
                    <a:srgbClr val="70AD47"/>
                  </a:solidFill>
                  <a:ln w="6350" cap="rnd" cmpd="sng" algn="ctr">
                    <a:solidFill>
                      <a:srgbClr val="70AD47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35728" marR="0" lvl="0" indent="-135728" algn="ctr" defTabSz="914169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Tx/>
                      <a:buFont typeface="Arial" pitchFamily="34" charset="0"/>
                      <a:buChar char="–"/>
                      <a:tabLst/>
                      <a:defRPr/>
                    </a:pPr>
                    <a:endParaRPr kumimoji="0" lang="en-GB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lowchart: Data 176">
                    <a:extLst>
                      <a:ext uri="{FF2B5EF4-FFF2-40B4-BE49-F238E27FC236}">
                        <a16:creationId xmlns:a16="http://schemas.microsoft.com/office/drawing/2014/main" id="{5B04BB4D-EAFF-4D8F-AFB7-6EA1AFD1D87E}"/>
                      </a:ext>
                    </a:extLst>
                  </p:cNvPr>
                  <p:cNvSpPr/>
                  <p:nvPr/>
                </p:nvSpPr>
                <p:spPr bwMode="auto">
                  <a:xfrm rot="2700000">
                    <a:off x="6227352" y="2607689"/>
                    <a:ext cx="180000" cy="36000"/>
                  </a:xfrm>
                  <a:prstGeom prst="flowChartInputOutput">
                    <a:avLst/>
                  </a:prstGeom>
                  <a:solidFill>
                    <a:srgbClr val="70AD47"/>
                  </a:solidFill>
                  <a:ln w="6350" cap="rnd" cmpd="sng" algn="ctr">
                    <a:solidFill>
                      <a:srgbClr val="70AD47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35728" marR="0" lvl="0" indent="-135728" algn="ctr" defTabSz="914169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Tx/>
                      <a:buFont typeface="Arial" pitchFamily="34" charset="0"/>
                      <a:buChar char="–"/>
                      <a:tabLst/>
                      <a:defRPr/>
                    </a:pPr>
                    <a:endParaRPr kumimoji="0" lang="en-GB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5" name="5-Point Star 41">
                  <a:extLst>
                    <a:ext uri="{FF2B5EF4-FFF2-40B4-BE49-F238E27FC236}">
                      <a16:creationId xmlns:a16="http://schemas.microsoft.com/office/drawing/2014/main" id="{81CA410C-A7C3-4D88-9B5F-262AEAABD012}"/>
                    </a:ext>
                  </a:extLst>
                </p:cNvPr>
                <p:cNvSpPr/>
                <p:nvPr/>
              </p:nvSpPr>
              <p:spPr bwMode="auto">
                <a:xfrm rot="905843">
                  <a:off x="3905416" y="3790666"/>
                  <a:ext cx="144735" cy="141464"/>
                </a:xfrm>
                <a:prstGeom prst="star5">
                  <a:avLst/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5-Point Star 42">
                  <a:extLst>
                    <a:ext uri="{FF2B5EF4-FFF2-40B4-BE49-F238E27FC236}">
                      <a16:creationId xmlns:a16="http://schemas.microsoft.com/office/drawing/2014/main" id="{2BF0AE5B-DE45-4954-BADC-257E9E08EC39}"/>
                    </a:ext>
                  </a:extLst>
                </p:cNvPr>
                <p:cNvSpPr/>
                <p:nvPr/>
              </p:nvSpPr>
              <p:spPr bwMode="auto">
                <a:xfrm rot="905843">
                  <a:off x="3773160" y="3790667"/>
                  <a:ext cx="144735" cy="141464"/>
                </a:xfrm>
                <a:prstGeom prst="star5">
                  <a:avLst/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5-Point Star 43">
                  <a:extLst>
                    <a:ext uri="{FF2B5EF4-FFF2-40B4-BE49-F238E27FC236}">
                      <a16:creationId xmlns:a16="http://schemas.microsoft.com/office/drawing/2014/main" id="{C88381E3-F05C-47AA-AB31-B2835B885A68}"/>
                    </a:ext>
                  </a:extLst>
                </p:cNvPr>
                <p:cNvSpPr/>
                <p:nvPr/>
              </p:nvSpPr>
              <p:spPr bwMode="auto">
                <a:xfrm rot="905843">
                  <a:off x="3905416" y="3964199"/>
                  <a:ext cx="144735" cy="141464"/>
                </a:xfrm>
                <a:prstGeom prst="star5">
                  <a:avLst/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5-Point Star 44">
                  <a:extLst>
                    <a:ext uri="{FF2B5EF4-FFF2-40B4-BE49-F238E27FC236}">
                      <a16:creationId xmlns:a16="http://schemas.microsoft.com/office/drawing/2014/main" id="{EF553D6C-EB32-461A-8C92-E8123587BA15}"/>
                    </a:ext>
                  </a:extLst>
                </p:cNvPr>
                <p:cNvSpPr/>
                <p:nvPr/>
              </p:nvSpPr>
              <p:spPr bwMode="auto">
                <a:xfrm rot="905843">
                  <a:off x="3773160" y="3964201"/>
                  <a:ext cx="144735" cy="141464"/>
                </a:xfrm>
                <a:prstGeom prst="star5">
                  <a:avLst/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3" name="Trapezoid 122"/>
              <p:cNvSpPr/>
              <p:nvPr/>
            </p:nvSpPr>
            <p:spPr>
              <a:xfrm rot="18459515">
                <a:off x="2526479" y="2207569"/>
                <a:ext cx="117480" cy="252521"/>
              </a:xfrm>
              <a:prstGeom prst="trapezoid">
                <a:avLst/>
              </a:prstGeom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97" name="Flowchart: Delay 35"/>
            <p:cNvSpPr/>
            <p:nvPr/>
          </p:nvSpPr>
          <p:spPr>
            <a:xfrm rot="13327814">
              <a:off x="4525159" y="4773535"/>
              <a:ext cx="338813" cy="187398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 rot="5531457">
            <a:off x="6709981" y="2441465"/>
            <a:ext cx="496013" cy="347840"/>
            <a:chOff x="3554138" y="3757825"/>
            <a:chExt cx="496013" cy="34784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F83C4AA-5DBE-494C-9429-C105A1C19F92}"/>
                </a:ext>
              </a:extLst>
            </p:cNvPr>
            <p:cNvGrpSpPr/>
            <p:nvPr/>
          </p:nvGrpSpPr>
          <p:grpSpPr>
            <a:xfrm>
              <a:off x="3554138" y="3757825"/>
              <a:ext cx="437980" cy="341239"/>
              <a:chOff x="6227352" y="2535689"/>
              <a:chExt cx="260225" cy="229444"/>
            </a:xfrm>
          </p:grpSpPr>
          <p:sp>
            <p:nvSpPr>
              <p:cNvPr id="119" name="Rounded Rectangle 50">
                <a:extLst>
                  <a:ext uri="{FF2B5EF4-FFF2-40B4-BE49-F238E27FC236}">
                    <a16:creationId xmlns:a16="http://schemas.microsoft.com/office/drawing/2014/main" id="{06D7FC0C-0140-457A-99E3-325FA716D590}"/>
                  </a:ext>
                </a:extLst>
              </p:cNvPr>
              <p:cNvSpPr/>
              <p:nvPr/>
            </p:nvSpPr>
            <p:spPr bwMode="auto">
              <a:xfrm rot="5400000">
                <a:off x="6381763" y="2606430"/>
                <a:ext cx="74772" cy="136857"/>
              </a:xfrm>
              <a:prstGeom prst="roundRect">
                <a:avLst/>
              </a:prstGeom>
              <a:solidFill>
                <a:srgbClr val="70AD47"/>
              </a:solidFill>
              <a:ln w="6350" cap="flat" cmpd="sng" algn="ctr">
                <a:solidFill>
                  <a:srgbClr val="70AD47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" name="Flowchart: Data 175">
                <a:extLst>
                  <a:ext uri="{FF2B5EF4-FFF2-40B4-BE49-F238E27FC236}">
                    <a16:creationId xmlns:a16="http://schemas.microsoft.com/office/drawing/2014/main" id="{9C2DFDE5-6D3B-41BE-9F10-CE9338232006}"/>
                  </a:ext>
                </a:extLst>
              </p:cNvPr>
              <p:cNvSpPr/>
              <p:nvPr/>
            </p:nvSpPr>
            <p:spPr bwMode="auto">
              <a:xfrm rot="8100000" flipH="1">
                <a:off x="6227352" y="2729133"/>
                <a:ext cx="180000" cy="36000"/>
              </a:xfrm>
              <a:prstGeom prst="flowChartInputOutput">
                <a:avLst/>
              </a:prstGeom>
              <a:solidFill>
                <a:srgbClr val="70AD47"/>
              </a:solidFill>
              <a:ln w="6350" cap="rnd" cmpd="sng" algn="ctr">
                <a:solidFill>
                  <a:srgbClr val="70AD47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1" name="Flowchart: Data 176">
                <a:extLst>
                  <a:ext uri="{FF2B5EF4-FFF2-40B4-BE49-F238E27FC236}">
                    <a16:creationId xmlns:a16="http://schemas.microsoft.com/office/drawing/2014/main" id="{5B04BB4D-EAFF-4D8F-AFB7-6EA1AFD1D87E}"/>
                  </a:ext>
                </a:extLst>
              </p:cNvPr>
              <p:cNvSpPr/>
              <p:nvPr/>
            </p:nvSpPr>
            <p:spPr bwMode="auto">
              <a:xfrm rot="2700000">
                <a:off x="6227352" y="2607689"/>
                <a:ext cx="180000" cy="36000"/>
              </a:xfrm>
              <a:prstGeom prst="flowChartInputOutput">
                <a:avLst/>
              </a:prstGeom>
              <a:solidFill>
                <a:srgbClr val="70AD47"/>
              </a:solidFill>
              <a:ln w="6350" cap="rnd" cmpd="sng" algn="ctr">
                <a:solidFill>
                  <a:srgbClr val="70AD47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5" name="5-Point Star 41">
              <a:extLst>
                <a:ext uri="{FF2B5EF4-FFF2-40B4-BE49-F238E27FC236}">
                  <a16:creationId xmlns:a16="http://schemas.microsoft.com/office/drawing/2014/main" id="{81CA410C-A7C3-4D88-9B5F-262AEAABD012}"/>
                </a:ext>
              </a:extLst>
            </p:cNvPr>
            <p:cNvSpPr/>
            <p:nvPr/>
          </p:nvSpPr>
          <p:spPr bwMode="auto">
            <a:xfrm rot="905843">
              <a:off x="3905416" y="3790666"/>
              <a:ext cx="144735" cy="141464"/>
            </a:xfrm>
            <a:prstGeom prst="star5">
              <a:avLst/>
            </a:prstGeom>
            <a:solidFill>
              <a:srgbClr val="FFC000"/>
            </a:solidFill>
            <a:ln w="3175" cap="flat" cmpd="sng" algn="ctr">
              <a:solidFill>
                <a:srgbClr val="E7E6E6"/>
              </a:solidFill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5728" marR="0" lvl="0" indent="-135728" algn="ctr" defTabSz="91416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itchFamily="34" charset="0"/>
                <a:buChar char="–"/>
                <a:tabLst/>
                <a:defRPr/>
              </a:pP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5-Point Star 42">
              <a:extLst>
                <a:ext uri="{FF2B5EF4-FFF2-40B4-BE49-F238E27FC236}">
                  <a16:creationId xmlns:a16="http://schemas.microsoft.com/office/drawing/2014/main" id="{2BF0AE5B-DE45-4954-BADC-257E9E08EC39}"/>
                </a:ext>
              </a:extLst>
            </p:cNvPr>
            <p:cNvSpPr/>
            <p:nvPr/>
          </p:nvSpPr>
          <p:spPr bwMode="auto">
            <a:xfrm rot="905843">
              <a:off x="3773160" y="3790667"/>
              <a:ext cx="144735" cy="141464"/>
            </a:xfrm>
            <a:prstGeom prst="star5">
              <a:avLst/>
            </a:prstGeom>
            <a:solidFill>
              <a:srgbClr val="FFC000"/>
            </a:solidFill>
            <a:ln w="3175" cap="flat" cmpd="sng" algn="ctr">
              <a:solidFill>
                <a:srgbClr val="E7E6E6"/>
              </a:solidFill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5728" marR="0" lvl="0" indent="-135728" algn="ctr" defTabSz="91416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itchFamily="34" charset="0"/>
                <a:buChar char="–"/>
                <a:tabLst/>
                <a:defRPr/>
              </a:pP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5-Point Star 43">
              <a:extLst>
                <a:ext uri="{FF2B5EF4-FFF2-40B4-BE49-F238E27FC236}">
                  <a16:creationId xmlns:a16="http://schemas.microsoft.com/office/drawing/2014/main" id="{C88381E3-F05C-47AA-AB31-B2835B885A68}"/>
                </a:ext>
              </a:extLst>
            </p:cNvPr>
            <p:cNvSpPr/>
            <p:nvPr/>
          </p:nvSpPr>
          <p:spPr bwMode="auto">
            <a:xfrm rot="905843">
              <a:off x="3905416" y="3964199"/>
              <a:ext cx="144735" cy="141464"/>
            </a:xfrm>
            <a:prstGeom prst="star5">
              <a:avLst/>
            </a:prstGeom>
            <a:solidFill>
              <a:srgbClr val="FFC000"/>
            </a:solidFill>
            <a:ln w="3175" cap="flat" cmpd="sng" algn="ctr">
              <a:solidFill>
                <a:srgbClr val="E7E6E6"/>
              </a:solidFill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5728" marR="0" lvl="0" indent="-135728" algn="ctr" defTabSz="91416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itchFamily="34" charset="0"/>
                <a:buChar char="–"/>
                <a:tabLst/>
                <a:defRPr/>
              </a:pP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5-Point Star 44">
              <a:extLst>
                <a:ext uri="{FF2B5EF4-FFF2-40B4-BE49-F238E27FC236}">
                  <a16:creationId xmlns:a16="http://schemas.microsoft.com/office/drawing/2014/main" id="{EF553D6C-EB32-461A-8C92-E8123587BA15}"/>
                </a:ext>
              </a:extLst>
            </p:cNvPr>
            <p:cNvSpPr/>
            <p:nvPr/>
          </p:nvSpPr>
          <p:spPr bwMode="auto">
            <a:xfrm rot="905843">
              <a:off x="3773160" y="3964201"/>
              <a:ext cx="144735" cy="141464"/>
            </a:xfrm>
            <a:prstGeom prst="star5">
              <a:avLst/>
            </a:prstGeom>
            <a:solidFill>
              <a:srgbClr val="FFC000"/>
            </a:solidFill>
            <a:ln w="3175" cap="flat" cmpd="sng" algn="ctr">
              <a:solidFill>
                <a:srgbClr val="E7E6E6"/>
              </a:solidFill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5728" marR="0" lvl="0" indent="-135728" algn="ctr" defTabSz="91416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itchFamily="34" charset="0"/>
                <a:buChar char="–"/>
                <a:tabLst/>
                <a:defRPr/>
              </a:pP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6997730" y="2474547"/>
            <a:ext cx="712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Belamaf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69" name="Group 168"/>
          <p:cNvGrpSpPr/>
          <p:nvPr/>
        </p:nvGrpSpPr>
        <p:grpSpPr>
          <a:xfrm>
            <a:off x="2207791" y="1629771"/>
            <a:ext cx="3003237" cy="1225072"/>
            <a:chOff x="633686" y="2418911"/>
            <a:chExt cx="3003237" cy="1225072"/>
          </a:xfrm>
        </p:grpSpPr>
        <p:sp>
          <p:nvSpPr>
            <p:cNvPr id="90" name="Oval 89"/>
            <p:cNvSpPr/>
            <p:nvPr/>
          </p:nvSpPr>
          <p:spPr>
            <a:xfrm>
              <a:off x="2078627" y="2551628"/>
              <a:ext cx="1558296" cy="109235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1242342" y="2719977"/>
              <a:ext cx="596899" cy="347840"/>
              <a:chOff x="2114580" y="2066115"/>
              <a:chExt cx="596899" cy="347840"/>
            </a:xfrm>
          </p:grpSpPr>
          <p:grpSp>
            <p:nvGrpSpPr>
              <p:cNvPr id="158" name="Group 157"/>
              <p:cNvGrpSpPr/>
              <p:nvPr/>
            </p:nvGrpSpPr>
            <p:grpSpPr>
              <a:xfrm rot="13110277">
                <a:off x="2114580" y="2066115"/>
                <a:ext cx="496013" cy="347840"/>
                <a:chOff x="3554138" y="3757825"/>
                <a:chExt cx="496013" cy="347840"/>
              </a:xfrm>
            </p:grpSpPr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4F83C4AA-5DBE-494C-9429-C105A1C19F92}"/>
                    </a:ext>
                  </a:extLst>
                </p:cNvPr>
                <p:cNvGrpSpPr/>
                <p:nvPr/>
              </p:nvGrpSpPr>
              <p:grpSpPr>
                <a:xfrm>
                  <a:off x="3554138" y="3757825"/>
                  <a:ext cx="437980" cy="341239"/>
                  <a:chOff x="6227352" y="2535689"/>
                  <a:chExt cx="260225" cy="229444"/>
                </a:xfrm>
              </p:grpSpPr>
              <p:sp>
                <p:nvSpPr>
                  <p:cNvPr id="165" name="Rounded Rectangle 50">
                    <a:extLst>
                      <a:ext uri="{FF2B5EF4-FFF2-40B4-BE49-F238E27FC236}">
                        <a16:creationId xmlns:a16="http://schemas.microsoft.com/office/drawing/2014/main" id="{06D7FC0C-0140-457A-99E3-325FA716D590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6381763" y="2606430"/>
                    <a:ext cx="74772" cy="136857"/>
                  </a:xfrm>
                  <a:prstGeom prst="roundRect">
                    <a:avLst/>
                  </a:prstGeom>
                  <a:solidFill>
                    <a:srgbClr val="70AD47"/>
                  </a:solidFill>
                  <a:ln w="6350" cap="flat" cmpd="sng" algn="ctr">
                    <a:solidFill>
                      <a:srgbClr val="70AD47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35728" marR="0" lvl="0" indent="-135728" algn="ctr" defTabSz="914169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Tx/>
                      <a:buFont typeface="Arial" pitchFamily="34" charset="0"/>
                      <a:buChar char="–"/>
                      <a:tabLst/>
                      <a:defRPr/>
                    </a:pPr>
                    <a:endParaRPr kumimoji="0" lang="en-GB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Flowchart: Data 175">
                    <a:extLst>
                      <a:ext uri="{FF2B5EF4-FFF2-40B4-BE49-F238E27FC236}">
                        <a16:creationId xmlns:a16="http://schemas.microsoft.com/office/drawing/2014/main" id="{9C2DFDE5-6D3B-41BE-9F10-CE9338232006}"/>
                      </a:ext>
                    </a:extLst>
                  </p:cNvPr>
                  <p:cNvSpPr/>
                  <p:nvPr/>
                </p:nvSpPr>
                <p:spPr bwMode="auto">
                  <a:xfrm rot="8100000" flipH="1">
                    <a:off x="6227352" y="2729133"/>
                    <a:ext cx="180000" cy="36000"/>
                  </a:xfrm>
                  <a:prstGeom prst="flowChartInputOutput">
                    <a:avLst/>
                  </a:prstGeom>
                  <a:solidFill>
                    <a:srgbClr val="70AD47"/>
                  </a:solidFill>
                  <a:ln w="6350" cap="rnd" cmpd="sng" algn="ctr">
                    <a:solidFill>
                      <a:srgbClr val="70AD47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35728" marR="0" lvl="0" indent="-135728" algn="ctr" defTabSz="914169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Tx/>
                      <a:buFont typeface="Arial" pitchFamily="34" charset="0"/>
                      <a:buChar char="–"/>
                      <a:tabLst/>
                      <a:defRPr/>
                    </a:pPr>
                    <a:endParaRPr kumimoji="0" lang="en-GB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lowchart: Data 176">
                    <a:extLst>
                      <a:ext uri="{FF2B5EF4-FFF2-40B4-BE49-F238E27FC236}">
                        <a16:creationId xmlns:a16="http://schemas.microsoft.com/office/drawing/2014/main" id="{5B04BB4D-EAFF-4D8F-AFB7-6EA1AFD1D87E}"/>
                      </a:ext>
                    </a:extLst>
                  </p:cNvPr>
                  <p:cNvSpPr/>
                  <p:nvPr/>
                </p:nvSpPr>
                <p:spPr bwMode="auto">
                  <a:xfrm rot="2700000">
                    <a:off x="6227352" y="2607689"/>
                    <a:ext cx="180000" cy="36000"/>
                  </a:xfrm>
                  <a:prstGeom prst="flowChartInputOutput">
                    <a:avLst/>
                  </a:prstGeom>
                  <a:solidFill>
                    <a:srgbClr val="70AD47"/>
                  </a:solidFill>
                  <a:ln w="6350" cap="rnd" cmpd="sng" algn="ctr">
                    <a:solidFill>
                      <a:srgbClr val="70AD47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35728" marR="0" lvl="0" indent="-135728" algn="ctr" defTabSz="914169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Tx/>
                      <a:buFont typeface="Arial" pitchFamily="34" charset="0"/>
                      <a:buChar char="–"/>
                      <a:tabLst/>
                      <a:defRPr/>
                    </a:pPr>
                    <a:endParaRPr kumimoji="0" lang="en-GB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1" name="5-Point Star 41">
                  <a:extLst>
                    <a:ext uri="{FF2B5EF4-FFF2-40B4-BE49-F238E27FC236}">
                      <a16:creationId xmlns:a16="http://schemas.microsoft.com/office/drawing/2014/main" id="{81CA410C-A7C3-4D88-9B5F-262AEAABD012}"/>
                    </a:ext>
                  </a:extLst>
                </p:cNvPr>
                <p:cNvSpPr/>
                <p:nvPr/>
              </p:nvSpPr>
              <p:spPr bwMode="auto">
                <a:xfrm rot="905843">
                  <a:off x="3905416" y="3790666"/>
                  <a:ext cx="144735" cy="141464"/>
                </a:xfrm>
                <a:prstGeom prst="star5">
                  <a:avLst/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5-Point Star 42">
                  <a:extLst>
                    <a:ext uri="{FF2B5EF4-FFF2-40B4-BE49-F238E27FC236}">
                      <a16:creationId xmlns:a16="http://schemas.microsoft.com/office/drawing/2014/main" id="{2BF0AE5B-DE45-4954-BADC-257E9E08EC39}"/>
                    </a:ext>
                  </a:extLst>
                </p:cNvPr>
                <p:cNvSpPr/>
                <p:nvPr/>
              </p:nvSpPr>
              <p:spPr bwMode="auto">
                <a:xfrm rot="905843">
                  <a:off x="3773160" y="3790667"/>
                  <a:ext cx="144735" cy="141464"/>
                </a:xfrm>
                <a:prstGeom prst="star5">
                  <a:avLst/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5-Point Star 43">
                  <a:extLst>
                    <a:ext uri="{FF2B5EF4-FFF2-40B4-BE49-F238E27FC236}">
                      <a16:creationId xmlns:a16="http://schemas.microsoft.com/office/drawing/2014/main" id="{C88381E3-F05C-47AA-AB31-B2835B885A68}"/>
                    </a:ext>
                  </a:extLst>
                </p:cNvPr>
                <p:cNvSpPr/>
                <p:nvPr/>
              </p:nvSpPr>
              <p:spPr bwMode="auto">
                <a:xfrm rot="905843">
                  <a:off x="3905416" y="3964199"/>
                  <a:ext cx="144735" cy="141464"/>
                </a:xfrm>
                <a:prstGeom prst="star5">
                  <a:avLst/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5-Point Star 44">
                  <a:extLst>
                    <a:ext uri="{FF2B5EF4-FFF2-40B4-BE49-F238E27FC236}">
                      <a16:creationId xmlns:a16="http://schemas.microsoft.com/office/drawing/2014/main" id="{EF553D6C-EB32-461A-8C92-E8123587BA15}"/>
                    </a:ext>
                  </a:extLst>
                </p:cNvPr>
                <p:cNvSpPr/>
                <p:nvPr/>
              </p:nvSpPr>
              <p:spPr bwMode="auto">
                <a:xfrm rot="905843">
                  <a:off x="3773160" y="3964201"/>
                  <a:ext cx="144735" cy="141464"/>
                </a:xfrm>
                <a:prstGeom prst="star5">
                  <a:avLst/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9" name="Trapezoid 158"/>
              <p:cNvSpPr/>
              <p:nvPr/>
            </p:nvSpPr>
            <p:spPr>
              <a:xfrm rot="18459515">
                <a:off x="2526479" y="2207569"/>
                <a:ext cx="117480" cy="252521"/>
              </a:xfrm>
              <a:prstGeom prst="trapezoid">
                <a:avLst/>
              </a:prstGeom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2243494" y="2566647"/>
              <a:ext cx="657327" cy="745975"/>
              <a:chOff x="8169998" y="2796756"/>
              <a:chExt cx="657327" cy="745975"/>
            </a:xfrm>
          </p:grpSpPr>
          <p:sp>
            <p:nvSpPr>
              <p:cNvPr id="142" name="Rounded Rectangle 48">
                <a:extLst>
                  <a:ext uri="{FF2B5EF4-FFF2-40B4-BE49-F238E27FC236}">
                    <a16:creationId xmlns:a16="http://schemas.microsoft.com/office/drawing/2014/main" id="{83059E54-574F-483C-9FFE-A2876F78DEC5}"/>
                  </a:ext>
                </a:extLst>
              </p:cNvPr>
              <p:cNvSpPr/>
              <p:nvPr/>
            </p:nvSpPr>
            <p:spPr bwMode="auto">
              <a:xfrm>
                <a:off x="8253681" y="3083313"/>
                <a:ext cx="76949" cy="203540"/>
              </a:xfrm>
              <a:prstGeom prst="roundRect">
                <a:avLst/>
              </a:prstGeom>
              <a:solidFill>
                <a:srgbClr val="70AD47"/>
              </a:solidFill>
              <a:ln w="6350" cap="flat" cmpd="sng" algn="ctr">
                <a:solidFill>
                  <a:srgbClr val="70AD47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5-Point Star 7">
                <a:extLst>
                  <a:ext uri="{FF2B5EF4-FFF2-40B4-BE49-F238E27FC236}">
                    <a16:creationId xmlns:a16="http://schemas.microsoft.com/office/drawing/2014/main" id="{A418122D-1E10-4CF3-8A0B-CE0A8A926544}"/>
                  </a:ext>
                </a:extLst>
              </p:cNvPr>
              <p:cNvSpPr/>
              <p:nvPr/>
            </p:nvSpPr>
            <p:spPr bwMode="auto">
              <a:xfrm>
                <a:off x="8465025" y="2878211"/>
                <a:ext cx="121182" cy="107082"/>
              </a:xfrm>
              <a:prstGeom prst="star5">
                <a:avLst/>
              </a:prstGeom>
              <a:solidFill>
                <a:srgbClr val="FFC000"/>
              </a:solidFill>
              <a:ln w="3175" cap="flat" cmpd="sng" algn="ctr">
                <a:solidFill>
                  <a:srgbClr val="E7E6E6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" name="5-Point Star 19">
                <a:extLst>
                  <a:ext uri="{FF2B5EF4-FFF2-40B4-BE49-F238E27FC236}">
                    <a16:creationId xmlns:a16="http://schemas.microsoft.com/office/drawing/2014/main" id="{FD1AD299-6A02-405F-B3C8-902158C42E0E}"/>
                  </a:ext>
                </a:extLst>
              </p:cNvPr>
              <p:cNvSpPr/>
              <p:nvPr/>
            </p:nvSpPr>
            <p:spPr bwMode="auto">
              <a:xfrm>
                <a:off x="8473687" y="3002163"/>
                <a:ext cx="121182" cy="107082"/>
              </a:xfrm>
              <a:prstGeom prst="star5">
                <a:avLst/>
              </a:prstGeom>
              <a:solidFill>
                <a:srgbClr val="FFC000"/>
              </a:solidFill>
              <a:ln w="3175" cap="flat" cmpd="sng" algn="ctr">
                <a:solidFill>
                  <a:srgbClr val="E7E6E6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" name="5-Point Star 20">
                <a:extLst>
                  <a:ext uri="{FF2B5EF4-FFF2-40B4-BE49-F238E27FC236}">
                    <a16:creationId xmlns:a16="http://schemas.microsoft.com/office/drawing/2014/main" id="{88F572F1-16ED-452A-8C61-CF25C1EDC0BF}"/>
                  </a:ext>
                </a:extLst>
              </p:cNvPr>
              <p:cNvSpPr/>
              <p:nvPr/>
            </p:nvSpPr>
            <p:spPr bwMode="auto">
              <a:xfrm>
                <a:off x="8605945" y="2878211"/>
                <a:ext cx="121182" cy="107082"/>
              </a:xfrm>
              <a:prstGeom prst="star5">
                <a:avLst/>
              </a:prstGeom>
              <a:solidFill>
                <a:srgbClr val="FFC000"/>
              </a:solidFill>
              <a:ln w="3175" cap="flat" cmpd="sng" algn="ctr">
                <a:solidFill>
                  <a:srgbClr val="E7E6E6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5-Point Star 21">
                <a:extLst>
                  <a:ext uri="{FF2B5EF4-FFF2-40B4-BE49-F238E27FC236}">
                    <a16:creationId xmlns:a16="http://schemas.microsoft.com/office/drawing/2014/main" id="{B28E31A1-8DF1-4DE9-9F60-C450371FAB32}"/>
                  </a:ext>
                </a:extLst>
              </p:cNvPr>
              <p:cNvSpPr/>
              <p:nvPr/>
            </p:nvSpPr>
            <p:spPr bwMode="auto">
              <a:xfrm>
                <a:off x="8706143" y="2796756"/>
                <a:ext cx="121182" cy="107082"/>
              </a:xfrm>
              <a:prstGeom prst="star5">
                <a:avLst/>
              </a:prstGeom>
              <a:solidFill>
                <a:srgbClr val="FFC000"/>
              </a:solidFill>
              <a:ln w="3175" cap="flat" cmpd="sng" algn="ctr">
                <a:solidFill>
                  <a:srgbClr val="E7E6E6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BF8EBA51-81BF-4FF5-90D5-068B1D53470D}"/>
                  </a:ext>
                </a:extLst>
              </p:cNvPr>
              <p:cNvGrpSpPr/>
              <p:nvPr/>
            </p:nvGrpSpPr>
            <p:grpSpPr>
              <a:xfrm>
                <a:off x="8169998" y="3041119"/>
                <a:ext cx="233400" cy="227492"/>
                <a:chOff x="5479257" y="2761177"/>
                <a:chExt cx="138674" cy="152962"/>
              </a:xfrm>
            </p:grpSpPr>
            <p:sp>
              <p:nvSpPr>
                <p:cNvPr id="154" name="5-Point Star 23">
                  <a:extLst>
                    <a:ext uri="{FF2B5EF4-FFF2-40B4-BE49-F238E27FC236}">
                      <a16:creationId xmlns:a16="http://schemas.microsoft.com/office/drawing/2014/main" id="{DD5CC678-BED0-4F6A-8BC0-67AC549C65C1}"/>
                    </a:ext>
                  </a:extLst>
                </p:cNvPr>
                <p:cNvSpPr/>
                <p:nvPr/>
              </p:nvSpPr>
              <p:spPr bwMode="auto">
                <a:xfrm>
                  <a:off x="5545931" y="2761177"/>
                  <a:ext cx="72000" cy="72000"/>
                </a:xfrm>
                <a:prstGeom prst="star5">
                  <a:avLst>
                    <a:gd name="adj" fmla="val 22090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5-Point Star 26">
                  <a:extLst>
                    <a:ext uri="{FF2B5EF4-FFF2-40B4-BE49-F238E27FC236}">
                      <a16:creationId xmlns:a16="http://schemas.microsoft.com/office/drawing/2014/main" id="{679A900E-6876-4AB8-AEC9-C26A96633F65}"/>
                    </a:ext>
                  </a:extLst>
                </p:cNvPr>
                <p:cNvSpPr/>
                <p:nvPr/>
              </p:nvSpPr>
              <p:spPr bwMode="auto">
                <a:xfrm>
                  <a:off x="5479257" y="2761177"/>
                  <a:ext cx="72000" cy="72000"/>
                </a:xfrm>
                <a:prstGeom prst="star5">
                  <a:avLst>
                    <a:gd name="adj" fmla="val 22090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5-Point Star 27">
                  <a:extLst>
                    <a:ext uri="{FF2B5EF4-FFF2-40B4-BE49-F238E27FC236}">
                      <a16:creationId xmlns:a16="http://schemas.microsoft.com/office/drawing/2014/main" id="{4068AE79-07E6-494A-96CD-9B53B7E1C411}"/>
                    </a:ext>
                  </a:extLst>
                </p:cNvPr>
                <p:cNvSpPr/>
                <p:nvPr/>
              </p:nvSpPr>
              <p:spPr bwMode="auto">
                <a:xfrm>
                  <a:off x="5545931" y="2842139"/>
                  <a:ext cx="72000" cy="72000"/>
                </a:xfrm>
                <a:prstGeom prst="star5">
                  <a:avLst>
                    <a:gd name="adj" fmla="val 22090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5-Point Star 28">
                  <a:extLst>
                    <a:ext uri="{FF2B5EF4-FFF2-40B4-BE49-F238E27FC236}">
                      <a16:creationId xmlns:a16="http://schemas.microsoft.com/office/drawing/2014/main" id="{05B40CEB-2B5D-4401-AF9B-2AC8844814CA}"/>
                    </a:ext>
                  </a:extLst>
                </p:cNvPr>
                <p:cNvSpPr/>
                <p:nvPr/>
              </p:nvSpPr>
              <p:spPr bwMode="auto">
                <a:xfrm>
                  <a:off x="5479257" y="2842139"/>
                  <a:ext cx="72000" cy="72000"/>
                </a:xfrm>
                <a:prstGeom prst="star5">
                  <a:avLst>
                    <a:gd name="adj" fmla="val 22090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 w="3175" cap="flat" cmpd="sng" algn="ctr">
                  <a:solidFill>
                    <a:srgbClr val="E7E6E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35728" marR="0" lvl="0" indent="-135728" algn="ctr" defTabSz="914169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Tx/>
                    <a:buFont typeface="Arial" pitchFamily="34" charset="0"/>
                    <a:buChar char="–"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8" name="Flowchart: Data 130">
                <a:extLst>
                  <a:ext uri="{FF2B5EF4-FFF2-40B4-BE49-F238E27FC236}">
                    <a16:creationId xmlns:a16="http://schemas.microsoft.com/office/drawing/2014/main" id="{8AA1A6A1-5C4B-4D17-9E3A-2DFD13AC42E0}"/>
                  </a:ext>
                </a:extLst>
              </p:cNvPr>
              <p:cNvSpPr/>
              <p:nvPr/>
            </p:nvSpPr>
            <p:spPr bwMode="auto">
              <a:xfrm rot="17751609">
                <a:off x="8325614" y="3420502"/>
                <a:ext cx="214163" cy="30295"/>
              </a:xfrm>
              <a:prstGeom prst="flowChartInputOutput">
                <a:avLst/>
              </a:prstGeom>
              <a:solidFill>
                <a:srgbClr val="70AD47"/>
              </a:solidFill>
              <a:ln w="6350" cap="rnd" cmpd="sng" algn="ctr">
                <a:solidFill>
                  <a:srgbClr val="70AD47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9" name="Flowchart: Data 131">
                <a:extLst>
                  <a:ext uri="{FF2B5EF4-FFF2-40B4-BE49-F238E27FC236}">
                    <a16:creationId xmlns:a16="http://schemas.microsoft.com/office/drawing/2014/main" id="{E0845F2A-C69F-4CA8-B97D-57D3F9EBF2A4}"/>
                  </a:ext>
                </a:extLst>
              </p:cNvPr>
              <p:cNvSpPr/>
              <p:nvPr/>
            </p:nvSpPr>
            <p:spPr bwMode="auto">
              <a:xfrm rot="17751609">
                <a:off x="8133236" y="3321340"/>
                <a:ext cx="214163" cy="30295"/>
              </a:xfrm>
              <a:prstGeom prst="flowChartInputOutput">
                <a:avLst/>
              </a:prstGeom>
              <a:solidFill>
                <a:srgbClr val="70AD47"/>
              </a:solidFill>
              <a:ln w="6350" cap="rnd" cmpd="sng" algn="ctr">
                <a:solidFill>
                  <a:srgbClr val="70AD47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0" name="Flowchart: Data 132">
                <a:extLst>
                  <a:ext uri="{FF2B5EF4-FFF2-40B4-BE49-F238E27FC236}">
                    <a16:creationId xmlns:a16="http://schemas.microsoft.com/office/drawing/2014/main" id="{EB85BC4C-BC32-4D85-8B52-DC2CD50F1B7E}"/>
                  </a:ext>
                </a:extLst>
              </p:cNvPr>
              <p:cNvSpPr/>
              <p:nvPr/>
            </p:nvSpPr>
            <p:spPr bwMode="auto">
              <a:xfrm rot="3848391" flipH="1">
                <a:off x="8241446" y="3317799"/>
                <a:ext cx="214163" cy="30295"/>
              </a:xfrm>
              <a:prstGeom prst="flowChartInputOutput">
                <a:avLst/>
              </a:prstGeom>
              <a:solidFill>
                <a:srgbClr val="70AD47"/>
              </a:solidFill>
              <a:ln w="6350" cap="rnd" cmpd="sng" algn="ctr">
                <a:solidFill>
                  <a:srgbClr val="70AD47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1" name="Flowchart: Data 133">
                <a:extLst>
                  <a:ext uri="{FF2B5EF4-FFF2-40B4-BE49-F238E27FC236}">
                    <a16:creationId xmlns:a16="http://schemas.microsoft.com/office/drawing/2014/main" id="{96F6C238-5533-472E-90E3-B12CC57B19C1}"/>
                  </a:ext>
                </a:extLst>
              </p:cNvPr>
              <p:cNvSpPr/>
              <p:nvPr/>
            </p:nvSpPr>
            <p:spPr bwMode="auto">
              <a:xfrm rot="3848391" flipH="1">
                <a:off x="8670286" y="3197386"/>
                <a:ext cx="214163" cy="30295"/>
              </a:xfrm>
              <a:prstGeom prst="flowChartInputOutput">
                <a:avLst/>
              </a:prstGeom>
              <a:solidFill>
                <a:srgbClr val="70AD47"/>
              </a:solidFill>
              <a:ln w="6350" cap="rnd" cmpd="sng" algn="ctr">
                <a:solidFill>
                  <a:srgbClr val="70AD47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2" name="Rounded Rectangle 224">
                <a:extLst>
                  <a:ext uri="{FF2B5EF4-FFF2-40B4-BE49-F238E27FC236}">
                    <a16:creationId xmlns:a16="http://schemas.microsoft.com/office/drawing/2014/main" id="{5B41F379-5D30-40C9-BC46-7FE614D59303}"/>
                  </a:ext>
                </a:extLst>
              </p:cNvPr>
              <p:cNvSpPr/>
              <p:nvPr/>
            </p:nvSpPr>
            <p:spPr bwMode="auto">
              <a:xfrm>
                <a:off x="8685182" y="2998320"/>
                <a:ext cx="42414" cy="214163"/>
              </a:xfrm>
              <a:prstGeom prst="roundRect">
                <a:avLst/>
              </a:prstGeom>
              <a:solidFill>
                <a:srgbClr val="70AD47"/>
              </a:solidFill>
              <a:ln w="6350" cap="flat" cmpd="sng" algn="ctr">
                <a:solidFill>
                  <a:srgbClr val="70AD47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" name="Rounded Rectangle 40">
                <a:extLst>
                  <a:ext uri="{FF2B5EF4-FFF2-40B4-BE49-F238E27FC236}">
                    <a16:creationId xmlns:a16="http://schemas.microsoft.com/office/drawing/2014/main" id="{C2FA78FD-08FA-4BC0-ABD1-17676E149B6C}"/>
                  </a:ext>
                </a:extLst>
              </p:cNvPr>
              <p:cNvSpPr/>
              <p:nvPr/>
            </p:nvSpPr>
            <p:spPr bwMode="auto">
              <a:xfrm>
                <a:off x="8552923" y="3072691"/>
                <a:ext cx="42414" cy="214163"/>
              </a:xfrm>
              <a:prstGeom prst="roundRect">
                <a:avLst/>
              </a:prstGeom>
              <a:solidFill>
                <a:srgbClr val="70AD47"/>
              </a:solidFill>
              <a:ln w="6350" cap="flat" cmpd="sng" algn="ctr">
                <a:solidFill>
                  <a:srgbClr val="70AD47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5728" marR="0" lvl="0" indent="-135728" algn="ctr" defTabSz="914169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 typeface="Arial" pitchFamily="34" charset="0"/>
                  <a:buChar char="–"/>
                  <a:tabLst/>
                  <a:defRPr/>
                </a:pPr>
                <a:endPara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476894" y="3219111"/>
              <a:ext cx="9401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95698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Lysosome</a:t>
              </a:r>
            </a:p>
          </p:txBody>
        </p:sp>
        <p:sp>
          <p:nvSpPr>
            <p:cNvPr id="95" name="Curved Right Arrow 16">
              <a:extLst>
                <a:ext uri="{FF2B5EF4-FFF2-40B4-BE49-F238E27FC236}">
                  <a16:creationId xmlns:a16="http://schemas.microsoft.com/office/drawing/2014/main" id="{FAAC3D3C-5D79-4E21-8A0C-96BBCD14FFCD}"/>
                </a:ext>
              </a:extLst>
            </p:cNvPr>
            <p:cNvSpPr/>
            <p:nvPr/>
          </p:nvSpPr>
          <p:spPr bwMode="auto">
            <a:xfrm rot="17788956">
              <a:off x="1807081" y="3024102"/>
              <a:ext cx="216049" cy="730435"/>
            </a:xfrm>
            <a:prstGeom prst="curvedRightArrow">
              <a:avLst>
                <a:gd name="adj1" fmla="val 42276"/>
                <a:gd name="adj2" fmla="val 75613"/>
                <a:gd name="adj3" fmla="val 25000"/>
              </a:avLst>
            </a:prstGeom>
            <a:solidFill>
              <a:schemeClr val="accent6"/>
            </a:solidFill>
            <a:ln w="19050" cap="flat" cmpd="sng" algn="ctr">
              <a:noFill/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5728" marR="0" lvl="0" indent="-135728" algn="ctr" defTabSz="91416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itchFamily="34" charset="0"/>
                <a:buChar char="–"/>
                <a:tabLst/>
                <a:defRPr/>
              </a:pP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33686" y="2418911"/>
              <a:ext cx="702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9569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ADC</a:t>
              </a:r>
            </a:p>
          </p:txBody>
        </p:sp>
      </p:grpSp>
      <p:sp>
        <p:nvSpPr>
          <p:cNvPr id="101" name="Down Arrow 233">
            <a:extLst>
              <a:ext uri="{FF2B5EF4-FFF2-40B4-BE49-F238E27FC236}">
                <a16:creationId xmlns:a16="http://schemas.microsoft.com/office/drawing/2014/main" id="{F3E5F22C-4EB4-4E72-8075-4429D21FD96A}"/>
              </a:ext>
            </a:extLst>
          </p:cNvPr>
          <p:cNvSpPr/>
          <p:nvPr/>
        </p:nvSpPr>
        <p:spPr bwMode="auto">
          <a:xfrm>
            <a:off x="4546618" y="3830528"/>
            <a:ext cx="481505" cy="815305"/>
          </a:xfrm>
          <a:prstGeom prst="downArrow">
            <a:avLst>
              <a:gd name="adj1" fmla="val 50000"/>
              <a:gd name="adj2" fmla="val 54108"/>
            </a:avLst>
          </a:prstGeom>
          <a:solidFill>
            <a:srgbClr val="ED7D31"/>
          </a:solidFill>
          <a:ln w="6350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5728" marR="0" lvl="0" indent="-135728" algn="ctr" defTabSz="91416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GB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140634" y="4674412"/>
            <a:ext cx="1401961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 Death</a:t>
            </a:r>
          </a:p>
        </p:txBody>
      </p:sp>
      <p:grpSp>
        <p:nvGrpSpPr>
          <p:cNvPr id="173" name="Group 172"/>
          <p:cNvGrpSpPr/>
          <p:nvPr/>
        </p:nvGrpSpPr>
        <p:grpSpPr>
          <a:xfrm>
            <a:off x="3978230" y="2907642"/>
            <a:ext cx="317566" cy="269992"/>
            <a:chOff x="2404126" y="3696782"/>
            <a:chExt cx="317566" cy="269992"/>
          </a:xfrm>
        </p:grpSpPr>
        <p:sp>
          <p:nvSpPr>
            <p:cNvPr id="103" name="5-Point Star 7">
              <a:extLst>
                <a:ext uri="{FF2B5EF4-FFF2-40B4-BE49-F238E27FC236}">
                  <a16:creationId xmlns:a16="http://schemas.microsoft.com/office/drawing/2014/main" id="{A418122D-1E10-4CF3-8A0B-CE0A8A926544}"/>
                </a:ext>
              </a:extLst>
            </p:cNvPr>
            <p:cNvSpPr/>
            <p:nvPr/>
          </p:nvSpPr>
          <p:spPr bwMode="auto">
            <a:xfrm>
              <a:off x="2404126" y="3696782"/>
              <a:ext cx="121182" cy="107082"/>
            </a:xfrm>
            <a:prstGeom prst="star5">
              <a:avLst/>
            </a:prstGeom>
            <a:solidFill>
              <a:srgbClr val="FFC000"/>
            </a:solidFill>
            <a:ln w="3175" cap="flat" cmpd="sng" algn="ctr">
              <a:solidFill>
                <a:srgbClr val="E7E6E6"/>
              </a:solidFill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5728" marR="0" lvl="0" indent="-135728" algn="ctr" defTabSz="91416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itchFamily="34" charset="0"/>
                <a:buChar char="–"/>
                <a:tabLst/>
                <a:defRPr/>
              </a:pP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5-Point Star 20">
              <a:extLst>
                <a:ext uri="{FF2B5EF4-FFF2-40B4-BE49-F238E27FC236}">
                  <a16:creationId xmlns:a16="http://schemas.microsoft.com/office/drawing/2014/main" id="{88F572F1-16ED-452A-8C61-CF25C1EDC0BF}"/>
                </a:ext>
              </a:extLst>
            </p:cNvPr>
            <p:cNvSpPr/>
            <p:nvPr/>
          </p:nvSpPr>
          <p:spPr bwMode="auto">
            <a:xfrm>
              <a:off x="2500312" y="3859692"/>
              <a:ext cx="121182" cy="107082"/>
            </a:xfrm>
            <a:prstGeom prst="star5">
              <a:avLst/>
            </a:prstGeom>
            <a:solidFill>
              <a:srgbClr val="FFC000"/>
            </a:solidFill>
            <a:ln w="3175" cap="flat" cmpd="sng" algn="ctr">
              <a:solidFill>
                <a:srgbClr val="E7E6E6"/>
              </a:solidFill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5728" marR="0" lvl="0" indent="-135728" algn="ctr" defTabSz="91416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itchFamily="34" charset="0"/>
                <a:buChar char="–"/>
                <a:tabLst/>
                <a:defRPr/>
              </a:pP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5-Point Star 21">
              <a:extLst>
                <a:ext uri="{FF2B5EF4-FFF2-40B4-BE49-F238E27FC236}">
                  <a16:creationId xmlns:a16="http://schemas.microsoft.com/office/drawing/2014/main" id="{B28E31A1-8DF1-4DE9-9F60-C450371FAB32}"/>
                </a:ext>
              </a:extLst>
            </p:cNvPr>
            <p:cNvSpPr/>
            <p:nvPr/>
          </p:nvSpPr>
          <p:spPr bwMode="auto">
            <a:xfrm>
              <a:off x="2600510" y="3778237"/>
              <a:ext cx="121182" cy="107082"/>
            </a:xfrm>
            <a:prstGeom prst="star5">
              <a:avLst/>
            </a:prstGeom>
            <a:solidFill>
              <a:srgbClr val="FFC000"/>
            </a:solidFill>
            <a:ln w="3175" cap="flat" cmpd="sng" algn="ctr">
              <a:solidFill>
                <a:srgbClr val="E7E6E6"/>
              </a:solidFill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5728" marR="0" lvl="0" indent="-135728" algn="ctr" defTabSz="91416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itchFamily="34" charset="0"/>
                <a:buChar char="–"/>
                <a:tabLst/>
                <a:defRPr/>
              </a:pP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3029078" y="5223481"/>
            <a:ext cx="3230639" cy="827734"/>
            <a:chOff x="1454973" y="6012621"/>
            <a:chExt cx="3230639" cy="827734"/>
          </a:xfrm>
        </p:grpSpPr>
        <p:sp>
          <p:nvSpPr>
            <p:cNvPr id="106" name="Explosion 2 105"/>
            <p:cNvSpPr/>
            <p:nvPr/>
          </p:nvSpPr>
          <p:spPr>
            <a:xfrm>
              <a:off x="2155333" y="6270816"/>
              <a:ext cx="213849" cy="147423"/>
            </a:xfrm>
            <a:prstGeom prst="irregularSeal2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" name="Explosion 2 106"/>
            <p:cNvSpPr/>
            <p:nvPr/>
          </p:nvSpPr>
          <p:spPr>
            <a:xfrm>
              <a:off x="2571865" y="6378690"/>
              <a:ext cx="213849" cy="147423"/>
            </a:xfrm>
            <a:prstGeom prst="irregularSeal2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" name="4-Point Star 107"/>
            <p:cNvSpPr/>
            <p:nvPr/>
          </p:nvSpPr>
          <p:spPr>
            <a:xfrm>
              <a:off x="2648220" y="6185765"/>
              <a:ext cx="274988" cy="147422"/>
            </a:xfrm>
            <a:prstGeom prst="star4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" name="4-Point Star 108"/>
            <p:cNvSpPr/>
            <p:nvPr/>
          </p:nvSpPr>
          <p:spPr>
            <a:xfrm>
              <a:off x="2193479" y="6061023"/>
              <a:ext cx="274988" cy="147422"/>
            </a:xfrm>
            <a:prstGeom prst="star4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" name="8-Point Star 109"/>
            <p:cNvSpPr/>
            <p:nvPr/>
          </p:nvSpPr>
          <p:spPr>
            <a:xfrm>
              <a:off x="2449277" y="6208445"/>
              <a:ext cx="122588" cy="124742"/>
            </a:xfrm>
            <a:prstGeom prst="star8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" name="8-Point Star 110"/>
            <p:cNvSpPr/>
            <p:nvPr/>
          </p:nvSpPr>
          <p:spPr>
            <a:xfrm>
              <a:off x="2378312" y="6401371"/>
              <a:ext cx="122588" cy="124742"/>
            </a:xfrm>
            <a:prstGeom prst="star8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2721692" y="6012621"/>
              <a:ext cx="1963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9569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Immunogenic cell death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454973" y="6378690"/>
              <a:ext cx="861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9569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Calereticulin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29569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HSP60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29569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HMGB1 </a:t>
              </a:r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8891415" y="2179176"/>
            <a:ext cx="2592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Antibody: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BCMA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afucosylated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monoclonal IgG1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Conjugate: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monomethyl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auristatin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 (anti-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microtubulin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drug)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Noncleavable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linker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467707" y="6435108"/>
            <a:ext cx="46548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Tai YT et al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Blood,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2014; de Oca RM et al,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Mol Cancer Ther, 2021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FF60ABD-F868-7F1C-C92F-6EFEF1978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5B616B"/>
              </a:solidFill>
              <a:effectLst/>
              <a:uLnTx/>
              <a:uFillTx/>
              <a:latin typeface="system-u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b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D54A1F-A69F-A519-2D1A-6EC44A533749}"/>
              </a:ext>
            </a:extLst>
          </p:cNvPr>
          <p:cNvSpPr txBox="1"/>
          <p:nvPr/>
        </p:nvSpPr>
        <p:spPr>
          <a:xfrm>
            <a:off x="3000375" y="3174484"/>
            <a:ext cx="612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6597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8098" y="575938"/>
            <a:ext cx="11851776" cy="1143000"/>
          </a:xfrm>
        </p:spPr>
        <p:txBody>
          <a:bodyPr>
            <a:normAutofit/>
          </a:bodyPr>
          <a:lstStyle/>
          <a:p>
            <a:pPr algn="ctr"/>
            <a:r>
              <a:rPr lang="it-IT" sz="4000" dirty="0" err="1">
                <a:solidFill>
                  <a:schemeClr val="tx1"/>
                </a:solidFill>
              </a:rPr>
              <a:t>Belamaf</a:t>
            </a:r>
            <a:r>
              <a:rPr lang="it-IT" sz="4000" dirty="0">
                <a:solidFill>
                  <a:schemeClr val="tx1"/>
                </a:solidFill>
              </a:rPr>
              <a:t> </a:t>
            </a:r>
            <a:r>
              <a:rPr lang="it-IT" sz="4000" dirty="0" err="1">
                <a:solidFill>
                  <a:schemeClr val="tx1"/>
                </a:solidFill>
              </a:rPr>
              <a:t>Efficacy</a:t>
            </a:r>
            <a:r>
              <a:rPr lang="it-IT" sz="4000" dirty="0">
                <a:solidFill>
                  <a:schemeClr val="tx1"/>
                </a:solidFill>
              </a:rPr>
              <a:t> (DREAMM-2)</a:t>
            </a:r>
            <a:endParaRPr lang="it-IT" sz="4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B16B5F-DAF7-70EF-F84B-B547D21703B4}"/>
              </a:ext>
            </a:extLst>
          </p:cNvPr>
          <p:cNvGraphicFramePr>
            <a:graphicFrameLocks noGrp="1"/>
          </p:cNvGraphicFramePr>
          <p:nvPr/>
        </p:nvGraphicFramePr>
        <p:xfrm>
          <a:off x="1743558" y="3563401"/>
          <a:ext cx="4032447" cy="23488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680">
                <a:tc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2.5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mg/kg*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3.4 mg/kg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ORR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34%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ea typeface="ＭＳ ゴシック"/>
                          <a:cs typeface="Arial"/>
                        </a:rPr>
                        <a:t>≥ VGPR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19%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Median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PFS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2.9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3.9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Median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DOR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6.2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Median OS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13.7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13.8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 Box 45">
            <a:extLst>
              <a:ext uri="{FF2B5EF4-FFF2-40B4-BE49-F238E27FC236}">
                <a16:creationId xmlns:a16="http://schemas.microsoft.com/office/drawing/2014/main" id="{EEB99917-B660-105E-2510-4A25F2BE5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728" y="1678228"/>
            <a:ext cx="3517591" cy="1477328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Relapsed/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Refractory Myeloma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ゴシック"/>
                <a:cs typeface="Arial"/>
              </a:rPr>
              <a:t>≥ 3 lines of therapy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ゴシック"/>
                <a:cs typeface="Arial"/>
              </a:rPr>
              <a:t>PI &amp;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ゴシック"/>
                <a:cs typeface="Arial"/>
              </a:rPr>
              <a:t>IMiD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ゴシック"/>
                <a:cs typeface="Arial"/>
              </a:rPr>
              <a:t> refractory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ゴシック"/>
                <a:cs typeface="Arial"/>
              </a:rPr>
              <a:t>Anti-CD38 refractory and/or intolerant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DAE51A3B-2F40-FFF8-8500-CCC504A3F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630" y="1645696"/>
            <a:ext cx="3517583" cy="60859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Belamaf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2.5 mg/kg q3 weeks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 = 97)</a:t>
            </a:r>
          </a:p>
        </p:txBody>
      </p:sp>
      <p:sp>
        <p:nvSpPr>
          <p:cNvPr id="8" name="Rectangle 50">
            <a:extLst>
              <a:ext uri="{FF2B5EF4-FFF2-40B4-BE49-F238E27FC236}">
                <a16:creationId xmlns:a16="http://schemas.microsoft.com/office/drawing/2014/main" id="{FB858B5A-7629-48E2-C0EB-AD7C2D0C1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1282" y="2512420"/>
            <a:ext cx="3517590" cy="6779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Belamaf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3.4 mg/kg q3 weeks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 = 99)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EED041-6933-05CD-E180-A38E9B70B54C}"/>
              </a:ext>
            </a:extLst>
          </p:cNvPr>
          <p:cNvCxnSpPr/>
          <p:nvPr/>
        </p:nvCxnSpPr>
        <p:spPr>
          <a:xfrm>
            <a:off x="5822770" y="1966260"/>
            <a:ext cx="0" cy="100811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D7C9B6-6131-6135-5075-C1FE7373F186}"/>
              </a:ext>
            </a:extLst>
          </p:cNvPr>
          <p:cNvCxnSpPr/>
          <p:nvPr/>
        </p:nvCxnSpPr>
        <p:spPr>
          <a:xfrm>
            <a:off x="5818673" y="1966260"/>
            <a:ext cx="545958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7E3AE2-41DF-3260-05D5-2743D84F2E03}"/>
              </a:ext>
            </a:extLst>
          </p:cNvPr>
          <p:cNvCxnSpPr/>
          <p:nvPr/>
        </p:nvCxnSpPr>
        <p:spPr>
          <a:xfrm>
            <a:off x="5822770" y="2974372"/>
            <a:ext cx="545958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A34667-389E-4E05-CCEB-C67A2EF14F4F}"/>
              </a:ext>
            </a:extLst>
          </p:cNvPr>
          <p:cNvCxnSpPr/>
          <p:nvPr/>
        </p:nvCxnSpPr>
        <p:spPr>
          <a:xfrm flipH="1">
            <a:off x="5358319" y="2480036"/>
            <a:ext cx="41929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980487F-25C1-519B-FEF2-CC1DB6AABC24}"/>
              </a:ext>
            </a:extLst>
          </p:cNvPr>
          <p:cNvSpPr/>
          <p:nvPr/>
        </p:nvSpPr>
        <p:spPr>
          <a:xfrm>
            <a:off x="5536305" y="2232386"/>
            <a:ext cx="65514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E79C8-FB05-42FF-BD04-E8342B8070F1}"/>
              </a:ext>
            </a:extLst>
          </p:cNvPr>
          <p:cNvSpPr txBox="1"/>
          <p:nvPr/>
        </p:nvSpPr>
        <p:spPr>
          <a:xfrm>
            <a:off x="6513686" y="6493141"/>
            <a:ext cx="6444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Lonial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S, et al,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Lancet Oncology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2019;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Lonial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 et al, ASCO Abstract # 8536,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E71CA1-8339-7BF6-AC15-3D93DD93D2E9}"/>
              </a:ext>
            </a:extLst>
          </p:cNvPr>
          <p:cNvSpPr txBox="1"/>
          <p:nvPr/>
        </p:nvSpPr>
        <p:spPr>
          <a:xfrm>
            <a:off x="6747602" y="4380104"/>
            <a:ext cx="4544770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Unique Toxicity: Ocular Adverse Events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Grade 1-2: 43%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Grade 3: 27%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3FB1FA-FC83-CFBF-652E-0FF079F06CC1}"/>
              </a:ext>
            </a:extLst>
          </p:cNvPr>
          <p:cNvSpPr txBox="1"/>
          <p:nvPr/>
        </p:nvSpPr>
        <p:spPr>
          <a:xfrm>
            <a:off x="2076194" y="2041009"/>
            <a:ext cx="8679605" cy="353943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FDA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Accelerated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Approval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(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2020)</a:t>
            </a:r>
            <a:b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EMA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Approval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(2020)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Relapsed or refractory multiple myeloma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ＭＳ ゴシック"/>
                <a:cs typeface="Arial"/>
              </a:rPr>
              <a:t>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prior therapies including an anti-CD38 monoclonal antibody, a proteasome inhibitor, and an immunomodulatory agent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6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" y="405864"/>
            <a:ext cx="12191999" cy="1143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solidFill>
                  <a:schemeClr val="tx1"/>
                </a:solidFill>
                <a:latin typeface="Arial"/>
                <a:cs typeface="Arial"/>
              </a:rPr>
              <a:t>Belamaf</a:t>
            </a:r>
            <a:r>
              <a:rPr lang="it-IT" sz="4000" b="1" dirty="0">
                <a:solidFill>
                  <a:schemeClr val="tx1"/>
                </a:solidFill>
                <a:latin typeface="Arial"/>
                <a:cs typeface="Arial"/>
              </a:rPr>
              <a:t> vs </a:t>
            </a:r>
            <a:r>
              <a:rPr lang="it-IT" sz="4000" b="1" dirty="0" err="1">
                <a:solidFill>
                  <a:schemeClr val="tx1"/>
                </a:solidFill>
                <a:latin typeface="Arial"/>
                <a:cs typeface="Arial"/>
              </a:rPr>
              <a:t>Pomalidomide</a:t>
            </a:r>
            <a:r>
              <a:rPr lang="it-IT" sz="4000" dirty="0">
                <a:solidFill>
                  <a:schemeClr val="tx1"/>
                </a:solidFill>
              </a:rPr>
              <a:t>/</a:t>
            </a:r>
            <a:r>
              <a:rPr lang="it-IT" sz="4000" dirty="0" err="1">
                <a:solidFill>
                  <a:schemeClr val="tx1"/>
                </a:solidFill>
              </a:rPr>
              <a:t>Dexamethasone</a:t>
            </a:r>
            <a:r>
              <a:rPr lang="it-IT" sz="4000" b="1" dirty="0">
                <a:solidFill>
                  <a:schemeClr val="tx1"/>
                </a:solidFill>
                <a:latin typeface="Arial"/>
                <a:cs typeface="Arial"/>
              </a:rPr>
              <a:t> (DREAMM-3)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840916"/>
              </p:ext>
            </p:extLst>
          </p:nvPr>
        </p:nvGraphicFramePr>
        <p:xfrm>
          <a:off x="4212172" y="3810414"/>
          <a:ext cx="4032447" cy="19780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680">
                <a:tc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/>
                          <a:cs typeface="Arial"/>
                        </a:rPr>
                        <a:t>Belamaf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Pom/Dex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ORR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41%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36%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ea typeface="ＭＳ ゴシック"/>
                          <a:cs typeface="Arial"/>
                        </a:rPr>
                        <a:t>≥ VGPR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"/>
                          <a:cs typeface="Arial"/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8%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Median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PFS*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11.2 </a:t>
                      </a:r>
                      <a:r>
                        <a:rPr lang="en-US" sz="1600" dirty="0" err="1">
                          <a:latin typeface="Arial"/>
                          <a:cs typeface="Arial"/>
                        </a:rPr>
                        <a:t>mo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7 </a:t>
                      </a:r>
                      <a:r>
                        <a:rPr lang="en-US" sz="1600" dirty="0" err="1">
                          <a:latin typeface="Arial"/>
                          <a:cs typeface="Arial"/>
                        </a:rPr>
                        <a:t>mo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Median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OS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"/>
                          <a:cs typeface="Arial"/>
                        </a:rPr>
                        <a:t>21.2 </a:t>
                      </a:r>
                      <a:r>
                        <a:rPr lang="en-US" sz="1600" b="0" dirty="0" err="1">
                          <a:latin typeface="Arial"/>
                          <a:cs typeface="Arial"/>
                        </a:rPr>
                        <a:t>mo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Arial"/>
                          <a:cs typeface="Arial"/>
                        </a:rPr>
                        <a:t>21.2 </a:t>
                      </a:r>
                      <a:r>
                        <a:rPr lang="en-US" sz="1600" baseline="0" dirty="0" err="1">
                          <a:latin typeface="Arial"/>
                          <a:cs typeface="Arial"/>
                        </a:rPr>
                        <a:t>mo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5" name="Text Box 45">
            <a:extLst>
              <a:ext uri="{FF2B5EF4-FFF2-40B4-BE49-F238E27FC236}">
                <a16:creationId xmlns:a16="http://schemas.microsoft.com/office/drawing/2014/main" id="{4FADD042-8789-C34A-969C-56082EADE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418" y="2078977"/>
            <a:ext cx="3517591" cy="923330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Relapsed/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Refractory Myeloma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ゴシック"/>
                <a:cs typeface="Arial"/>
              </a:rPr>
              <a:t>≥ 2 lines of therapy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ゴシック"/>
                <a:cs typeface="Arial"/>
              </a:rPr>
              <a:t>PI &amp; lenalidomide exposed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6" name="Rectangle 49">
            <a:extLst>
              <a:ext uri="{FF2B5EF4-FFF2-40B4-BE49-F238E27FC236}">
                <a16:creationId xmlns:a16="http://schemas.microsoft.com/office/drawing/2014/main" id="{E45BCDC7-BFB7-3F40-8FBD-ECB56E26D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312" y="1774678"/>
            <a:ext cx="3720951" cy="60859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Belamaf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2.5 mg/kg q3 weeks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 = 214)</a:t>
            </a:r>
          </a:p>
        </p:txBody>
      </p:sp>
      <p:sp>
        <p:nvSpPr>
          <p:cNvPr id="77" name="Rectangle 50">
            <a:extLst>
              <a:ext uri="{FF2B5EF4-FFF2-40B4-BE49-F238E27FC236}">
                <a16:creationId xmlns:a16="http://schemas.microsoft.com/office/drawing/2014/main" id="{54D692FA-9F1D-2A4C-923C-6454EBB1F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962" y="2625137"/>
            <a:ext cx="3720953" cy="6779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Pomalidomide + Dexamethasone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 = 106)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6560451" y="2078977"/>
            <a:ext cx="0" cy="100811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6556354" y="2078977"/>
            <a:ext cx="545958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6560451" y="3087089"/>
            <a:ext cx="545958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6096000" y="2592753"/>
            <a:ext cx="41929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81"/>
          <p:cNvSpPr/>
          <p:nvPr/>
        </p:nvSpPr>
        <p:spPr>
          <a:xfrm>
            <a:off x="6273986" y="2345103"/>
            <a:ext cx="65514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829251" y="6497345"/>
            <a:ext cx="3720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Dimopoulos et al,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Lancet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Haematology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01AC0-4FAE-3587-C69C-0B7F4C8166EA}"/>
              </a:ext>
            </a:extLst>
          </p:cNvPr>
          <p:cNvSpPr txBox="1"/>
          <p:nvPr/>
        </p:nvSpPr>
        <p:spPr>
          <a:xfrm>
            <a:off x="4212172" y="5813462"/>
            <a:ext cx="28967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*Not statistically significant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F285A-4446-99A1-3726-FE0AA7B771EC}"/>
              </a:ext>
            </a:extLst>
          </p:cNvPr>
          <p:cNvSpPr txBox="1"/>
          <p:nvPr/>
        </p:nvSpPr>
        <p:spPr>
          <a:xfrm>
            <a:off x="2010122" y="2694579"/>
            <a:ext cx="8679605" cy="206210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Belamaf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withdrawn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by FDA in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February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, 2023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based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on negative DREAMM-3 study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…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but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that’s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not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the end of the story</a:t>
            </a:r>
          </a:p>
        </p:txBody>
      </p:sp>
    </p:spTree>
    <p:extLst>
      <p:ext uri="{BB962C8B-B14F-4D97-AF65-F5344CB8AC3E}">
        <p14:creationId xmlns:p14="http://schemas.microsoft.com/office/powerpoint/2010/main" val="30663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2060848"/>
            <a:ext cx="9072146" cy="2444995"/>
          </a:xfrm>
          <a:solidFill>
            <a:srgbClr val="E9F8FD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lIns="365760" rIns="365760" anchor="ctr"/>
          <a:lstStyle/>
          <a:p>
            <a:pPr marL="98425" indent="0">
              <a:lnSpc>
                <a:spcPct val="100000"/>
              </a:lnSpc>
              <a:buNone/>
            </a:pPr>
            <a:r>
              <a:rPr lang="en-US" sz="3200" dirty="0"/>
              <a:t>This educational activity contains discussion of </a:t>
            </a:r>
            <a:br>
              <a:rPr lang="en-US" sz="3200" dirty="0"/>
            </a:br>
            <a:r>
              <a:rPr lang="en-US" sz="3200" dirty="0"/>
              <a:t>non-FDA-approved uses of agents and regimens. Please refer to official prescribing information for each product for approved indications. </a:t>
            </a:r>
          </a:p>
        </p:txBody>
      </p:sp>
    </p:spTree>
    <p:extLst>
      <p:ext uri="{BB962C8B-B14F-4D97-AF65-F5344CB8AC3E}">
        <p14:creationId xmlns:p14="http://schemas.microsoft.com/office/powerpoint/2010/main" val="22855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6228" y="355773"/>
            <a:ext cx="11437286" cy="114194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DREAMM-7: </a:t>
            </a:r>
            <a:r>
              <a:rPr lang="en-US" sz="3600" dirty="0" err="1">
                <a:solidFill>
                  <a:schemeClr val="tx1"/>
                </a:solidFill>
              </a:rPr>
              <a:t>BelaVd</a:t>
            </a:r>
            <a:r>
              <a:rPr lang="en-US" sz="3600" dirty="0">
                <a:solidFill>
                  <a:schemeClr val="tx1"/>
                </a:solidFill>
              </a:rPr>
              <a:t> vs. </a:t>
            </a:r>
            <a:r>
              <a:rPr lang="en-US" sz="3600" dirty="0" err="1">
                <a:solidFill>
                  <a:schemeClr val="tx1"/>
                </a:solidFill>
              </a:rPr>
              <a:t>DVd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CA2C8-5B2B-AAEA-1C14-480FDD90C0F0}"/>
              </a:ext>
            </a:extLst>
          </p:cNvPr>
          <p:cNvSpPr txBox="1">
            <a:spLocks/>
          </p:cNvSpPr>
          <p:nvPr/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4728E-9179-7340-B99F-8A562305978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A9450-4015-3CA3-C4DF-F32CE69AD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57" y="1120784"/>
            <a:ext cx="11437286" cy="4650686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000" kern="1200" dirty="0">
              <a:solidFill>
                <a:srgbClr val="000000"/>
              </a:solidFill>
              <a:highlight>
                <a:srgbClr val="FFFF00"/>
              </a:highlight>
              <a:latin typeface="+mn-lt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Primary endpoint: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PFS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Key secondary endpoints: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OS,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MRD negativity</a:t>
            </a:r>
            <a:endParaRPr lang="en-US" sz="2000" dirty="0">
              <a:latin typeface="+mn-lt"/>
            </a:endParaRPr>
          </a:p>
        </p:txBody>
      </p:sp>
      <p:sp>
        <p:nvSpPr>
          <p:cNvPr id="11" name="Text Box 45">
            <a:extLst>
              <a:ext uri="{FF2B5EF4-FFF2-40B4-BE49-F238E27FC236}">
                <a16:creationId xmlns:a16="http://schemas.microsoft.com/office/drawing/2014/main" id="{FE4B5378-BFE0-5B1A-901A-F0B276819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00" y="2534115"/>
            <a:ext cx="32284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RRMM, ≥1 line of therapy; with PD on/after most recent therapy;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(N = 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494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44DA5F88-CC60-6DE3-2243-B7CC1BB7E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91" y="3524876"/>
            <a:ext cx="34522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Stratified by prior lines of </a:t>
            </a:r>
            <a:r>
              <a:rPr kumimoji="0" lang="en-US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tx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(1 vs 2-3 vs ≥4), </a:t>
            </a:r>
            <a:b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prior bortezomib (yes vs no), R-ISS (I vs II/III)</a:t>
            </a:r>
          </a:p>
        </p:txBody>
      </p:sp>
      <p:cxnSp>
        <p:nvCxnSpPr>
          <p:cNvPr id="13" name="Straight Arrow Connector 10">
            <a:extLst>
              <a:ext uri="{FF2B5EF4-FFF2-40B4-BE49-F238E27FC236}">
                <a16:creationId xmlns:a16="http://schemas.microsoft.com/office/drawing/2014/main" id="{38C39533-A279-CD37-8FDF-46D28185DC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08089" y="1717589"/>
            <a:ext cx="0" cy="548640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D512F8-32EF-E6D9-44EF-7A71D2829B7C}"/>
              </a:ext>
            </a:extLst>
          </p:cNvPr>
          <p:cNvCxnSpPr>
            <a:cxnSpLocks/>
          </p:cNvCxnSpPr>
          <p:nvPr/>
        </p:nvCxnSpPr>
        <p:spPr bwMode="auto">
          <a:xfrm flipV="1">
            <a:off x="3418692" y="2431462"/>
            <a:ext cx="494077" cy="276818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D4A72B-EC4B-E731-03DD-870CD6C0E954}"/>
              </a:ext>
            </a:extLst>
          </p:cNvPr>
          <p:cNvCxnSpPr>
            <a:cxnSpLocks/>
          </p:cNvCxnSpPr>
          <p:nvPr/>
        </p:nvCxnSpPr>
        <p:spPr bwMode="auto">
          <a:xfrm>
            <a:off x="3418080" y="3169309"/>
            <a:ext cx="494077" cy="276818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49">
            <a:extLst>
              <a:ext uri="{FF2B5EF4-FFF2-40B4-BE49-F238E27FC236}">
                <a16:creationId xmlns:a16="http://schemas.microsoft.com/office/drawing/2014/main" id="{44948984-3A5B-C1E9-63EF-C41E09541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432" y="1952730"/>
            <a:ext cx="3474720" cy="959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Belantamab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Mafodotin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+ </a:t>
            </a:r>
            <a:b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Bortezomib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+ Dexamethasone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21-day cycles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243)</a:t>
            </a:r>
          </a:p>
        </p:txBody>
      </p:sp>
      <p:sp>
        <p:nvSpPr>
          <p:cNvPr id="17" name="Rectangle 50">
            <a:extLst>
              <a:ext uri="{FF2B5EF4-FFF2-40B4-BE49-F238E27FC236}">
                <a16:creationId xmlns:a16="http://schemas.microsoft.com/office/drawing/2014/main" id="{5EA7E14C-C943-264F-4967-76A5F2284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432" y="2987322"/>
            <a:ext cx="3474720" cy="959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Daratumumab + </a:t>
            </a:r>
            <a:b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Bortezomib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+ Dexamethasone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21-day cycles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251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Text Box 45">
            <a:extLst>
              <a:ext uri="{FF2B5EF4-FFF2-40B4-BE49-F238E27FC236}">
                <a16:creationId xmlns:a16="http://schemas.microsoft.com/office/drawing/2014/main" id="{56C3ED5B-E936-0E81-2771-15647B9D2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157" y="3959050"/>
            <a:ext cx="62810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Belantamab</a:t>
            </a: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mafodotin</a:t>
            </a: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 2.5 mg/kg IV Q3W cycle 1-8.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Bortezomib: 1.3 mg/m</a:t>
            </a:r>
            <a:r>
              <a:rPr kumimoji="0" lang="en-GB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SC Days 1, 4, 8, 11 cycles 1-8</a:t>
            </a: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(21-day cycle).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Daratumumab</a:t>
            </a: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 16 mg/kg IV cycle 1-3 QW and 16 mg/kg IV Cycle 4-8 Q3W. </a:t>
            </a:r>
            <a:b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Dexamethasone: 20 mg on day of and day after bortezomib in cycle 1-8 in </a:t>
            </a:r>
            <a:r>
              <a:rPr kumimoji="0" lang="en-GB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BVd</a:t>
            </a: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GB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DVd</a:t>
            </a: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regimens.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49">
            <a:extLst>
              <a:ext uri="{FF2B5EF4-FFF2-40B4-BE49-F238E27FC236}">
                <a16:creationId xmlns:a16="http://schemas.microsoft.com/office/drawing/2014/main" id="{ADEB314D-3651-199A-24AB-191D42019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311" y="1952731"/>
            <a:ext cx="2103120" cy="9590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Belantamab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Mafodotin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2.5 mg/kg IV Q3W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50">
            <a:extLst>
              <a:ext uri="{FF2B5EF4-FFF2-40B4-BE49-F238E27FC236}">
                <a16:creationId xmlns:a16="http://schemas.microsoft.com/office/drawing/2014/main" id="{9567DBED-73B8-4A20-7B58-CBA695620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311" y="2994652"/>
            <a:ext cx="2103120" cy="9517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Daratumumab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16 mg/kg IV Q4W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BF76E-09D0-7815-1C9B-CF50B2007DAE}"/>
              </a:ext>
            </a:extLst>
          </p:cNvPr>
          <p:cNvSpPr txBox="1"/>
          <p:nvPr/>
        </p:nvSpPr>
        <p:spPr bwMode="auto">
          <a:xfrm>
            <a:off x="8175629" y="1649388"/>
            <a:ext cx="1018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Cycle 9+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FD738F-065D-B8BB-101E-2240146E1A53}"/>
              </a:ext>
            </a:extLst>
          </p:cNvPr>
          <p:cNvSpPr txBox="1"/>
          <p:nvPr/>
        </p:nvSpPr>
        <p:spPr bwMode="auto">
          <a:xfrm>
            <a:off x="5199482" y="1630534"/>
            <a:ext cx="10906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Cycle 1-8 </a:t>
            </a: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3896A27B-F3BB-BB35-91EB-216399A8F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9875" y="2288896"/>
            <a:ext cx="17941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Tx continued until PD, unacceptable toxicity, end of study, or consent withdrawal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3CA40E9-293B-F4FD-6F3B-848A9C577E4A}"/>
              </a:ext>
            </a:extLst>
          </p:cNvPr>
          <p:cNvCxnSpPr/>
          <p:nvPr/>
        </p:nvCxnSpPr>
        <p:spPr bwMode="auto">
          <a:xfrm>
            <a:off x="9785976" y="2949614"/>
            <a:ext cx="36576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571F2E0-6710-0966-5C30-8971318DE40C}"/>
              </a:ext>
            </a:extLst>
          </p:cNvPr>
          <p:cNvSpPr txBox="1"/>
          <p:nvPr/>
        </p:nvSpPr>
        <p:spPr>
          <a:xfrm>
            <a:off x="9666797" y="6463722"/>
            <a:ext cx="2458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Hungria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 V. et al.,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NEJM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35111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extBox 869">
            <a:extLst>
              <a:ext uri="{FF2B5EF4-FFF2-40B4-BE49-F238E27FC236}">
                <a16:creationId xmlns:a16="http://schemas.microsoft.com/office/drawing/2014/main" id="{EF793E95-29FB-C744-2863-33B460719010}"/>
              </a:ext>
            </a:extLst>
          </p:cNvPr>
          <p:cNvSpPr txBox="1"/>
          <p:nvPr/>
        </p:nvSpPr>
        <p:spPr>
          <a:xfrm>
            <a:off x="3431772" y="327575"/>
            <a:ext cx="8090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DREAMM-7: PFS and OS</a:t>
            </a:r>
          </a:p>
        </p:txBody>
      </p:sp>
      <p:sp>
        <p:nvSpPr>
          <p:cNvPr id="872" name="TextBox 871">
            <a:extLst>
              <a:ext uri="{FF2B5EF4-FFF2-40B4-BE49-F238E27FC236}">
                <a16:creationId xmlns:a16="http://schemas.microsoft.com/office/drawing/2014/main" id="{4345FEAC-6C53-8678-250A-6EC314DD2643}"/>
              </a:ext>
            </a:extLst>
          </p:cNvPr>
          <p:cNvSpPr txBox="1"/>
          <p:nvPr/>
        </p:nvSpPr>
        <p:spPr>
          <a:xfrm>
            <a:off x="9074131" y="6258390"/>
            <a:ext cx="3268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Hungria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 V. et al.,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NEJM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,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Hungria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 V. et al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, Lancet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Oncology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,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2025</a:t>
            </a:r>
          </a:p>
        </p:txBody>
      </p:sp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32DDB2C2-E5BB-D53B-9CA3-4F1946C85F6A}"/>
              </a:ext>
            </a:extLst>
          </p:cNvPr>
          <p:cNvGraphicFramePr>
            <a:graphicFrameLocks noGrp="1"/>
          </p:cNvGraphicFramePr>
          <p:nvPr/>
        </p:nvGraphicFramePr>
        <p:xfrm>
          <a:off x="8052598" y="1425147"/>
          <a:ext cx="3842783" cy="286926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557744">
                  <a:extLst>
                    <a:ext uri="{9D8B030D-6E8A-4147-A177-3AD203B41FA5}">
                      <a16:colId xmlns:a16="http://schemas.microsoft.com/office/drawing/2014/main" val="4047702149"/>
                    </a:ext>
                  </a:extLst>
                </a:gridCol>
                <a:gridCol w="1080883">
                  <a:extLst>
                    <a:ext uri="{9D8B030D-6E8A-4147-A177-3AD203B41FA5}">
                      <a16:colId xmlns:a16="http://schemas.microsoft.com/office/drawing/2014/main" val="1311125605"/>
                    </a:ext>
                  </a:extLst>
                </a:gridCol>
                <a:gridCol w="1204156">
                  <a:extLst>
                    <a:ext uri="{9D8B030D-6E8A-4147-A177-3AD203B41FA5}">
                      <a16:colId xmlns:a16="http://schemas.microsoft.com/office/drawing/2014/main" val="3999653488"/>
                    </a:ext>
                  </a:extLst>
                </a:gridCol>
              </a:tblGrid>
              <a:tr h="55480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BVd</a:t>
                      </a:r>
                    </a:p>
                    <a:p>
                      <a:pPr algn="ctr"/>
                      <a:r>
                        <a:rPr lang="en-US" sz="1400" dirty="0"/>
                        <a:t>(N = 243)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DVd</a:t>
                      </a:r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(N = 251)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7947773"/>
                  </a:ext>
                </a:extLst>
              </a:tr>
              <a:tr h="48820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ORR,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7497381"/>
                  </a:ext>
                </a:extLst>
              </a:tr>
              <a:tr h="48820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≥CR,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1130264"/>
                  </a:ext>
                </a:extLst>
              </a:tr>
              <a:tr h="55480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Median PFS, mo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13.4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2380971"/>
                  </a:ext>
                </a:extLst>
              </a:tr>
              <a:tr h="7832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Median OS, mo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NR,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HR = 0.58;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.0002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07123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3576D8A-23A2-C4ED-A23C-75A146BF1F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" t="4319" r="5936" b="1656"/>
          <a:stretch/>
        </p:blipFill>
        <p:spPr>
          <a:xfrm>
            <a:off x="90451" y="1670827"/>
            <a:ext cx="7496657" cy="2746428"/>
          </a:xfrm>
          <a:prstGeom prst="rect">
            <a:avLst/>
          </a:prstGeom>
        </p:spPr>
      </p:pic>
      <p:sp>
        <p:nvSpPr>
          <p:cNvPr id="611" name="TextBox 610">
            <a:extLst>
              <a:ext uri="{FF2B5EF4-FFF2-40B4-BE49-F238E27FC236}">
                <a16:creationId xmlns:a16="http://schemas.microsoft.com/office/drawing/2014/main" id="{4405AD1D-F3EE-F923-125C-FF9A01455BA8}"/>
              </a:ext>
            </a:extLst>
          </p:cNvPr>
          <p:cNvSpPr txBox="1"/>
          <p:nvPr/>
        </p:nvSpPr>
        <p:spPr>
          <a:xfrm>
            <a:off x="474971" y="4863466"/>
            <a:ext cx="11242057" cy="1138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BelaVd with significant PFS and OS benefit vs DVd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BelaVd approved now 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≥2 prior lines of therapy in US (October, 2025)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73" name="TextBox 872">
            <a:extLst>
              <a:ext uri="{FF2B5EF4-FFF2-40B4-BE49-F238E27FC236}">
                <a16:creationId xmlns:a16="http://schemas.microsoft.com/office/drawing/2014/main" id="{0CF1061A-9750-57A6-D1B9-4620042508F7}"/>
              </a:ext>
            </a:extLst>
          </p:cNvPr>
          <p:cNvSpPr txBox="1"/>
          <p:nvPr/>
        </p:nvSpPr>
        <p:spPr>
          <a:xfrm>
            <a:off x="8052598" y="4294415"/>
            <a:ext cx="3469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Median follow-up: 39.4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E84BD-7B77-B082-240D-5498F166D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01BCED-F43C-DF54-957E-D6A6C0518E42}"/>
              </a:ext>
            </a:extLst>
          </p:cNvPr>
          <p:cNvSpPr/>
          <p:nvPr/>
        </p:nvSpPr>
        <p:spPr>
          <a:xfrm>
            <a:off x="3909928" y="5357962"/>
            <a:ext cx="8128190" cy="11194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44402-DD95-1FEE-EB91-D8AF1858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445" y="307393"/>
            <a:ext cx="11019691" cy="44319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DREAMM-8: </a:t>
            </a:r>
            <a:r>
              <a:rPr lang="en-US" dirty="0" err="1">
                <a:solidFill>
                  <a:schemeClr val="tx1"/>
                </a:solidFill>
              </a:rPr>
              <a:t>BelaPd</a:t>
            </a:r>
            <a:r>
              <a:rPr lang="en-US" dirty="0">
                <a:solidFill>
                  <a:schemeClr val="tx1"/>
                </a:solidFill>
              </a:rPr>
              <a:t> versus </a:t>
            </a:r>
            <a:r>
              <a:rPr lang="en-US" dirty="0" err="1">
                <a:solidFill>
                  <a:schemeClr val="tx1"/>
                </a:solidFill>
              </a:rPr>
              <a:t>PVd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1305E975-7922-9C89-2FE8-A53BD183B447}"/>
              </a:ext>
            </a:extLst>
          </p:cNvPr>
          <p:cNvSpPr txBox="1"/>
          <p:nvPr/>
        </p:nvSpPr>
        <p:spPr>
          <a:xfrm>
            <a:off x="179168" y="6611870"/>
            <a:ext cx="11875941" cy="173038"/>
          </a:xfrm>
          <a:prstGeom prst="rect">
            <a:avLst/>
          </a:prstGeom>
        </p:spPr>
        <p:txBody>
          <a:bodyPr vert="horz" wrap="square" lIns="0" tIns="6773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Dimopoulos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MA,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Engl J Med. 2024 Aug 1;391(5):408-421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Straight Arrow Connector 55">
            <a:extLst>
              <a:ext uri="{FF2B5EF4-FFF2-40B4-BE49-F238E27FC236}">
                <a16:creationId xmlns:a16="http://schemas.microsoft.com/office/drawing/2014/main" id="{CF2D951D-26FD-1EEA-D479-E7BBD6D7B6D5}"/>
              </a:ext>
            </a:extLst>
          </p:cNvPr>
          <p:cNvCxnSpPr>
            <a:cxnSpLocks/>
          </p:cNvCxnSpPr>
          <p:nvPr/>
        </p:nvCxnSpPr>
        <p:spPr>
          <a:xfrm>
            <a:off x="8275265" y="4290606"/>
            <a:ext cx="25973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72">
            <a:extLst>
              <a:ext uri="{FF2B5EF4-FFF2-40B4-BE49-F238E27FC236}">
                <a16:creationId xmlns:a16="http://schemas.microsoft.com/office/drawing/2014/main" id="{A7A21145-135A-4609-DBE7-827D7D25843F}"/>
              </a:ext>
            </a:extLst>
          </p:cNvPr>
          <p:cNvCxnSpPr>
            <a:cxnSpLocks/>
          </p:cNvCxnSpPr>
          <p:nvPr/>
        </p:nvCxnSpPr>
        <p:spPr>
          <a:xfrm>
            <a:off x="8271038" y="2768999"/>
            <a:ext cx="25973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43">
            <a:extLst>
              <a:ext uri="{FF2B5EF4-FFF2-40B4-BE49-F238E27FC236}">
                <a16:creationId xmlns:a16="http://schemas.microsoft.com/office/drawing/2014/main" id="{480D9582-E513-F445-1088-8BE619F7E4A4}"/>
              </a:ext>
            </a:extLst>
          </p:cNvPr>
          <p:cNvSpPr/>
          <p:nvPr/>
        </p:nvSpPr>
        <p:spPr>
          <a:xfrm>
            <a:off x="8884865" y="2042632"/>
            <a:ext cx="2868902" cy="3158837"/>
          </a:xfrm>
          <a:prstGeom prst="round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Rectangle 46">
            <a:extLst>
              <a:ext uri="{FF2B5EF4-FFF2-40B4-BE49-F238E27FC236}">
                <a16:creationId xmlns:a16="http://schemas.microsoft.com/office/drawing/2014/main" id="{00192AE6-0977-D849-C30D-7CB32D756C36}"/>
              </a:ext>
            </a:extLst>
          </p:cNvPr>
          <p:cNvSpPr/>
          <p:nvPr/>
        </p:nvSpPr>
        <p:spPr>
          <a:xfrm>
            <a:off x="3909929" y="2058672"/>
            <a:ext cx="307762" cy="1437541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45720" rIns="457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BPd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(Q4W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6" name="Rectangle 47">
            <a:extLst>
              <a:ext uri="{FF2B5EF4-FFF2-40B4-BE49-F238E27FC236}">
                <a16:creationId xmlns:a16="http://schemas.microsoft.com/office/drawing/2014/main" id="{DDCB8916-4C43-EDAB-8F86-2566C8AD1E94}"/>
              </a:ext>
            </a:extLst>
          </p:cNvPr>
          <p:cNvSpPr/>
          <p:nvPr/>
        </p:nvSpPr>
        <p:spPr>
          <a:xfrm>
            <a:off x="3909929" y="3580650"/>
            <a:ext cx="307762" cy="1593577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PVd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(Q3W)</a:t>
            </a:r>
          </a:p>
        </p:txBody>
      </p:sp>
      <p:sp>
        <p:nvSpPr>
          <p:cNvPr id="57" name="Rectangle 48">
            <a:extLst>
              <a:ext uri="{FF2B5EF4-FFF2-40B4-BE49-F238E27FC236}">
                <a16:creationId xmlns:a16="http://schemas.microsoft.com/office/drawing/2014/main" id="{6DFA8F35-DF27-91FC-767C-B98FCF7F2E39}"/>
              </a:ext>
            </a:extLst>
          </p:cNvPr>
          <p:cNvSpPr/>
          <p:nvPr/>
        </p:nvSpPr>
        <p:spPr>
          <a:xfrm>
            <a:off x="4279550" y="2058672"/>
            <a:ext cx="3995715" cy="1439911"/>
          </a:xfrm>
          <a:prstGeom prst="rect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Belantamab mafodotin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2.5 mg/kg IV (cycle 1) then 1.9 mg/kg IV Q4W from cycle 2 onward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Pomalidomide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4 mg orally on days 1-21 (28-day cycles)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Dexamethasone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40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mg</a:t>
            </a:r>
            <a:r>
              <a:rPr kumimoji="0" lang="en-US" sz="11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days 1, 8, 15, and 22</a:t>
            </a:r>
          </a:p>
        </p:txBody>
      </p:sp>
      <p:sp>
        <p:nvSpPr>
          <p:cNvPr id="58" name="Rectangle 49">
            <a:extLst>
              <a:ext uri="{FF2B5EF4-FFF2-40B4-BE49-F238E27FC236}">
                <a16:creationId xmlns:a16="http://schemas.microsoft.com/office/drawing/2014/main" id="{D5DE4A9D-0D43-BE50-A885-345749103759}"/>
              </a:ext>
            </a:extLst>
          </p:cNvPr>
          <p:cNvSpPr/>
          <p:nvPr/>
        </p:nvSpPr>
        <p:spPr>
          <a:xfrm>
            <a:off x="4279550" y="3594344"/>
            <a:ext cx="3986479" cy="1579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Bortezomib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1.3 mg/m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SC on days 1, 4, 8, and 11 of cycles 1-8 then days 1 and 8 (21-day cycles)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Pomalidomide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 mg orally on days 1-14 (21-day cycles)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Dexamethasone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mg</a:t>
            </a:r>
            <a:r>
              <a:rPr kumimoji="0" lang="en-US" sz="110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the day of and day after bortezomib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1DD88D-A959-5FD3-DADF-FBDD17610E15}"/>
              </a:ext>
            </a:extLst>
          </p:cNvPr>
          <p:cNvSpPr txBox="1"/>
          <p:nvPr/>
        </p:nvSpPr>
        <p:spPr>
          <a:xfrm>
            <a:off x="4279550" y="1230199"/>
            <a:ext cx="3991488" cy="584775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Treatment period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Until PD, death, unacceptable toxicity, end of study, or 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withdrawal of consent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cxnSp>
        <p:nvCxnSpPr>
          <p:cNvPr id="60" name="Straight Arrow Connector 51">
            <a:extLst>
              <a:ext uri="{FF2B5EF4-FFF2-40B4-BE49-F238E27FC236}">
                <a16:creationId xmlns:a16="http://schemas.microsoft.com/office/drawing/2014/main" id="{E2764219-85FA-A3D5-D577-FF3CE79E466E}"/>
              </a:ext>
            </a:extLst>
          </p:cNvPr>
          <p:cNvCxnSpPr>
            <a:cxnSpLocks/>
          </p:cNvCxnSpPr>
          <p:nvPr/>
        </p:nvCxnSpPr>
        <p:spPr>
          <a:xfrm>
            <a:off x="2847672" y="3641370"/>
            <a:ext cx="409553" cy="51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52">
            <a:extLst>
              <a:ext uri="{FF2B5EF4-FFF2-40B4-BE49-F238E27FC236}">
                <a16:creationId xmlns:a16="http://schemas.microsoft.com/office/drawing/2014/main" id="{4F0415B5-FFA5-B45E-70CE-AFB158089659}"/>
              </a:ext>
            </a:extLst>
          </p:cNvPr>
          <p:cNvCxnSpPr>
            <a:cxnSpLocks/>
          </p:cNvCxnSpPr>
          <p:nvPr/>
        </p:nvCxnSpPr>
        <p:spPr>
          <a:xfrm>
            <a:off x="3612814" y="2736202"/>
            <a:ext cx="29711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53">
            <a:extLst>
              <a:ext uri="{FF2B5EF4-FFF2-40B4-BE49-F238E27FC236}">
                <a16:creationId xmlns:a16="http://schemas.microsoft.com/office/drawing/2014/main" id="{3691FFFD-A7BF-C116-28C4-146A043FE9B1}"/>
              </a:ext>
            </a:extLst>
          </p:cNvPr>
          <p:cNvCxnSpPr>
            <a:cxnSpLocks/>
          </p:cNvCxnSpPr>
          <p:nvPr/>
        </p:nvCxnSpPr>
        <p:spPr>
          <a:xfrm>
            <a:off x="3612813" y="4292238"/>
            <a:ext cx="29711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D5A733F-A3D8-2B35-5E4B-613588E2DC9C}"/>
              </a:ext>
            </a:extLst>
          </p:cNvPr>
          <p:cNvSpPr txBox="1"/>
          <p:nvPr/>
        </p:nvSpPr>
        <p:spPr>
          <a:xfrm>
            <a:off x="8961050" y="2256795"/>
            <a:ext cx="2717131" cy="276998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Primary endpoint: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PFS (IRC assessed per IMWG)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Key secondary endpoints: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OS, MRD negativity, DOR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Additional secondary endpoints include: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ORR, CRR, ≥VGPR,TTBR, TTR, TTP, PFS2, AEs, ocular findings, HRQOL, and PROs</a:t>
            </a:r>
          </a:p>
        </p:txBody>
      </p:sp>
      <p:sp>
        <p:nvSpPr>
          <p:cNvPr id="64" name="Rectangle: Rounded Corners 67">
            <a:extLst>
              <a:ext uri="{FF2B5EF4-FFF2-40B4-BE49-F238E27FC236}">
                <a16:creationId xmlns:a16="http://schemas.microsoft.com/office/drawing/2014/main" id="{008B565D-FD4D-60FE-4288-A351DC714D88}"/>
              </a:ext>
            </a:extLst>
          </p:cNvPr>
          <p:cNvSpPr/>
          <p:nvPr/>
        </p:nvSpPr>
        <p:spPr>
          <a:xfrm>
            <a:off x="852404" y="2153194"/>
            <a:ext cx="2065770" cy="2903344"/>
          </a:xfrm>
          <a:prstGeom prst="roundRect">
            <a:avLst>
              <a:gd name="adj" fmla="val 12456"/>
            </a:avLst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Eligibility criteria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1C4439-22FA-D0DA-0DE5-C91C7175C179}"/>
              </a:ext>
            </a:extLst>
          </p:cNvPr>
          <p:cNvSpPr txBox="1"/>
          <p:nvPr/>
        </p:nvSpPr>
        <p:spPr>
          <a:xfrm>
            <a:off x="894367" y="2501992"/>
            <a:ext cx="1996098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Adults with MM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≥1 prior line of MM therapy including LEN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Documented PD during or after their most recent therapy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No prior treatment with anti-BCMA or pomalidomide; not refractory/intolerant to bortezomib</a:t>
            </a:r>
          </a:p>
        </p:txBody>
      </p:sp>
      <p:sp>
        <p:nvSpPr>
          <p:cNvPr id="66" name="Rectangle 69">
            <a:extLst>
              <a:ext uri="{FF2B5EF4-FFF2-40B4-BE49-F238E27FC236}">
                <a16:creationId xmlns:a16="http://schemas.microsoft.com/office/drawing/2014/main" id="{7B8A01DA-F577-E061-1556-A7CD817924DE}"/>
              </a:ext>
            </a:extLst>
          </p:cNvPr>
          <p:cNvSpPr/>
          <p:nvPr/>
        </p:nvSpPr>
        <p:spPr>
          <a:xfrm>
            <a:off x="8560202" y="2427970"/>
            <a:ext cx="273252" cy="222933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End-of-treatment visit</a:t>
            </a:r>
          </a:p>
        </p:txBody>
      </p:sp>
      <p:sp>
        <p:nvSpPr>
          <p:cNvPr id="67" name="Rectangle 74">
            <a:extLst>
              <a:ext uri="{FF2B5EF4-FFF2-40B4-BE49-F238E27FC236}">
                <a16:creationId xmlns:a16="http://schemas.microsoft.com/office/drawing/2014/main" id="{32B9DD86-82AA-A9D9-858F-0E1DA4CFFC0E}"/>
              </a:ext>
            </a:extLst>
          </p:cNvPr>
          <p:cNvSpPr/>
          <p:nvPr/>
        </p:nvSpPr>
        <p:spPr>
          <a:xfrm>
            <a:off x="658806" y="5165330"/>
            <a:ext cx="2934958" cy="739754"/>
          </a:xfrm>
          <a:prstGeom prst="rect">
            <a:avLst/>
          </a:prstGeom>
          <a:solidFill>
            <a:schemeClr val="tx2"/>
          </a:solidFill>
          <a:ln w="63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wrap="square" lIns="90000" rIns="90000" bIns="468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8B7D"/>
              </a:buClr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Stratification</a:t>
            </a:r>
            <a:r>
              <a:rPr kumimoji="0" lang="en-US" sz="1050" b="0" i="0" u="none" strike="noStrike" kern="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b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: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Prior lines of treatment (1 vs 2 or 3 vs ≥4)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Prior bortezomib (yes vs no)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Prior anti-CD38 therapy (yes vs no)</a:t>
            </a:r>
          </a:p>
        </p:txBody>
      </p:sp>
      <p:grpSp>
        <p:nvGrpSpPr>
          <p:cNvPr id="68" name="Group 75">
            <a:extLst>
              <a:ext uri="{FF2B5EF4-FFF2-40B4-BE49-F238E27FC236}">
                <a16:creationId xmlns:a16="http://schemas.microsoft.com/office/drawing/2014/main" id="{89B925B1-2DB9-C1C3-FC25-6CF464CCF480}"/>
              </a:ext>
            </a:extLst>
          </p:cNvPr>
          <p:cNvGrpSpPr/>
          <p:nvPr/>
        </p:nvGrpSpPr>
        <p:grpSpPr>
          <a:xfrm>
            <a:off x="851706" y="1230199"/>
            <a:ext cx="2934958" cy="583200"/>
            <a:chOff x="808329" y="863482"/>
            <a:chExt cx="2246832" cy="608385"/>
          </a:xfrm>
          <a:solidFill>
            <a:schemeClr val="tx2"/>
          </a:solidFill>
        </p:grpSpPr>
        <p:sp>
          <p:nvSpPr>
            <p:cNvPr id="69" name="Rectangle 76">
              <a:extLst>
                <a:ext uri="{FF2B5EF4-FFF2-40B4-BE49-F238E27FC236}">
                  <a16:creationId xmlns:a16="http://schemas.microsoft.com/office/drawing/2014/main" id="{8950A0C3-7BE0-308F-E8E1-0CEB7A592B15}"/>
                </a:ext>
              </a:extLst>
            </p:cNvPr>
            <p:cNvSpPr/>
            <p:nvPr/>
          </p:nvSpPr>
          <p:spPr>
            <a:xfrm>
              <a:off x="808329" y="863482"/>
              <a:ext cx="2246832" cy="608385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D4F12AE-27C1-C86E-D1D6-50D7F4B510AB}"/>
                </a:ext>
              </a:extLst>
            </p:cNvPr>
            <p:cNvSpPr txBox="1"/>
            <p:nvPr/>
          </p:nvSpPr>
          <p:spPr>
            <a:xfrm>
              <a:off x="1017297" y="943609"/>
              <a:ext cx="1850173" cy="46554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Recruitment period</a:t>
              </a:r>
              <a:b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October 2020 to December 2022</a:t>
              </a:r>
            </a:p>
          </p:txBody>
        </p:sp>
      </p:grpSp>
      <p:sp>
        <p:nvSpPr>
          <p:cNvPr id="71" name="Rectangle 45">
            <a:extLst>
              <a:ext uri="{FF2B5EF4-FFF2-40B4-BE49-F238E27FC236}">
                <a16:creationId xmlns:a16="http://schemas.microsoft.com/office/drawing/2014/main" id="{80D37DDC-3E96-AAFA-5185-EDE050C43282}"/>
              </a:ext>
            </a:extLst>
          </p:cNvPr>
          <p:cNvSpPr/>
          <p:nvPr/>
        </p:nvSpPr>
        <p:spPr>
          <a:xfrm>
            <a:off x="3284164" y="2446173"/>
            <a:ext cx="309600" cy="21312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1:1 randomization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939A449-C18E-CBF6-F81E-CF7E0DFE417C}"/>
              </a:ext>
            </a:extLst>
          </p:cNvPr>
          <p:cNvSpPr txBox="1"/>
          <p:nvPr/>
        </p:nvSpPr>
        <p:spPr>
          <a:xfrm>
            <a:off x="2704673" y="2274081"/>
            <a:ext cx="1468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N=302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44E3AE-366D-2670-BC4C-AAC4FA926A65}"/>
              </a:ext>
            </a:extLst>
          </p:cNvPr>
          <p:cNvSpPr/>
          <p:nvPr/>
        </p:nvSpPr>
        <p:spPr>
          <a:xfrm>
            <a:off x="5552667" y="5492080"/>
            <a:ext cx="6253810" cy="838769"/>
          </a:xfrm>
          <a:prstGeom prst="round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numCol="2" rtlCol="0" anchor="ctr"/>
          <a:lstStyle/>
          <a:p>
            <a:pPr marL="285115" marR="0" lvl="0" indent="-28511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53% had received 1 prior LOT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115" marR="0" lvl="0" indent="-28511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90% received prior PI</a:t>
            </a:r>
          </a:p>
          <a:p>
            <a:pPr marL="285115" marR="0" lvl="0" indent="-28511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81% were Lenalidomide refractory</a:t>
            </a:r>
          </a:p>
          <a:p>
            <a:pPr marL="285115" marR="0" lvl="0" indent="-28511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23% were anti-CD38 refractory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D98E60-42E2-C12A-CF4B-DCB9BC422965}"/>
              </a:ext>
            </a:extLst>
          </p:cNvPr>
          <p:cNvSpPr/>
          <p:nvPr/>
        </p:nvSpPr>
        <p:spPr>
          <a:xfrm>
            <a:off x="4019373" y="5556072"/>
            <a:ext cx="1550398" cy="75459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numCol="1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In the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BPd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group: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B7E074-753B-B416-0A3B-6B9D63AEE369}"/>
              </a:ext>
            </a:extLst>
          </p:cNvPr>
          <p:cNvSpPr txBox="1"/>
          <p:nvPr/>
        </p:nvSpPr>
        <p:spPr>
          <a:xfrm>
            <a:off x="13356771" y="4327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38D6-C474-65EB-7626-7520D0E8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088" y="284410"/>
            <a:ext cx="11019691" cy="44319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DREAMM-8: PFS and OS</a:t>
            </a: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2E4D0F8E-E85D-F4C2-2A84-89D3117282B0}"/>
              </a:ext>
            </a:extLst>
          </p:cNvPr>
          <p:cNvSpPr txBox="1"/>
          <p:nvPr/>
        </p:nvSpPr>
        <p:spPr>
          <a:xfrm>
            <a:off x="179168" y="6611870"/>
            <a:ext cx="11875941" cy="173038"/>
          </a:xfrm>
          <a:prstGeom prst="rect">
            <a:avLst/>
          </a:prstGeom>
        </p:spPr>
        <p:txBody>
          <a:bodyPr vert="horz" wrap="square" lIns="0" tIns="6773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Dimopoulos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MA,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N Engl J Med. 2024 Aug 1;391(5):408-421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D3AC16-1716-7654-43C7-FB94E96C7251}"/>
              </a:ext>
            </a:extLst>
          </p:cNvPr>
          <p:cNvGrpSpPr/>
          <p:nvPr/>
        </p:nvGrpSpPr>
        <p:grpSpPr>
          <a:xfrm>
            <a:off x="6335071" y="929532"/>
            <a:ext cx="5479200" cy="2689375"/>
            <a:chOff x="547063" y="545102"/>
            <a:chExt cx="5479200" cy="23361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3FEB37-C112-E3AE-BE3C-DDC7F16FC99D}"/>
                </a:ext>
              </a:extLst>
            </p:cNvPr>
            <p:cNvGrpSpPr/>
            <p:nvPr/>
          </p:nvGrpSpPr>
          <p:grpSpPr>
            <a:xfrm>
              <a:off x="547063" y="1070590"/>
              <a:ext cx="5479200" cy="1810634"/>
              <a:chOff x="6519019" y="2689902"/>
              <a:chExt cx="4949300" cy="1418335"/>
            </a:xfrm>
          </p:grpSpPr>
          <p:sp>
            <p:nvSpPr>
              <p:cNvPr id="7" name="object 17">
                <a:extLst>
                  <a:ext uri="{FF2B5EF4-FFF2-40B4-BE49-F238E27FC236}">
                    <a16:creationId xmlns:a16="http://schemas.microsoft.com/office/drawing/2014/main" id="{3484262C-D90A-7D59-F2EE-6BEA75E22E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87339" y="2735397"/>
                <a:ext cx="4061330" cy="525734"/>
              </a:xfrm>
              <a:custGeom>
                <a:avLst/>
                <a:gdLst/>
                <a:ahLst/>
                <a:cxnLst/>
                <a:rect l="l" t="t" r="r" b="b"/>
                <a:pathLst>
                  <a:path w="5527675" h="1039494">
                    <a:moveTo>
                      <a:pt x="41148" y="53340"/>
                    </a:moveTo>
                    <a:lnTo>
                      <a:pt x="104393" y="53340"/>
                    </a:lnTo>
                    <a:lnTo>
                      <a:pt x="104393" y="70358"/>
                    </a:lnTo>
                    <a:lnTo>
                      <a:pt x="249555" y="70358"/>
                    </a:lnTo>
                    <a:lnTo>
                      <a:pt x="249555" y="83439"/>
                    </a:lnTo>
                    <a:lnTo>
                      <a:pt x="309880" y="83439"/>
                    </a:lnTo>
                    <a:lnTo>
                      <a:pt x="309880" y="101854"/>
                    </a:lnTo>
                    <a:lnTo>
                      <a:pt x="395604" y="101854"/>
                    </a:lnTo>
                    <a:lnTo>
                      <a:pt x="395604" y="114427"/>
                    </a:lnTo>
                    <a:lnTo>
                      <a:pt x="439166" y="114427"/>
                    </a:lnTo>
                    <a:lnTo>
                      <a:pt x="439166" y="131064"/>
                    </a:lnTo>
                    <a:lnTo>
                      <a:pt x="484251" y="131064"/>
                    </a:lnTo>
                    <a:lnTo>
                      <a:pt x="484251" y="174752"/>
                    </a:lnTo>
                    <a:lnTo>
                      <a:pt x="893953" y="174752"/>
                    </a:lnTo>
                    <a:lnTo>
                      <a:pt x="893953" y="187833"/>
                    </a:lnTo>
                    <a:lnTo>
                      <a:pt x="983996" y="187833"/>
                    </a:lnTo>
                    <a:lnTo>
                      <a:pt x="983996" y="205740"/>
                    </a:lnTo>
                    <a:lnTo>
                      <a:pt x="1111123" y="205740"/>
                    </a:lnTo>
                    <a:lnTo>
                      <a:pt x="1111123" y="218440"/>
                    </a:lnTo>
                    <a:lnTo>
                      <a:pt x="1254506" y="218440"/>
                    </a:lnTo>
                    <a:lnTo>
                      <a:pt x="1254506" y="232791"/>
                    </a:lnTo>
                    <a:lnTo>
                      <a:pt x="1264666" y="232791"/>
                    </a:lnTo>
                    <a:lnTo>
                      <a:pt x="1264666" y="248158"/>
                    </a:lnTo>
                    <a:lnTo>
                      <a:pt x="1282827" y="248158"/>
                    </a:lnTo>
                    <a:lnTo>
                      <a:pt x="1282827" y="262509"/>
                    </a:lnTo>
                    <a:lnTo>
                      <a:pt x="1370330" y="262509"/>
                    </a:lnTo>
                    <a:lnTo>
                      <a:pt x="1370330" y="279146"/>
                    </a:lnTo>
                    <a:lnTo>
                      <a:pt x="1435354" y="279146"/>
                    </a:lnTo>
                    <a:lnTo>
                      <a:pt x="1435354" y="292227"/>
                    </a:lnTo>
                    <a:lnTo>
                      <a:pt x="1490980" y="292227"/>
                    </a:lnTo>
                    <a:lnTo>
                      <a:pt x="1490980" y="310134"/>
                    </a:lnTo>
                    <a:lnTo>
                      <a:pt x="1563242" y="310134"/>
                    </a:lnTo>
                    <a:lnTo>
                      <a:pt x="1563242" y="321945"/>
                    </a:lnTo>
                    <a:lnTo>
                      <a:pt x="1572641" y="321945"/>
                    </a:lnTo>
                    <a:lnTo>
                      <a:pt x="1572641" y="342011"/>
                    </a:lnTo>
                    <a:lnTo>
                      <a:pt x="1618107" y="342011"/>
                    </a:lnTo>
                    <a:lnTo>
                      <a:pt x="1618107" y="353441"/>
                    </a:lnTo>
                    <a:lnTo>
                      <a:pt x="1690370" y="353441"/>
                    </a:lnTo>
                    <a:lnTo>
                      <a:pt x="1690370" y="371729"/>
                    </a:lnTo>
                    <a:lnTo>
                      <a:pt x="1725929" y="371729"/>
                    </a:lnTo>
                    <a:lnTo>
                      <a:pt x="1725929" y="383540"/>
                    </a:lnTo>
                    <a:lnTo>
                      <a:pt x="1764029" y="383540"/>
                    </a:lnTo>
                    <a:lnTo>
                      <a:pt x="1764029" y="401828"/>
                    </a:lnTo>
                    <a:lnTo>
                      <a:pt x="1790191" y="401828"/>
                    </a:lnTo>
                    <a:lnTo>
                      <a:pt x="1790191" y="415417"/>
                    </a:lnTo>
                    <a:lnTo>
                      <a:pt x="1853819" y="415417"/>
                    </a:lnTo>
                    <a:lnTo>
                      <a:pt x="1853819" y="427609"/>
                    </a:lnTo>
                    <a:lnTo>
                      <a:pt x="1862836" y="427609"/>
                    </a:lnTo>
                    <a:lnTo>
                      <a:pt x="1862836" y="445135"/>
                    </a:lnTo>
                    <a:lnTo>
                      <a:pt x="1910841" y="445135"/>
                    </a:lnTo>
                    <a:lnTo>
                      <a:pt x="1910841" y="457835"/>
                    </a:lnTo>
                    <a:lnTo>
                      <a:pt x="2044064" y="457835"/>
                    </a:lnTo>
                    <a:lnTo>
                      <a:pt x="2044064" y="475742"/>
                    </a:lnTo>
                    <a:lnTo>
                      <a:pt x="2053209" y="475742"/>
                    </a:lnTo>
                    <a:lnTo>
                      <a:pt x="2053209" y="487934"/>
                    </a:lnTo>
                    <a:lnTo>
                      <a:pt x="2360803" y="487934"/>
                    </a:lnTo>
                    <a:lnTo>
                      <a:pt x="2360803" y="506222"/>
                    </a:lnTo>
                    <a:lnTo>
                      <a:pt x="2477389" y="506222"/>
                    </a:lnTo>
                    <a:lnTo>
                      <a:pt x="2477389" y="522350"/>
                    </a:lnTo>
                    <a:lnTo>
                      <a:pt x="2495168" y="522350"/>
                    </a:lnTo>
                    <a:lnTo>
                      <a:pt x="2495168" y="537210"/>
                    </a:lnTo>
                    <a:lnTo>
                      <a:pt x="2605531" y="537210"/>
                    </a:lnTo>
                    <a:lnTo>
                      <a:pt x="2605531" y="555625"/>
                    </a:lnTo>
                    <a:lnTo>
                      <a:pt x="2678556" y="555625"/>
                    </a:lnTo>
                    <a:lnTo>
                      <a:pt x="2678556" y="573024"/>
                    </a:lnTo>
                    <a:lnTo>
                      <a:pt x="2795524" y="573024"/>
                    </a:lnTo>
                    <a:lnTo>
                      <a:pt x="2795524" y="586994"/>
                    </a:lnTo>
                    <a:lnTo>
                      <a:pt x="2811906" y="586994"/>
                    </a:lnTo>
                    <a:lnTo>
                      <a:pt x="2877185" y="586994"/>
                    </a:lnTo>
                    <a:lnTo>
                      <a:pt x="2877185" y="604520"/>
                    </a:lnTo>
                    <a:lnTo>
                      <a:pt x="2974975" y="604520"/>
                    </a:lnTo>
                    <a:lnTo>
                      <a:pt x="2974975" y="623697"/>
                    </a:lnTo>
                    <a:lnTo>
                      <a:pt x="3067177" y="623697"/>
                    </a:lnTo>
                    <a:lnTo>
                      <a:pt x="3067177" y="642493"/>
                    </a:lnTo>
                    <a:lnTo>
                      <a:pt x="3139820" y="642493"/>
                    </a:lnTo>
                    <a:lnTo>
                      <a:pt x="3139820" y="660019"/>
                    </a:lnTo>
                    <a:lnTo>
                      <a:pt x="3194685" y="660019"/>
                    </a:lnTo>
                    <a:lnTo>
                      <a:pt x="3194685" y="677926"/>
                    </a:lnTo>
                    <a:lnTo>
                      <a:pt x="3248405" y="677926"/>
                    </a:lnTo>
                    <a:lnTo>
                      <a:pt x="3248405" y="696214"/>
                    </a:lnTo>
                    <a:lnTo>
                      <a:pt x="3339211" y="696214"/>
                    </a:lnTo>
                    <a:lnTo>
                      <a:pt x="3339211" y="714629"/>
                    </a:lnTo>
                    <a:lnTo>
                      <a:pt x="3442716" y="714629"/>
                    </a:lnTo>
                    <a:lnTo>
                      <a:pt x="3442716" y="737235"/>
                    </a:lnTo>
                    <a:lnTo>
                      <a:pt x="3511295" y="737235"/>
                    </a:lnTo>
                    <a:lnTo>
                      <a:pt x="3511295" y="758317"/>
                    </a:lnTo>
                    <a:lnTo>
                      <a:pt x="3528060" y="758317"/>
                    </a:lnTo>
                    <a:lnTo>
                      <a:pt x="3528060" y="779272"/>
                    </a:lnTo>
                    <a:lnTo>
                      <a:pt x="3582542" y="779272"/>
                    </a:lnTo>
                    <a:lnTo>
                      <a:pt x="3582542" y="802767"/>
                    </a:lnTo>
                    <a:lnTo>
                      <a:pt x="4208653" y="802767"/>
                    </a:lnTo>
                    <a:lnTo>
                      <a:pt x="4208653" y="842137"/>
                    </a:lnTo>
                    <a:lnTo>
                      <a:pt x="4977511" y="842137"/>
                    </a:lnTo>
                    <a:lnTo>
                      <a:pt x="4977511" y="987552"/>
                    </a:lnTo>
                    <a:lnTo>
                      <a:pt x="5484875" y="987552"/>
                    </a:lnTo>
                  </a:path>
                  <a:path w="5527675" h="1039494">
                    <a:moveTo>
                      <a:pt x="5484875" y="934212"/>
                    </a:moveTo>
                    <a:lnTo>
                      <a:pt x="5484875" y="1039368"/>
                    </a:lnTo>
                  </a:path>
                  <a:path w="5527675" h="1039494">
                    <a:moveTo>
                      <a:pt x="5440680" y="987552"/>
                    </a:moveTo>
                    <a:lnTo>
                      <a:pt x="5527547" y="987552"/>
                    </a:lnTo>
                  </a:path>
                  <a:path w="5527675" h="1039494">
                    <a:moveTo>
                      <a:pt x="5349240" y="934212"/>
                    </a:moveTo>
                    <a:lnTo>
                      <a:pt x="5349240" y="1039368"/>
                    </a:lnTo>
                  </a:path>
                  <a:path w="5527675" h="1039494">
                    <a:moveTo>
                      <a:pt x="5306568" y="987552"/>
                    </a:moveTo>
                    <a:lnTo>
                      <a:pt x="5393436" y="987552"/>
                    </a:lnTo>
                  </a:path>
                  <a:path w="5527675" h="1039494">
                    <a:moveTo>
                      <a:pt x="5259323" y="934212"/>
                    </a:moveTo>
                    <a:lnTo>
                      <a:pt x="5259323" y="1039368"/>
                    </a:lnTo>
                  </a:path>
                  <a:path w="5527675" h="1039494">
                    <a:moveTo>
                      <a:pt x="5215128" y="987552"/>
                    </a:moveTo>
                    <a:lnTo>
                      <a:pt x="5301995" y="987552"/>
                    </a:lnTo>
                  </a:path>
                  <a:path w="5527675" h="1039494">
                    <a:moveTo>
                      <a:pt x="5224271" y="934212"/>
                    </a:moveTo>
                    <a:lnTo>
                      <a:pt x="5224271" y="1039368"/>
                    </a:lnTo>
                  </a:path>
                  <a:path w="5527675" h="1039494">
                    <a:moveTo>
                      <a:pt x="5181600" y="987552"/>
                    </a:moveTo>
                    <a:lnTo>
                      <a:pt x="5268468" y="987552"/>
                    </a:lnTo>
                  </a:path>
                  <a:path w="5527675" h="1039494">
                    <a:moveTo>
                      <a:pt x="5195316" y="934212"/>
                    </a:moveTo>
                    <a:lnTo>
                      <a:pt x="5195316" y="1039368"/>
                    </a:lnTo>
                  </a:path>
                  <a:path w="5527675" h="1039494">
                    <a:moveTo>
                      <a:pt x="5152644" y="987552"/>
                    </a:moveTo>
                    <a:lnTo>
                      <a:pt x="5239512" y="987552"/>
                    </a:lnTo>
                  </a:path>
                  <a:path w="5527675" h="1039494">
                    <a:moveTo>
                      <a:pt x="5158740" y="934212"/>
                    </a:moveTo>
                    <a:lnTo>
                      <a:pt x="5158740" y="1039368"/>
                    </a:lnTo>
                  </a:path>
                  <a:path w="5527675" h="1039494">
                    <a:moveTo>
                      <a:pt x="5114544" y="987552"/>
                    </a:moveTo>
                    <a:lnTo>
                      <a:pt x="5201412" y="987552"/>
                    </a:lnTo>
                  </a:path>
                  <a:path w="5527675" h="1039494">
                    <a:moveTo>
                      <a:pt x="5068824" y="934212"/>
                    </a:moveTo>
                    <a:lnTo>
                      <a:pt x="5068824" y="1039368"/>
                    </a:lnTo>
                  </a:path>
                  <a:path w="5527675" h="1039494">
                    <a:moveTo>
                      <a:pt x="5024628" y="987552"/>
                    </a:moveTo>
                    <a:lnTo>
                      <a:pt x="5111495" y="987552"/>
                    </a:lnTo>
                  </a:path>
                  <a:path w="5527675" h="1039494">
                    <a:moveTo>
                      <a:pt x="5023104" y="934212"/>
                    </a:moveTo>
                    <a:lnTo>
                      <a:pt x="5023104" y="1039368"/>
                    </a:lnTo>
                  </a:path>
                  <a:path w="5527675" h="1039494">
                    <a:moveTo>
                      <a:pt x="4978908" y="987552"/>
                    </a:moveTo>
                    <a:lnTo>
                      <a:pt x="5065776" y="987552"/>
                    </a:lnTo>
                  </a:path>
                  <a:path w="5527675" h="1039494">
                    <a:moveTo>
                      <a:pt x="4869180" y="789432"/>
                    </a:moveTo>
                    <a:lnTo>
                      <a:pt x="4869180" y="893064"/>
                    </a:lnTo>
                  </a:path>
                  <a:path w="5527675" h="1039494">
                    <a:moveTo>
                      <a:pt x="4824984" y="841248"/>
                    </a:moveTo>
                    <a:lnTo>
                      <a:pt x="4911852" y="841248"/>
                    </a:lnTo>
                  </a:path>
                  <a:path w="5527675" h="1039494">
                    <a:moveTo>
                      <a:pt x="4860036" y="789432"/>
                    </a:moveTo>
                    <a:lnTo>
                      <a:pt x="4860036" y="893064"/>
                    </a:lnTo>
                  </a:path>
                  <a:path w="5527675" h="1039494">
                    <a:moveTo>
                      <a:pt x="4817364" y="841248"/>
                    </a:moveTo>
                    <a:lnTo>
                      <a:pt x="4904232" y="841248"/>
                    </a:lnTo>
                  </a:path>
                  <a:path w="5527675" h="1039494">
                    <a:moveTo>
                      <a:pt x="4814316" y="789432"/>
                    </a:moveTo>
                    <a:lnTo>
                      <a:pt x="4814316" y="893064"/>
                    </a:lnTo>
                  </a:path>
                  <a:path w="5527675" h="1039494">
                    <a:moveTo>
                      <a:pt x="4770120" y="841248"/>
                    </a:moveTo>
                    <a:lnTo>
                      <a:pt x="4856988" y="841248"/>
                    </a:lnTo>
                  </a:path>
                  <a:path w="5527675" h="1039494">
                    <a:moveTo>
                      <a:pt x="4806695" y="789432"/>
                    </a:moveTo>
                    <a:lnTo>
                      <a:pt x="4806695" y="893064"/>
                    </a:lnTo>
                  </a:path>
                  <a:path w="5527675" h="1039494">
                    <a:moveTo>
                      <a:pt x="4764024" y="841248"/>
                    </a:moveTo>
                    <a:lnTo>
                      <a:pt x="4850892" y="841248"/>
                    </a:lnTo>
                  </a:path>
                  <a:path w="5527675" h="1039494">
                    <a:moveTo>
                      <a:pt x="4799076" y="789432"/>
                    </a:moveTo>
                    <a:lnTo>
                      <a:pt x="4799076" y="893064"/>
                    </a:lnTo>
                  </a:path>
                  <a:path w="5527675" h="1039494">
                    <a:moveTo>
                      <a:pt x="4754880" y="841248"/>
                    </a:moveTo>
                    <a:lnTo>
                      <a:pt x="4841748" y="841248"/>
                    </a:lnTo>
                  </a:path>
                  <a:path w="5527675" h="1039494">
                    <a:moveTo>
                      <a:pt x="4779264" y="789432"/>
                    </a:moveTo>
                    <a:lnTo>
                      <a:pt x="4779264" y="893064"/>
                    </a:lnTo>
                  </a:path>
                  <a:path w="5527675" h="1039494">
                    <a:moveTo>
                      <a:pt x="4736592" y="841248"/>
                    </a:moveTo>
                    <a:lnTo>
                      <a:pt x="4823460" y="841248"/>
                    </a:lnTo>
                  </a:path>
                  <a:path w="5527675" h="1039494">
                    <a:moveTo>
                      <a:pt x="4732020" y="789432"/>
                    </a:moveTo>
                    <a:lnTo>
                      <a:pt x="4732020" y="893064"/>
                    </a:lnTo>
                  </a:path>
                  <a:path w="5527675" h="1039494">
                    <a:moveTo>
                      <a:pt x="4689348" y="841248"/>
                    </a:moveTo>
                    <a:lnTo>
                      <a:pt x="4776216" y="841248"/>
                    </a:lnTo>
                  </a:path>
                  <a:path w="5527675" h="1039494">
                    <a:moveTo>
                      <a:pt x="4724400" y="789432"/>
                    </a:moveTo>
                    <a:lnTo>
                      <a:pt x="4724400" y="893064"/>
                    </a:lnTo>
                  </a:path>
                  <a:path w="5527675" h="1039494">
                    <a:moveTo>
                      <a:pt x="4681728" y="841248"/>
                    </a:moveTo>
                    <a:lnTo>
                      <a:pt x="4768595" y="841248"/>
                    </a:lnTo>
                  </a:path>
                  <a:path w="5527675" h="1039494">
                    <a:moveTo>
                      <a:pt x="4689348" y="789432"/>
                    </a:moveTo>
                    <a:lnTo>
                      <a:pt x="4689348" y="893064"/>
                    </a:lnTo>
                  </a:path>
                  <a:path w="5527675" h="1039494">
                    <a:moveTo>
                      <a:pt x="4645152" y="841248"/>
                    </a:moveTo>
                    <a:lnTo>
                      <a:pt x="4732020" y="841248"/>
                    </a:lnTo>
                  </a:path>
                  <a:path w="5527675" h="1039494">
                    <a:moveTo>
                      <a:pt x="4678680" y="789432"/>
                    </a:moveTo>
                    <a:lnTo>
                      <a:pt x="4678680" y="893064"/>
                    </a:lnTo>
                  </a:path>
                  <a:path w="5527675" h="1039494">
                    <a:moveTo>
                      <a:pt x="4634484" y="841248"/>
                    </a:moveTo>
                    <a:lnTo>
                      <a:pt x="4722876" y="841248"/>
                    </a:lnTo>
                  </a:path>
                  <a:path w="5527675" h="1039494">
                    <a:moveTo>
                      <a:pt x="4672584" y="789432"/>
                    </a:moveTo>
                    <a:lnTo>
                      <a:pt x="4672584" y="893064"/>
                    </a:lnTo>
                  </a:path>
                  <a:path w="5527675" h="1039494">
                    <a:moveTo>
                      <a:pt x="4629912" y="841248"/>
                    </a:moveTo>
                    <a:lnTo>
                      <a:pt x="4716780" y="841248"/>
                    </a:lnTo>
                  </a:path>
                  <a:path w="5527675" h="1039494">
                    <a:moveTo>
                      <a:pt x="4642104" y="789432"/>
                    </a:moveTo>
                    <a:lnTo>
                      <a:pt x="4642104" y="893064"/>
                    </a:lnTo>
                  </a:path>
                  <a:path w="5527675" h="1039494">
                    <a:moveTo>
                      <a:pt x="4599432" y="841248"/>
                    </a:moveTo>
                    <a:lnTo>
                      <a:pt x="4686300" y="841248"/>
                    </a:lnTo>
                  </a:path>
                  <a:path w="5527675" h="1039494">
                    <a:moveTo>
                      <a:pt x="4561332" y="789432"/>
                    </a:moveTo>
                    <a:lnTo>
                      <a:pt x="4561332" y="893064"/>
                    </a:lnTo>
                  </a:path>
                  <a:path w="5527675" h="1039494">
                    <a:moveTo>
                      <a:pt x="4517136" y="841248"/>
                    </a:moveTo>
                    <a:lnTo>
                      <a:pt x="4604004" y="841248"/>
                    </a:lnTo>
                  </a:path>
                  <a:path w="5527675" h="1039494">
                    <a:moveTo>
                      <a:pt x="4552188" y="789432"/>
                    </a:moveTo>
                    <a:lnTo>
                      <a:pt x="4552188" y="893064"/>
                    </a:lnTo>
                  </a:path>
                  <a:path w="5527675" h="1039494">
                    <a:moveTo>
                      <a:pt x="4507992" y="841248"/>
                    </a:moveTo>
                    <a:lnTo>
                      <a:pt x="4594860" y="841248"/>
                    </a:lnTo>
                  </a:path>
                  <a:path w="5527675" h="1039494">
                    <a:moveTo>
                      <a:pt x="4515612" y="789432"/>
                    </a:moveTo>
                    <a:lnTo>
                      <a:pt x="4515612" y="893064"/>
                    </a:lnTo>
                  </a:path>
                  <a:path w="5527675" h="1039494">
                    <a:moveTo>
                      <a:pt x="4471416" y="841248"/>
                    </a:moveTo>
                    <a:lnTo>
                      <a:pt x="4558284" y="841248"/>
                    </a:lnTo>
                  </a:path>
                  <a:path w="5527675" h="1039494">
                    <a:moveTo>
                      <a:pt x="4507992" y="789432"/>
                    </a:moveTo>
                    <a:lnTo>
                      <a:pt x="4507992" y="893064"/>
                    </a:lnTo>
                  </a:path>
                  <a:path w="5527675" h="1039494">
                    <a:moveTo>
                      <a:pt x="4465320" y="841248"/>
                    </a:moveTo>
                    <a:lnTo>
                      <a:pt x="4552188" y="841248"/>
                    </a:lnTo>
                  </a:path>
                  <a:path w="5527675" h="1039494">
                    <a:moveTo>
                      <a:pt x="4500372" y="789432"/>
                    </a:moveTo>
                    <a:lnTo>
                      <a:pt x="4500372" y="893064"/>
                    </a:lnTo>
                  </a:path>
                  <a:path w="5527675" h="1039494">
                    <a:moveTo>
                      <a:pt x="4457700" y="841248"/>
                    </a:moveTo>
                    <a:lnTo>
                      <a:pt x="4544568" y="841248"/>
                    </a:lnTo>
                  </a:path>
                  <a:path w="5527675" h="1039494">
                    <a:moveTo>
                      <a:pt x="4488180" y="789432"/>
                    </a:moveTo>
                    <a:lnTo>
                      <a:pt x="4488180" y="893064"/>
                    </a:lnTo>
                  </a:path>
                  <a:path w="5527675" h="1039494">
                    <a:moveTo>
                      <a:pt x="4445508" y="841248"/>
                    </a:moveTo>
                    <a:lnTo>
                      <a:pt x="4532376" y="841248"/>
                    </a:lnTo>
                  </a:path>
                  <a:path w="5527675" h="1039494">
                    <a:moveTo>
                      <a:pt x="4471416" y="789432"/>
                    </a:moveTo>
                    <a:lnTo>
                      <a:pt x="4471416" y="893064"/>
                    </a:lnTo>
                  </a:path>
                  <a:path w="5527675" h="1039494">
                    <a:moveTo>
                      <a:pt x="4428744" y="841248"/>
                    </a:moveTo>
                    <a:lnTo>
                      <a:pt x="4515612" y="841248"/>
                    </a:lnTo>
                  </a:path>
                  <a:path w="5527675" h="1039494">
                    <a:moveTo>
                      <a:pt x="4462272" y="789432"/>
                    </a:moveTo>
                    <a:lnTo>
                      <a:pt x="4462272" y="893064"/>
                    </a:lnTo>
                  </a:path>
                  <a:path w="5527675" h="1039494">
                    <a:moveTo>
                      <a:pt x="4418076" y="841248"/>
                    </a:moveTo>
                    <a:lnTo>
                      <a:pt x="4504944" y="841248"/>
                    </a:lnTo>
                  </a:path>
                  <a:path w="5527675" h="1039494">
                    <a:moveTo>
                      <a:pt x="4415028" y="789432"/>
                    </a:moveTo>
                    <a:lnTo>
                      <a:pt x="4415028" y="893064"/>
                    </a:lnTo>
                  </a:path>
                  <a:path w="5527675" h="1039494">
                    <a:moveTo>
                      <a:pt x="4372356" y="841248"/>
                    </a:moveTo>
                    <a:lnTo>
                      <a:pt x="4459224" y="841248"/>
                    </a:lnTo>
                  </a:path>
                  <a:path w="5527675" h="1039494">
                    <a:moveTo>
                      <a:pt x="4408932" y="789432"/>
                    </a:moveTo>
                    <a:lnTo>
                      <a:pt x="4408932" y="893064"/>
                    </a:lnTo>
                  </a:path>
                  <a:path w="5527675" h="1039494">
                    <a:moveTo>
                      <a:pt x="4364736" y="841248"/>
                    </a:moveTo>
                    <a:lnTo>
                      <a:pt x="4451604" y="841248"/>
                    </a:lnTo>
                  </a:path>
                  <a:path w="5527675" h="1039494">
                    <a:moveTo>
                      <a:pt x="4361688" y="789432"/>
                    </a:moveTo>
                    <a:lnTo>
                      <a:pt x="4361688" y="893064"/>
                    </a:lnTo>
                  </a:path>
                  <a:path w="5527675" h="1039494">
                    <a:moveTo>
                      <a:pt x="4319016" y="841248"/>
                    </a:moveTo>
                    <a:lnTo>
                      <a:pt x="4405884" y="841248"/>
                    </a:lnTo>
                  </a:path>
                  <a:path w="5527675" h="1039494">
                    <a:moveTo>
                      <a:pt x="4351020" y="789432"/>
                    </a:moveTo>
                    <a:lnTo>
                      <a:pt x="4351020" y="893064"/>
                    </a:lnTo>
                  </a:path>
                  <a:path w="5527675" h="1039494">
                    <a:moveTo>
                      <a:pt x="4308348" y="841248"/>
                    </a:moveTo>
                    <a:lnTo>
                      <a:pt x="4395216" y="841248"/>
                    </a:lnTo>
                  </a:path>
                  <a:path w="5527675" h="1039494">
                    <a:moveTo>
                      <a:pt x="4326636" y="789432"/>
                    </a:moveTo>
                    <a:lnTo>
                      <a:pt x="4326636" y="893064"/>
                    </a:lnTo>
                  </a:path>
                  <a:path w="5527675" h="1039494">
                    <a:moveTo>
                      <a:pt x="4283964" y="841248"/>
                    </a:moveTo>
                    <a:lnTo>
                      <a:pt x="4370832" y="841248"/>
                    </a:lnTo>
                  </a:path>
                  <a:path w="5527675" h="1039494">
                    <a:moveTo>
                      <a:pt x="4319016" y="789432"/>
                    </a:moveTo>
                    <a:lnTo>
                      <a:pt x="4319016" y="893064"/>
                    </a:lnTo>
                  </a:path>
                  <a:path w="5527675" h="1039494">
                    <a:moveTo>
                      <a:pt x="4274820" y="841248"/>
                    </a:moveTo>
                    <a:lnTo>
                      <a:pt x="4361688" y="841248"/>
                    </a:lnTo>
                  </a:path>
                  <a:path w="5527675" h="1039494">
                    <a:moveTo>
                      <a:pt x="4235195" y="789432"/>
                    </a:moveTo>
                    <a:lnTo>
                      <a:pt x="4235195" y="893064"/>
                    </a:lnTo>
                  </a:path>
                  <a:path w="5527675" h="1039494">
                    <a:moveTo>
                      <a:pt x="4191000" y="841248"/>
                    </a:moveTo>
                    <a:lnTo>
                      <a:pt x="4277868" y="841248"/>
                    </a:lnTo>
                  </a:path>
                  <a:path w="5527675" h="1039494">
                    <a:moveTo>
                      <a:pt x="4207764" y="789432"/>
                    </a:moveTo>
                    <a:lnTo>
                      <a:pt x="4207764" y="893064"/>
                    </a:lnTo>
                  </a:path>
                  <a:path w="5527675" h="1039494">
                    <a:moveTo>
                      <a:pt x="4165091" y="841248"/>
                    </a:moveTo>
                    <a:lnTo>
                      <a:pt x="4251960" y="841248"/>
                    </a:lnTo>
                  </a:path>
                  <a:path w="5527675" h="1039494">
                    <a:moveTo>
                      <a:pt x="4198620" y="749808"/>
                    </a:moveTo>
                    <a:lnTo>
                      <a:pt x="4198620" y="854964"/>
                    </a:lnTo>
                  </a:path>
                  <a:path w="5527675" h="1039494">
                    <a:moveTo>
                      <a:pt x="4155948" y="801624"/>
                    </a:moveTo>
                    <a:lnTo>
                      <a:pt x="4242816" y="801624"/>
                    </a:lnTo>
                  </a:path>
                  <a:path w="5527675" h="1039494">
                    <a:moveTo>
                      <a:pt x="4191000" y="749808"/>
                    </a:moveTo>
                    <a:lnTo>
                      <a:pt x="4191000" y="854964"/>
                    </a:lnTo>
                  </a:path>
                  <a:path w="5527675" h="1039494">
                    <a:moveTo>
                      <a:pt x="4148328" y="801624"/>
                    </a:moveTo>
                    <a:lnTo>
                      <a:pt x="4235195" y="801624"/>
                    </a:lnTo>
                  </a:path>
                  <a:path w="5527675" h="1039494">
                    <a:moveTo>
                      <a:pt x="4143755" y="749808"/>
                    </a:moveTo>
                    <a:lnTo>
                      <a:pt x="4143755" y="854964"/>
                    </a:lnTo>
                  </a:path>
                  <a:path w="5527675" h="1039494">
                    <a:moveTo>
                      <a:pt x="4099560" y="801624"/>
                    </a:moveTo>
                    <a:lnTo>
                      <a:pt x="4186428" y="801624"/>
                    </a:lnTo>
                  </a:path>
                  <a:path w="5527675" h="1039494">
                    <a:moveTo>
                      <a:pt x="4136136" y="749808"/>
                    </a:moveTo>
                    <a:lnTo>
                      <a:pt x="4136136" y="854964"/>
                    </a:lnTo>
                  </a:path>
                  <a:path w="5527675" h="1039494">
                    <a:moveTo>
                      <a:pt x="4093464" y="801624"/>
                    </a:moveTo>
                    <a:lnTo>
                      <a:pt x="4180331" y="801624"/>
                    </a:lnTo>
                  </a:path>
                  <a:path w="5527675" h="1039494">
                    <a:moveTo>
                      <a:pt x="4072128" y="749808"/>
                    </a:moveTo>
                    <a:lnTo>
                      <a:pt x="4072128" y="854964"/>
                    </a:lnTo>
                  </a:path>
                  <a:path w="5527675" h="1039494">
                    <a:moveTo>
                      <a:pt x="4029455" y="801624"/>
                    </a:moveTo>
                    <a:lnTo>
                      <a:pt x="4116324" y="801624"/>
                    </a:lnTo>
                  </a:path>
                  <a:path w="5527675" h="1039494">
                    <a:moveTo>
                      <a:pt x="4052316" y="749808"/>
                    </a:moveTo>
                    <a:lnTo>
                      <a:pt x="4052316" y="854964"/>
                    </a:lnTo>
                  </a:path>
                  <a:path w="5527675" h="1039494">
                    <a:moveTo>
                      <a:pt x="4009643" y="801624"/>
                    </a:moveTo>
                    <a:lnTo>
                      <a:pt x="4096512" y="801624"/>
                    </a:lnTo>
                  </a:path>
                  <a:path w="5527675" h="1039494">
                    <a:moveTo>
                      <a:pt x="4044695" y="749808"/>
                    </a:moveTo>
                    <a:lnTo>
                      <a:pt x="4044695" y="854964"/>
                    </a:lnTo>
                  </a:path>
                  <a:path w="5527675" h="1039494">
                    <a:moveTo>
                      <a:pt x="4002024" y="801624"/>
                    </a:moveTo>
                    <a:lnTo>
                      <a:pt x="4088891" y="801624"/>
                    </a:lnTo>
                  </a:path>
                  <a:path w="5527675" h="1039494">
                    <a:moveTo>
                      <a:pt x="4038600" y="749808"/>
                    </a:moveTo>
                    <a:lnTo>
                      <a:pt x="4038600" y="854964"/>
                    </a:lnTo>
                  </a:path>
                  <a:path w="5527675" h="1039494">
                    <a:moveTo>
                      <a:pt x="3994404" y="801624"/>
                    </a:moveTo>
                    <a:lnTo>
                      <a:pt x="4081272" y="801624"/>
                    </a:lnTo>
                  </a:path>
                  <a:path w="5527675" h="1039494">
                    <a:moveTo>
                      <a:pt x="4015740" y="749808"/>
                    </a:moveTo>
                    <a:lnTo>
                      <a:pt x="4015740" y="854964"/>
                    </a:lnTo>
                  </a:path>
                  <a:path w="5527675" h="1039494">
                    <a:moveTo>
                      <a:pt x="3973067" y="801624"/>
                    </a:moveTo>
                    <a:lnTo>
                      <a:pt x="4059936" y="801624"/>
                    </a:lnTo>
                  </a:path>
                  <a:path w="5527675" h="1039494">
                    <a:moveTo>
                      <a:pt x="4009643" y="749808"/>
                    </a:moveTo>
                    <a:lnTo>
                      <a:pt x="4009643" y="854964"/>
                    </a:lnTo>
                  </a:path>
                  <a:path w="5527675" h="1039494">
                    <a:moveTo>
                      <a:pt x="3965448" y="801624"/>
                    </a:moveTo>
                    <a:lnTo>
                      <a:pt x="4052316" y="801624"/>
                    </a:lnTo>
                  </a:path>
                  <a:path w="5527675" h="1039494">
                    <a:moveTo>
                      <a:pt x="4002024" y="749808"/>
                    </a:moveTo>
                    <a:lnTo>
                      <a:pt x="4002024" y="854964"/>
                    </a:lnTo>
                  </a:path>
                  <a:path w="5527675" h="1039494">
                    <a:moveTo>
                      <a:pt x="3957828" y="801624"/>
                    </a:moveTo>
                    <a:lnTo>
                      <a:pt x="4044695" y="801624"/>
                    </a:lnTo>
                  </a:path>
                  <a:path w="5527675" h="1039494">
                    <a:moveTo>
                      <a:pt x="3980688" y="749808"/>
                    </a:moveTo>
                    <a:lnTo>
                      <a:pt x="3980688" y="854964"/>
                    </a:lnTo>
                  </a:path>
                  <a:path w="5527675" h="1039494">
                    <a:moveTo>
                      <a:pt x="3936491" y="801624"/>
                    </a:moveTo>
                    <a:lnTo>
                      <a:pt x="4023360" y="801624"/>
                    </a:lnTo>
                  </a:path>
                  <a:path w="5527675" h="1039494">
                    <a:moveTo>
                      <a:pt x="3973067" y="749808"/>
                    </a:moveTo>
                    <a:lnTo>
                      <a:pt x="3973067" y="854964"/>
                    </a:lnTo>
                  </a:path>
                  <a:path w="5527675" h="1039494">
                    <a:moveTo>
                      <a:pt x="3928872" y="801624"/>
                    </a:moveTo>
                    <a:lnTo>
                      <a:pt x="4015740" y="801624"/>
                    </a:lnTo>
                  </a:path>
                  <a:path w="5527675" h="1039494">
                    <a:moveTo>
                      <a:pt x="3965448" y="749808"/>
                    </a:moveTo>
                    <a:lnTo>
                      <a:pt x="3965448" y="854964"/>
                    </a:lnTo>
                  </a:path>
                  <a:path w="5527675" h="1039494">
                    <a:moveTo>
                      <a:pt x="3921252" y="801624"/>
                    </a:moveTo>
                    <a:lnTo>
                      <a:pt x="4009643" y="801624"/>
                    </a:lnTo>
                  </a:path>
                  <a:path w="5527675" h="1039494">
                    <a:moveTo>
                      <a:pt x="3954779" y="749808"/>
                    </a:moveTo>
                    <a:lnTo>
                      <a:pt x="3954779" y="854964"/>
                    </a:lnTo>
                  </a:path>
                  <a:path w="5527675" h="1039494">
                    <a:moveTo>
                      <a:pt x="3910584" y="801624"/>
                    </a:moveTo>
                    <a:lnTo>
                      <a:pt x="3997452" y="801624"/>
                    </a:lnTo>
                  </a:path>
                  <a:path w="5527675" h="1039494">
                    <a:moveTo>
                      <a:pt x="3947160" y="749808"/>
                    </a:moveTo>
                    <a:lnTo>
                      <a:pt x="3947160" y="854964"/>
                    </a:lnTo>
                  </a:path>
                  <a:path w="5527675" h="1039494">
                    <a:moveTo>
                      <a:pt x="3902964" y="801624"/>
                    </a:moveTo>
                    <a:lnTo>
                      <a:pt x="3989831" y="801624"/>
                    </a:lnTo>
                  </a:path>
                  <a:path w="5527675" h="1039494">
                    <a:moveTo>
                      <a:pt x="3899916" y="749808"/>
                    </a:moveTo>
                    <a:lnTo>
                      <a:pt x="3899916" y="854964"/>
                    </a:lnTo>
                  </a:path>
                  <a:path w="5527675" h="1039494">
                    <a:moveTo>
                      <a:pt x="3855719" y="801624"/>
                    </a:moveTo>
                    <a:lnTo>
                      <a:pt x="3942588" y="801624"/>
                    </a:lnTo>
                  </a:path>
                  <a:path w="5527675" h="1039494">
                    <a:moveTo>
                      <a:pt x="3890772" y="749808"/>
                    </a:moveTo>
                    <a:lnTo>
                      <a:pt x="3890772" y="854964"/>
                    </a:lnTo>
                  </a:path>
                  <a:path w="5527675" h="1039494">
                    <a:moveTo>
                      <a:pt x="3848100" y="801624"/>
                    </a:moveTo>
                    <a:lnTo>
                      <a:pt x="3933443" y="801624"/>
                    </a:lnTo>
                  </a:path>
                  <a:path w="5527675" h="1039494">
                    <a:moveTo>
                      <a:pt x="3808476" y="749808"/>
                    </a:moveTo>
                    <a:lnTo>
                      <a:pt x="3808476" y="854964"/>
                    </a:lnTo>
                  </a:path>
                  <a:path w="5527675" h="1039494">
                    <a:moveTo>
                      <a:pt x="3765804" y="801624"/>
                    </a:moveTo>
                    <a:lnTo>
                      <a:pt x="3852672" y="801624"/>
                    </a:lnTo>
                  </a:path>
                  <a:path w="5527675" h="1039494">
                    <a:moveTo>
                      <a:pt x="3791712" y="749808"/>
                    </a:moveTo>
                    <a:lnTo>
                      <a:pt x="3791712" y="854964"/>
                    </a:lnTo>
                  </a:path>
                  <a:path w="5527675" h="1039494">
                    <a:moveTo>
                      <a:pt x="3747516" y="801624"/>
                    </a:moveTo>
                    <a:lnTo>
                      <a:pt x="3834384" y="801624"/>
                    </a:lnTo>
                  </a:path>
                  <a:path w="5527675" h="1039494">
                    <a:moveTo>
                      <a:pt x="3736848" y="749808"/>
                    </a:moveTo>
                    <a:lnTo>
                      <a:pt x="3736848" y="854964"/>
                    </a:lnTo>
                  </a:path>
                  <a:path w="5527675" h="1039494">
                    <a:moveTo>
                      <a:pt x="3694176" y="801624"/>
                    </a:moveTo>
                    <a:lnTo>
                      <a:pt x="3781043" y="801624"/>
                    </a:lnTo>
                  </a:path>
                  <a:path w="5527675" h="1039494">
                    <a:moveTo>
                      <a:pt x="3691128" y="749808"/>
                    </a:moveTo>
                    <a:lnTo>
                      <a:pt x="3691128" y="854964"/>
                    </a:lnTo>
                  </a:path>
                  <a:path w="5527675" h="1039494">
                    <a:moveTo>
                      <a:pt x="3648455" y="801624"/>
                    </a:moveTo>
                    <a:lnTo>
                      <a:pt x="3735324" y="801624"/>
                    </a:lnTo>
                  </a:path>
                  <a:path w="5527675" h="1039494">
                    <a:moveTo>
                      <a:pt x="3628643" y="749808"/>
                    </a:moveTo>
                    <a:lnTo>
                      <a:pt x="3628643" y="854964"/>
                    </a:lnTo>
                  </a:path>
                  <a:path w="5527675" h="1039494">
                    <a:moveTo>
                      <a:pt x="3584448" y="801624"/>
                    </a:moveTo>
                    <a:lnTo>
                      <a:pt x="3671316" y="801624"/>
                    </a:lnTo>
                  </a:path>
                  <a:path w="5527675" h="1039494">
                    <a:moveTo>
                      <a:pt x="3607307" y="749808"/>
                    </a:moveTo>
                    <a:lnTo>
                      <a:pt x="3607307" y="854964"/>
                    </a:lnTo>
                  </a:path>
                  <a:path w="5527675" h="1039494">
                    <a:moveTo>
                      <a:pt x="3564636" y="801624"/>
                    </a:moveTo>
                    <a:lnTo>
                      <a:pt x="3651504" y="801624"/>
                    </a:lnTo>
                  </a:path>
                  <a:path w="5527675" h="1039494">
                    <a:moveTo>
                      <a:pt x="3601212" y="749808"/>
                    </a:moveTo>
                    <a:lnTo>
                      <a:pt x="3601212" y="854964"/>
                    </a:lnTo>
                  </a:path>
                  <a:path w="5527675" h="1039494">
                    <a:moveTo>
                      <a:pt x="3558540" y="801624"/>
                    </a:moveTo>
                    <a:lnTo>
                      <a:pt x="3645407" y="801624"/>
                    </a:lnTo>
                  </a:path>
                  <a:path w="5527675" h="1039494">
                    <a:moveTo>
                      <a:pt x="3584448" y="749808"/>
                    </a:moveTo>
                    <a:lnTo>
                      <a:pt x="3584448" y="854964"/>
                    </a:lnTo>
                  </a:path>
                  <a:path w="5527675" h="1039494">
                    <a:moveTo>
                      <a:pt x="3541776" y="801624"/>
                    </a:moveTo>
                    <a:lnTo>
                      <a:pt x="3628643" y="801624"/>
                    </a:lnTo>
                  </a:path>
                  <a:path w="5527675" h="1039494">
                    <a:moveTo>
                      <a:pt x="3555491" y="726948"/>
                    </a:moveTo>
                    <a:lnTo>
                      <a:pt x="3555491" y="830580"/>
                    </a:lnTo>
                  </a:path>
                  <a:path w="5527675" h="1039494">
                    <a:moveTo>
                      <a:pt x="3512819" y="778764"/>
                    </a:moveTo>
                    <a:lnTo>
                      <a:pt x="3599688" y="778764"/>
                    </a:lnTo>
                  </a:path>
                  <a:path w="5527675" h="1039494">
                    <a:moveTo>
                      <a:pt x="3546348" y="726948"/>
                    </a:moveTo>
                    <a:lnTo>
                      <a:pt x="3546348" y="830580"/>
                    </a:lnTo>
                  </a:path>
                  <a:path w="5527675" h="1039494">
                    <a:moveTo>
                      <a:pt x="3503676" y="778764"/>
                    </a:moveTo>
                    <a:lnTo>
                      <a:pt x="3590543" y="778764"/>
                    </a:lnTo>
                  </a:path>
                  <a:path w="5527675" h="1039494">
                    <a:moveTo>
                      <a:pt x="3511295" y="707136"/>
                    </a:moveTo>
                    <a:lnTo>
                      <a:pt x="3511295" y="812292"/>
                    </a:lnTo>
                  </a:path>
                  <a:path w="5527675" h="1039494">
                    <a:moveTo>
                      <a:pt x="3467100" y="758952"/>
                    </a:moveTo>
                    <a:lnTo>
                      <a:pt x="3553967" y="758952"/>
                    </a:lnTo>
                  </a:path>
                  <a:path w="5527675" h="1039494">
                    <a:moveTo>
                      <a:pt x="3447288" y="684276"/>
                    </a:moveTo>
                    <a:lnTo>
                      <a:pt x="3447288" y="789432"/>
                    </a:lnTo>
                  </a:path>
                  <a:path w="5527675" h="1039494">
                    <a:moveTo>
                      <a:pt x="3404616" y="737616"/>
                    </a:moveTo>
                    <a:lnTo>
                      <a:pt x="3491484" y="737616"/>
                    </a:lnTo>
                  </a:path>
                  <a:path w="5527675" h="1039494">
                    <a:moveTo>
                      <a:pt x="3438143" y="662940"/>
                    </a:moveTo>
                    <a:lnTo>
                      <a:pt x="3438143" y="768096"/>
                    </a:lnTo>
                  </a:path>
                  <a:path w="5527675" h="1039494">
                    <a:moveTo>
                      <a:pt x="3395472" y="716280"/>
                    </a:moveTo>
                    <a:lnTo>
                      <a:pt x="3482340" y="716280"/>
                    </a:lnTo>
                  </a:path>
                  <a:path w="5527675" h="1039494">
                    <a:moveTo>
                      <a:pt x="3429000" y="662940"/>
                    </a:moveTo>
                    <a:lnTo>
                      <a:pt x="3429000" y="768096"/>
                    </a:lnTo>
                  </a:path>
                  <a:path w="5527675" h="1039494">
                    <a:moveTo>
                      <a:pt x="3384804" y="716280"/>
                    </a:moveTo>
                    <a:lnTo>
                      <a:pt x="3471672" y="716280"/>
                    </a:lnTo>
                  </a:path>
                  <a:path w="5527675" h="1039494">
                    <a:moveTo>
                      <a:pt x="3404616" y="662940"/>
                    </a:moveTo>
                    <a:lnTo>
                      <a:pt x="3404616" y="768096"/>
                    </a:lnTo>
                  </a:path>
                  <a:path w="5527675" h="1039494">
                    <a:moveTo>
                      <a:pt x="3360419" y="716280"/>
                    </a:moveTo>
                    <a:lnTo>
                      <a:pt x="3447288" y="716280"/>
                    </a:lnTo>
                  </a:path>
                  <a:path w="5527675" h="1039494">
                    <a:moveTo>
                      <a:pt x="3395472" y="662940"/>
                    </a:moveTo>
                    <a:lnTo>
                      <a:pt x="3395472" y="768096"/>
                    </a:lnTo>
                  </a:path>
                  <a:path w="5527675" h="1039494">
                    <a:moveTo>
                      <a:pt x="3351276" y="716280"/>
                    </a:moveTo>
                    <a:lnTo>
                      <a:pt x="3438143" y="716280"/>
                    </a:lnTo>
                  </a:path>
                  <a:path w="5527675" h="1039494">
                    <a:moveTo>
                      <a:pt x="3366516" y="662940"/>
                    </a:moveTo>
                    <a:lnTo>
                      <a:pt x="3366516" y="768096"/>
                    </a:lnTo>
                  </a:path>
                  <a:path w="5527675" h="1039494">
                    <a:moveTo>
                      <a:pt x="3322319" y="716280"/>
                    </a:moveTo>
                    <a:lnTo>
                      <a:pt x="3409188" y="716280"/>
                    </a:lnTo>
                  </a:path>
                  <a:path w="5527675" h="1039494">
                    <a:moveTo>
                      <a:pt x="3348228" y="662940"/>
                    </a:moveTo>
                    <a:lnTo>
                      <a:pt x="3348228" y="768096"/>
                    </a:lnTo>
                  </a:path>
                  <a:path w="5527675" h="1039494">
                    <a:moveTo>
                      <a:pt x="3304031" y="716280"/>
                    </a:moveTo>
                    <a:lnTo>
                      <a:pt x="3390900" y="716280"/>
                    </a:lnTo>
                  </a:path>
                  <a:path w="5527675" h="1039494">
                    <a:moveTo>
                      <a:pt x="3355848" y="662940"/>
                    </a:moveTo>
                    <a:lnTo>
                      <a:pt x="3355848" y="768096"/>
                    </a:lnTo>
                  </a:path>
                  <a:path w="5527675" h="1039494">
                    <a:moveTo>
                      <a:pt x="3313176" y="716280"/>
                    </a:moveTo>
                    <a:lnTo>
                      <a:pt x="3400043" y="716280"/>
                    </a:lnTo>
                  </a:path>
                  <a:path w="5527675" h="1039494">
                    <a:moveTo>
                      <a:pt x="3339084" y="662940"/>
                    </a:moveTo>
                    <a:lnTo>
                      <a:pt x="3339084" y="768096"/>
                    </a:lnTo>
                  </a:path>
                  <a:path w="5527675" h="1039494">
                    <a:moveTo>
                      <a:pt x="3294888" y="716280"/>
                    </a:moveTo>
                    <a:lnTo>
                      <a:pt x="3383279" y="716280"/>
                    </a:lnTo>
                  </a:path>
                  <a:path w="5527675" h="1039494">
                    <a:moveTo>
                      <a:pt x="3291840" y="644652"/>
                    </a:moveTo>
                    <a:lnTo>
                      <a:pt x="3291840" y="749808"/>
                    </a:lnTo>
                  </a:path>
                  <a:path w="5527675" h="1039494">
                    <a:moveTo>
                      <a:pt x="3247643" y="697992"/>
                    </a:moveTo>
                    <a:lnTo>
                      <a:pt x="3336036" y="697992"/>
                    </a:lnTo>
                  </a:path>
                  <a:path w="5527675" h="1039494">
                    <a:moveTo>
                      <a:pt x="3220212" y="626364"/>
                    </a:moveTo>
                    <a:lnTo>
                      <a:pt x="3220212" y="729996"/>
                    </a:lnTo>
                  </a:path>
                  <a:path w="5527675" h="1039494">
                    <a:moveTo>
                      <a:pt x="3177540" y="678180"/>
                    </a:moveTo>
                    <a:lnTo>
                      <a:pt x="3264407" y="678180"/>
                    </a:lnTo>
                  </a:path>
                  <a:path w="5527675" h="1039494">
                    <a:moveTo>
                      <a:pt x="3192779" y="606552"/>
                    </a:moveTo>
                    <a:lnTo>
                      <a:pt x="3192779" y="711708"/>
                    </a:lnTo>
                  </a:path>
                  <a:path w="5527675" h="1039494">
                    <a:moveTo>
                      <a:pt x="3148584" y="659892"/>
                    </a:moveTo>
                    <a:lnTo>
                      <a:pt x="3235452" y="659892"/>
                    </a:lnTo>
                  </a:path>
                  <a:path w="5527675" h="1039494">
                    <a:moveTo>
                      <a:pt x="3139440" y="606552"/>
                    </a:moveTo>
                    <a:lnTo>
                      <a:pt x="3139440" y="711708"/>
                    </a:lnTo>
                  </a:path>
                  <a:path w="5527675" h="1039494">
                    <a:moveTo>
                      <a:pt x="3096767" y="659892"/>
                    </a:moveTo>
                    <a:lnTo>
                      <a:pt x="3182112" y="659892"/>
                    </a:lnTo>
                  </a:path>
                  <a:path w="5527675" h="1039494">
                    <a:moveTo>
                      <a:pt x="3086100" y="589788"/>
                    </a:moveTo>
                    <a:lnTo>
                      <a:pt x="3086100" y="693420"/>
                    </a:lnTo>
                  </a:path>
                  <a:path w="5527675" h="1039494">
                    <a:moveTo>
                      <a:pt x="3041904" y="641604"/>
                    </a:moveTo>
                    <a:lnTo>
                      <a:pt x="3128772" y="641604"/>
                    </a:lnTo>
                  </a:path>
                  <a:path w="5527675" h="1039494">
                    <a:moveTo>
                      <a:pt x="3029712" y="569976"/>
                    </a:moveTo>
                    <a:lnTo>
                      <a:pt x="3029712" y="675132"/>
                    </a:lnTo>
                  </a:path>
                  <a:path w="5527675" h="1039494">
                    <a:moveTo>
                      <a:pt x="2987040" y="623316"/>
                    </a:moveTo>
                    <a:lnTo>
                      <a:pt x="3073907" y="623316"/>
                    </a:lnTo>
                  </a:path>
                  <a:path w="5527675" h="1039494">
                    <a:moveTo>
                      <a:pt x="3012948" y="569976"/>
                    </a:moveTo>
                    <a:lnTo>
                      <a:pt x="3012948" y="675132"/>
                    </a:lnTo>
                  </a:path>
                  <a:path w="5527675" h="1039494">
                    <a:moveTo>
                      <a:pt x="2968752" y="623316"/>
                    </a:moveTo>
                    <a:lnTo>
                      <a:pt x="3055619" y="623316"/>
                    </a:lnTo>
                  </a:path>
                  <a:path w="5527675" h="1039494">
                    <a:moveTo>
                      <a:pt x="3003804" y="569976"/>
                    </a:moveTo>
                    <a:lnTo>
                      <a:pt x="3003804" y="675132"/>
                    </a:lnTo>
                  </a:path>
                  <a:path w="5527675" h="1039494">
                    <a:moveTo>
                      <a:pt x="2959607" y="623316"/>
                    </a:moveTo>
                    <a:lnTo>
                      <a:pt x="3046476" y="623316"/>
                    </a:lnTo>
                  </a:path>
                  <a:path w="5527675" h="1039494">
                    <a:moveTo>
                      <a:pt x="2913888" y="551688"/>
                    </a:moveTo>
                    <a:lnTo>
                      <a:pt x="2913888" y="656844"/>
                    </a:lnTo>
                  </a:path>
                  <a:path w="5527675" h="1039494">
                    <a:moveTo>
                      <a:pt x="2871216" y="603504"/>
                    </a:moveTo>
                    <a:lnTo>
                      <a:pt x="2958084" y="603504"/>
                    </a:lnTo>
                  </a:path>
                  <a:path w="5527675" h="1039494">
                    <a:moveTo>
                      <a:pt x="2903219" y="551688"/>
                    </a:moveTo>
                    <a:lnTo>
                      <a:pt x="2903219" y="656844"/>
                    </a:lnTo>
                  </a:path>
                  <a:path w="5527675" h="1039494">
                    <a:moveTo>
                      <a:pt x="2859024" y="603504"/>
                    </a:moveTo>
                    <a:lnTo>
                      <a:pt x="2945891" y="603504"/>
                    </a:lnTo>
                  </a:path>
                  <a:path w="5527675" h="1039494">
                    <a:moveTo>
                      <a:pt x="2895600" y="551688"/>
                    </a:moveTo>
                    <a:lnTo>
                      <a:pt x="2895600" y="656844"/>
                    </a:lnTo>
                  </a:path>
                  <a:path w="5527675" h="1039494">
                    <a:moveTo>
                      <a:pt x="2851404" y="603504"/>
                    </a:moveTo>
                    <a:lnTo>
                      <a:pt x="2938272" y="603504"/>
                    </a:lnTo>
                  </a:path>
                  <a:path w="5527675" h="1039494">
                    <a:moveTo>
                      <a:pt x="2848355" y="533400"/>
                    </a:moveTo>
                    <a:lnTo>
                      <a:pt x="2848355" y="638556"/>
                    </a:lnTo>
                  </a:path>
                  <a:path w="5527675" h="1039494">
                    <a:moveTo>
                      <a:pt x="2804160" y="585216"/>
                    </a:moveTo>
                    <a:lnTo>
                      <a:pt x="2891028" y="585216"/>
                    </a:lnTo>
                  </a:path>
                  <a:path w="5527675" h="1039494">
                    <a:moveTo>
                      <a:pt x="2842260" y="533400"/>
                    </a:moveTo>
                    <a:lnTo>
                      <a:pt x="2842260" y="638556"/>
                    </a:lnTo>
                  </a:path>
                  <a:path w="5527675" h="1039494">
                    <a:moveTo>
                      <a:pt x="2798064" y="585216"/>
                    </a:moveTo>
                    <a:lnTo>
                      <a:pt x="2884931" y="585216"/>
                    </a:lnTo>
                  </a:path>
                  <a:path w="5527675" h="1039494">
                    <a:moveTo>
                      <a:pt x="2811779" y="533400"/>
                    </a:moveTo>
                    <a:lnTo>
                      <a:pt x="2811779" y="638556"/>
                    </a:lnTo>
                  </a:path>
                  <a:path w="5527675" h="1039494">
                    <a:moveTo>
                      <a:pt x="2767584" y="585216"/>
                    </a:moveTo>
                    <a:lnTo>
                      <a:pt x="2854452" y="585216"/>
                    </a:lnTo>
                  </a:path>
                  <a:path w="5527675" h="1039494">
                    <a:moveTo>
                      <a:pt x="2679191" y="519684"/>
                    </a:moveTo>
                    <a:lnTo>
                      <a:pt x="2679191" y="624840"/>
                    </a:lnTo>
                  </a:path>
                  <a:path w="5527675" h="1039494">
                    <a:moveTo>
                      <a:pt x="2634995" y="573024"/>
                    </a:moveTo>
                    <a:lnTo>
                      <a:pt x="2721864" y="573024"/>
                    </a:lnTo>
                  </a:path>
                  <a:path w="5527675" h="1039494">
                    <a:moveTo>
                      <a:pt x="2487167" y="470916"/>
                    </a:moveTo>
                    <a:lnTo>
                      <a:pt x="2487167" y="574548"/>
                    </a:lnTo>
                  </a:path>
                  <a:path w="5527675" h="1039494">
                    <a:moveTo>
                      <a:pt x="2444495" y="522732"/>
                    </a:moveTo>
                    <a:lnTo>
                      <a:pt x="2531364" y="522732"/>
                    </a:lnTo>
                  </a:path>
                  <a:path w="5527675" h="1039494">
                    <a:moveTo>
                      <a:pt x="2479548" y="470916"/>
                    </a:moveTo>
                    <a:lnTo>
                      <a:pt x="2479548" y="574548"/>
                    </a:lnTo>
                  </a:path>
                  <a:path w="5527675" h="1039494">
                    <a:moveTo>
                      <a:pt x="2436876" y="522732"/>
                    </a:moveTo>
                    <a:lnTo>
                      <a:pt x="2523743" y="522732"/>
                    </a:lnTo>
                  </a:path>
                  <a:path w="5527675" h="1039494">
                    <a:moveTo>
                      <a:pt x="2468879" y="454152"/>
                    </a:moveTo>
                    <a:lnTo>
                      <a:pt x="2468879" y="557784"/>
                    </a:lnTo>
                  </a:path>
                  <a:path w="5527675" h="1039494">
                    <a:moveTo>
                      <a:pt x="2426207" y="505968"/>
                    </a:moveTo>
                    <a:lnTo>
                      <a:pt x="2513076" y="505968"/>
                    </a:lnTo>
                  </a:path>
                  <a:path w="5527675" h="1039494">
                    <a:moveTo>
                      <a:pt x="2462784" y="454152"/>
                    </a:moveTo>
                    <a:lnTo>
                      <a:pt x="2462784" y="557784"/>
                    </a:lnTo>
                  </a:path>
                  <a:path w="5527675" h="1039494">
                    <a:moveTo>
                      <a:pt x="2418588" y="505968"/>
                    </a:moveTo>
                    <a:lnTo>
                      <a:pt x="2506979" y="505968"/>
                    </a:lnTo>
                  </a:path>
                  <a:path w="5527675" h="1039494">
                    <a:moveTo>
                      <a:pt x="2452116" y="454152"/>
                    </a:moveTo>
                    <a:lnTo>
                      <a:pt x="2452116" y="557784"/>
                    </a:lnTo>
                  </a:path>
                  <a:path w="5527675" h="1039494">
                    <a:moveTo>
                      <a:pt x="2407919" y="505968"/>
                    </a:moveTo>
                    <a:lnTo>
                      <a:pt x="2494788" y="505968"/>
                    </a:lnTo>
                  </a:path>
                  <a:path w="5527675" h="1039494">
                    <a:moveTo>
                      <a:pt x="2386584" y="454152"/>
                    </a:moveTo>
                    <a:lnTo>
                      <a:pt x="2386584" y="557784"/>
                    </a:lnTo>
                  </a:path>
                  <a:path w="5527675" h="1039494">
                    <a:moveTo>
                      <a:pt x="2343912" y="505968"/>
                    </a:moveTo>
                    <a:lnTo>
                      <a:pt x="2430779" y="505968"/>
                    </a:lnTo>
                  </a:path>
                  <a:path w="5527675" h="1039494">
                    <a:moveTo>
                      <a:pt x="2378964" y="454152"/>
                    </a:moveTo>
                    <a:lnTo>
                      <a:pt x="2378964" y="557784"/>
                    </a:lnTo>
                  </a:path>
                  <a:path w="5527675" h="1039494">
                    <a:moveTo>
                      <a:pt x="2336291" y="505968"/>
                    </a:moveTo>
                    <a:lnTo>
                      <a:pt x="2421636" y="505968"/>
                    </a:lnTo>
                  </a:path>
                  <a:path w="5527675" h="1039494">
                    <a:moveTo>
                      <a:pt x="2179319" y="435864"/>
                    </a:moveTo>
                    <a:lnTo>
                      <a:pt x="2179319" y="541020"/>
                    </a:lnTo>
                  </a:path>
                  <a:path w="5527675" h="1039494">
                    <a:moveTo>
                      <a:pt x="2136648" y="489204"/>
                    </a:moveTo>
                    <a:lnTo>
                      <a:pt x="2223516" y="489204"/>
                    </a:lnTo>
                  </a:path>
                  <a:path w="5527675" h="1039494">
                    <a:moveTo>
                      <a:pt x="2116836" y="435864"/>
                    </a:moveTo>
                    <a:lnTo>
                      <a:pt x="2116836" y="541020"/>
                    </a:lnTo>
                  </a:path>
                  <a:path w="5527675" h="1039494">
                    <a:moveTo>
                      <a:pt x="2072639" y="489204"/>
                    </a:moveTo>
                    <a:lnTo>
                      <a:pt x="2159507" y="489204"/>
                    </a:lnTo>
                  </a:path>
                  <a:path w="5527675" h="1039494">
                    <a:moveTo>
                      <a:pt x="2107691" y="435864"/>
                    </a:moveTo>
                    <a:lnTo>
                      <a:pt x="2107691" y="541020"/>
                    </a:lnTo>
                  </a:path>
                  <a:path w="5527675" h="1039494">
                    <a:moveTo>
                      <a:pt x="2063495" y="489204"/>
                    </a:moveTo>
                    <a:lnTo>
                      <a:pt x="2150364" y="489204"/>
                    </a:lnTo>
                  </a:path>
                  <a:path w="5527675" h="1039494">
                    <a:moveTo>
                      <a:pt x="2052827" y="423672"/>
                    </a:moveTo>
                    <a:lnTo>
                      <a:pt x="2052827" y="528828"/>
                    </a:lnTo>
                  </a:path>
                  <a:path w="5527675" h="1039494">
                    <a:moveTo>
                      <a:pt x="2010155" y="475488"/>
                    </a:moveTo>
                    <a:lnTo>
                      <a:pt x="2095500" y="475488"/>
                    </a:lnTo>
                  </a:path>
                  <a:path w="5527675" h="1039494">
                    <a:moveTo>
                      <a:pt x="2045207" y="423672"/>
                    </a:moveTo>
                    <a:lnTo>
                      <a:pt x="2045207" y="528828"/>
                    </a:lnTo>
                  </a:path>
                  <a:path w="5527675" h="1039494">
                    <a:moveTo>
                      <a:pt x="2001012" y="475488"/>
                    </a:moveTo>
                    <a:lnTo>
                      <a:pt x="2087879" y="475488"/>
                    </a:lnTo>
                  </a:path>
                  <a:path w="5527675" h="1039494">
                    <a:moveTo>
                      <a:pt x="1953767" y="405384"/>
                    </a:moveTo>
                    <a:lnTo>
                      <a:pt x="1953767" y="510540"/>
                    </a:lnTo>
                  </a:path>
                  <a:path w="5527675" h="1039494">
                    <a:moveTo>
                      <a:pt x="1909572" y="457200"/>
                    </a:moveTo>
                    <a:lnTo>
                      <a:pt x="1996439" y="457200"/>
                    </a:lnTo>
                  </a:path>
                  <a:path w="5527675" h="1039494">
                    <a:moveTo>
                      <a:pt x="1353312" y="210312"/>
                    </a:moveTo>
                    <a:lnTo>
                      <a:pt x="1353312" y="313944"/>
                    </a:lnTo>
                  </a:path>
                  <a:path w="5527675" h="1039494">
                    <a:moveTo>
                      <a:pt x="1310640" y="262128"/>
                    </a:moveTo>
                    <a:lnTo>
                      <a:pt x="1397508" y="262128"/>
                    </a:lnTo>
                  </a:path>
                  <a:path w="5527675" h="1039494">
                    <a:moveTo>
                      <a:pt x="51815" y="0"/>
                    </a:moveTo>
                    <a:lnTo>
                      <a:pt x="51815" y="105156"/>
                    </a:lnTo>
                  </a:path>
                  <a:path w="5527675" h="1039494">
                    <a:moveTo>
                      <a:pt x="7620" y="53340"/>
                    </a:moveTo>
                    <a:lnTo>
                      <a:pt x="94487" y="53340"/>
                    </a:lnTo>
                  </a:path>
                  <a:path w="5527675" h="1039494">
                    <a:moveTo>
                      <a:pt x="44196" y="0"/>
                    </a:moveTo>
                    <a:lnTo>
                      <a:pt x="44196" y="105156"/>
                    </a:lnTo>
                  </a:path>
                  <a:path w="5527675" h="1039494">
                    <a:moveTo>
                      <a:pt x="0" y="53340"/>
                    </a:moveTo>
                    <a:lnTo>
                      <a:pt x="86868" y="53340"/>
                    </a:lnTo>
                  </a:path>
                </a:pathLst>
              </a:custGeom>
              <a:ln w="9525">
                <a:solidFill>
                  <a:srgbClr val="69B445">
                    <a:lumMod val="75000"/>
                  </a:srgbClr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Noto San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8417E1-23F7-EF4D-0E39-3FA167CE45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96425" y="3862694"/>
                <a:ext cx="131939" cy="72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>
                    <a:ln/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0.0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DC488C-0388-011C-7DEA-78B3EF5158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02162" y="3649503"/>
                <a:ext cx="126202" cy="72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>
                    <a:ln/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0.2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66A343-6485-19C3-CE44-BCF204A53A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98339" y="3433493"/>
                <a:ext cx="130025" cy="72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>
                    <a:ln/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0.4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5FDF5F-AE2E-813A-60BB-D618028B67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00250" y="3219706"/>
                <a:ext cx="128114" cy="72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>
                    <a:ln/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0.6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3D23DA-5AFE-97BA-FA66-1372373DF1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00250" y="3007678"/>
                <a:ext cx="128114" cy="72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>
                    <a:ln/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0.8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7607FE-A187-926D-D4C1-589009FBA8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1284" y="2794108"/>
                <a:ext cx="107080" cy="72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>
                    <a:ln/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1.0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B28509F-8D6E-8DE4-D10F-5CAAFD195F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32588" y="2764997"/>
                <a:ext cx="4228" cy="1155007"/>
              </a:xfrm>
              <a:prstGeom prst="line">
                <a:avLst/>
              </a:prstGeom>
              <a:noFill/>
              <a:ln w="9525" cap="sq" cmpd="sng" algn="ctr">
                <a:solidFill>
                  <a:sysClr val="window" lastClr="FFFFFF">
                    <a:lumMod val="85000"/>
                  </a:sysClr>
                </a:solidFill>
                <a:prstDash val="dash"/>
                <a:bevel/>
              </a:ln>
              <a:effectLst/>
            </p:spPr>
          </p:cxnSp>
          <p:sp>
            <p:nvSpPr>
              <p:cNvPr id="15" name="object 20">
                <a:extLst>
                  <a:ext uri="{FF2B5EF4-FFF2-40B4-BE49-F238E27FC236}">
                    <a16:creationId xmlns:a16="http://schemas.microsoft.com/office/drawing/2014/main" id="{AF8A89C4-7A6C-B210-56DD-DD53AC78B1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19019" y="2802818"/>
                <a:ext cx="97304" cy="839861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/>
                  </a:rPr>
                  <a:t>OS probability</a:t>
                </a: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6" name="object 29">
                <a:extLst>
                  <a:ext uri="{FF2B5EF4-FFF2-40B4-BE49-F238E27FC236}">
                    <a16:creationId xmlns:a16="http://schemas.microsoft.com/office/drawing/2014/main" id="{1E046953-E0E5-F52B-556A-CD3CCFF8D3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41021" y="4023855"/>
                <a:ext cx="1387559" cy="84382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/>
                  </a:rPr>
                  <a:t>Time</a:t>
                </a:r>
                <a:r>
                  <a:rPr kumimoji="0" lang="en-US" sz="700" b="1" i="0" u="none" strike="noStrike" kern="0" cap="none" spc="-35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/>
                  </a:rPr>
                  <a:t> </a:t>
                </a:r>
                <a:r>
                  <a:rPr kumimoji="0" lang="en-US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/>
                  </a:rPr>
                  <a:t>since</a:t>
                </a:r>
                <a:r>
                  <a:rPr kumimoji="0" lang="en-US" sz="700" b="1" i="0" u="none" strike="noStrike" kern="0" cap="none" spc="-5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/>
                  </a:rPr>
                  <a:t> </a:t>
                </a:r>
                <a:r>
                  <a:rPr kumimoji="0" lang="en-US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/>
                  </a:rPr>
                  <a:t>randomization,</a:t>
                </a:r>
                <a:r>
                  <a:rPr kumimoji="0" lang="en-US" sz="700" b="1" i="0" u="none" strike="noStrike" kern="0" cap="none" spc="-6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/>
                  </a:rPr>
                  <a:t> </a:t>
                </a:r>
                <a:r>
                  <a:rPr kumimoji="0" lang="en-US" sz="700" b="1" i="0" u="none" strike="noStrike" kern="0" cap="none" spc="-1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/>
                  </a:rPr>
                  <a:t>months</a:t>
                </a: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7" name="object 33">
                <a:extLst>
                  <a:ext uri="{FF2B5EF4-FFF2-40B4-BE49-F238E27FC236}">
                    <a16:creationId xmlns:a16="http://schemas.microsoft.com/office/drawing/2014/main" id="{453D431A-ADB7-BEF8-1858-612CB62DC9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1241" y="2689902"/>
                <a:ext cx="578057" cy="9442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/>
                  </a:rPr>
                  <a:t>12</a:t>
                </a:r>
                <a:r>
                  <a:rPr kumimoji="0" lang="en-US" sz="700" b="1" i="0" u="none" strike="noStrike" kern="0" cap="none" spc="-1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/>
                  </a:rPr>
                  <a:t> months</a:t>
                </a: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8" name="object 35">
                <a:extLst>
                  <a:ext uri="{FF2B5EF4-FFF2-40B4-BE49-F238E27FC236}">
                    <a16:creationId xmlns:a16="http://schemas.microsoft.com/office/drawing/2014/main" id="{B33688E6-244C-ED5F-05C3-3420BBF244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37799" y="3116092"/>
                <a:ext cx="244473" cy="94428"/>
              </a:xfrm>
              <a:prstGeom prst="rect">
                <a:avLst/>
              </a:prstGeom>
              <a:noFill/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1" i="0" u="none" strike="noStrike" kern="0" cap="none" spc="-25" normalizeH="0" baseline="0" noProof="0">
                    <a:ln>
                      <a:noFill/>
                    </a:ln>
                    <a:solidFill>
                      <a:srgbClr val="959595">
                        <a:lumMod val="75000"/>
                      </a:srgbClr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/>
                  </a:rPr>
                  <a:t>76%</a:t>
                </a: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959595">
                      <a:lumMod val="75000"/>
                    </a:srgbClr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9" name="object 37">
                <a:extLst>
                  <a:ext uri="{FF2B5EF4-FFF2-40B4-BE49-F238E27FC236}">
                    <a16:creationId xmlns:a16="http://schemas.microsoft.com/office/drawing/2014/main" id="{39E9AFDF-5DB0-B7F3-7FED-037C6C380F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0412" y="2788966"/>
                <a:ext cx="244473" cy="94428"/>
              </a:xfrm>
              <a:prstGeom prst="rect">
                <a:avLst/>
              </a:prstGeom>
              <a:noFill/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1" i="0" u="none" strike="noStrike" kern="0" cap="none" spc="-25" normalizeH="0" baseline="0" noProof="0">
                    <a:ln>
                      <a:noFill/>
                    </a:ln>
                    <a:solidFill>
                      <a:srgbClr val="69B445">
                        <a:lumMod val="75000"/>
                      </a:srgbClr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/>
                  </a:rPr>
                  <a:t>83%</a:t>
                </a: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9B445">
                      <a:lumMod val="75000"/>
                    </a:srgbClr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FBEEA40-BE2C-BD5F-E571-A8203572E4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8034" y="2705347"/>
                <a:ext cx="0" cy="1222782"/>
              </a:xfrm>
              <a:prstGeom prst="line">
                <a:avLst/>
              </a:prstGeom>
              <a:noFill/>
              <a:ln w="9525" cap="sq" cmpd="sng" algn="ctr">
                <a:solidFill>
                  <a:srgbClr val="000000"/>
                </a:solidFill>
                <a:prstDash val="solid"/>
              </a:ln>
              <a:effectLst/>
            </p:spPr>
          </p:cxn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D7F40B6-2EB4-0CFC-74E0-AA9D2E7237C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864012" y="2829406"/>
                <a:ext cx="24022" cy="1075822"/>
                <a:chOff x="1935421" y="1422137"/>
                <a:chExt cx="45910" cy="2652659"/>
              </a:xfrm>
            </p:grpSpPr>
            <p:sp>
              <p:nvSpPr>
                <p:cNvPr id="138" name="Freeform: Shape 4284">
                  <a:extLst>
                    <a:ext uri="{FF2B5EF4-FFF2-40B4-BE49-F238E27FC236}">
                      <a16:creationId xmlns:a16="http://schemas.microsoft.com/office/drawing/2014/main" id="{69655D53-01B5-818E-2B1F-0E96D58FAA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35421" y="4065271"/>
                  <a:ext cx="45910" cy="9525"/>
                </a:xfrm>
                <a:custGeom>
                  <a:avLst/>
                  <a:gdLst>
                    <a:gd name="connsiteX0" fmla="*/ 45911 w 45910"/>
                    <a:gd name="connsiteY0" fmla="*/ 0 h 9525"/>
                    <a:gd name="connsiteX1" fmla="*/ 0 w 4591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910" h="9525">
                      <a:moveTo>
                        <a:pt x="45911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Freeform: Shape 4285">
                  <a:extLst>
                    <a:ext uri="{FF2B5EF4-FFF2-40B4-BE49-F238E27FC236}">
                      <a16:creationId xmlns:a16="http://schemas.microsoft.com/office/drawing/2014/main" id="{A9D67B5C-FE97-4C1B-4FF1-704B47F5A75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35421" y="3530514"/>
                  <a:ext cx="45910" cy="9525"/>
                </a:xfrm>
                <a:custGeom>
                  <a:avLst/>
                  <a:gdLst>
                    <a:gd name="connsiteX0" fmla="*/ 45911 w 45910"/>
                    <a:gd name="connsiteY0" fmla="*/ 0 h 9525"/>
                    <a:gd name="connsiteX1" fmla="*/ 0 w 4591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910" h="9525">
                      <a:moveTo>
                        <a:pt x="45911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Freeform: Shape 4286">
                  <a:extLst>
                    <a:ext uri="{FF2B5EF4-FFF2-40B4-BE49-F238E27FC236}">
                      <a16:creationId xmlns:a16="http://schemas.microsoft.com/office/drawing/2014/main" id="{5B7355C3-ED9F-83DF-952C-CA2EBCB25E4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35421" y="3007471"/>
                  <a:ext cx="45910" cy="9525"/>
                </a:xfrm>
                <a:custGeom>
                  <a:avLst/>
                  <a:gdLst>
                    <a:gd name="connsiteX0" fmla="*/ 45911 w 45910"/>
                    <a:gd name="connsiteY0" fmla="*/ 0 h 9525"/>
                    <a:gd name="connsiteX1" fmla="*/ 0 w 4591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910" h="9525">
                      <a:moveTo>
                        <a:pt x="45911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Freeform: Shape 4287">
                  <a:extLst>
                    <a:ext uri="{FF2B5EF4-FFF2-40B4-BE49-F238E27FC236}">
                      <a16:creationId xmlns:a16="http://schemas.microsoft.com/office/drawing/2014/main" id="{173BE8C5-73DF-2B06-4890-2E7ABE9854C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35421" y="2478980"/>
                  <a:ext cx="45910" cy="9525"/>
                </a:xfrm>
                <a:custGeom>
                  <a:avLst/>
                  <a:gdLst>
                    <a:gd name="connsiteX0" fmla="*/ 45911 w 45910"/>
                    <a:gd name="connsiteY0" fmla="*/ 0 h 9525"/>
                    <a:gd name="connsiteX1" fmla="*/ 0 w 4591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910" h="9525">
                      <a:moveTo>
                        <a:pt x="45911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Freeform: Shape 4288">
                  <a:extLst>
                    <a:ext uri="{FF2B5EF4-FFF2-40B4-BE49-F238E27FC236}">
                      <a16:creationId xmlns:a16="http://schemas.microsoft.com/office/drawing/2014/main" id="{CD06ABC4-67CF-473E-AE59-4A73456A970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35421" y="1950185"/>
                  <a:ext cx="45910" cy="9525"/>
                </a:xfrm>
                <a:custGeom>
                  <a:avLst/>
                  <a:gdLst>
                    <a:gd name="connsiteX0" fmla="*/ 45911 w 45910"/>
                    <a:gd name="connsiteY0" fmla="*/ 0 h 9525"/>
                    <a:gd name="connsiteX1" fmla="*/ 0 w 4591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910" h="9525">
                      <a:moveTo>
                        <a:pt x="45911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Freeform: Shape 4289">
                  <a:extLst>
                    <a:ext uri="{FF2B5EF4-FFF2-40B4-BE49-F238E27FC236}">
                      <a16:creationId xmlns:a16="http://schemas.microsoft.com/office/drawing/2014/main" id="{863BAAF9-3FF1-C047-04B1-A4FF5189F13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35421" y="1422137"/>
                  <a:ext cx="45910" cy="9525"/>
                </a:xfrm>
                <a:custGeom>
                  <a:avLst/>
                  <a:gdLst>
                    <a:gd name="connsiteX0" fmla="*/ 45911 w 45910"/>
                    <a:gd name="connsiteY0" fmla="*/ 0 h 9525"/>
                    <a:gd name="connsiteX1" fmla="*/ 0 w 4591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910" h="9525">
                      <a:moveTo>
                        <a:pt x="45911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AA8F2E3-0B61-AAB3-D783-3FC7AD1F75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88034" y="3929134"/>
                <a:ext cx="4538893" cy="0"/>
              </a:xfrm>
              <a:prstGeom prst="line">
                <a:avLst/>
              </a:prstGeom>
              <a:noFill/>
              <a:ln w="9525" cap="sq" cmpd="sng" algn="ctr">
                <a:solidFill>
                  <a:srgbClr val="000000"/>
                </a:solidFill>
                <a:prstDash val="solid"/>
              </a:ln>
              <a:effectLst/>
            </p:spPr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0F0C80-3540-ADA4-9C4D-E6CBC9C7DF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07644" y="3959572"/>
                <a:ext cx="30214" cy="72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>
                    <a:ln/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24" name="Freeform: Shape 4191">
                <a:extLst>
                  <a:ext uri="{FF2B5EF4-FFF2-40B4-BE49-F238E27FC236}">
                    <a16:creationId xmlns:a16="http://schemas.microsoft.com/office/drawing/2014/main" id="{E62E4876-9DDD-CBF1-A2E3-C01DE4A949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019700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F6E03D8-8BC8-B797-8D5D-10B4D342A6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18160" y="3959572"/>
                <a:ext cx="27088" cy="72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>
                    <a:ln/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2</a:t>
                </a:r>
              </a:p>
            </p:txBody>
          </p:sp>
          <p:sp>
            <p:nvSpPr>
              <p:cNvPr id="26" name="Freeform: Shape 4193">
                <a:extLst>
                  <a:ext uri="{FF2B5EF4-FFF2-40B4-BE49-F238E27FC236}">
                    <a16:creationId xmlns:a16="http://schemas.microsoft.com/office/drawing/2014/main" id="{17DAE15D-1C0E-4634-A8E2-4171A30123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28653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: Shape 4194">
                <a:extLst>
                  <a:ext uri="{FF2B5EF4-FFF2-40B4-BE49-F238E27FC236}">
                    <a16:creationId xmlns:a16="http://schemas.microsoft.com/office/drawing/2014/main" id="{2C706901-2D53-6DFE-5E35-691688D50E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348704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: Shape 4195">
                <a:extLst>
                  <a:ext uri="{FF2B5EF4-FFF2-40B4-BE49-F238E27FC236}">
                    <a16:creationId xmlns:a16="http://schemas.microsoft.com/office/drawing/2014/main" id="{392F4D1D-1B56-0081-E850-E2A66A6D9F3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23878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6A2C64B-D675-DD01-8D03-BF1632DDBC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54419" y="3959572"/>
                <a:ext cx="29172" cy="72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>
                    <a:ln/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4</a:t>
                </a:r>
              </a:p>
            </p:txBody>
          </p:sp>
          <p:sp>
            <p:nvSpPr>
              <p:cNvPr id="30" name="Freeform: Shape 4197">
                <a:extLst>
                  <a:ext uri="{FF2B5EF4-FFF2-40B4-BE49-F238E27FC236}">
                    <a16:creationId xmlns:a16="http://schemas.microsoft.com/office/drawing/2014/main" id="{D9C78ECC-E52F-DECA-6BEA-5688BCDCAD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459602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DA50FC-62D1-5A39-2ABC-06AEF7AF41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4120" y="3959572"/>
                <a:ext cx="29172" cy="72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>
                    <a:ln/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6</a:t>
                </a:r>
              </a:p>
            </p:txBody>
          </p:sp>
          <p:sp>
            <p:nvSpPr>
              <p:cNvPr id="32" name="Freeform: Shape 4199">
                <a:extLst>
                  <a:ext uri="{FF2B5EF4-FFF2-40B4-BE49-F238E27FC236}">
                    <a16:creationId xmlns:a16="http://schemas.microsoft.com/office/drawing/2014/main" id="{31377AD9-45AE-982A-9511-32741309B78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69303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EC8A849-093F-711A-7D8C-62D4FD967BE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7887780" y="3929133"/>
                <a:ext cx="29172" cy="102767"/>
                <a:chOff x="7760780" y="4087980"/>
                <a:chExt cx="29172" cy="102767"/>
              </a:xfrm>
            </p:grpSpPr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2C40B54D-2064-EDB6-541F-307A1803623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60780" y="4118419"/>
                  <a:ext cx="29172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8</a:t>
                  </a:r>
                </a:p>
              </p:txBody>
            </p:sp>
            <p:sp>
              <p:nvSpPr>
                <p:cNvPr id="137" name="Freeform: Shape 4283">
                  <a:extLst>
                    <a:ext uri="{FF2B5EF4-FFF2-40B4-BE49-F238E27FC236}">
                      <a16:creationId xmlns:a16="http://schemas.microsoft.com/office/drawing/2014/main" id="{39613A66-5C40-8FD2-2D58-14C45BB465B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4" name="Freeform: Shape 4201">
                <a:extLst>
                  <a:ext uri="{FF2B5EF4-FFF2-40B4-BE49-F238E27FC236}">
                    <a16:creationId xmlns:a16="http://schemas.microsoft.com/office/drawing/2014/main" id="{EFF6BD10-A7C1-82C7-0062-B2D88EB111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65525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: Shape 4202">
                <a:extLst>
                  <a:ext uri="{FF2B5EF4-FFF2-40B4-BE49-F238E27FC236}">
                    <a16:creationId xmlns:a16="http://schemas.microsoft.com/office/drawing/2014/main" id="{AD20AAD4-5C80-81F5-38A0-889A068FEDB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787775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A43A778-5140-67A5-EC59-A0341346FB0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078788" y="3929133"/>
                <a:ext cx="79469" cy="102767"/>
                <a:chOff x="7735883" y="4087980"/>
                <a:chExt cx="79469" cy="102767"/>
              </a:xfrm>
            </p:grpSpPr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9976FBC2-5C0E-0BCA-5B7C-371C66D6699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35883" y="4118419"/>
                  <a:ext cx="79469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10</a:t>
                  </a:r>
                </a:p>
              </p:txBody>
            </p:sp>
            <p:sp>
              <p:nvSpPr>
                <p:cNvPr id="135" name="Freeform: Shape 4281">
                  <a:extLst>
                    <a:ext uri="{FF2B5EF4-FFF2-40B4-BE49-F238E27FC236}">
                      <a16:creationId xmlns:a16="http://schemas.microsoft.com/office/drawing/2014/main" id="{636FFB24-2789-0794-3204-2A6F409FC1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40035E5-47B6-3E5C-B8B9-2F4E09088FB3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296867" y="3929133"/>
                <a:ext cx="79469" cy="102767"/>
                <a:chOff x="7735883" y="4087980"/>
                <a:chExt cx="79469" cy="102767"/>
              </a:xfrm>
            </p:grpSpPr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5EBAC119-902E-200C-FD1B-5FB4887A892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35883" y="4118419"/>
                  <a:ext cx="79469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12</a:t>
                  </a:r>
                </a:p>
              </p:txBody>
            </p:sp>
            <p:sp>
              <p:nvSpPr>
                <p:cNvPr id="133" name="Freeform: Shape 4279">
                  <a:extLst>
                    <a:ext uri="{FF2B5EF4-FFF2-40B4-BE49-F238E27FC236}">
                      <a16:creationId xmlns:a16="http://schemas.microsoft.com/office/drawing/2014/main" id="{34ACF2E1-C48A-7A33-92E8-0341862BD15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2A6B3A67-C4CF-A1FA-89A4-6775BFFD409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521418" y="3929133"/>
                <a:ext cx="79469" cy="102767"/>
                <a:chOff x="7735883" y="4087980"/>
                <a:chExt cx="79469" cy="102767"/>
              </a:xfrm>
            </p:grpSpPr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C17EE400-3B36-F0EE-F300-9055E5E8453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35883" y="4118419"/>
                  <a:ext cx="79469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14</a:t>
                  </a:r>
                </a:p>
              </p:txBody>
            </p:sp>
            <p:sp>
              <p:nvSpPr>
                <p:cNvPr id="131" name="Freeform: Shape 4277">
                  <a:extLst>
                    <a:ext uri="{FF2B5EF4-FFF2-40B4-BE49-F238E27FC236}">
                      <a16:creationId xmlns:a16="http://schemas.microsoft.com/office/drawing/2014/main" id="{EB64A344-0DE0-3D2D-863C-E9BE4C56635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09C0439-BA80-3AB4-65C8-5783DFE91FB3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737569" y="3929133"/>
                <a:ext cx="79469" cy="102767"/>
                <a:chOff x="7735883" y="4087980"/>
                <a:chExt cx="79469" cy="102767"/>
              </a:xfrm>
            </p:grpSpPr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472DDB5E-C209-45AA-EF22-C8432461791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35883" y="4118419"/>
                  <a:ext cx="79469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16</a:t>
                  </a:r>
                </a:p>
              </p:txBody>
            </p:sp>
            <p:sp>
              <p:nvSpPr>
                <p:cNvPr id="129" name="Freeform: Shape 4275">
                  <a:extLst>
                    <a:ext uri="{FF2B5EF4-FFF2-40B4-BE49-F238E27FC236}">
                      <a16:creationId xmlns:a16="http://schemas.microsoft.com/office/drawing/2014/main" id="{F9B88414-C9D7-BB20-4ADB-4E3576700D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256CBFE-C913-38BD-1EA5-DD3E606971E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957586" y="3929133"/>
                <a:ext cx="79469" cy="102767"/>
                <a:chOff x="7735883" y="4087980"/>
                <a:chExt cx="79469" cy="102767"/>
              </a:xfrm>
            </p:grpSpPr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6DB2ACF7-A322-5FE7-2FC7-B062106496E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35883" y="4118419"/>
                  <a:ext cx="79469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18</a:t>
                  </a:r>
                </a:p>
              </p:txBody>
            </p:sp>
            <p:sp>
              <p:nvSpPr>
                <p:cNvPr id="127" name="Freeform: Shape 4273">
                  <a:extLst>
                    <a:ext uri="{FF2B5EF4-FFF2-40B4-BE49-F238E27FC236}">
                      <a16:creationId xmlns:a16="http://schemas.microsoft.com/office/drawing/2014/main" id="{DA9AA326-D127-676B-F0B0-F080867B6CD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3E18944-5B19-1851-1937-6E2F4382194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9164638" y="3929133"/>
                <a:ext cx="93845" cy="102767"/>
                <a:chOff x="7721507" y="4087980"/>
                <a:chExt cx="93845" cy="102767"/>
              </a:xfrm>
            </p:grpSpPr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017527B3-0C5B-FC81-4422-32C39A54750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21507" y="4118419"/>
                  <a:ext cx="93845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20</a:t>
                  </a:r>
                </a:p>
              </p:txBody>
            </p:sp>
            <p:sp>
              <p:nvSpPr>
                <p:cNvPr id="125" name="Freeform: Shape 4271">
                  <a:extLst>
                    <a:ext uri="{FF2B5EF4-FFF2-40B4-BE49-F238E27FC236}">
                      <a16:creationId xmlns:a16="http://schemas.microsoft.com/office/drawing/2014/main" id="{B18C3250-BD91-C6B5-E9A5-FC2FA0B2E6D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D6887AF-E821-E363-BFE6-7C816E5016F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9384976" y="3929133"/>
                <a:ext cx="93845" cy="102767"/>
                <a:chOff x="7721507" y="4087980"/>
                <a:chExt cx="93845" cy="102767"/>
              </a:xfrm>
            </p:grpSpPr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E8A96D28-1791-F640-B676-3137D8EBE1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21507" y="4118419"/>
                  <a:ext cx="93845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22</a:t>
                  </a:r>
                </a:p>
              </p:txBody>
            </p:sp>
            <p:sp>
              <p:nvSpPr>
                <p:cNvPr id="123" name="Freeform: Shape 4269">
                  <a:extLst>
                    <a:ext uri="{FF2B5EF4-FFF2-40B4-BE49-F238E27FC236}">
                      <a16:creationId xmlns:a16="http://schemas.microsoft.com/office/drawing/2014/main" id="{22C2A119-0DC8-76CC-A371-40AC8848B4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7203C15F-DA52-8BB6-7F40-93E75366B130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9608528" y="3929133"/>
                <a:ext cx="93845" cy="102767"/>
                <a:chOff x="7721507" y="4087980"/>
                <a:chExt cx="93845" cy="102767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7DA5BE16-DDA0-E5EA-10E0-15006ED2C86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21507" y="4118419"/>
                  <a:ext cx="93845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24</a:t>
                  </a:r>
                </a:p>
              </p:txBody>
            </p:sp>
            <p:sp>
              <p:nvSpPr>
                <p:cNvPr id="121" name="Freeform: Shape 4267">
                  <a:extLst>
                    <a:ext uri="{FF2B5EF4-FFF2-40B4-BE49-F238E27FC236}">
                      <a16:creationId xmlns:a16="http://schemas.microsoft.com/office/drawing/2014/main" id="{FE9EEC90-1D69-E143-74CE-83BFAE6DEE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15D599B-F127-56A9-CB12-06970D311E1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9823839" y="3929133"/>
                <a:ext cx="93845" cy="102767"/>
                <a:chOff x="7721507" y="4087980"/>
                <a:chExt cx="93845" cy="102767"/>
              </a:xfrm>
            </p:grpSpPr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93D4AF57-76B5-9A3E-4ED0-6D46CB3A1AA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21507" y="4118419"/>
                  <a:ext cx="93845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26</a:t>
                  </a:r>
                </a:p>
              </p:txBody>
            </p:sp>
            <p:sp>
              <p:nvSpPr>
                <p:cNvPr id="119" name="Freeform: Shape 4265">
                  <a:extLst>
                    <a:ext uri="{FF2B5EF4-FFF2-40B4-BE49-F238E27FC236}">
                      <a16:creationId xmlns:a16="http://schemas.microsoft.com/office/drawing/2014/main" id="{1CA52E7B-8720-7AF8-50BB-0FA8A933BA0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6315A31-1C2D-E3EE-72B7-6993CC30D6E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047358" y="3929133"/>
                <a:ext cx="93845" cy="102767"/>
                <a:chOff x="7721507" y="4087980"/>
                <a:chExt cx="93845" cy="102767"/>
              </a:xfrm>
            </p:grpSpPr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EA519D05-D87A-7B42-424F-12ED7BEDE0E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21507" y="4118419"/>
                  <a:ext cx="93845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28</a:t>
                  </a:r>
                </a:p>
              </p:txBody>
            </p:sp>
            <p:sp>
              <p:nvSpPr>
                <p:cNvPr id="117" name="Freeform: Shape 4263">
                  <a:extLst>
                    <a:ext uri="{FF2B5EF4-FFF2-40B4-BE49-F238E27FC236}">
                      <a16:creationId xmlns:a16="http://schemas.microsoft.com/office/drawing/2014/main" id="{AFC9EB69-171D-FE53-F4A2-14CE6C28FA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EA5793C-2DCB-7618-488F-433E9ABB712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265636" y="3929133"/>
                <a:ext cx="93845" cy="102767"/>
                <a:chOff x="7721507" y="4087980"/>
                <a:chExt cx="93845" cy="102767"/>
              </a:xfrm>
            </p:grpSpPr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6F122526-06A2-F114-D4B5-449498F691C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21507" y="4118419"/>
                  <a:ext cx="93845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30</a:t>
                  </a:r>
                </a:p>
              </p:txBody>
            </p:sp>
            <p:sp>
              <p:nvSpPr>
                <p:cNvPr id="115" name="Freeform: Shape 4261">
                  <a:extLst>
                    <a:ext uri="{FF2B5EF4-FFF2-40B4-BE49-F238E27FC236}">
                      <a16:creationId xmlns:a16="http://schemas.microsoft.com/office/drawing/2014/main" id="{8E0ECAAF-8E98-785A-0AE2-73BCE357154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C4149C1A-364F-4190-C2BA-921D0643DB7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483542" y="3929133"/>
                <a:ext cx="93845" cy="102767"/>
                <a:chOff x="7721507" y="4087980"/>
                <a:chExt cx="93845" cy="102767"/>
              </a:xfrm>
            </p:grpSpPr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975EE4D1-2F4A-DA28-6DFF-353E6608C4D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21507" y="4118419"/>
                  <a:ext cx="93845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32</a:t>
                  </a:r>
                </a:p>
              </p:txBody>
            </p:sp>
            <p:sp>
              <p:nvSpPr>
                <p:cNvPr id="113" name="Freeform: Shape 4259">
                  <a:extLst>
                    <a:ext uri="{FF2B5EF4-FFF2-40B4-BE49-F238E27FC236}">
                      <a16:creationId xmlns:a16="http://schemas.microsoft.com/office/drawing/2014/main" id="{1D3D245C-7D7E-E65B-F182-3378DB85EE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E597178-0E24-F059-6FF7-95E66395F7A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705791" y="3929133"/>
                <a:ext cx="93845" cy="102767"/>
                <a:chOff x="7721507" y="4087980"/>
                <a:chExt cx="93845" cy="102767"/>
              </a:xfrm>
            </p:grpSpPr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544B09-2981-90E6-FAA1-19D3AB6A1CC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21507" y="4118419"/>
                  <a:ext cx="93845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36</a:t>
                  </a:r>
                </a:p>
              </p:txBody>
            </p:sp>
            <p:sp>
              <p:nvSpPr>
                <p:cNvPr id="111" name="Freeform: Shape 4257">
                  <a:extLst>
                    <a:ext uri="{FF2B5EF4-FFF2-40B4-BE49-F238E27FC236}">
                      <a16:creationId xmlns:a16="http://schemas.microsoft.com/office/drawing/2014/main" id="{D441A7D2-9B4E-C29A-6EE3-46AE02AF1F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CADDFC56-F903-D429-0C8F-C2AAE3E25416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929816" y="3929133"/>
                <a:ext cx="93845" cy="102767"/>
                <a:chOff x="7721507" y="4087980"/>
                <a:chExt cx="93845" cy="102767"/>
              </a:xfrm>
            </p:grpSpPr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20E4097F-9FB0-58C6-5CD9-7F87584B031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21507" y="4118419"/>
                  <a:ext cx="93845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38</a:t>
                  </a:r>
                </a:p>
              </p:txBody>
            </p:sp>
            <p:sp>
              <p:nvSpPr>
                <p:cNvPr id="109" name="Freeform: Shape 4255">
                  <a:extLst>
                    <a:ext uri="{FF2B5EF4-FFF2-40B4-BE49-F238E27FC236}">
                      <a16:creationId xmlns:a16="http://schemas.microsoft.com/office/drawing/2014/main" id="{1012EA95-D043-D51A-4CDC-05DC2DA0F6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B192FC4-B06C-DD92-8F4D-5AC665AB773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1142165" y="3929133"/>
                <a:ext cx="93845" cy="102767"/>
                <a:chOff x="7721507" y="4087980"/>
                <a:chExt cx="93845" cy="102767"/>
              </a:xfrm>
            </p:grpSpPr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42209B03-D6F8-92BF-07C4-FB2D25E70D8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21507" y="4118419"/>
                  <a:ext cx="93845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40</a:t>
                  </a:r>
                </a:p>
              </p:txBody>
            </p:sp>
            <p:sp>
              <p:nvSpPr>
                <p:cNvPr id="107" name="Freeform: Shape 4253">
                  <a:extLst>
                    <a:ext uri="{FF2B5EF4-FFF2-40B4-BE49-F238E27FC236}">
                      <a16:creationId xmlns:a16="http://schemas.microsoft.com/office/drawing/2014/main" id="{C00D56CA-B3BF-56A0-64F0-5F7FF29E3E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EEF389B-8153-13A4-4462-85A5BC0B68E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1374474" y="3929133"/>
                <a:ext cx="93845" cy="102767"/>
                <a:chOff x="7721507" y="4087980"/>
                <a:chExt cx="93845" cy="102767"/>
              </a:xfrm>
            </p:grpSpPr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BB805162-F47F-C2B5-B4DB-777A0D5209F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21507" y="4118419"/>
                  <a:ext cx="93845" cy="72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0" cap="none" spc="0" normalizeH="0" baseline="0" noProof="0">
                      <a:ln/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Arial" panose="020B0604020202020204" pitchFamily="34" charset="0"/>
                      <a:sym typeface="Arial"/>
                      <a:rtl val="0"/>
                    </a:rPr>
                    <a:t>42</a:t>
                  </a:r>
                </a:p>
              </p:txBody>
            </p:sp>
            <p:sp>
              <p:nvSpPr>
                <p:cNvPr id="105" name="Freeform: Shape 4251">
                  <a:extLst>
                    <a:ext uri="{FF2B5EF4-FFF2-40B4-BE49-F238E27FC236}">
                      <a16:creationId xmlns:a16="http://schemas.microsoft.com/office/drawing/2014/main" id="{5CC197CF-83BB-4857-5A4A-A27A4654C9D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72315" y="4087980"/>
                  <a:ext cx="6102" cy="24717"/>
                </a:xfrm>
                <a:custGeom>
                  <a:avLst/>
                  <a:gdLst>
                    <a:gd name="connsiteX0" fmla="*/ 0 w 9525"/>
                    <a:gd name="connsiteY0" fmla="*/ 0 h 27527"/>
                    <a:gd name="connsiteX1" fmla="*/ 0 w 9525"/>
                    <a:gd name="connsiteY1" fmla="*/ 27527 h 2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7527">
                      <a:moveTo>
                        <a:pt x="0" y="0"/>
                      </a:moveTo>
                      <a:lnTo>
                        <a:pt x="0" y="27527"/>
                      </a:lnTo>
                    </a:path>
                  </a:pathLst>
                </a:custGeom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3" name="Freeform: Shape 4219">
                <a:extLst>
                  <a:ext uri="{FF2B5EF4-FFF2-40B4-BE49-F238E27FC236}">
                    <a16:creationId xmlns:a16="http://schemas.microsoft.com/office/drawing/2014/main" id="{EAB32DA0-D6C1-F321-2DCC-E2CB6A6DC5F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29275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: Shape 4220">
                <a:extLst>
                  <a:ext uri="{FF2B5EF4-FFF2-40B4-BE49-F238E27FC236}">
                    <a16:creationId xmlns:a16="http://schemas.microsoft.com/office/drawing/2014/main" id="{7EADB4EA-8E77-C328-A24D-F5B30631BD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04449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: Shape 4221">
                <a:extLst>
                  <a:ext uri="{FF2B5EF4-FFF2-40B4-BE49-F238E27FC236}">
                    <a16:creationId xmlns:a16="http://schemas.microsoft.com/office/drawing/2014/main" id="{78AA404F-3DF5-7425-E859-AB391D3A12F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446096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: Shape 4222">
                <a:extLst>
                  <a:ext uri="{FF2B5EF4-FFF2-40B4-BE49-F238E27FC236}">
                    <a16:creationId xmlns:a16="http://schemas.microsoft.com/office/drawing/2014/main" id="{27469120-9DB4-9809-737A-98982DE56D1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668346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: Shape 4223">
                <a:extLst>
                  <a:ext uri="{FF2B5EF4-FFF2-40B4-BE49-F238E27FC236}">
                    <a16:creationId xmlns:a16="http://schemas.microsoft.com/office/drawing/2014/main" id="{5C0EE8B2-A45C-F20A-0B75-AA565EF569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113512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: Shape 4224">
                <a:extLst>
                  <a:ext uri="{FF2B5EF4-FFF2-40B4-BE49-F238E27FC236}">
                    <a16:creationId xmlns:a16="http://schemas.microsoft.com/office/drawing/2014/main" id="{F760165F-602F-9689-CB9E-B651E6A620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888686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: Shape 4225">
                <a:extLst>
                  <a:ext uri="{FF2B5EF4-FFF2-40B4-BE49-F238E27FC236}">
                    <a16:creationId xmlns:a16="http://schemas.microsoft.com/office/drawing/2014/main" id="{6D75AC5E-AD4B-493A-63AE-B69239B9C3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330333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: Shape 4226">
                <a:extLst>
                  <a:ext uri="{FF2B5EF4-FFF2-40B4-BE49-F238E27FC236}">
                    <a16:creationId xmlns:a16="http://schemas.microsoft.com/office/drawing/2014/main" id="{E518FCAE-D527-4764-0D96-8C17012841A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552583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: Shape 4227">
                <a:extLst>
                  <a:ext uri="{FF2B5EF4-FFF2-40B4-BE49-F238E27FC236}">
                    <a16:creationId xmlns:a16="http://schemas.microsoft.com/office/drawing/2014/main" id="{E44BFE24-0EEA-64E3-CA2C-F524B63B57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989918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: Shape 4228">
                <a:extLst>
                  <a:ext uri="{FF2B5EF4-FFF2-40B4-BE49-F238E27FC236}">
                    <a16:creationId xmlns:a16="http://schemas.microsoft.com/office/drawing/2014/main" id="{5F9F6A75-9047-77CC-C4EC-B9B437D09AA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765092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: Shape 4229">
                <a:extLst>
                  <a:ext uri="{FF2B5EF4-FFF2-40B4-BE49-F238E27FC236}">
                    <a16:creationId xmlns:a16="http://schemas.microsoft.com/office/drawing/2014/main" id="{812B86DC-47FA-E488-2EE7-32C9BB3658B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206739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: Shape 4230">
                <a:extLst>
                  <a:ext uri="{FF2B5EF4-FFF2-40B4-BE49-F238E27FC236}">
                    <a16:creationId xmlns:a16="http://schemas.microsoft.com/office/drawing/2014/main" id="{F39FB577-2A1A-90B9-7BED-0D97F8FB622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428989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: Shape 4231">
                <a:extLst>
                  <a:ext uri="{FF2B5EF4-FFF2-40B4-BE49-F238E27FC236}">
                    <a16:creationId xmlns:a16="http://schemas.microsoft.com/office/drawing/2014/main" id="{7398D8C5-9CD3-246F-F112-1DD6740EEA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873347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: Shape 4232">
                <a:extLst>
                  <a:ext uri="{FF2B5EF4-FFF2-40B4-BE49-F238E27FC236}">
                    <a16:creationId xmlns:a16="http://schemas.microsoft.com/office/drawing/2014/main" id="{11777B08-B4ED-A19A-66B6-48889AF4BC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48521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: Shape 4233">
                <a:extLst>
                  <a:ext uri="{FF2B5EF4-FFF2-40B4-BE49-F238E27FC236}">
                    <a16:creationId xmlns:a16="http://schemas.microsoft.com/office/drawing/2014/main" id="{3C80D6A7-B4D0-DC44-F722-16E709D15A8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090168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: Shape 4234">
                <a:extLst>
                  <a:ext uri="{FF2B5EF4-FFF2-40B4-BE49-F238E27FC236}">
                    <a16:creationId xmlns:a16="http://schemas.microsoft.com/office/drawing/2014/main" id="{6F3BE67B-9EB0-337A-A076-DAAF2ABD6F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312418" y="3929133"/>
                <a:ext cx="6102" cy="24717"/>
              </a:xfrm>
              <a:custGeom>
                <a:avLst/>
                <a:gdLst>
                  <a:gd name="connsiteX0" fmla="*/ 0 w 9525"/>
                  <a:gd name="connsiteY0" fmla="*/ 0 h 27527"/>
                  <a:gd name="connsiteX1" fmla="*/ 0 w 9525"/>
                  <a:gd name="connsiteY1" fmla="*/ 27527 h 2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7527">
                    <a:moveTo>
                      <a:pt x="0" y="0"/>
                    </a:moveTo>
                    <a:lnTo>
                      <a:pt x="0" y="27527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C40EEAA-03B3-B625-8ED7-C15A024E86AE}"/>
                  </a:ext>
                </a:extLst>
              </p:cNvPr>
              <p:cNvSpPr txBox="1"/>
              <p:nvPr/>
            </p:nvSpPr>
            <p:spPr>
              <a:xfrm>
                <a:off x="7266530" y="3764712"/>
                <a:ext cx="149142" cy="8438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>
                    <a:ln/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P</a:t>
                </a:r>
                <a:r>
                  <a:rPr kumimoji="0" lang="en-US" sz="700" b="0" i="0" u="none" strike="noStrike" kern="0" cap="none" spc="0" normalizeH="0" baseline="0" noProof="0" err="1">
                    <a:ln/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Vd</a:t>
                </a:r>
                <a:endParaRPr kumimoji="0" lang="en-US" sz="700" b="0" i="0" u="none" strike="noStrike" kern="0" cap="none" spc="0" normalizeH="0" baseline="0" noProof="0">
                  <a:ln/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  <a:sym typeface="Arial"/>
                  <a:rtl val="0"/>
                </a:endParaRPr>
              </a:p>
            </p:txBody>
          </p:sp>
          <p:sp>
            <p:nvSpPr>
              <p:cNvPr id="90" name="Freeform: Shape 4236">
                <a:extLst>
                  <a:ext uri="{FF2B5EF4-FFF2-40B4-BE49-F238E27FC236}">
                    <a16:creationId xmlns:a16="http://schemas.microsoft.com/office/drawing/2014/main" id="{E9D79B8C-261C-FACC-2962-AFA6BCD2C98E}"/>
                  </a:ext>
                </a:extLst>
              </p:cNvPr>
              <p:cNvSpPr/>
              <p:nvPr/>
            </p:nvSpPr>
            <p:spPr>
              <a:xfrm>
                <a:off x="6970682" y="3805217"/>
                <a:ext cx="247892" cy="3372"/>
              </a:xfrm>
              <a:custGeom>
                <a:avLst/>
                <a:gdLst>
                  <a:gd name="connsiteX0" fmla="*/ 0 w 494537"/>
                  <a:gd name="connsiteY0" fmla="*/ 0 h 9525"/>
                  <a:gd name="connsiteX1" fmla="*/ 494538 w 49453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4537" h="9525">
                    <a:moveTo>
                      <a:pt x="0" y="0"/>
                    </a:moveTo>
                    <a:lnTo>
                      <a:pt x="494538" y="0"/>
                    </a:lnTo>
                  </a:path>
                </a:pathLst>
              </a:custGeom>
              <a:ln w="12700" cap="sq">
                <a:solidFill>
                  <a:sysClr val="window" lastClr="FFFFFF">
                    <a:lumMod val="75000"/>
                  </a:sys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FBF3D0A-6DB3-EDD2-875E-9885B0EE8AED}"/>
                  </a:ext>
                </a:extLst>
              </p:cNvPr>
              <p:cNvSpPr txBox="1"/>
              <p:nvPr/>
            </p:nvSpPr>
            <p:spPr>
              <a:xfrm>
                <a:off x="7266530" y="3649805"/>
                <a:ext cx="150589" cy="8438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err="1">
                    <a:ln/>
                    <a:solidFill>
                      <a:srgbClr val="69B445">
                        <a:lumMod val="75000"/>
                      </a:srgbClr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BPd</a:t>
                </a:r>
                <a:endParaRPr kumimoji="0" lang="en-US" sz="700" b="0" i="0" u="none" strike="noStrike" kern="0" cap="none" spc="0" normalizeH="0" baseline="0" noProof="0">
                  <a:ln/>
                  <a:solidFill>
                    <a:srgbClr val="69B445">
                      <a:lumMod val="75000"/>
                    </a:srgbClr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  <a:sym typeface="Arial"/>
                  <a:rtl val="0"/>
                </a:endParaRPr>
              </a:p>
            </p:txBody>
          </p:sp>
          <p:sp>
            <p:nvSpPr>
              <p:cNvPr id="92" name="Freeform: Shape 4238">
                <a:extLst>
                  <a:ext uri="{FF2B5EF4-FFF2-40B4-BE49-F238E27FC236}">
                    <a16:creationId xmlns:a16="http://schemas.microsoft.com/office/drawing/2014/main" id="{8B8DF6E5-36CD-372B-0AA3-9C1DF82320E4}"/>
                  </a:ext>
                </a:extLst>
              </p:cNvPr>
              <p:cNvSpPr/>
              <p:nvPr/>
            </p:nvSpPr>
            <p:spPr>
              <a:xfrm>
                <a:off x="6970682" y="3690311"/>
                <a:ext cx="247892" cy="3372"/>
              </a:xfrm>
              <a:custGeom>
                <a:avLst/>
                <a:gdLst>
                  <a:gd name="connsiteX0" fmla="*/ 0 w 494537"/>
                  <a:gd name="connsiteY0" fmla="*/ 0 h 9525"/>
                  <a:gd name="connsiteX1" fmla="*/ 494538 w 49453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4537" h="9525">
                    <a:moveTo>
                      <a:pt x="0" y="0"/>
                    </a:moveTo>
                    <a:lnTo>
                      <a:pt x="494538" y="0"/>
                    </a:lnTo>
                  </a:path>
                </a:pathLst>
              </a:custGeom>
              <a:ln w="12700" cap="sq">
                <a:solidFill>
                  <a:srgbClr val="69B445">
                    <a:lumMod val="75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E75C4453-5BAC-4F4F-327A-DB1608BA4B6B}"/>
                  </a:ext>
                </a:extLst>
              </p:cNvPr>
              <p:cNvGrpSpPr/>
              <p:nvPr/>
            </p:nvGrpSpPr>
            <p:grpSpPr>
              <a:xfrm>
                <a:off x="7009734" y="2753895"/>
                <a:ext cx="4358057" cy="510384"/>
                <a:chOff x="7009734" y="2753895"/>
                <a:chExt cx="4358057" cy="510384"/>
              </a:xfrm>
            </p:grpSpPr>
            <p:sp>
              <p:nvSpPr>
                <p:cNvPr id="94" name="object 9">
                  <a:extLst>
                    <a:ext uri="{FF2B5EF4-FFF2-40B4-BE49-F238E27FC236}">
                      <a16:creationId xmlns:a16="http://schemas.microsoft.com/office/drawing/2014/main" id="{A13B8756-BECA-3A61-73B3-05B315A6B5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12744" y="3237173"/>
                  <a:ext cx="63918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95">
                      <a:moveTo>
                        <a:pt x="0" y="0"/>
                      </a:moveTo>
                      <a:lnTo>
                        <a:pt x="86867" y="0"/>
                      </a:lnTo>
                    </a:path>
                  </a:pathLst>
                </a:custGeom>
                <a:ln w="12700">
                  <a:solidFill>
                    <a:srgbClr val="A6A6A6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Noto Sans"/>
                  </a:endParaRPr>
                </a:p>
              </p:txBody>
            </p:sp>
            <p:sp>
              <p:nvSpPr>
                <p:cNvPr id="95" name="object 10">
                  <a:extLst>
                    <a:ext uri="{FF2B5EF4-FFF2-40B4-BE49-F238E27FC236}">
                      <a16:creationId xmlns:a16="http://schemas.microsoft.com/office/drawing/2014/main" id="{F62611DD-1876-373A-85F5-85EBBD0018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858222" y="3210967"/>
                  <a:ext cx="205283" cy="53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00" h="105410">
                      <a:moveTo>
                        <a:pt x="236220" y="0"/>
                      </a:moveTo>
                      <a:lnTo>
                        <a:pt x="236220" y="105156"/>
                      </a:lnTo>
                    </a:path>
                    <a:path w="279400" h="105410">
                      <a:moveTo>
                        <a:pt x="192024" y="51815"/>
                      </a:moveTo>
                      <a:lnTo>
                        <a:pt x="278892" y="51815"/>
                      </a:lnTo>
                    </a:path>
                    <a:path w="279400" h="105410">
                      <a:moveTo>
                        <a:pt x="115824" y="0"/>
                      </a:moveTo>
                      <a:lnTo>
                        <a:pt x="115824" y="105156"/>
                      </a:lnTo>
                    </a:path>
                    <a:path w="279400" h="105410">
                      <a:moveTo>
                        <a:pt x="73151" y="51815"/>
                      </a:moveTo>
                      <a:lnTo>
                        <a:pt x="160020" y="51815"/>
                      </a:lnTo>
                    </a:path>
                    <a:path w="279400" h="105410">
                      <a:moveTo>
                        <a:pt x="0" y="0"/>
                      </a:moveTo>
                      <a:lnTo>
                        <a:pt x="0" y="105156"/>
                      </a:lnTo>
                    </a:path>
                  </a:pathLst>
                </a:custGeom>
                <a:ln w="12700">
                  <a:solidFill>
                    <a:srgbClr val="959595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Noto Sans"/>
                  </a:endParaRPr>
                </a:p>
              </p:txBody>
            </p:sp>
            <p:sp>
              <p:nvSpPr>
                <p:cNvPr id="96" name="object 11">
                  <a:extLst>
                    <a:ext uri="{FF2B5EF4-FFF2-40B4-BE49-F238E27FC236}">
                      <a16:creationId xmlns:a16="http://schemas.microsoft.com/office/drawing/2014/main" id="{70DB7484-1CA7-1FC1-C161-43EA76A1B5E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825750" y="3237173"/>
                  <a:ext cx="63918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95">
                      <a:moveTo>
                        <a:pt x="0" y="0"/>
                      </a:moveTo>
                      <a:lnTo>
                        <a:pt x="86868" y="0"/>
                      </a:lnTo>
                    </a:path>
                  </a:pathLst>
                </a:custGeom>
                <a:ln w="12700">
                  <a:solidFill>
                    <a:srgbClr val="A6A6A6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Noto Sans"/>
                  </a:endParaRPr>
                </a:p>
              </p:txBody>
            </p:sp>
            <p:sp>
              <p:nvSpPr>
                <p:cNvPr id="97" name="object 12">
                  <a:extLst>
                    <a:ext uri="{FF2B5EF4-FFF2-40B4-BE49-F238E27FC236}">
                      <a16:creationId xmlns:a16="http://schemas.microsoft.com/office/drawing/2014/main" id="{37CB69C4-6196-7288-34BF-8E04A1E739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864941" y="3210967"/>
                  <a:ext cx="0" cy="53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05410">
                      <a:moveTo>
                        <a:pt x="0" y="0"/>
                      </a:moveTo>
                      <a:lnTo>
                        <a:pt x="0" y="105156"/>
                      </a:lnTo>
                    </a:path>
                  </a:pathLst>
                </a:custGeom>
                <a:ln w="12700">
                  <a:solidFill>
                    <a:srgbClr val="494949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Noto Sans"/>
                  </a:endParaRPr>
                </a:p>
              </p:txBody>
            </p:sp>
            <p:sp>
              <p:nvSpPr>
                <p:cNvPr id="98" name="object 13">
                  <a:extLst>
                    <a:ext uri="{FF2B5EF4-FFF2-40B4-BE49-F238E27FC236}">
                      <a16:creationId xmlns:a16="http://schemas.microsoft.com/office/drawing/2014/main" id="{571A345D-D22D-6FEF-B9FF-29CC6E65872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832469" y="3237173"/>
                  <a:ext cx="63918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95">
                      <a:moveTo>
                        <a:pt x="0" y="0"/>
                      </a:moveTo>
                      <a:lnTo>
                        <a:pt x="86868" y="0"/>
                      </a:lnTo>
                    </a:path>
                  </a:pathLst>
                </a:custGeom>
                <a:ln w="12700">
                  <a:solidFill>
                    <a:srgbClr val="A6A6A6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Noto Sans"/>
                  </a:endParaRPr>
                </a:p>
              </p:txBody>
            </p: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FDE0DC4E-32E4-2E09-0165-810FE567F186}"/>
                    </a:ext>
                  </a:extLst>
                </p:cNvPr>
                <p:cNvGrpSpPr/>
                <p:nvPr/>
              </p:nvGrpSpPr>
              <p:grpSpPr>
                <a:xfrm>
                  <a:off x="7009734" y="2753895"/>
                  <a:ext cx="4358057" cy="510384"/>
                  <a:chOff x="7009734" y="2753895"/>
                  <a:chExt cx="4358057" cy="510384"/>
                </a:xfrm>
              </p:grpSpPr>
              <p:sp>
                <p:nvSpPr>
                  <p:cNvPr id="102" name="object 8">
                    <a:extLst>
                      <a:ext uri="{FF2B5EF4-FFF2-40B4-BE49-F238E27FC236}">
                        <a16:creationId xmlns:a16="http://schemas.microsoft.com/office/drawing/2014/main" id="{0261D303-3C66-B88E-DAAC-7B005482B50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009734" y="2753895"/>
                    <a:ext cx="4358057" cy="510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1534" h="1009014">
                        <a:moveTo>
                          <a:pt x="0" y="0"/>
                        </a:moveTo>
                        <a:lnTo>
                          <a:pt x="10540" y="0"/>
                        </a:lnTo>
                        <a:lnTo>
                          <a:pt x="10540" y="16129"/>
                        </a:lnTo>
                        <a:lnTo>
                          <a:pt x="28701" y="16129"/>
                        </a:lnTo>
                        <a:lnTo>
                          <a:pt x="28701" y="33147"/>
                        </a:lnTo>
                        <a:lnTo>
                          <a:pt x="74803" y="33147"/>
                        </a:lnTo>
                        <a:lnTo>
                          <a:pt x="74803" y="49784"/>
                        </a:lnTo>
                        <a:lnTo>
                          <a:pt x="122047" y="49784"/>
                        </a:lnTo>
                        <a:lnTo>
                          <a:pt x="122047" y="63754"/>
                        </a:lnTo>
                        <a:lnTo>
                          <a:pt x="169925" y="63754"/>
                        </a:lnTo>
                        <a:lnTo>
                          <a:pt x="169925" y="78613"/>
                        </a:lnTo>
                        <a:lnTo>
                          <a:pt x="183387" y="78613"/>
                        </a:lnTo>
                        <a:lnTo>
                          <a:pt x="183387" y="94742"/>
                        </a:lnTo>
                        <a:lnTo>
                          <a:pt x="236854" y="94742"/>
                        </a:lnTo>
                        <a:lnTo>
                          <a:pt x="236854" y="110871"/>
                        </a:lnTo>
                        <a:lnTo>
                          <a:pt x="391541" y="110871"/>
                        </a:lnTo>
                        <a:lnTo>
                          <a:pt x="391541" y="126111"/>
                        </a:lnTo>
                        <a:lnTo>
                          <a:pt x="436498" y="126111"/>
                        </a:lnTo>
                        <a:lnTo>
                          <a:pt x="436498" y="141859"/>
                        </a:lnTo>
                        <a:lnTo>
                          <a:pt x="455803" y="141859"/>
                        </a:lnTo>
                        <a:lnTo>
                          <a:pt x="455803" y="156337"/>
                        </a:lnTo>
                        <a:lnTo>
                          <a:pt x="499364" y="156337"/>
                        </a:lnTo>
                        <a:lnTo>
                          <a:pt x="499364" y="171958"/>
                        </a:lnTo>
                        <a:lnTo>
                          <a:pt x="545846" y="171958"/>
                        </a:lnTo>
                        <a:lnTo>
                          <a:pt x="545846" y="186436"/>
                        </a:lnTo>
                        <a:lnTo>
                          <a:pt x="645414" y="186436"/>
                        </a:lnTo>
                        <a:lnTo>
                          <a:pt x="645414" y="203454"/>
                        </a:lnTo>
                        <a:lnTo>
                          <a:pt x="690753" y="203454"/>
                        </a:lnTo>
                        <a:lnTo>
                          <a:pt x="690753" y="217805"/>
                        </a:lnTo>
                        <a:lnTo>
                          <a:pt x="734314" y="217805"/>
                        </a:lnTo>
                        <a:lnTo>
                          <a:pt x="734314" y="232664"/>
                        </a:lnTo>
                        <a:lnTo>
                          <a:pt x="807339" y="232664"/>
                        </a:lnTo>
                        <a:lnTo>
                          <a:pt x="807339" y="248793"/>
                        </a:lnTo>
                        <a:lnTo>
                          <a:pt x="838580" y="248793"/>
                        </a:lnTo>
                        <a:lnTo>
                          <a:pt x="838580" y="266319"/>
                        </a:lnTo>
                        <a:lnTo>
                          <a:pt x="872743" y="266319"/>
                        </a:lnTo>
                        <a:lnTo>
                          <a:pt x="872743" y="277622"/>
                        </a:lnTo>
                        <a:lnTo>
                          <a:pt x="925829" y="277622"/>
                        </a:lnTo>
                        <a:lnTo>
                          <a:pt x="925829" y="298196"/>
                        </a:lnTo>
                        <a:lnTo>
                          <a:pt x="948690" y="298196"/>
                        </a:lnTo>
                        <a:lnTo>
                          <a:pt x="948690" y="310388"/>
                        </a:lnTo>
                        <a:lnTo>
                          <a:pt x="962024" y="310388"/>
                        </a:lnTo>
                        <a:lnTo>
                          <a:pt x="962024" y="328295"/>
                        </a:lnTo>
                        <a:lnTo>
                          <a:pt x="980947" y="328295"/>
                        </a:lnTo>
                        <a:lnTo>
                          <a:pt x="980947" y="340106"/>
                        </a:lnTo>
                        <a:lnTo>
                          <a:pt x="1015110" y="340106"/>
                        </a:lnTo>
                        <a:lnTo>
                          <a:pt x="1015110" y="358775"/>
                        </a:lnTo>
                        <a:lnTo>
                          <a:pt x="1026033" y="358775"/>
                        </a:lnTo>
                        <a:lnTo>
                          <a:pt x="1026033" y="371475"/>
                        </a:lnTo>
                        <a:lnTo>
                          <a:pt x="1089533" y="371475"/>
                        </a:lnTo>
                        <a:lnTo>
                          <a:pt x="1089533" y="390271"/>
                        </a:lnTo>
                        <a:lnTo>
                          <a:pt x="1198880" y="390271"/>
                        </a:lnTo>
                        <a:lnTo>
                          <a:pt x="1198880" y="401574"/>
                        </a:lnTo>
                        <a:lnTo>
                          <a:pt x="1230503" y="401574"/>
                        </a:lnTo>
                        <a:lnTo>
                          <a:pt x="1230503" y="421259"/>
                        </a:lnTo>
                        <a:lnTo>
                          <a:pt x="1288287" y="421259"/>
                        </a:lnTo>
                        <a:lnTo>
                          <a:pt x="1288287" y="439166"/>
                        </a:lnTo>
                        <a:lnTo>
                          <a:pt x="1296161" y="439166"/>
                        </a:lnTo>
                        <a:lnTo>
                          <a:pt x="1296161" y="468884"/>
                        </a:lnTo>
                        <a:lnTo>
                          <a:pt x="1456055" y="468884"/>
                        </a:lnTo>
                        <a:lnTo>
                          <a:pt x="1456055" y="482346"/>
                        </a:lnTo>
                        <a:lnTo>
                          <a:pt x="1487678" y="482346"/>
                        </a:lnTo>
                        <a:lnTo>
                          <a:pt x="1487678" y="499872"/>
                        </a:lnTo>
                        <a:lnTo>
                          <a:pt x="1578102" y="499872"/>
                        </a:lnTo>
                        <a:lnTo>
                          <a:pt x="1578102" y="512445"/>
                        </a:lnTo>
                        <a:lnTo>
                          <a:pt x="1672843" y="512445"/>
                        </a:lnTo>
                        <a:lnTo>
                          <a:pt x="1672843" y="531622"/>
                        </a:lnTo>
                        <a:lnTo>
                          <a:pt x="1686687" y="531622"/>
                        </a:lnTo>
                        <a:lnTo>
                          <a:pt x="1686687" y="544322"/>
                        </a:lnTo>
                        <a:lnTo>
                          <a:pt x="1822830" y="544322"/>
                        </a:lnTo>
                        <a:lnTo>
                          <a:pt x="1822830" y="562737"/>
                        </a:lnTo>
                        <a:lnTo>
                          <a:pt x="1903476" y="562737"/>
                        </a:lnTo>
                        <a:lnTo>
                          <a:pt x="1903476" y="574040"/>
                        </a:lnTo>
                        <a:lnTo>
                          <a:pt x="1940178" y="574040"/>
                        </a:lnTo>
                        <a:lnTo>
                          <a:pt x="1940178" y="591439"/>
                        </a:lnTo>
                        <a:lnTo>
                          <a:pt x="1964182" y="591439"/>
                        </a:lnTo>
                        <a:lnTo>
                          <a:pt x="1964182" y="604139"/>
                        </a:lnTo>
                        <a:lnTo>
                          <a:pt x="1993519" y="604139"/>
                        </a:lnTo>
                        <a:lnTo>
                          <a:pt x="1993519" y="623824"/>
                        </a:lnTo>
                        <a:lnTo>
                          <a:pt x="2116963" y="623824"/>
                        </a:lnTo>
                        <a:lnTo>
                          <a:pt x="2116963" y="641223"/>
                        </a:lnTo>
                        <a:lnTo>
                          <a:pt x="2288413" y="641223"/>
                        </a:lnTo>
                        <a:lnTo>
                          <a:pt x="2288413" y="656971"/>
                        </a:lnTo>
                        <a:lnTo>
                          <a:pt x="2375662" y="656971"/>
                        </a:lnTo>
                        <a:lnTo>
                          <a:pt x="2375662" y="671830"/>
                        </a:lnTo>
                        <a:lnTo>
                          <a:pt x="2383282" y="671830"/>
                        </a:lnTo>
                        <a:lnTo>
                          <a:pt x="2383282" y="690118"/>
                        </a:lnTo>
                        <a:lnTo>
                          <a:pt x="2439543" y="690118"/>
                        </a:lnTo>
                        <a:lnTo>
                          <a:pt x="2439543" y="706755"/>
                        </a:lnTo>
                        <a:lnTo>
                          <a:pt x="2780157" y="706755"/>
                        </a:lnTo>
                        <a:lnTo>
                          <a:pt x="2780157" y="745617"/>
                        </a:lnTo>
                        <a:lnTo>
                          <a:pt x="2791079" y="745617"/>
                        </a:lnTo>
                        <a:lnTo>
                          <a:pt x="2791079" y="761746"/>
                        </a:lnTo>
                        <a:lnTo>
                          <a:pt x="2959989" y="761746"/>
                        </a:lnTo>
                        <a:lnTo>
                          <a:pt x="2959989" y="780034"/>
                        </a:lnTo>
                        <a:lnTo>
                          <a:pt x="3290443" y="780034"/>
                        </a:lnTo>
                        <a:lnTo>
                          <a:pt x="3290443" y="800608"/>
                        </a:lnTo>
                        <a:lnTo>
                          <a:pt x="3325749" y="800608"/>
                        </a:lnTo>
                        <a:lnTo>
                          <a:pt x="3325749" y="827151"/>
                        </a:lnTo>
                        <a:lnTo>
                          <a:pt x="3444113" y="827151"/>
                        </a:lnTo>
                        <a:lnTo>
                          <a:pt x="3444113" y="850392"/>
                        </a:lnTo>
                        <a:lnTo>
                          <a:pt x="3462274" y="850392"/>
                        </a:lnTo>
                        <a:lnTo>
                          <a:pt x="3462274" y="873887"/>
                        </a:lnTo>
                        <a:lnTo>
                          <a:pt x="3516376" y="873887"/>
                        </a:lnTo>
                        <a:lnTo>
                          <a:pt x="3516376" y="899668"/>
                        </a:lnTo>
                        <a:lnTo>
                          <a:pt x="3788029" y="899668"/>
                        </a:lnTo>
                        <a:lnTo>
                          <a:pt x="3788029" y="929767"/>
                        </a:lnTo>
                        <a:lnTo>
                          <a:pt x="3814953" y="929767"/>
                        </a:lnTo>
                        <a:lnTo>
                          <a:pt x="3814953" y="955548"/>
                        </a:lnTo>
                        <a:lnTo>
                          <a:pt x="5888736" y="955548"/>
                        </a:lnTo>
                      </a:path>
                      <a:path w="5931534" h="1009014">
                        <a:moveTo>
                          <a:pt x="5888736" y="903732"/>
                        </a:moveTo>
                        <a:lnTo>
                          <a:pt x="5888736" y="1008888"/>
                        </a:lnTo>
                      </a:path>
                      <a:path w="5931534" h="1009014">
                        <a:moveTo>
                          <a:pt x="5844540" y="955548"/>
                        </a:moveTo>
                        <a:lnTo>
                          <a:pt x="5931408" y="955548"/>
                        </a:lnTo>
                      </a:path>
                      <a:path w="5931534" h="1009014">
                        <a:moveTo>
                          <a:pt x="5835395" y="903732"/>
                        </a:moveTo>
                        <a:lnTo>
                          <a:pt x="5835395" y="1008888"/>
                        </a:lnTo>
                      </a:path>
                      <a:path w="5931534" h="1009014">
                        <a:moveTo>
                          <a:pt x="5791200" y="955548"/>
                        </a:moveTo>
                        <a:lnTo>
                          <a:pt x="5878068" y="955548"/>
                        </a:lnTo>
                      </a:path>
                      <a:path w="5931534" h="1009014">
                        <a:moveTo>
                          <a:pt x="5716524" y="903732"/>
                        </a:moveTo>
                        <a:lnTo>
                          <a:pt x="5716524" y="1008888"/>
                        </a:lnTo>
                      </a:path>
                      <a:path w="5931534" h="1009014">
                        <a:moveTo>
                          <a:pt x="5673852" y="955548"/>
                        </a:moveTo>
                        <a:lnTo>
                          <a:pt x="5760720" y="955548"/>
                        </a:lnTo>
                      </a:path>
                      <a:path w="5931534" h="1009014">
                        <a:moveTo>
                          <a:pt x="5609844" y="903732"/>
                        </a:moveTo>
                        <a:lnTo>
                          <a:pt x="5609844" y="1008888"/>
                        </a:lnTo>
                      </a:path>
                      <a:path w="5931534" h="1009014">
                        <a:moveTo>
                          <a:pt x="5567171" y="955548"/>
                        </a:moveTo>
                        <a:lnTo>
                          <a:pt x="5654040" y="955548"/>
                        </a:lnTo>
                      </a:path>
                      <a:path w="5931534" h="1009014">
                        <a:moveTo>
                          <a:pt x="5606795" y="903732"/>
                        </a:moveTo>
                        <a:lnTo>
                          <a:pt x="5606795" y="1008888"/>
                        </a:lnTo>
                      </a:path>
                      <a:path w="5931534" h="1009014">
                        <a:moveTo>
                          <a:pt x="5564124" y="955548"/>
                        </a:moveTo>
                        <a:lnTo>
                          <a:pt x="5650992" y="955548"/>
                        </a:lnTo>
                      </a:path>
                      <a:path w="5931534" h="1009014">
                        <a:moveTo>
                          <a:pt x="5490971" y="903732"/>
                        </a:moveTo>
                        <a:lnTo>
                          <a:pt x="5490971" y="1008888"/>
                        </a:lnTo>
                      </a:path>
                    </a:pathLst>
                  </a:custGeom>
                  <a:ln w="9525">
                    <a:solidFill>
                      <a:srgbClr val="95959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Noto Sans"/>
                    </a:endParaRPr>
                  </a:p>
                </p:txBody>
              </p:sp>
              <p:sp>
                <p:nvSpPr>
                  <p:cNvPr id="103" name="object 14">
                    <a:extLst>
                      <a:ext uri="{FF2B5EF4-FFF2-40B4-BE49-F238E27FC236}">
                        <a16:creationId xmlns:a16="http://schemas.microsoft.com/office/drawing/2014/main" id="{AD5395FF-21C6-F816-475B-59B2CA940C4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8729629" y="3068373"/>
                    <a:ext cx="2173663" cy="195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8465" h="387350">
                        <a:moveTo>
                          <a:pt x="2913888" y="281939"/>
                        </a:moveTo>
                        <a:lnTo>
                          <a:pt x="2913888" y="387096"/>
                        </a:lnTo>
                      </a:path>
                      <a:path w="2958465" h="387350">
                        <a:moveTo>
                          <a:pt x="2871216" y="333755"/>
                        </a:moveTo>
                        <a:lnTo>
                          <a:pt x="2958084" y="333755"/>
                        </a:lnTo>
                      </a:path>
                      <a:path w="2958465" h="387350">
                        <a:moveTo>
                          <a:pt x="2796540" y="281939"/>
                        </a:moveTo>
                        <a:lnTo>
                          <a:pt x="2796540" y="387096"/>
                        </a:lnTo>
                      </a:path>
                      <a:path w="2958465" h="387350">
                        <a:moveTo>
                          <a:pt x="2752344" y="333755"/>
                        </a:moveTo>
                        <a:lnTo>
                          <a:pt x="2840736" y="333755"/>
                        </a:lnTo>
                      </a:path>
                      <a:path w="2958465" h="387350">
                        <a:moveTo>
                          <a:pt x="2670048" y="281939"/>
                        </a:moveTo>
                        <a:lnTo>
                          <a:pt x="2670048" y="387096"/>
                        </a:lnTo>
                      </a:path>
                      <a:path w="2958465" h="387350">
                        <a:moveTo>
                          <a:pt x="2627376" y="333755"/>
                        </a:moveTo>
                        <a:lnTo>
                          <a:pt x="2714244" y="333755"/>
                        </a:lnTo>
                      </a:path>
                      <a:path w="2958465" h="387350">
                        <a:moveTo>
                          <a:pt x="2570988" y="281939"/>
                        </a:moveTo>
                        <a:lnTo>
                          <a:pt x="2570988" y="387096"/>
                        </a:lnTo>
                      </a:path>
                      <a:path w="2958465" h="387350">
                        <a:moveTo>
                          <a:pt x="2526792" y="333755"/>
                        </a:moveTo>
                        <a:lnTo>
                          <a:pt x="2613660" y="333755"/>
                        </a:lnTo>
                      </a:path>
                      <a:path w="2958465" h="387350">
                        <a:moveTo>
                          <a:pt x="2578608" y="281939"/>
                        </a:moveTo>
                        <a:lnTo>
                          <a:pt x="2578608" y="387096"/>
                        </a:lnTo>
                      </a:path>
                      <a:path w="2958465" h="387350">
                        <a:moveTo>
                          <a:pt x="2535936" y="333755"/>
                        </a:moveTo>
                        <a:lnTo>
                          <a:pt x="2622804" y="333755"/>
                        </a:lnTo>
                      </a:path>
                      <a:path w="2958465" h="387350">
                        <a:moveTo>
                          <a:pt x="2442972" y="281939"/>
                        </a:moveTo>
                        <a:lnTo>
                          <a:pt x="2442972" y="387096"/>
                        </a:lnTo>
                      </a:path>
                      <a:path w="2958465" h="387350">
                        <a:moveTo>
                          <a:pt x="2398776" y="333755"/>
                        </a:moveTo>
                        <a:lnTo>
                          <a:pt x="2485644" y="333755"/>
                        </a:lnTo>
                      </a:path>
                      <a:path w="2958465" h="387350">
                        <a:moveTo>
                          <a:pt x="2424684" y="281939"/>
                        </a:moveTo>
                        <a:lnTo>
                          <a:pt x="2424684" y="387096"/>
                        </a:lnTo>
                      </a:path>
                      <a:path w="2958465" h="387350">
                        <a:moveTo>
                          <a:pt x="2382012" y="333755"/>
                        </a:moveTo>
                        <a:lnTo>
                          <a:pt x="2468880" y="333755"/>
                        </a:lnTo>
                      </a:path>
                      <a:path w="2958465" h="387350">
                        <a:moveTo>
                          <a:pt x="2417064" y="281939"/>
                        </a:moveTo>
                        <a:lnTo>
                          <a:pt x="2417064" y="387096"/>
                        </a:lnTo>
                      </a:path>
                      <a:path w="2958465" h="387350">
                        <a:moveTo>
                          <a:pt x="2372868" y="333755"/>
                        </a:moveTo>
                        <a:lnTo>
                          <a:pt x="2459736" y="333755"/>
                        </a:lnTo>
                      </a:path>
                      <a:path w="2958465" h="387350">
                        <a:moveTo>
                          <a:pt x="2327148" y="281939"/>
                        </a:moveTo>
                        <a:lnTo>
                          <a:pt x="2327148" y="387096"/>
                        </a:lnTo>
                      </a:path>
                      <a:path w="2958465" h="387350">
                        <a:moveTo>
                          <a:pt x="2282952" y="333755"/>
                        </a:moveTo>
                        <a:lnTo>
                          <a:pt x="2369820" y="333755"/>
                        </a:lnTo>
                      </a:path>
                      <a:path w="2958465" h="387350">
                        <a:moveTo>
                          <a:pt x="2318004" y="281939"/>
                        </a:moveTo>
                        <a:lnTo>
                          <a:pt x="2318004" y="387096"/>
                        </a:lnTo>
                      </a:path>
                      <a:path w="2958465" h="387350">
                        <a:moveTo>
                          <a:pt x="2273808" y="333755"/>
                        </a:moveTo>
                        <a:lnTo>
                          <a:pt x="2360676" y="333755"/>
                        </a:lnTo>
                      </a:path>
                      <a:path w="2958465" h="387350">
                        <a:moveTo>
                          <a:pt x="2279904" y="281939"/>
                        </a:moveTo>
                        <a:lnTo>
                          <a:pt x="2279904" y="387096"/>
                        </a:lnTo>
                      </a:path>
                      <a:path w="2958465" h="387350">
                        <a:moveTo>
                          <a:pt x="2237232" y="333755"/>
                        </a:moveTo>
                        <a:lnTo>
                          <a:pt x="2324100" y="333755"/>
                        </a:lnTo>
                      </a:path>
                      <a:path w="2958465" h="387350">
                        <a:moveTo>
                          <a:pt x="2270760" y="281939"/>
                        </a:moveTo>
                        <a:lnTo>
                          <a:pt x="2270760" y="387096"/>
                        </a:lnTo>
                      </a:path>
                      <a:path w="2958465" h="387350">
                        <a:moveTo>
                          <a:pt x="2228088" y="333755"/>
                        </a:moveTo>
                        <a:lnTo>
                          <a:pt x="2314956" y="333755"/>
                        </a:lnTo>
                      </a:path>
                      <a:path w="2958465" h="387350">
                        <a:moveTo>
                          <a:pt x="2153412" y="281939"/>
                        </a:moveTo>
                        <a:lnTo>
                          <a:pt x="2153412" y="387096"/>
                        </a:lnTo>
                      </a:path>
                      <a:path w="2958465" h="387350">
                        <a:moveTo>
                          <a:pt x="2110740" y="333755"/>
                        </a:moveTo>
                        <a:lnTo>
                          <a:pt x="2197608" y="333755"/>
                        </a:lnTo>
                      </a:path>
                      <a:path w="2958465" h="387350">
                        <a:moveTo>
                          <a:pt x="2125980" y="281939"/>
                        </a:moveTo>
                        <a:lnTo>
                          <a:pt x="2125980" y="387096"/>
                        </a:lnTo>
                      </a:path>
                      <a:path w="2958465" h="387350">
                        <a:moveTo>
                          <a:pt x="2081784" y="333755"/>
                        </a:moveTo>
                        <a:lnTo>
                          <a:pt x="2170176" y="333755"/>
                        </a:lnTo>
                      </a:path>
                      <a:path w="2958465" h="387350">
                        <a:moveTo>
                          <a:pt x="2054352" y="281939"/>
                        </a:moveTo>
                        <a:lnTo>
                          <a:pt x="2054352" y="387096"/>
                        </a:lnTo>
                      </a:path>
                      <a:path w="2958465" h="387350">
                        <a:moveTo>
                          <a:pt x="2010156" y="333755"/>
                        </a:moveTo>
                        <a:lnTo>
                          <a:pt x="2098548" y="333755"/>
                        </a:lnTo>
                      </a:path>
                      <a:path w="2958465" h="387350">
                        <a:moveTo>
                          <a:pt x="2046732" y="281939"/>
                        </a:moveTo>
                        <a:lnTo>
                          <a:pt x="2046732" y="387096"/>
                        </a:lnTo>
                      </a:path>
                      <a:path w="2958465" h="387350">
                        <a:moveTo>
                          <a:pt x="2004060" y="333755"/>
                        </a:moveTo>
                        <a:lnTo>
                          <a:pt x="2090928" y="333755"/>
                        </a:lnTo>
                      </a:path>
                      <a:path w="2958465" h="387350">
                        <a:moveTo>
                          <a:pt x="2026920" y="281939"/>
                        </a:moveTo>
                        <a:lnTo>
                          <a:pt x="2026920" y="387096"/>
                        </a:lnTo>
                      </a:path>
                      <a:path w="2958465" h="387350">
                        <a:moveTo>
                          <a:pt x="1984248" y="333755"/>
                        </a:moveTo>
                        <a:lnTo>
                          <a:pt x="2071116" y="333755"/>
                        </a:lnTo>
                      </a:path>
                      <a:path w="2958465" h="387350">
                        <a:moveTo>
                          <a:pt x="2019300" y="281939"/>
                        </a:moveTo>
                        <a:lnTo>
                          <a:pt x="2019300" y="387096"/>
                        </a:lnTo>
                      </a:path>
                      <a:path w="2958465" h="387350">
                        <a:moveTo>
                          <a:pt x="1975104" y="333755"/>
                        </a:moveTo>
                        <a:lnTo>
                          <a:pt x="2061972" y="333755"/>
                        </a:lnTo>
                      </a:path>
                      <a:path w="2958465" h="387350">
                        <a:moveTo>
                          <a:pt x="2001012" y="281939"/>
                        </a:moveTo>
                        <a:lnTo>
                          <a:pt x="2001012" y="387096"/>
                        </a:lnTo>
                      </a:path>
                      <a:path w="2958465" h="387350">
                        <a:moveTo>
                          <a:pt x="1958340" y="333755"/>
                        </a:moveTo>
                        <a:lnTo>
                          <a:pt x="2043684" y="333755"/>
                        </a:lnTo>
                      </a:path>
                      <a:path w="2958465" h="387350">
                        <a:moveTo>
                          <a:pt x="1979676" y="281939"/>
                        </a:moveTo>
                        <a:lnTo>
                          <a:pt x="1979676" y="387096"/>
                        </a:lnTo>
                      </a:path>
                      <a:path w="2958465" h="387350">
                        <a:moveTo>
                          <a:pt x="1937004" y="333755"/>
                        </a:moveTo>
                        <a:lnTo>
                          <a:pt x="2023872" y="333755"/>
                        </a:lnTo>
                      </a:path>
                      <a:path w="2958465" h="387350">
                        <a:moveTo>
                          <a:pt x="1975104" y="281939"/>
                        </a:moveTo>
                        <a:lnTo>
                          <a:pt x="1975104" y="387096"/>
                        </a:lnTo>
                      </a:path>
                      <a:path w="2958465" h="387350">
                        <a:moveTo>
                          <a:pt x="1932432" y="333755"/>
                        </a:moveTo>
                        <a:lnTo>
                          <a:pt x="2019300" y="333755"/>
                        </a:lnTo>
                      </a:path>
                      <a:path w="2958465" h="387350">
                        <a:moveTo>
                          <a:pt x="1872996" y="281939"/>
                        </a:moveTo>
                        <a:lnTo>
                          <a:pt x="1872996" y="387096"/>
                        </a:lnTo>
                      </a:path>
                      <a:path w="2958465" h="387350">
                        <a:moveTo>
                          <a:pt x="1830324" y="333755"/>
                        </a:moveTo>
                        <a:lnTo>
                          <a:pt x="1917192" y="333755"/>
                        </a:lnTo>
                      </a:path>
                      <a:path w="2958465" h="387350">
                        <a:moveTo>
                          <a:pt x="1863852" y="281939"/>
                        </a:moveTo>
                        <a:lnTo>
                          <a:pt x="1863852" y="387096"/>
                        </a:lnTo>
                      </a:path>
                      <a:path w="2958465" h="387350">
                        <a:moveTo>
                          <a:pt x="1819656" y="333755"/>
                        </a:moveTo>
                        <a:lnTo>
                          <a:pt x="1906524" y="333755"/>
                        </a:lnTo>
                      </a:path>
                      <a:path w="2958465" h="387350">
                        <a:moveTo>
                          <a:pt x="1836420" y="281939"/>
                        </a:moveTo>
                        <a:lnTo>
                          <a:pt x="1836420" y="387096"/>
                        </a:lnTo>
                      </a:path>
                      <a:path w="2958465" h="387350">
                        <a:moveTo>
                          <a:pt x="1793748" y="333755"/>
                        </a:moveTo>
                        <a:lnTo>
                          <a:pt x="1880616" y="333755"/>
                        </a:lnTo>
                      </a:path>
                      <a:path w="2958465" h="387350">
                        <a:moveTo>
                          <a:pt x="1827276" y="281939"/>
                        </a:moveTo>
                        <a:lnTo>
                          <a:pt x="1827276" y="387096"/>
                        </a:lnTo>
                      </a:path>
                      <a:path w="2958465" h="387350">
                        <a:moveTo>
                          <a:pt x="1784604" y="333755"/>
                        </a:moveTo>
                        <a:lnTo>
                          <a:pt x="1871472" y="333755"/>
                        </a:lnTo>
                      </a:path>
                      <a:path w="2958465" h="387350">
                        <a:moveTo>
                          <a:pt x="1799844" y="281939"/>
                        </a:moveTo>
                        <a:lnTo>
                          <a:pt x="1799844" y="387096"/>
                        </a:lnTo>
                      </a:path>
                      <a:path w="2958465" h="387350">
                        <a:moveTo>
                          <a:pt x="1757172" y="333755"/>
                        </a:moveTo>
                        <a:lnTo>
                          <a:pt x="1844040" y="333755"/>
                        </a:lnTo>
                      </a:path>
                      <a:path w="2958465" h="387350">
                        <a:moveTo>
                          <a:pt x="1793748" y="281939"/>
                        </a:moveTo>
                        <a:lnTo>
                          <a:pt x="1793748" y="387096"/>
                        </a:lnTo>
                      </a:path>
                      <a:path w="2958465" h="387350">
                        <a:moveTo>
                          <a:pt x="1749552" y="333755"/>
                        </a:moveTo>
                        <a:lnTo>
                          <a:pt x="1836420" y="333755"/>
                        </a:lnTo>
                      </a:path>
                      <a:path w="2958465" h="387350">
                        <a:moveTo>
                          <a:pt x="1754124" y="281939"/>
                        </a:moveTo>
                        <a:lnTo>
                          <a:pt x="1754124" y="387096"/>
                        </a:lnTo>
                      </a:path>
                      <a:path w="2958465" h="387350">
                        <a:moveTo>
                          <a:pt x="1709928" y="333755"/>
                        </a:moveTo>
                        <a:lnTo>
                          <a:pt x="1796796" y="333755"/>
                        </a:lnTo>
                      </a:path>
                      <a:path w="2958465" h="387350">
                        <a:moveTo>
                          <a:pt x="1737360" y="281939"/>
                        </a:moveTo>
                        <a:lnTo>
                          <a:pt x="1737360" y="387096"/>
                        </a:lnTo>
                      </a:path>
                      <a:path w="2958465" h="387350">
                        <a:moveTo>
                          <a:pt x="1693164" y="333755"/>
                        </a:moveTo>
                        <a:lnTo>
                          <a:pt x="1780032" y="333755"/>
                        </a:lnTo>
                      </a:path>
                      <a:path w="2958465" h="387350">
                        <a:moveTo>
                          <a:pt x="1709928" y="281939"/>
                        </a:moveTo>
                        <a:lnTo>
                          <a:pt x="1709928" y="387096"/>
                        </a:lnTo>
                      </a:path>
                      <a:path w="2958465" h="387350">
                        <a:moveTo>
                          <a:pt x="1667256" y="333755"/>
                        </a:moveTo>
                        <a:lnTo>
                          <a:pt x="1754124" y="333755"/>
                        </a:lnTo>
                      </a:path>
                      <a:path w="2958465" h="387350">
                        <a:moveTo>
                          <a:pt x="1700784" y="281939"/>
                        </a:moveTo>
                        <a:lnTo>
                          <a:pt x="1700784" y="387096"/>
                        </a:lnTo>
                      </a:path>
                      <a:path w="2958465" h="387350">
                        <a:moveTo>
                          <a:pt x="1658112" y="333755"/>
                        </a:moveTo>
                        <a:lnTo>
                          <a:pt x="1744980" y="333755"/>
                        </a:lnTo>
                      </a:path>
                      <a:path w="2958465" h="387350">
                        <a:moveTo>
                          <a:pt x="1693164" y="281939"/>
                        </a:moveTo>
                        <a:lnTo>
                          <a:pt x="1693164" y="387096"/>
                        </a:lnTo>
                      </a:path>
                      <a:path w="2958465" h="387350">
                        <a:moveTo>
                          <a:pt x="1650492" y="333755"/>
                        </a:moveTo>
                        <a:lnTo>
                          <a:pt x="1737360" y="333755"/>
                        </a:lnTo>
                      </a:path>
                      <a:path w="2958465" h="387350">
                        <a:moveTo>
                          <a:pt x="1685544" y="281939"/>
                        </a:moveTo>
                        <a:lnTo>
                          <a:pt x="1685544" y="387096"/>
                        </a:lnTo>
                      </a:path>
                      <a:path w="2958465" h="387350">
                        <a:moveTo>
                          <a:pt x="1641348" y="333755"/>
                        </a:moveTo>
                        <a:lnTo>
                          <a:pt x="1728216" y="333755"/>
                        </a:lnTo>
                      </a:path>
                      <a:path w="2958465" h="387350">
                        <a:moveTo>
                          <a:pt x="1656588" y="281939"/>
                        </a:moveTo>
                        <a:lnTo>
                          <a:pt x="1656588" y="387096"/>
                        </a:lnTo>
                      </a:path>
                      <a:path w="2958465" h="387350">
                        <a:moveTo>
                          <a:pt x="1612392" y="333755"/>
                        </a:moveTo>
                        <a:lnTo>
                          <a:pt x="1699260" y="333755"/>
                        </a:lnTo>
                      </a:path>
                      <a:path w="2958465" h="387350">
                        <a:moveTo>
                          <a:pt x="1638300" y="281939"/>
                        </a:moveTo>
                        <a:lnTo>
                          <a:pt x="1638300" y="387096"/>
                        </a:lnTo>
                      </a:path>
                      <a:path w="2958465" h="387350">
                        <a:moveTo>
                          <a:pt x="1594104" y="333755"/>
                        </a:moveTo>
                        <a:lnTo>
                          <a:pt x="1680972" y="333755"/>
                        </a:lnTo>
                      </a:path>
                      <a:path w="2958465" h="387350">
                        <a:moveTo>
                          <a:pt x="1630680" y="281939"/>
                        </a:moveTo>
                        <a:lnTo>
                          <a:pt x="1630680" y="387096"/>
                        </a:lnTo>
                      </a:path>
                      <a:path w="2958465" h="387350">
                        <a:moveTo>
                          <a:pt x="1586484" y="333755"/>
                        </a:moveTo>
                        <a:lnTo>
                          <a:pt x="1673352" y="333755"/>
                        </a:lnTo>
                      </a:path>
                      <a:path w="2958465" h="387350">
                        <a:moveTo>
                          <a:pt x="1601724" y="281939"/>
                        </a:moveTo>
                        <a:lnTo>
                          <a:pt x="1601724" y="387096"/>
                        </a:lnTo>
                      </a:path>
                      <a:path w="2958465" h="387350">
                        <a:moveTo>
                          <a:pt x="1557528" y="333755"/>
                        </a:moveTo>
                        <a:lnTo>
                          <a:pt x="1644396" y="333755"/>
                        </a:lnTo>
                      </a:path>
                      <a:path w="2958465" h="387350">
                        <a:moveTo>
                          <a:pt x="1583436" y="281939"/>
                        </a:moveTo>
                        <a:lnTo>
                          <a:pt x="1583436" y="387096"/>
                        </a:lnTo>
                      </a:path>
                      <a:path w="2958465" h="387350">
                        <a:moveTo>
                          <a:pt x="1539240" y="333755"/>
                        </a:moveTo>
                        <a:lnTo>
                          <a:pt x="1626108" y="333755"/>
                        </a:lnTo>
                      </a:path>
                      <a:path w="2958465" h="387350">
                        <a:moveTo>
                          <a:pt x="1546860" y="281939"/>
                        </a:moveTo>
                        <a:lnTo>
                          <a:pt x="1546860" y="387096"/>
                        </a:lnTo>
                      </a:path>
                      <a:path w="2958465" h="387350">
                        <a:moveTo>
                          <a:pt x="1502664" y="333755"/>
                        </a:moveTo>
                        <a:lnTo>
                          <a:pt x="1591056" y="333755"/>
                        </a:lnTo>
                      </a:path>
                      <a:path w="2958465" h="387350">
                        <a:moveTo>
                          <a:pt x="1293876" y="225551"/>
                        </a:moveTo>
                        <a:lnTo>
                          <a:pt x="1293876" y="330707"/>
                        </a:lnTo>
                      </a:path>
                      <a:path w="2958465" h="387350">
                        <a:moveTo>
                          <a:pt x="1249680" y="278891"/>
                        </a:moveTo>
                        <a:lnTo>
                          <a:pt x="1338072" y="278891"/>
                        </a:lnTo>
                      </a:path>
                      <a:path w="2958465" h="387350">
                        <a:moveTo>
                          <a:pt x="1257300" y="225551"/>
                        </a:moveTo>
                        <a:lnTo>
                          <a:pt x="1257300" y="330707"/>
                        </a:lnTo>
                      </a:path>
                      <a:path w="2958465" h="387350">
                        <a:moveTo>
                          <a:pt x="1213104" y="278891"/>
                        </a:moveTo>
                        <a:lnTo>
                          <a:pt x="1299972" y="278891"/>
                        </a:lnTo>
                      </a:path>
                      <a:path w="2958465" h="387350">
                        <a:moveTo>
                          <a:pt x="1202436" y="225551"/>
                        </a:moveTo>
                        <a:lnTo>
                          <a:pt x="1202436" y="330707"/>
                        </a:lnTo>
                      </a:path>
                      <a:path w="2958465" h="387350">
                        <a:moveTo>
                          <a:pt x="1159764" y="278891"/>
                        </a:moveTo>
                        <a:lnTo>
                          <a:pt x="1246632" y="278891"/>
                        </a:lnTo>
                      </a:path>
                      <a:path w="2958465" h="387350">
                        <a:moveTo>
                          <a:pt x="1193292" y="225551"/>
                        </a:moveTo>
                        <a:lnTo>
                          <a:pt x="1193292" y="330707"/>
                        </a:lnTo>
                      </a:path>
                      <a:path w="2958465" h="387350">
                        <a:moveTo>
                          <a:pt x="1149096" y="278891"/>
                        </a:moveTo>
                        <a:lnTo>
                          <a:pt x="1235964" y="278891"/>
                        </a:lnTo>
                      </a:path>
                      <a:path w="2958465" h="387350">
                        <a:moveTo>
                          <a:pt x="1182624" y="225551"/>
                        </a:moveTo>
                        <a:lnTo>
                          <a:pt x="1182624" y="330707"/>
                        </a:lnTo>
                      </a:path>
                      <a:path w="2958465" h="387350">
                        <a:moveTo>
                          <a:pt x="1139952" y="278891"/>
                        </a:moveTo>
                        <a:lnTo>
                          <a:pt x="1226820" y="278891"/>
                        </a:lnTo>
                      </a:path>
                      <a:path w="2958465" h="387350">
                        <a:moveTo>
                          <a:pt x="1121664" y="202691"/>
                        </a:moveTo>
                        <a:lnTo>
                          <a:pt x="1121664" y="307848"/>
                        </a:lnTo>
                      </a:path>
                      <a:path w="2958465" h="387350">
                        <a:moveTo>
                          <a:pt x="1078992" y="256031"/>
                        </a:moveTo>
                        <a:lnTo>
                          <a:pt x="1165860" y="256031"/>
                        </a:lnTo>
                      </a:path>
                      <a:path w="2958465" h="387350">
                        <a:moveTo>
                          <a:pt x="1094232" y="153924"/>
                        </a:moveTo>
                        <a:lnTo>
                          <a:pt x="1094232" y="257555"/>
                        </a:lnTo>
                      </a:path>
                      <a:path w="2958465" h="387350">
                        <a:moveTo>
                          <a:pt x="1050036" y="205739"/>
                        </a:moveTo>
                        <a:lnTo>
                          <a:pt x="1136904" y="205739"/>
                        </a:lnTo>
                      </a:path>
                      <a:path w="2958465" h="387350">
                        <a:moveTo>
                          <a:pt x="1085088" y="153924"/>
                        </a:moveTo>
                        <a:lnTo>
                          <a:pt x="1085088" y="257555"/>
                        </a:lnTo>
                      </a:path>
                      <a:path w="2958465" h="387350">
                        <a:moveTo>
                          <a:pt x="1040892" y="205739"/>
                        </a:moveTo>
                        <a:lnTo>
                          <a:pt x="1127760" y="205739"/>
                        </a:lnTo>
                      </a:path>
                      <a:path w="2958465" h="387350">
                        <a:moveTo>
                          <a:pt x="1050036" y="153924"/>
                        </a:moveTo>
                        <a:lnTo>
                          <a:pt x="1050036" y="257555"/>
                        </a:lnTo>
                      </a:path>
                      <a:path w="2958465" h="387350">
                        <a:moveTo>
                          <a:pt x="1007363" y="205739"/>
                        </a:moveTo>
                        <a:lnTo>
                          <a:pt x="1094232" y="205739"/>
                        </a:lnTo>
                      </a:path>
                      <a:path w="2958465" h="387350">
                        <a:moveTo>
                          <a:pt x="1030224" y="153924"/>
                        </a:moveTo>
                        <a:lnTo>
                          <a:pt x="1030224" y="257555"/>
                        </a:lnTo>
                      </a:path>
                      <a:path w="2958465" h="387350">
                        <a:moveTo>
                          <a:pt x="987551" y="205739"/>
                        </a:moveTo>
                        <a:lnTo>
                          <a:pt x="1074420" y="205739"/>
                        </a:lnTo>
                      </a:path>
                      <a:path w="2958465" h="387350">
                        <a:moveTo>
                          <a:pt x="1021080" y="153924"/>
                        </a:moveTo>
                        <a:lnTo>
                          <a:pt x="1021080" y="257555"/>
                        </a:lnTo>
                      </a:path>
                      <a:path w="2958465" h="387350">
                        <a:moveTo>
                          <a:pt x="978408" y="205739"/>
                        </a:moveTo>
                        <a:lnTo>
                          <a:pt x="1065276" y="205739"/>
                        </a:lnTo>
                      </a:path>
                      <a:path w="2958465" h="387350">
                        <a:moveTo>
                          <a:pt x="976884" y="126491"/>
                        </a:moveTo>
                        <a:lnTo>
                          <a:pt x="976884" y="231648"/>
                        </a:lnTo>
                      </a:path>
                      <a:path w="2958465" h="387350">
                        <a:moveTo>
                          <a:pt x="932688" y="178307"/>
                        </a:moveTo>
                        <a:lnTo>
                          <a:pt x="1019556" y="178307"/>
                        </a:lnTo>
                      </a:path>
                      <a:path w="2958465" h="387350">
                        <a:moveTo>
                          <a:pt x="932688" y="106679"/>
                        </a:moveTo>
                        <a:lnTo>
                          <a:pt x="932688" y="211836"/>
                        </a:lnTo>
                      </a:path>
                      <a:path w="2958465" h="387350">
                        <a:moveTo>
                          <a:pt x="890016" y="158496"/>
                        </a:moveTo>
                        <a:lnTo>
                          <a:pt x="976884" y="158496"/>
                        </a:lnTo>
                      </a:path>
                      <a:path w="2958465" h="387350">
                        <a:moveTo>
                          <a:pt x="938784" y="106679"/>
                        </a:moveTo>
                        <a:lnTo>
                          <a:pt x="938784" y="211836"/>
                        </a:lnTo>
                      </a:path>
                      <a:path w="2958465" h="387350">
                        <a:moveTo>
                          <a:pt x="896112" y="158496"/>
                        </a:moveTo>
                        <a:lnTo>
                          <a:pt x="982980" y="158496"/>
                        </a:lnTo>
                      </a:path>
                      <a:path w="2958465" h="387350">
                        <a:moveTo>
                          <a:pt x="858012" y="106679"/>
                        </a:moveTo>
                        <a:lnTo>
                          <a:pt x="858012" y="211836"/>
                        </a:lnTo>
                      </a:path>
                      <a:path w="2958465" h="387350">
                        <a:moveTo>
                          <a:pt x="815340" y="158496"/>
                        </a:moveTo>
                        <a:lnTo>
                          <a:pt x="902208" y="158496"/>
                        </a:lnTo>
                      </a:path>
                      <a:path w="2958465" h="387350">
                        <a:moveTo>
                          <a:pt x="841248" y="106679"/>
                        </a:moveTo>
                        <a:lnTo>
                          <a:pt x="841248" y="211836"/>
                        </a:lnTo>
                      </a:path>
                      <a:path w="2958465" h="387350">
                        <a:moveTo>
                          <a:pt x="797051" y="158496"/>
                        </a:moveTo>
                        <a:lnTo>
                          <a:pt x="883920" y="158496"/>
                        </a:lnTo>
                      </a:path>
                      <a:path w="2958465" h="387350">
                        <a:moveTo>
                          <a:pt x="833628" y="106679"/>
                        </a:moveTo>
                        <a:lnTo>
                          <a:pt x="833628" y="211836"/>
                        </a:lnTo>
                      </a:path>
                      <a:path w="2958465" h="387350">
                        <a:moveTo>
                          <a:pt x="789432" y="158496"/>
                        </a:moveTo>
                        <a:lnTo>
                          <a:pt x="876300" y="158496"/>
                        </a:lnTo>
                      </a:path>
                      <a:path w="2958465" h="387350">
                        <a:moveTo>
                          <a:pt x="768096" y="106679"/>
                        </a:moveTo>
                        <a:lnTo>
                          <a:pt x="768096" y="211836"/>
                        </a:lnTo>
                      </a:path>
                      <a:path w="2958465" h="387350">
                        <a:moveTo>
                          <a:pt x="725424" y="158496"/>
                        </a:moveTo>
                        <a:lnTo>
                          <a:pt x="810768" y="158496"/>
                        </a:lnTo>
                      </a:path>
                      <a:path w="2958465" h="387350">
                        <a:moveTo>
                          <a:pt x="749808" y="106679"/>
                        </a:moveTo>
                        <a:lnTo>
                          <a:pt x="749808" y="211836"/>
                        </a:lnTo>
                      </a:path>
                      <a:path w="2958465" h="387350">
                        <a:moveTo>
                          <a:pt x="707136" y="158496"/>
                        </a:moveTo>
                        <a:lnTo>
                          <a:pt x="794004" y="158496"/>
                        </a:lnTo>
                      </a:path>
                      <a:path w="2958465" h="387350">
                        <a:moveTo>
                          <a:pt x="742188" y="106679"/>
                        </a:moveTo>
                        <a:lnTo>
                          <a:pt x="742188" y="211836"/>
                        </a:lnTo>
                      </a:path>
                      <a:path w="2958465" h="387350">
                        <a:moveTo>
                          <a:pt x="697992" y="158496"/>
                        </a:moveTo>
                        <a:lnTo>
                          <a:pt x="784860" y="158496"/>
                        </a:lnTo>
                      </a:path>
                      <a:path w="2958465" h="387350">
                        <a:moveTo>
                          <a:pt x="734568" y="106679"/>
                        </a:moveTo>
                        <a:lnTo>
                          <a:pt x="734568" y="211836"/>
                        </a:lnTo>
                      </a:path>
                      <a:path w="2958465" h="387350">
                        <a:moveTo>
                          <a:pt x="690372" y="158496"/>
                        </a:moveTo>
                        <a:lnTo>
                          <a:pt x="777240" y="158496"/>
                        </a:lnTo>
                      </a:path>
                      <a:path w="2958465" h="387350">
                        <a:moveTo>
                          <a:pt x="694944" y="106679"/>
                        </a:moveTo>
                        <a:lnTo>
                          <a:pt x="694944" y="211836"/>
                        </a:lnTo>
                      </a:path>
                      <a:path w="2958465" h="387350">
                        <a:moveTo>
                          <a:pt x="652272" y="158496"/>
                        </a:moveTo>
                        <a:lnTo>
                          <a:pt x="739140" y="158496"/>
                        </a:lnTo>
                      </a:path>
                      <a:path w="2958465" h="387350">
                        <a:moveTo>
                          <a:pt x="649224" y="106679"/>
                        </a:moveTo>
                        <a:lnTo>
                          <a:pt x="649224" y="211836"/>
                        </a:lnTo>
                      </a:path>
                      <a:path w="2958465" h="387350">
                        <a:moveTo>
                          <a:pt x="605028" y="158496"/>
                        </a:moveTo>
                        <a:lnTo>
                          <a:pt x="691896" y="158496"/>
                        </a:lnTo>
                      </a:path>
                      <a:path w="2958465" h="387350">
                        <a:moveTo>
                          <a:pt x="632460" y="106679"/>
                        </a:moveTo>
                        <a:lnTo>
                          <a:pt x="632460" y="211836"/>
                        </a:lnTo>
                      </a:path>
                      <a:path w="2958465" h="387350">
                        <a:moveTo>
                          <a:pt x="588263" y="158496"/>
                        </a:moveTo>
                        <a:lnTo>
                          <a:pt x="675132" y="158496"/>
                        </a:lnTo>
                      </a:path>
                      <a:path w="2958465" h="387350">
                        <a:moveTo>
                          <a:pt x="623316" y="106679"/>
                        </a:moveTo>
                        <a:lnTo>
                          <a:pt x="623316" y="211836"/>
                        </a:lnTo>
                      </a:path>
                      <a:path w="2958465" h="387350">
                        <a:moveTo>
                          <a:pt x="580644" y="158496"/>
                        </a:moveTo>
                        <a:lnTo>
                          <a:pt x="667512" y="158496"/>
                        </a:lnTo>
                      </a:path>
                      <a:path w="2958465" h="387350">
                        <a:moveTo>
                          <a:pt x="605028" y="88391"/>
                        </a:moveTo>
                        <a:lnTo>
                          <a:pt x="605028" y="192024"/>
                        </a:lnTo>
                      </a:path>
                      <a:path w="2958465" h="387350">
                        <a:moveTo>
                          <a:pt x="562356" y="140207"/>
                        </a:moveTo>
                        <a:lnTo>
                          <a:pt x="649224" y="140207"/>
                        </a:lnTo>
                      </a:path>
                      <a:path w="2958465" h="387350">
                        <a:moveTo>
                          <a:pt x="542544" y="88391"/>
                        </a:moveTo>
                        <a:lnTo>
                          <a:pt x="542544" y="192024"/>
                        </a:lnTo>
                      </a:path>
                      <a:path w="2958465" h="387350">
                        <a:moveTo>
                          <a:pt x="499872" y="140207"/>
                        </a:moveTo>
                        <a:lnTo>
                          <a:pt x="586740" y="140207"/>
                        </a:lnTo>
                      </a:path>
                      <a:path w="2958465" h="387350">
                        <a:moveTo>
                          <a:pt x="531876" y="88391"/>
                        </a:moveTo>
                        <a:lnTo>
                          <a:pt x="531876" y="192024"/>
                        </a:lnTo>
                      </a:path>
                      <a:path w="2958465" h="387350">
                        <a:moveTo>
                          <a:pt x="487680" y="140207"/>
                        </a:moveTo>
                        <a:lnTo>
                          <a:pt x="574548" y="140207"/>
                        </a:lnTo>
                      </a:path>
                      <a:path w="2958465" h="387350">
                        <a:moveTo>
                          <a:pt x="524256" y="88391"/>
                        </a:moveTo>
                        <a:lnTo>
                          <a:pt x="524256" y="192024"/>
                        </a:lnTo>
                      </a:path>
                      <a:path w="2958465" h="387350">
                        <a:moveTo>
                          <a:pt x="480060" y="140207"/>
                        </a:moveTo>
                        <a:lnTo>
                          <a:pt x="566928" y="140207"/>
                        </a:lnTo>
                      </a:path>
                      <a:path w="2958465" h="387350">
                        <a:moveTo>
                          <a:pt x="432816" y="33527"/>
                        </a:moveTo>
                        <a:lnTo>
                          <a:pt x="432816" y="138684"/>
                        </a:lnTo>
                      </a:path>
                      <a:path w="2958465" h="387350">
                        <a:moveTo>
                          <a:pt x="390144" y="85343"/>
                        </a:moveTo>
                        <a:lnTo>
                          <a:pt x="477012" y="85343"/>
                        </a:lnTo>
                      </a:path>
                      <a:path w="2958465" h="387350">
                        <a:moveTo>
                          <a:pt x="403860" y="33527"/>
                        </a:moveTo>
                        <a:lnTo>
                          <a:pt x="403860" y="138684"/>
                        </a:lnTo>
                      </a:path>
                      <a:path w="2958465" h="387350">
                        <a:moveTo>
                          <a:pt x="361188" y="85343"/>
                        </a:moveTo>
                        <a:lnTo>
                          <a:pt x="448056" y="85343"/>
                        </a:lnTo>
                      </a:path>
                      <a:path w="2958465" h="387350">
                        <a:moveTo>
                          <a:pt x="496824" y="88391"/>
                        </a:moveTo>
                        <a:lnTo>
                          <a:pt x="496824" y="192024"/>
                        </a:lnTo>
                      </a:path>
                      <a:path w="2958465" h="387350">
                        <a:moveTo>
                          <a:pt x="452628" y="140207"/>
                        </a:moveTo>
                        <a:lnTo>
                          <a:pt x="539496" y="140207"/>
                        </a:lnTo>
                      </a:path>
                      <a:path w="2958465" h="387350">
                        <a:moveTo>
                          <a:pt x="396240" y="33527"/>
                        </a:moveTo>
                        <a:lnTo>
                          <a:pt x="396240" y="138684"/>
                        </a:lnTo>
                      </a:path>
                      <a:path w="2958465" h="387350">
                        <a:moveTo>
                          <a:pt x="353568" y="85343"/>
                        </a:moveTo>
                        <a:lnTo>
                          <a:pt x="440436" y="85343"/>
                        </a:lnTo>
                      </a:path>
                      <a:path w="2958465" h="387350">
                        <a:moveTo>
                          <a:pt x="143256" y="33527"/>
                        </a:moveTo>
                        <a:lnTo>
                          <a:pt x="143256" y="138684"/>
                        </a:lnTo>
                      </a:path>
                      <a:path w="2958465" h="387350">
                        <a:moveTo>
                          <a:pt x="100584" y="85343"/>
                        </a:moveTo>
                        <a:lnTo>
                          <a:pt x="187451" y="85343"/>
                        </a:lnTo>
                      </a:path>
                      <a:path w="2958465" h="387350">
                        <a:moveTo>
                          <a:pt x="123444" y="33527"/>
                        </a:moveTo>
                        <a:lnTo>
                          <a:pt x="123444" y="138684"/>
                        </a:lnTo>
                      </a:path>
                      <a:path w="2958465" h="387350">
                        <a:moveTo>
                          <a:pt x="80772" y="85343"/>
                        </a:moveTo>
                        <a:lnTo>
                          <a:pt x="166116" y="85343"/>
                        </a:lnTo>
                      </a:path>
                      <a:path w="2958465" h="387350">
                        <a:moveTo>
                          <a:pt x="115824" y="33527"/>
                        </a:moveTo>
                        <a:lnTo>
                          <a:pt x="115824" y="138684"/>
                        </a:lnTo>
                      </a:path>
                      <a:path w="2958465" h="387350">
                        <a:moveTo>
                          <a:pt x="73151" y="85343"/>
                        </a:moveTo>
                        <a:lnTo>
                          <a:pt x="160020" y="85343"/>
                        </a:lnTo>
                      </a:path>
                      <a:path w="2958465" h="387350">
                        <a:moveTo>
                          <a:pt x="62484" y="16763"/>
                        </a:moveTo>
                        <a:lnTo>
                          <a:pt x="62484" y="121919"/>
                        </a:lnTo>
                      </a:path>
                      <a:path w="2958465" h="387350">
                        <a:moveTo>
                          <a:pt x="19812" y="70103"/>
                        </a:moveTo>
                        <a:lnTo>
                          <a:pt x="105156" y="70103"/>
                        </a:lnTo>
                      </a:path>
                      <a:path w="2958465" h="387350">
                        <a:moveTo>
                          <a:pt x="42672" y="0"/>
                        </a:moveTo>
                        <a:lnTo>
                          <a:pt x="42672" y="103631"/>
                        </a:lnTo>
                      </a:path>
                      <a:path w="2958465" h="387350">
                        <a:moveTo>
                          <a:pt x="0" y="51815"/>
                        </a:moveTo>
                        <a:lnTo>
                          <a:pt x="86868" y="51815"/>
                        </a:lnTo>
                      </a:path>
                    </a:pathLst>
                  </a:custGeom>
                  <a:ln w="9525">
                    <a:solidFill>
                      <a:srgbClr val="95959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SK Precision" pitchFamily="2" charset="0"/>
                      <a:ea typeface="+mn-ea"/>
                      <a:cs typeface="Noto Sans"/>
                    </a:endParaRPr>
                  </a:p>
                </p:txBody>
              </p:sp>
            </p:grpSp>
            <p:pic>
              <p:nvPicPr>
                <p:cNvPr id="100" name="object 15">
                  <a:extLst>
                    <a:ext uri="{FF2B5EF4-FFF2-40B4-BE49-F238E27FC236}">
                      <a16:creationId xmlns:a16="http://schemas.microsoft.com/office/drawing/2014/main" id="{CFA45F0C-0518-44C7-BFF5-02D04EF5DF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" cstate="print">
                  <a:duotone>
                    <a:srgbClr val="959595">
                      <a:shade val="45000"/>
                      <a:satMod val="135000"/>
                    </a:srgb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8438501" y="3033688"/>
                  <a:ext cx="274332" cy="71682"/>
                </a:xfrm>
                <a:prstGeom prst="rect">
                  <a:avLst/>
                </a:prstGeom>
              </p:spPr>
            </p:pic>
            <p:sp>
              <p:nvSpPr>
                <p:cNvPr id="101" name="object 16">
                  <a:extLst>
                    <a:ext uri="{FF2B5EF4-FFF2-40B4-BE49-F238E27FC236}">
                      <a16:creationId xmlns:a16="http://schemas.microsoft.com/office/drawing/2014/main" id="{B6AACAAB-2F7F-B5A7-8487-87E1D84D6D3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406115" y="2821724"/>
                  <a:ext cx="335917" cy="11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0" h="228600">
                      <a:moveTo>
                        <a:pt x="414527" y="124968"/>
                      </a:moveTo>
                      <a:lnTo>
                        <a:pt x="414527" y="228600"/>
                      </a:lnTo>
                    </a:path>
                    <a:path w="457200" h="228600">
                      <a:moveTo>
                        <a:pt x="370331" y="176784"/>
                      </a:moveTo>
                      <a:lnTo>
                        <a:pt x="457200" y="176784"/>
                      </a:lnTo>
                    </a:path>
                    <a:path w="457200" h="228600">
                      <a:moveTo>
                        <a:pt x="44195" y="0"/>
                      </a:moveTo>
                      <a:lnTo>
                        <a:pt x="44195" y="105156"/>
                      </a:lnTo>
                    </a:path>
                    <a:path w="457200" h="228600">
                      <a:moveTo>
                        <a:pt x="0" y="53340"/>
                      </a:moveTo>
                      <a:lnTo>
                        <a:pt x="86868" y="53340"/>
                      </a:lnTo>
                    </a:path>
                  </a:pathLst>
                </a:custGeom>
                <a:ln w="9525">
                  <a:solidFill>
                    <a:srgbClr val="959595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SK Precision" pitchFamily="2" charset="0"/>
                    <a:ea typeface="+mn-ea"/>
                    <a:cs typeface="Noto Sans"/>
                  </a:endParaRP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24ADFA-DE64-A949-2639-502AB52ADD70}"/>
                </a:ext>
              </a:extLst>
            </p:cNvPr>
            <p:cNvSpPr txBox="1"/>
            <p:nvPr/>
          </p:nvSpPr>
          <p:spPr>
            <a:xfrm>
              <a:off x="2494930" y="545102"/>
              <a:ext cx="1862324" cy="640515"/>
            </a:xfrm>
            <a:prstGeom prst="rect">
              <a:avLst/>
            </a:prstGeom>
            <a:noFill/>
          </p:spPr>
          <p:txBody>
            <a:bodyPr wrap="none" lIns="180000" tIns="180000" rIns="180000" bIns="18000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SK Precision" pitchFamily="2" charset="0"/>
                  <a:ea typeface="+mn-ea"/>
                  <a:cs typeface="Arial" panose="020B0604020202020204" pitchFamily="34" charset="0"/>
                </a:rPr>
                <a:t>Overall Survival</a:t>
              </a:r>
            </a:p>
          </p:txBody>
        </p: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43D633D0-C0CB-BCF2-6080-A0D541CA4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42" y="1537214"/>
            <a:ext cx="5543043" cy="2030951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3E3796C0-024E-C6A8-1B52-B9B5FF433A9A}"/>
              </a:ext>
            </a:extLst>
          </p:cNvPr>
          <p:cNvSpPr txBox="1"/>
          <p:nvPr/>
        </p:nvSpPr>
        <p:spPr>
          <a:xfrm>
            <a:off x="1780744" y="1024441"/>
            <a:ext cx="2751991" cy="640515"/>
          </a:xfrm>
          <a:prstGeom prst="rect">
            <a:avLst/>
          </a:prstGeom>
          <a:noFill/>
        </p:spPr>
        <p:txBody>
          <a:bodyPr wrap="none" lIns="180000" tIns="180000" rIns="180000" bIns="18000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SK Precision" pitchFamily="2" charset="0"/>
                <a:ea typeface="+mn-ea"/>
                <a:cs typeface="Arial" panose="020B0604020202020204" pitchFamily="34" charset="0"/>
              </a:rPr>
              <a:t>Progression-free Survival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24C66AA-3273-59B0-947C-28B8CABE84F0}"/>
              </a:ext>
            </a:extLst>
          </p:cNvPr>
          <p:cNvSpPr txBox="1"/>
          <p:nvPr/>
        </p:nvSpPr>
        <p:spPr>
          <a:xfrm>
            <a:off x="6958896" y="3618908"/>
            <a:ext cx="4496897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BelaPd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with significant PFS benefit versus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PVd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BelaPd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approved now in European Commission (EC) ≥ 1 line of therapy + lenalidomide exposed (2025)</a:t>
            </a: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C55B01C9-E8FD-ED2A-F2A3-945B925AE93E}"/>
              </a:ext>
            </a:extLst>
          </p:cNvPr>
          <p:cNvGraphicFramePr>
            <a:graphicFrameLocks noGrp="1"/>
          </p:cNvGraphicFramePr>
          <p:nvPr/>
        </p:nvGraphicFramePr>
        <p:xfrm>
          <a:off x="434333" y="3752139"/>
          <a:ext cx="5900738" cy="2133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36190">
                  <a:extLst>
                    <a:ext uri="{9D8B030D-6E8A-4147-A177-3AD203B41FA5}">
                      <a16:colId xmlns:a16="http://schemas.microsoft.com/office/drawing/2014/main" val="525373259"/>
                    </a:ext>
                  </a:extLst>
                </a:gridCol>
                <a:gridCol w="2617572">
                  <a:extLst>
                    <a:ext uri="{9D8B030D-6E8A-4147-A177-3AD203B41FA5}">
                      <a16:colId xmlns:a16="http://schemas.microsoft.com/office/drawing/2014/main" val="3644485902"/>
                    </a:ext>
                  </a:extLst>
                </a:gridCol>
                <a:gridCol w="1273488">
                  <a:extLst>
                    <a:ext uri="{9D8B030D-6E8A-4147-A177-3AD203B41FA5}">
                      <a16:colId xmlns:a16="http://schemas.microsoft.com/office/drawing/2014/main" val="3761415349"/>
                    </a:ext>
                  </a:extLst>
                </a:gridCol>
                <a:gridCol w="1273488">
                  <a:extLst>
                    <a:ext uri="{9D8B030D-6E8A-4147-A177-3AD203B41FA5}">
                      <a16:colId xmlns:a16="http://schemas.microsoft.com/office/drawing/2014/main" val="1736786330"/>
                    </a:ext>
                  </a:extLst>
                </a:gridCol>
              </a:tblGrid>
              <a:tr h="216000">
                <a:tc gridSpan="2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b="1">
                        <a:solidFill>
                          <a:schemeClr val="bg1"/>
                        </a:solidFill>
                        <a:latin typeface="GSK Precision" panose="020B0604020202020204"/>
                        <a:cs typeface="Arial" panose="020B0604020202020204" pitchFamily="34" charset="0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BPd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(N=155)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PVd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(N=147)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90533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93663" indent="0" algn="l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0" algn="l"/>
                      <a:r>
                        <a:rPr lang="en-US" sz="1400" dirty="0"/>
                        <a:t>PFS, median (95% CI), months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32.6 (21.1, NR)</a:t>
                      </a:r>
                      <a:endParaRPr lang="en-US" sz="140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12.5 (9.1, 17.6)</a:t>
                      </a:r>
                      <a:endParaRPr lang="en-US" sz="14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813548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92075" indent="0" algn="l"/>
                      <a:endParaRPr lang="en-US" sz="1000" baseline="30000">
                        <a:latin typeface="GSK Precision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/>
                      <a:r>
                        <a:rPr lang="en-US" sz="1400" dirty="0"/>
                        <a:t>HR (95% CI)</a:t>
                      </a:r>
                      <a:endParaRPr lang="en-US" sz="1400" baseline="30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0.49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(0.35-0.68)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460348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88900" indent="0" algn="l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9pPr>
                    </a:lstStyle>
                    <a:p>
                      <a:pPr marL="92075" indent="0" algn="l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OS, median (95% CI), months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NR</a:t>
                      </a:r>
                      <a:r>
                        <a:rPr lang="en-US" sz="1400" b="0" spc="-2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(33.0, </a:t>
                      </a:r>
                      <a:r>
                        <a:rPr lang="en-US" sz="1400" b="0" spc="-25" dirty="0">
                          <a:solidFill>
                            <a:schemeClr val="tx1"/>
                          </a:solidFill>
                        </a:rPr>
                        <a:t>NR)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NR</a:t>
                      </a:r>
                      <a:r>
                        <a:rPr lang="en-US" sz="1400" b="0" spc="-2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(25.2, </a:t>
                      </a:r>
                      <a:r>
                        <a:rPr lang="en-US" sz="1400" b="0" spc="-25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NR)</a:t>
                      </a:r>
                      <a:endParaRPr lang="en-US" sz="14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4192702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92075" indent="0" algn="l"/>
                      <a:endParaRPr lang="en-US" sz="1000" baseline="30000">
                        <a:latin typeface="GSK Precision" pitchFamily="2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GSK Precision Light"/>
                        </a:defRPr>
                      </a:lvl9pPr>
                    </a:lstStyle>
                    <a:p>
                      <a:pPr marL="92075" indent="0" algn="l"/>
                      <a:r>
                        <a:rPr lang="en-US" sz="1400" dirty="0"/>
                        <a:t>HR</a:t>
                      </a:r>
                      <a:r>
                        <a:rPr lang="en-US" sz="1400" baseline="30000" dirty="0"/>
                        <a:t> </a:t>
                      </a:r>
                      <a:r>
                        <a:rPr lang="en-US" sz="1400" dirty="0"/>
                        <a:t> (95% CI)</a:t>
                      </a:r>
                      <a:r>
                        <a:rPr lang="en-US" sz="1400" baseline="30000" dirty="0"/>
                        <a:t>‡</a:t>
                      </a:r>
                      <a:endParaRPr lang="en-US" sz="1400" baseline="30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598170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400" b="0" dirty="0"/>
                        <a:t>0.77</a:t>
                      </a:r>
                      <a:r>
                        <a:rPr lang="en-US" sz="1400" b="1" spc="-5" dirty="0"/>
                        <a:t> </a:t>
                      </a:r>
                      <a:r>
                        <a:rPr lang="en-US" sz="1400" dirty="0"/>
                        <a:t>(0.53, </a:t>
                      </a:r>
                      <a:r>
                        <a:rPr lang="en-US" sz="1400" spc="-10" dirty="0"/>
                        <a:t>1.14)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38654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283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49BAF-AC53-48B1-77C9-11F042BB3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A82670-909E-1CAC-1375-F28E55555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93" y="390760"/>
            <a:ext cx="1135837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Belantamab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Mafodotin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21B33-88FB-9F6D-23D2-3EC9A3C7E854}"/>
              </a:ext>
            </a:extLst>
          </p:cNvPr>
          <p:cNvSpPr txBox="1"/>
          <p:nvPr/>
        </p:nvSpPr>
        <p:spPr>
          <a:xfrm>
            <a:off x="453096" y="1351508"/>
            <a:ext cx="114241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698"/>
              </a:buClr>
              <a:buSzPts val="2400"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Belamaf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 generally well tolerated off-the-shelf approach with no CRS/ICANS monitoring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698"/>
              </a:buClr>
              <a:buSzPts val="2400"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Therapeutic option in frail/elderly patients.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698"/>
              </a:buClr>
              <a:buSzPts val="2400"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Arial"/>
                <a:cs typeface="Arial"/>
                <a:sym typeface="Arial"/>
              </a:rPr>
              <a:t>Can be given in community oncology setting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Belamaf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combination with bortezomib/dexamethasone (Bela-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approved in US for RRMM ≥2 prior lines of therapy (October, 2025)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Significant PFS and OS benefit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BelaVd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vs. daratumumab, bortezomib, dexamethasone in DREAMM-7 study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18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8E03-FEAD-4F1F-04B3-3960DDB9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574032"/>
            <a:ext cx="10358967" cy="1143000"/>
          </a:xfrm>
        </p:spPr>
        <p:txBody>
          <a:bodyPr/>
          <a:lstStyle/>
          <a:p>
            <a:r>
              <a:rPr lang="en-US" sz="3800" dirty="0"/>
              <a:t>Case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486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C2FC4-ED41-576A-8332-BE4E3A09B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48ABB2-372B-B174-A0D7-546BB37A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2955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Arial"/>
                <a:cs typeface="Arial"/>
              </a:rPr>
              <a:t>Patient Case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6619DD9-00CF-80A1-61DD-19A96B6C0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5B616B"/>
              </a:solidFill>
              <a:effectLst/>
              <a:uLnTx/>
              <a:uFillTx/>
              <a:latin typeface="system-u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b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02B562-F598-7809-B7CC-14C17532FC93}"/>
              </a:ext>
            </a:extLst>
          </p:cNvPr>
          <p:cNvSpPr txBox="1"/>
          <p:nvPr/>
        </p:nvSpPr>
        <p:spPr>
          <a:xfrm>
            <a:off x="409172" y="1390711"/>
            <a:ext cx="116824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79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y.o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woman with relapsed/refractory myeloma.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Diagnosed in 2019.  Standard risk disease.  Initial presentation with bone lesions and anemia.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Line 1: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induction.  Declines transplant.  Continues on lenalidomide maintenance until disease progression in 2024.  Best response very good partial response (VGPR).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Line 2: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Daratumumab, pomalidomide, dexamethasone.  Disease progression in January, 2026 with slowly rising M-protein of 1.1 g/dL from nadir of 0.4 g/dL.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4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6E8D8-D408-2735-D403-A875DE238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D2377A-112F-C96E-43AD-FE968CCD0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2955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Arial"/>
                <a:cs typeface="Arial"/>
              </a:rPr>
              <a:t>Patient Case (Cont)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7C5D1A-4450-0D75-974B-82F0ECB5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5B616B"/>
              </a:solidFill>
              <a:effectLst/>
              <a:uLnTx/>
              <a:uFillTx/>
              <a:latin typeface="system-u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b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930D35-0326-1A1F-6C49-90D7B780CE52}"/>
              </a:ext>
            </a:extLst>
          </p:cNvPr>
          <p:cNvSpPr txBox="1"/>
          <p:nvPr/>
        </p:nvSpPr>
        <p:spPr>
          <a:xfrm>
            <a:off x="509587" y="1339596"/>
            <a:ext cx="1117282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79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y.o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woman with relapsed/refractory myeloma.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Discussed treatment options with patient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Lives alone about 45 minutes from local oncology office.  Has a pet dog that she cares for.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Has 2 adult children that live out-of-state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Other medical history includes type 2 diabetes, hypertension, osteoarthritis of bilateral knees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CART discussed, not feasible due to lack of caregiver support.  Lives 3 hours from nearest CART center.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Bispecific also discussed (although not yet approved at the time with 3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line therapy).  Still needs caregiver support during step-up dosing period which she doesn’t have.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0BD2-EF19-4223-84F8-4A9BF76B0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EE25DD-7E0D-E204-E2CF-B9BE9DCC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2955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Arial"/>
                <a:cs typeface="Arial"/>
              </a:rPr>
              <a:t>Patient Case (Cont)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9D8AF8B-AE70-A5D4-9766-28C8D2CE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5B616B"/>
              </a:solidFill>
              <a:effectLst/>
              <a:uLnTx/>
              <a:uFillTx/>
              <a:latin typeface="system-u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b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3E4FD-38E3-2314-0799-49BD63F024B4}"/>
              </a:ext>
            </a:extLst>
          </p:cNvPr>
          <p:cNvSpPr txBox="1"/>
          <p:nvPr/>
        </p:nvSpPr>
        <p:spPr>
          <a:xfrm>
            <a:off x="509587" y="1271372"/>
            <a:ext cx="111728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79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y.o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woman with relapsed/refractory myeloma.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 decides to proceed with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belantamab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mafodotin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bortezomib, dexamethasone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Dosing started at 1.9 mg/kg (lower dose than 2.5 mg/kg in label) q4 weeks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Pre-C2 evaluation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M-protein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downtrending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from 1.1 g/dL to 0.7 g/dL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Grade 1 keratopathy (no visual acuity changes pre-Cycle 2)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Belamaf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1.9 mg/kg given for cycle 2, but dosing interval preemptively changed to q8 week thereafter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56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Best response VGPR.  Continues on q8 week dosing with maximum grade 1 keratopathy.  No visual acuity changes.</a:t>
            </a:r>
          </a:p>
        </p:txBody>
      </p:sp>
    </p:spTree>
    <p:extLst>
      <p:ext uri="{BB962C8B-B14F-4D97-AF65-F5344CB8AC3E}">
        <p14:creationId xmlns:p14="http://schemas.microsoft.com/office/powerpoint/2010/main" val="39587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0DB3C-4D16-39B0-7B04-565442EF8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8708-5DDA-CBCD-6E82-0D772C8DE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1F586-3148-86C8-55F2-8ED724593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are you sequencing belantamab mafodotin/bortezomib/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dexamethasone relative to other treatment strategies for R/R MM, and how does this vary for individual patients?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Does belantamab mafodotin still have activity after BCMA-targeted CAR T-cell therapy and/or bispecific antibodies? 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belantamab mafodotin be combined with agents other than bortezomib/dexamethasone?</a:t>
            </a:r>
          </a:p>
        </p:txBody>
      </p:sp>
    </p:spTree>
    <p:extLst>
      <p:ext uri="{BB962C8B-B14F-4D97-AF65-F5344CB8AC3E}">
        <p14:creationId xmlns:p14="http://schemas.microsoft.com/office/powerpoint/2010/main" val="16330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904413" y="1023908"/>
            <a:ext cx="7696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Networked iPads are available.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914639" y="6264897"/>
            <a:ext cx="10360152" cy="5032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assistance, please raise your hand. Devices will be collected at the conclusion of the activity.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920479" y="1894220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Review Program Slides: Tap the Program Slides button to review speaker presentations and other program content.</a:t>
            </a: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1920479" y="3031902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Answer Survey Questions: Complete the pre- and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postmeeting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surveys. Survey questions will be discussed throughout the meeting.</a:t>
            </a: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920479" y="4221088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Ask a Question: Tap Ask a Question to submit a challenging case or question for discussion. We will aim to address as many questions as possible during the program.</a:t>
            </a:r>
          </a:p>
        </p:txBody>
      </p:sp>
      <p:pic>
        <p:nvPicPr>
          <p:cNvPr id="27" name="Picture 26" descr="ASCO-GI-16_iPad-icons_v1fr-slid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1847994"/>
            <a:ext cx="1005840" cy="769902"/>
          </a:xfrm>
          <a:prstGeom prst="rect">
            <a:avLst/>
          </a:prstGeom>
        </p:spPr>
      </p:pic>
      <p:pic>
        <p:nvPicPr>
          <p:cNvPr id="28" name="Picture 27" descr="ASCO-GI-16_iPad-icons_v1fr-questi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4191650"/>
            <a:ext cx="1005840" cy="776111"/>
          </a:xfrm>
          <a:prstGeom prst="rect">
            <a:avLst/>
          </a:prstGeom>
        </p:spPr>
      </p:pic>
      <p:pic>
        <p:nvPicPr>
          <p:cNvPr id="29" name="Picture 28" descr="ASCO-GI-16_iPad-icons_v1fr-surve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3017431"/>
            <a:ext cx="1005840" cy="7746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143000"/>
          </a:xfrm>
        </p:spPr>
        <p:txBody>
          <a:bodyPr/>
          <a:lstStyle/>
          <a:p>
            <a:r>
              <a:rPr lang="en-US" dirty="0"/>
              <a:t>Clinicians in the Meeting Room</a:t>
            </a:r>
          </a:p>
        </p:txBody>
      </p:sp>
    </p:spTree>
    <p:extLst>
      <p:ext uri="{BB962C8B-B14F-4D97-AF65-F5344CB8AC3E}">
        <p14:creationId xmlns:p14="http://schemas.microsoft.com/office/powerpoint/2010/main" val="30264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26720" cy="6858000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975360" y="1097280"/>
            <a:ext cx="103632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B7E1D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ONS 2026 SYMPOSIUM  ·  PRESENTATION 6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975360" y="1706880"/>
            <a:ext cx="10363200" cy="2072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Tolerability Considerations with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Belantamab Mafodotin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975360" y="3962400"/>
            <a:ext cx="731520" cy="73152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975360" y="4206240"/>
            <a:ext cx="103632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Mary Steinbach, DNP, APRN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B7E1D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Huntsman Cancer Institute  ·  University of Utah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975360" y="5913120"/>
            <a:ext cx="10363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267" normalizeH="0" baseline="0" noProof="0" dirty="0">
                <a:ln>
                  <a:noFill/>
                </a:ln>
                <a:solidFill>
                  <a:srgbClr val="B7E1D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Saturday, May 16, 2026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AA99C873-6290-2CE2-797B-C73B13EDE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80" t="-1521" r="-1751" b="61478"/>
          <a:stretch>
            <a:fillRect/>
          </a:stretch>
        </p:blipFill>
        <p:spPr bwMode="auto">
          <a:xfrm>
            <a:off x="7200900" y="2036396"/>
            <a:ext cx="3943377" cy="33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WHAT IT IS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Belantamab mafodotin: an Antibody Drug Conjugate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09600" y="1767840"/>
            <a:ext cx="5486400" cy="432816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09600" y="1767840"/>
            <a:ext cx="97536" cy="4328160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914400" y="1889760"/>
            <a:ext cx="49987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How I explain it to patients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914400" y="2377440"/>
            <a:ext cx="4998720" cy="2682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Belantamab is an antibody-drug conjugate — a “smart bomb.” An antibody finds BCMA on the myeloma cell, and a tiny chemo payload (MMAF) is delivered directly inside. It also recruits the immune system. Given as a 30–60 minute IV infusion, every 3 to 8 weeks depending on regimen.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914400" y="5303520"/>
            <a:ext cx="499872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No step-up dosing. No mandatory hospitalization. Outpatient infusion.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6583680" y="1889760"/>
            <a:ext cx="4998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How it works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583680" y="5120640"/>
            <a:ext cx="499872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1" u="none" strike="noStrike" kern="1200" cap="none" spc="0" normalizeH="0" baseline="0" noProof="0" dirty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The same payload also reaches corneal cells — that’s where ocular AEs come from.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Belantamab Mafodotin Tolerability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PHASE 3 EVIDENCE — KEY TAKEAWAYS ONLY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8715" y="755904"/>
            <a:ext cx="11174569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Where belantamab fits today: DREAMM-7 &amp; DREAMM-8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09600" y="1767840"/>
            <a:ext cx="5364480" cy="3108960"/>
          </a:xfrm>
          <a:prstGeom prst="rect">
            <a:avLst/>
          </a:prstGeom>
          <a:solidFill>
            <a:srgbClr val="FFFFFF"/>
          </a:solidFill>
          <a:ln w="9525">
            <a:solidFill>
              <a:srgbClr val="D6DEE8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09600" y="1767840"/>
            <a:ext cx="5364480" cy="97536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853440" y="1950720"/>
            <a:ext cx="48768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DREAMM-7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853440" y="2377440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 + Vd  vs  Dara + Vd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853440" y="2743200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≥1 prior line of therapy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853440" y="3230880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Median PFS: 36.6 vs 13.4 mo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53440" y="3596640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HR 0.41   ·   OS at 36 mo: 74% vs 60%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53440" y="4267200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Belantamab arm doubled PFS.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217920" y="1767840"/>
            <a:ext cx="5364480" cy="3108960"/>
          </a:xfrm>
          <a:prstGeom prst="rect">
            <a:avLst/>
          </a:prstGeom>
          <a:solidFill>
            <a:srgbClr val="FFFFFF"/>
          </a:solidFill>
          <a:ln w="9525">
            <a:solidFill>
              <a:srgbClr val="D6DEE8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6217920" y="1767840"/>
            <a:ext cx="5364480" cy="97536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461760" y="1950720"/>
            <a:ext cx="48768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DREAMM-8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461760" y="2377440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 + Pd  vs  Bortezomib + Pd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461760" y="2743200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≥1 prior line incl. lenalidomide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461760" y="3230880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Median PFS: NR vs 12.7 mo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6461760" y="3596640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HR 0.52   ·   ≥CR rate: 40% vs 16%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461760" y="4267200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Belantamab arm doubled PFS.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609600" y="5181600"/>
            <a:ext cx="10972800" cy="1036320"/>
          </a:xfrm>
          <a:prstGeom prst="rect">
            <a:avLst/>
          </a:prstGeom>
          <a:solidFill>
            <a:srgbClr val="FCE9C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609600" y="5181600"/>
            <a:ext cx="97536" cy="1036320"/>
          </a:xfrm>
          <a:prstGeom prst="rect">
            <a:avLst/>
          </a:prstGeom>
          <a:solidFill>
            <a:srgbClr val="C77F1F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914400" y="5242560"/>
            <a:ext cx="106070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Bottom line:  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Both phase-3 trials show meaningful PFS gains over standard triplets — </a:t>
            </a: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the trade-off is ocular toxicity, which is what the rest of this talk is about.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Belantamab Mafodotin Tolerability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INCIDENCE &amp; SEVERITY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Ocular adverse events - how often and how bad?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09600" y="1767840"/>
            <a:ext cx="2560320" cy="188976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09600" y="1767840"/>
            <a:ext cx="2560320" cy="97536"/>
          </a:xfrm>
          <a:prstGeom prst="rect">
            <a:avLst/>
          </a:prstGeom>
          <a:solidFill>
            <a:srgbClr val="C77F1F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609600" y="1926336"/>
            <a:ext cx="256032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~70-80%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731520" y="2804160"/>
            <a:ext cx="231648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any-grade ocular AE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(DREAMM-2, -7, -8)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377184" y="1767840"/>
            <a:ext cx="2560320" cy="188976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3377184" y="1767840"/>
            <a:ext cx="2560320" cy="97536"/>
          </a:xfrm>
          <a:prstGeom prst="rect">
            <a:avLst/>
          </a:prstGeom>
          <a:solidFill>
            <a:srgbClr val="C77F1F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3377184" y="1926336"/>
            <a:ext cx="256032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~30-45%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499104" y="2804160"/>
            <a:ext cx="231648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Grade 3+ ocular AE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at label dose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144768" y="1767840"/>
            <a:ext cx="2560320" cy="188976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6144768" y="1767840"/>
            <a:ext cx="2560320" cy="97536"/>
          </a:xfrm>
          <a:prstGeom prst="rect">
            <a:avLst/>
          </a:prstGeom>
          <a:solidFill>
            <a:srgbClr val="C77F1F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144768" y="1926336"/>
            <a:ext cx="256032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~25%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266688" y="2804160"/>
            <a:ext cx="231648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best-corrected vision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decline ≥2 lines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8912352" y="1767840"/>
            <a:ext cx="2560320" cy="188976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8912352" y="1767840"/>
            <a:ext cx="2560320" cy="97536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912352" y="1926336"/>
            <a:ext cx="256032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~95%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034272" y="2804160"/>
            <a:ext cx="231648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events that resolve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with dose modification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09600" y="3901440"/>
            <a:ext cx="109728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What patients describe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09600" y="4389120"/>
            <a:ext cx="10972800" cy="1889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Blurry or fluctuating vision — “like looking through wax paper”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Dry, gritty eyes; foreign-body sensation; light sensitivity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Trouble reading or driving — usually 1–2 cycles in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Nearly all symptoms reverse with dose hold/reduction; permanent visual loss is rare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Belantamab Mafodotin Tolerability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EXAM FINDINGS + SYMPTOMS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How ocular AEs are graded — the KVA scale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0"/>
          <p:cNvGraphicFramePr>
            <a:graphicFrameLocks noGrp="1"/>
          </p:cNvGraphicFramePr>
          <p:nvPr/>
        </p:nvGraphicFramePr>
        <p:xfrm>
          <a:off x="609600" y="1767840"/>
          <a:ext cx="10972800" cy="3048000"/>
        </p:xfrm>
        <a:graphic>
          <a:graphicData uri="http://schemas.openxmlformats.org/drawingml/2006/table">
            <a:tbl>
              <a:tblPr/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5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Grade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Corneal exam (MEC)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Best-corrected visual acuity (BCVA)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Action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>
                          <a:solidFill>
                            <a:srgbClr val="0F2A4A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Mild superficial keratopathy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Decline 1 line from baseline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Continue at current dose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>
                          <a:solidFill>
                            <a:srgbClr val="0F2A4A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Moderate superficial keratopathy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Decline 2–3 lines (no worse than 20/200)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Hold until ≤G1; resume at reduced dose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>
                          <a:solidFill>
                            <a:srgbClr val="0F2A4A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Severe superficial keratopathy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Decline &gt;3 lines (worse than 20/200, better than 20/2000)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Hold; resume at reduced dose when ≤G1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>
                          <a:solidFill>
                            <a:srgbClr val="0F2A4A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Corneal epithelial defect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Worse than 20/2000 in better eye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1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Discontinue</a:t>
                      </a:r>
                      <a:endParaRPr lang="en-US" sz="15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 2"/>
          <p:cNvSpPr/>
          <p:nvPr/>
        </p:nvSpPr>
        <p:spPr>
          <a:xfrm>
            <a:off x="609600" y="5669280"/>
            <a:ext cx="10972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Document at every visit: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BCVA in each eye, slit-lamp findings (MEC grade), and any patient-reported visual symptoms.  Always grade by the worst eye.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3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Belantamab Mafodotin Tolerability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BASELINE OPHTHALMOLOGY EVALUATION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Set up the eye care plan before cycle 1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09600" y="1828800"/>
            <a:ext cx="853440" cy="853440"/>
          </a:xfrm>
          <a:prstGeom prst="ellipse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609600" y="1828800"/>
            <a:ext cx="85344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1706880" y="1767840"/>
            <a:ext cx="9875520" cy="1341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Refer everyone — before the first dose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Send every patient to ophthalmology before cycle 1.  Don’t wait for symptoms.  Establish baseline so you can compare later.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609600" y="3291840"/>
            <a:ext cx="853440" cy="853440"/>
          </a:xfrm>
          <a:prstGeom prst="ellipse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609600" y="3291840"/>
            <a:ext cx="85344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1706880" y="3230880"/>
            <a:ext cx="9875520" cy="1341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Document baseline exam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Visual acuity (best corrected, both eyes); slit-lamp; corneal exam.  Treat any pre-existing dry eye, blepharitis, or contact-lens damage now.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09600" y="4754880"/>
            <a:ext cx="853440" cy="853440"/>
          </a:xfrm>
          <a:prstGeom prst="ellipse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09600" y="4754880"/>
            <a:ext cx="85344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706880" y="4693920"/>
            <a:ext cx="9875520" cy="1341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Counsel &amp; equip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Preservative-free lubricating drops 4–8×/day, starting before cycle 1.  Pause contact lens wear during therapy.  Sunglasses for photosensitivity.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Belantamab Mafodotin Tolerability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ONGOING MONITORING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On treatment: who looks at the eyes, and when?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0"/>
          <p:cNvGraphicFramePr>
            <a:graphicFrameLocks noGrp="1"/>
          </p:cNvGraphicFramePr>
          <p:nvPr/>
        </p:nvGraphicFramePr>
        <p:xfrm>
          <a:off x="609600" y="1767840"/>
          <a:ext cx="10972800" cy="335280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When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Eye assessment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Done by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Before every dose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BCVA (Snellen / hand-held card), symptom check, dry-eye review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Infusion-clinic RN or APP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Before each dose (per label) 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Slit-lamp + corneal exam (MEC grading)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Ophthalmology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Anytime symptoms change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Same-day or next-day ophthalmology re-evaluation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Ophthalmology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After dose hold/reduction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Re-grade KVA before resuming; confirm ≤G1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600" dirty="0">
                          <a:solidFill>
                            <a:srgbClr val="1F293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Ophthalmology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hape 2"/>
          <p:cNvSpPr/>
          <p:nvPr/>
        </p:nvSpPr>
        <p:spPr>
          <a:xfrm>
            <a:off x="609600" y="5242560"/>
            <a:ext cx="10972800" cy="91440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09600" y="5242560"/>
            <a:ext cx="97536" cy="914400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/>
          <p:cNvSpPr/>
          <p:nvPr/>
        </p:nvSpPr>
        <p:spPr>
          <a:xfrm>
            <a:off x="914400" y="5303520"/>
            <a:ext cx="1060704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Patient action plan:  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Call same-day for any new blurry vision, eye pain, foreign-body sensation, or sensitivity to light.  Don’t wait for the next infusion.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5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Belantamab Mafodotin Tolerability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MANAGEMENT FRAMEWORK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When ocular AEs happen: hold, reduce, restart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09600" y="1767840"/>
            <a:ext cx="10972800" cy="950976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09600" y="1767840"/>
            <a:ext cx="158496" cy="950976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950976" y="1865376"/>
            <a:ext cx="30480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G1: keep going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4023360" y="1865376"/>
            <a:ext cx="737616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Continue full dose. Reinforce lubricating drops. Re-check at the next visit.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09600" y="2889504"/>
            <a:ext cx="10972800" cy="950976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09600" y="2889504"/>
            <a:ext cx="158496" cy="950976"/>
          </a:xfrm>
          <a:prstGeom prst="rect">
            <a:avLst/>
          </a:prstGeom>
          <a:solidFill>
            <a:srgbClr val="C77F1F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50976" y="2987040"/>
            <a:ext cx="30480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G2: hold the dose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023360" y="2987040"/>
            <a:ext cx="737616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Hold belantamab. Continue lubricating drops. Re-evaluate q3wk. Resume at one dose level lower (1.9 → 1.4 mg/kg) once ≤G1.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09600" y="4011168"/>
            <a:ext cx="10972800" cy="950976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609600" y="4011168"/>
            <a:ext cx="158496" cy="950976"/>
          </a:xfrm>
          <a:prstGeom prst="rect">
            <a:avLst/>
          </a:prstGeom>
          <a:solidFill>
            <a:srgbClr val="C77F1F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50976" y="4108704"/>
            <a:ext cx="30480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G3: hold longer, reduce more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023360" y="4108704"/>
            <a:ext cx="737616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Hold; co-manage with ophthalmology. Resume at the next reduced dose (1.4 → 0.95 mg/kg) once ≤G1. Some regimens extend interval to q8wk.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09600" y="5132832"/>
            <a:ext cx="10972800" cy="950976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609600" y="5132832"/>
            <a:ext cx="158496" cy="950976"/>
          </a:xfrm>
          <a:prstGeom prst="rect">
            <a:avLst/>
          </a:prstGeom>
          <a:solidFill>
            <a:srgbClr val="0F2A4A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50976" y="5230368"/>
            <a:ext cx="30480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G4: discontinue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4023360" y="5230368"/>
            <a:ext cx="737616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Permanent discontinuation. Refer to ophthalmology for ongoing care.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Belantamab Mafodotin Tolerability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OTHER COMMON &amp; UNCOMMON AES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Beyond the eyes: other toxicities to watch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09600" y="1767840"/>
            <a:ext cx="3535680" cy="445008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09600" y="1767840"/>
            <a:ext cx="3535680" cy="97536"/>
          </a:xfrm>
          <a:prstGeom prst="rect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829056" y="1950720"/>
            <a:ext cx="31699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Thrombocytopenia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9056" y="2377440"/>
            <a:ext cx="31699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55%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829056" y="2987040"/>
            <a:ext cx="3169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any-grade  ·  ~25% G3+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829056" y="3413760"/>
            <a:ext cx="3230880" cy="2682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Most common hematologic AE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Check CBC before each dose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Hold for platelets &lt;50; transfuse &lt;10 or per institutional threshold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Resolves with dose hold/modification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4352544" y="1767840"/>
            <a:ext cx="3535680" cy="445008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4352544" y="1767840"/>
            <a:ext cx="3535680" cy="97536"/>
          </a:xfrm>
          <a:prstGeom prst="rect">
            <a:avLst/>
          </a:prstGeom>
          <a:solidFill>
            <a:srgbClr val="C77F1F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572000" y="1950720"/>
            <a:ext cx="31699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Infusion reactions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572000" y="2377440"/>
            <a:ext cx="31699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C77F1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~20%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572000" y="2987040"/>
            <a:ext cx="3169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mostly first infusion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572000" y="3413760"/>
            <a:ext cx="3230880" cy="2682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Fever, chills, rash, hypotension during/within hours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Premedicate at first sign or with prior reaction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Slow rate, hold, treat with steroids/antihistamines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Most patients can continue therapy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8095488" y="1767840"/>
            <a:ext cx="3535680" cy="4450080"/>
          </a:xfrm>
          <a:prstGeom prst="rect">
            <a:avLst/>
          </a:prstGeom>
          <a:solidFill>
            <a:srgbClr val="F4F6F9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8095488" y="1767840"/>
            <a:ext cx="3535680" cy="97536"/>
          </a:xfrm>
          <a:prstGeom prst="rect">
            <a:avLst/>
          </a:prstGeom>
          <a:solidFill>
            <a:srgbClr val="0F2A4A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314944" y="1950720"/>
            <a:ext cx="31699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Infections &amp; misc.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8314944" y="2377440"/>
            <a:ext cx="31699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varies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314944" y="2987040"/>
            <a:ext cx="3169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URTI, pneumonia, herpes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8314944" y="3413760"/>
            <a:ext cx="3230880" cy="2682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URI/pneumonia — flu, COVID, RSV vaccines beforehand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Pyrexia, fatigue, nausea — supportive care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Mild LFT elevations — monitor each cycle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Less infection risk than BCMA bispecifics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Belantamab Mafodotin Tolerability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90144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533" normalizeH="0" baseline="0" noProof="0" dirty="0">
                <a:ln>
                  <a:noFill/>
                </a:ln>
                <a:solidFill>
                  <a:srgbClr val="0E8C8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TAKE-HOME PEARLS FOR THE INFUSION NURSE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731520"/>
            <a:ext cx="109728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What I want you to remember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09600" y="1767840"/>
            <a:ext cx="670560" cy="670560"/>
          </a:xfrm>
          <a:prstGeom prst="ellipse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609600" y="1767840"/>
            <a:ext cx="6705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1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1524000" y="1706880"/>
            <a:ext cx="100584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Set up ophthalmology BEFORE cycle 1.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 baseline exam, lubricating drops, and patient counseling done up front prevents most surprises later.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609600" y="2718816"/>
            <a:ext cx="670560" cy="670560"/>
          </a:xfrm>
          <a:prstGeom prst="ellipse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609600" y="2718816"/>
            <a:ext cx="6705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2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1524000" y="2657856"/>
            <a:ext cx="100584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Eye AEs are the price of efficacy — but they’re reversible.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DREAMM-7 and -8 doubled PFS over standard triplets.  ~95% of ocular events resolve with dose modification.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09600" y="3669792"/>
            <a:ext cx="670560" cy="670560"/>
          </a:xfrm>
          <a:prstGeom prst="ellipse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09600" y="3669792"/>
            <a:ext cx="6705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3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524000" y="3608832"/>
            <a:ext cx="100584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Grade by the worst eye.  Hold early, restart slow.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Symptoms + BCVA + slit-lamp.  Don’t push through G2 — a brief hold with dose reduction usually fixes it.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609600" y="4620768"/>
            <a:ext cx="670560" cy="670560"/>
          </a:xfrm>
          <a:prstGeom prst="ellipse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09600" y="4620768"/>
            <a:ext cx="6705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4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524000" y="4559808"/>
            <a:ext cx="100584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Lubricating drops are mandatory, not optional.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Preservative-free, 4–8×/day, starting before cycle 1.  Counsel patients to keep them in pocket and purse.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09600" y="5571744"/>
            <a:ext cx="670560" cy="670560"/>
          </a:xfrm>
          <a:prstGeom prst="ellipse">
            <a:avLst/>
          </a:prstGeom>
          <a:solidFill>
            <a:srgbClr val="0E8C8C"/>
          </a:solidFill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09600" y="5571744"/>
            <a:ext cx="6705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34" charset="0"/>
                <a:ea typeface="Cambria" pitchFamily="34" charset="-122"/>
                <a:cs typeface="Cambria" pitchFamily="34" charset="-120"/>
              </a:rPr>
              <a:t>5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524000" y="5510784"/>
            <a:ext cx="1005840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F2A4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Empower the patient to call early.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2937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Any new blur, dryness, pain, or light sensitivity → call.  This is the single biggest predictor of a good ocular outcome.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09600" y="6461760"/>
            <a:ext cx="914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748B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Belantamab Mafodotin Tolerability  ·  M. Steinbach  ·  ONS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100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1.xml><?xml version="1.0" encoding="utf-8"?>
<a:theme xmlns:a="http://schemas.openxmlformats.org/drawingml/2006/main" name="SCRI and SMO Theme">
  <a:themeElements>
    <a:clrScheme name="SCRI Custom 1">
      <a:dk1>
        <a:srgbClr val="295698"/>
      </a:dk1>
      <a:lt1>
        <a:srgbClr val="FFFFFF"/>
      </a:lt1>
      <a:dk2>
        <a:srgbClr val="295698"/>
      </a:dk2>
      <a:lt2>
        <a:srgbClr val="0C2340"/>
      </a:lt2>
      <a:accent1>
        <a:srgbClr val="0089CA"/>
      </a:accent1>
      <a:accent2>
        <a:srgbClr val="AFDFE1"/>
      </a:accent2>
      <a:accent3>
        <a:srgbClr val="EAD922"/>
      </a:accent3>
      <a:accent4>
        <a:srgbClr val="EC7625"/>
      </a:accent4>
      <a:accent5>
        <a:srgbClr val="009490"/>
      </a:accent5>
      <a:accent6>
        <a:srgbClr val="637592"/>
      </a:accent6>
      <a:hlink>
        <a:srgbClr val="0089CA"/>
      </a:hlink>
      <a:folHlink>
        <a:srgbClr val="0089C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SCRI and SMO Theme">
  <a:themeElements>
    <a:clrScheme name="SCRI Custom 1">
      <a:dk1>
        <a:srgbClr val="295698"/>
      </a:dk1>
      <a:lt1>
        <a:srgbClr val="FFFFFF"/>
      </a:lt1>
      <a:dk2>
        <a:srgbClr val="295698"/>
      </a:dk2>
      <a:lt2>
        <a:srgbClr val="0C2340"/>
      </a:lt2>
      <a:accent1>
        <a:srgbClr val="0089CA"/>
      </a:accent1>
      <a:accent2>
        <a:srgbClr val="AFDFE1"/>
      </a:accent2>
      <a:accent3>
        <a:srgbClr val="EAD922"/>
      </a:accent3>
      <a:accent4>
        <a:srgbClr val="EC7625"/>
      </a:accent4>
      <a:accent5>
        <a:srgbClr val="009490"/>
      </a:accent5>
      <a:accent6>
        <a:srgbClr val="637592"/>
      </a:accent6>
      <a:hlink>
        <a:srgbClr val="0089CA"/>
      </a:hlink>
      <a:folHlink>
        <a:srgbClr val="0089C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ine at to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Kite Template_Subhead Option">
  <a:themeElements>
    <a:clrScheme name="Custom 6">
      <a:dk1>
        <a:srgbClr val="6C7C8D"/>
      </a:dk1>
      <a:lt1>
        <a:srgbClr val="FFFFFF"/>
      </a:lt1>
      <a:dk2>
        <a:srgbClr val="302864"/>
      </a:dk2>
      <a:lt2>
        <a:srgbClr val="535353"/>
      </a:lt2>
      <a:accent1>
        <a:srgbClr val="57BDBB"/>
      </a:accent1>
      <a:accent2>
        <a:srgbClr val="BE0F5F"/>
      </a:accent2>
      <a:accent3>
        <a:srgbClr val="302763"/>
      </a:accent3>
      <a:accent4>
        <a:srgbClr val="C41F40"/>
      </a:accent4>
      <a:accent5>
        <a:srgbClr val="F78E2E"/>
      </a:accent5>
      <a:accent6>
        <a:srgbClr val="2452A7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91440" tIns="45720" rIns="91440" bIns="45720" rtlCol="0" anchor="t">
        <a:spAutoFit/>
      </a:bodyPr>
      <a:lstStyle>
        <a:defPPr marL="285750" indent="-285750" algn="l">
          <a:buFont typeface="Arial" panose="020B0604020202020204" pitchFamily="34" charset="0"/>
          <a:buChar char="•"/>
          <a:defRPr sz="14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85301</TotalTime>
  <Words>12289</Words>
  <Application>Microsoft Macintosh PowerPoint</Application>
  <PresentationFormat>Widescreen</PresentationFormat>
  <Paragraphs>1798</Paragraphs>
  <Slides>123</Slides>
  <Notes>75</Notes>
  <HiddenSlides>0</HiddenSlides>
  <MMClips>0</MMClips>
  <ScaleCrop>false</ScaleCrop>
  <HeadingPairs>
    <vt:vector size="8" baseType="variant">
      <vt:variant>
        <vt:lpstr>Fonts Used</vt:lpstr>
      </vt:variant>
      <vt:variant>
        <vt:i4>33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70" baseType="lpstr">
      <vt:lpstr>ＭＳ Ｐゴシック</vt:lpstr>
      <vt:lpstr>Aharoni</vt:lpstr>
      <vt:lpstr>Aptos</vt:lpstr>
      <vt:lpstr>Aptos Display</vt:lpstr>
      <vt:lpstr>Arial</vt:lpstr>
      <vt:lpstr>Arial Narrow</vt:lpstr>
      <vt:lpstr>Calibri</vt:lpstr>
      <vt:lpstr>Calibri Light</vt:lpstr>
      <vt:lpstr>Cambria</vt:lpstr>
      <vt:lpstr>Century Gothic</vt:lpstr>
      <vt:lpstr>Courier New</vt:lpstr>
      <vt:lpstr>ElsevierSans</vt:lpstr>
      <vt:lpstr>Franklin Gothic Book</vt:lpstr>
      <vt:lpstr>Geneva</vt:lpstr>
      <vt:lpstr>Georgia</vt:lpstr>
      <vt:lpstr>Grandview Display</vt:lpstr>
      <vt:lpstr>GSK Precision</vt:lpstr>
      <vt:lpstr>Helvetica</vt:lpstr>
      <vt:lpstr>Helvetica Light</vt:lpstr>
      <vt:lpstr>Montserrat</vt:lpstr>
      <vt:lpstr>Open Sans</vt:lpstr>
      <vt:lpstr>Poppins</vt:lpstr>
      <vt:lpstr>Poppins Light</vt:lpstr>
      <vt:lpstr>Poppins Medium</vt:lpstr>
      <vt:lpstr>Poppins SemiBold</vt:lpstr>
      <vt:lpstr>Segoe UI</vt:lpstr>
      <vt:lpstr>Symbol</vt:lpstr>
      <vt:lpstr>System Font Regular</vt:lpstr>
      <vt:lpstr>system-ui</vt:lpstr>
      <vt:lpstr>Times</vt:lpstr>
      <vt:lpstr>Times New Roman</vt:lpstr>
      <vt:lpstr>Wingdings</vt:lpstr>
      <vt:lpstr>ヒラギノ角ゴ Pro W3</vt:lpstr>
      <vt:lpstr>1_Default Design</vt:lpstr>
      <vt:lpstr>2_Default Design</vt:lpstr>
      <vt:lpstr>Custom Design</vt:lpstr>
      <vt:lpstr>Line at top</vt:lpstr>
      <vt:lpstr>7_Office Theme</vt:lpstr>
      <vt:lpstr>2_Kite Template_Subhead Option</vt:lpstr>
      <vt:lpstr>1_Office Theme</vt:lpstr>
      <vt:lpstr>5_Office Theme</vt:lpstr>
      <vt:lpstr>DashVTI</vt:lpstr>
      <vt:lpstr>2022_CCO_Template</vt:lpstr>
      <vt:lpstr>SCRI and SMO Theme</vt:lpstr>
      <vt:lpstr>Office 2013 - 2022 Theme</vt:lpstr>
      <vt:lpstr>1_SCRI and SMO Theme</vt:lpstr>
      <vt:lpstr>think-cell Slide</vt:lpstr>
      <vt:lpstr>Relapsed/Refractory Multiple Myeloma</vt:lpstr>
      <vt:lpstr>Faculty</vt:lpstr>
      <vt:lpstr>Dr Faiman — Disclosures</vt:lpstr>
      <vt:lpstr>Dr Lee — Disclosures</vt:lpstr>
      <vt:lpstr>Ms Steinbach — Disclosures</vt:lpstr>
      <vt:lpstr>Dr Callander — Disclosures</vt:lpstr>
      <vt:lpstr>Commercial Support</vt:lpstr>
      <vt:lpstr>PowerPoint Presentation</vt:lpstr>
      <vt:lpstr>Clinicians in the Meeting Room</vt:lpstr>
      <vt:lpstr>Clinicians Attending via Zoom</vt:lpstr>
      <vt:lpstr>About the Enduring Program</vt:lpstr>
      <vt:lpstr>PowerPoint Presentation</vt:lpstr>
      <vt:lpstr>“Recent Advances in Cancer Care — New Paradigms,  Novel Agents and What It Means for the Oncology Nurse” Eighteenth Annual RTP-ONS NCPD Symposium Series</vt:lpstr>
      <vt:lpstr>New Agents, Therapies and Regimens </vt:lpstr>
      <vt:lpstr>Relapsed/Refractory Multiple Myeloma</vt:lpstr>
      <vt:lpstr>Agenda</vt:lpstr>
      <vt:lpstr>Agenda</vt:lpstr>
      <vt:lpstr>Discussion Questions</vt:lpstr>
      <vt:lpstr>Agenda</vt:lpstr>
      <vt:lpstr>Role of Chimeric Antigen Receptor (CAR) T-Cell Therapy in Relapsed/Refractory (R/R) Multiple Myeloma (MM) </vt:lpstr>
      <vt:lpstr>What makes a good CAR-T target</vt:lpstr>
      <vt:lpstr>PowerPoint Presentation</vt:lpstr>
      <vt:lpstr>KarMMa: idecabtagene vicleucel, the “OG”</vt:lpstr>
      <vt:lpstr>CARTITUDE-1: A Phase 1b/2</vt:lpstr>
      <vt:lpstr>CARTITUDE-1: Efficacy Response</vt:lpstr>
      <vt:lpstr>Ide-cel vs. SOC –KarMMa 3</vt:lpstr>
      <vt:lpstr>CARTITUDE-4: Cilta-cel vs. SOC: approved for “2nd line” </vt:lpstr>
      <vt:lpstr>PowerPoint Presentation</vt:lpstr>
      <vt:lpstr>PowerPoint Presentation</vt:lpstr>
      <vt:lpstr>PowerPoint Presentation</vt:lpstr>
      <vt:lpstr> BETTER RESPONSE BY TARGETING 2 RECEPTORS:  AZD0120: A Novel BCMA/CD19 Dual CAR T</vt:lpstr>
      <vt:lpstr>Study Design</vt:lpstr>
      <vt:lpstr>Case Presentation</vt:lpstr>
      <vt:lpstr>PowerPoint Presentation</vt:lpstr>
      <vt:lpstr>Discussion Questions</vt:lpstr>
      <vt:lpstr>Tolerability and Other Practical Considerations with CAR T-Cell Therapy</vt:lpstr>
      <vt:lpstr>Overview of the CAR T-cell manufacturing and delivery processes </vt:lpstr>
      <vt:lpstr>Three main considerations: Acute and delayed</vt:lpstr>
      <vt:lpstr>Understanding CRS and Neurologic Events</vt:lpstr>
      <vt:lpstr>PowerPoint Presentation</vt:lpstr>
      <vt:lpstr>PowerPoint Presentation</vt:lpstr>
      <vt:lpstr> Outpatient considerations</vt:lpstr>
      <vt:lpstr>PowerPoint Presentation</vt:lpstr>
      <vt:lpstr>PowerPoint Presentation</vt:lpstr>
      <vt:lpstr>Case Presentation</vt:lpstr>
      <vt:lpstr>Case Presentation </vt:lpstr>
      <vt:lpstr>Discussion Questions</vt:lpstr>
      <vt:lpstr>Agenda</vt:lpstr>
      <vt:lpstr>PowerPoint Presentation</vt:lpstr>
      <vt:lpstr>What is a Bispecific T-cell Antibody?</vt:lpstr>
      <vt:lpstr>PowerPoint Presentation</vt:lpstr>
      <vt:lpstr>Bispecific T-Cell Antibodies Summary</vt:lpstr>
      <vt:lpstr>PowerPoint Presentation</vt:lpstr>
      <vt:lpstr>MajesTEC-9 Phase III Trial Design</vt:lpstr>
      <vt:lpstr>Phase I/II MonumenTAL-1 Study: ORR</vt:lpstr>
      <vt:lpstr>Myeloma Bispecific Antibody Summary</vt:lpstr>
      <vt:lpstr>Case Presentation</vt:lpstr>
      <vt:lpstr>Patient Case</vt:lpstr>
      <vt:lpstr>Patient Case (Cont)</vt:lpstr>
      <vt:lpstr>Patient Case (Cont)</vt:lpstr>
      <vt:lpstr>Discussion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Presentation</vt:lpstr>
      <vt:lpstr>PowerPoint Presentation</vt:lpstr>
      <vt:lpstr>Discussion Questions</vt:lpstr>
      <vt:lpstr>Agenda</vt:lpstr>
      <vt:lpstr>PowerPoint Presentation</vt:lpstr>
      <vt:lpstr>Belantamab Mafodotin (Belamaf)</vt:lpstr>
      <vt:lpstr>Belamaf Efficacy (DREAMM-2)</vt:lpstr>
      <vt:lpstr>Belamaf vs Pomalidomide/Dexamethasone (DREAMM-3)</vt:lpstr>
      <vt:lpstr>DREAMM-7: BelaVd vs. DVd</vt:lpstr>
      <vt:lpstr>PowerPoint Presentation</vt:lpstr>
      <vt:lpstr> DREAMM-8: BelaPd versus PVd</vt:lpstr>
      <vt:lpstr> DREAMM-8: PFS and OS</vt:lpstr>
      <vt:lpstr>Belantamab Mafodotin Summary</vt:lpstr>
      <vt:lpstr>Case Presentation</vt:lpstr>
      <vt:lpstr>Patient Case</vt:lpstr>
      <vt:lpstr>Patient Case (Cont)</vt:lpstr>
      <vt:lpstr>Patient Case (Cont)</vt:lpstr>
      <vt:lpstr>Discussion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Presentation</vt:lpstr>
      <vt:lpstr>PowerPoint Presentation</vt:lpstr>
      <vt:lpstr>Agenda</vt:lpstr>
      <vt:lpstr>Potential Role of Cereblon E3 Ligase Modulators (CELMoDs) in MM </vt:lpstr>
      <vt:lpstr>Celmods bind to cereblon, keeping it active so that targets like Aiolos and Ikaros can be degraded</vt:lpstr>
      <vt:lpstr>PowerPoint Presentation</vt:lpstr>
      <vt:lpstr>Mezigdomide Plus Vd or Kd in R/R MM: Study Design</vt:lpstr>
      <vt:lpstr>Mezigdomide Plus Vd or Kd in R/R MM:  PFS and Response</vt:lpstr>
      <vt:lpstr>EXCALIBER Phase III trial: coprimary endpoints of MRD negativity and PFS: met endpoint! Expected accelerated FDA approval 8/2026</vt:lpstr>
      <vt:lpstr>SUCCESSOR-2: phase III study met primary endpoint of improved PFS</vt:lpstr>
      <vt:lpstr>Stay tuned for many CELMoDs combinations: drugs may enhance the activity of T cell redirecting therapies</vt:lpstr>
      <vt:lpstr>Case Presentation</vt:lpstr>
      <vt:lpstr>PowerPoint Presentation</vt:lpstr>
      <vt:lpstr>Discussion Questions</vt:lpstr>
      <vt:lpstr>Tolerability/Toxicity Considerations with the Use of CELMoDs in MM</vt:lpstr>
      <vt:lpstr>PowerPoint Presentation</vt:lpstr>
      <vt:lpstr>PowerPoint Presentation</vt:lpstr>
      <vt:lpstr>PowerPoint Presentation</vt:lpstr>
      <vt:lpstr>Case Presentation</vt:lpstr>
      <vt:lpstr>Case Presentation </vt:lpstr>
      <vt:lpstr>Discussion Questions</vt:lpstr>
      <vt:lpstr>Discussion Questions</vt:lpstr>
      <vt:lpstr>Oral Selective Estrogen Receptor Degraders in Breast Cancer</vt:lpstr>
      <vt:lpstr>Thank you for joining us! Please take a moment to complete the survey currently up on Zoom. Your feedback is very important to us. The survey will remain open up to 5 minutes after the meeting ends.   To Claim NCPD Credit In-person attendees: Please refer to the program syllabus for the NCPD credit link or QR code.  Virtual attendees: The NCPD credit link is posted in the chat room.  NCPD/ONCC credit information will be emailed  to each participant within 1 to 2 business days.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Kathryn Ault Ziel</cp:lastModifiedBy>
  <cp:revision>8109</cp:revision>
  <cp:lastPrinted>2020-10-06T19:03:59Z</cp:lastPrinted>
  <dcterms:created xsi:type="dcterms:W3CDTF">2013-03-19T19:50:02Z</dcterms:created>
  <dcterms:modified xsi:type="dcterms:W3CDTF">2026-05-15T23:44:57Z</dcterms:modified>
  <cp:category/>
</cp:coreProperties>
</file>