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112.jpg" ContentType="image/jpg"/>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2.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ags/tag35.xml" ContentType="application/vnd.openxmlformats-officedocument.presentationml.tags+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431" r:id="rId1"/>
    <p:sldMasterId id="2147484449" r:id="rId2"/>
    <p:sldMasterId id="2147484603" r:id="rId3"/>
    <p:sldMasterId id="2147484616" r:id="rId4"/>
    <p:sldMasterId id="2147484629" r:id="rId5"/>
    <p:sldMasterId id="2147484647" r:id="rId6"/>
    <p:sldMasterId id="2147484737" r:id="rId7"/>
    <p:sldMasterId id="2147484751" r:id="rId8"/>
  </p:sldMasterIdLst>
  <p:notesMasterIdLst>
    <p:notesMasterId r:id="rId149"/>
  </p:notesMasterIdLst>
  <p:handoutMasterIdLst>
    <p:handoutMasterId r:id="rId150"/>
  </p:handoutMasterIdLst>
  <p:sldIdLst>
    <p:sldId id="2147480744" r:id="rId9"/>
    <p:sldId id="2147480709" r:id="rId10"/>
    <p:sldId id="2147480082" r:id="rId11"/>
    <p:sldId id="2147480732" r:id="rId12"/>
    <p:sldId id="2147480734" r:id="rId13"/>
    <p:sldId id="2147480739" r:id="rId14"/>
    <p:sldId id="13407" r:id="rId15"/>
    <p:sldId id="2147480704" r:id="rId16"/>
    <p:sldId id="2147472720" r:id="rId17"/>
    <p:sldId id="2147472024" r:id="rId18"/>
    <p:sldId id="306" r:id="rId19"/>
    <p:sldId id="359" r:id="rId20"/>
    <p:sldId id="2147480747" r:id="rId21"/>
    <p:sldId id="271" r:id="rId22"/>
    <p:sldId id="2147480746" r:id="rId23"/>
    <p:sldId id="2147480073" r:id="rId24"/>
    <p:sldId id="2147480748" r:id="rId25"/>
    <p:sldId id="2147480753" r:id="rId26"/>
    <p:sldId id="307" r:id="rId27"/>
    <p:sldId id="308" r:id="rId28"/>
    <p:sldId id="283" r:id="rId29"/>
    <p:sldId id="305" r:id="rId30"/>
    <p:sldId id="264" r:id="rId31"/>
    <p:sldId id="265" r:id="rId32"/>
    <p:sldId id="266" r:id="rId33"/>
    <p:sldId id="258" r:id="rId34"/>
    <p:sldId id="263" r:id="rId35"/>
    <p:sldId id="2147480754" r:id="rId36"/>
    <p:sldId id="273" r:id="rId37"/>
    <p:sldId id="274" r:id="rId38"/>
    <p:sldId id="275" r:id="rId39"/>
    <p:sldId id="276" r:id="rId40"/>
    <p:sldId id="277" r:id="rId41"/>
    <p:sldId id="279" r:id="rId42"/>
    <p:sldId id="280" r:id="rId43"/>
    <p:sldId id="281" r:id="rId44"/>
    <p:sldId id="309" r:id="rId45"/>
    <p:sldId id="282" r:id="rId46"/>
    <p:sldId id="2147480749" r:id="rId47"/>
    <p:sldId id="2147480783" r:id="rId48"/>
    <p:sldId id="11066" r:id="rId49"/>
    <p:sldId id="11045" r:id="rId50"/>
    <p:sldId id="334" r:id="rId51"/>
    <p:sldId id="2147483437" r:id="rId52"/>
    <p:sldId id="2147480784" r:id="rId53"/>
    <p:sldId id="2146848116" r:id="rId54"/>
    <p:sldId id="2146848103" r:id="rId55"/>
    <p:sldId id="2147483431" r:id="rId56"/>
    <p:sldId id="2147483435" r:id="rId57"/>
    <p:sldId id="11057" r:id="rId58"/>
    <p:sldId id="2147480772" r:id="rId59"/>
    <p:sldId id="2147480699" r:id="rId60"/>
    <p:sldId id="2146848130" r:id="rId61"/>
    <p:sldId id="2146848093" r:id="rId62"/>
    <p:sldId id="2146848073" r:id="rId63"/>
    <p:sldId id="2147483627" r:id="rId64"/>
    <p:sldId id="2147483636" r:id="rId65"/>
    <p:sldId id="261" r:id="rId66"/>
    <p:sldId id="2147483637" r:id="rId67"/>
    <p:sldId id="2147483638" r:id="rId68"/>
    <p:sldId id="2147483639" r:id="rId69"/>
    <p:sldId id="2147483640" r:id="rId70"/>
    <p:sldId id="2147483641" r:id="rId71"/>
    <p:sldId id="278" r:id="rId72"/>
    <p:sldId id="2147483642" r:id="rId73"/>
    <p:sldId id="2147483643" r:id="rId74"/>
    <p:sldId id="289" r:id="rId75"/>
    <p:sldId id="313" r:id="rId76"/>
    <p:sldId id="291" r:id="rId77"/>
    <p:sldId id="267" r:id="rId78"/>
    <p:sldId id="2147480750" r:id="rId79"/>
    <p:sldId id="2147472009" r:id="rId80"/>
    <p:sldId id="257" r:id="rId81"/>
    <p:sldId id="2147483439" r:id="rId82"/>
    <p:sldId id="2147480768" r:id="rId83"/>
    <p:sldId id="2147480769" r:id="rId84"/>
    <p:sldId id="2147480763" r:id="rId85"/>
    <p:sldId id="259" r:id="rId86"/>
    <p:sldId id="2147480770" r:id="rId87"/>
    <p:sldId id="287" r:id="rId88"/>
    <p:sldId id="2147482269" r:id="rId89"/>
    <p:sldId id="294" r:id="rId90"/>
    <p:sldId id="2147483440" r:id="rId91"/>
    <p:sldId id="2147480773" r:id="rId92"/>
    <p:sldId id="2147480774" r:id="rId93"/>
    <p:sldId id="288" r:id="rId94"/>
    <p:sldId id="2147480751" r:id="rId95"/>
    <p:sldId id="2147483644" r:id="rId96"/>
    <p:sldId id="2147483410" r:id="rId97"/>
    <p:sldId id="2147480830" r:id="rId98"/>
    <p:sldId id="11143" r:id="rId99"/>
    <p:sldId id="11131" r:id="rId100"/>
    <p:sldId id="2147480681" r:id="rId101"/>
    <p:sldId id="2147483445" r:id="rId102"/>
    <p:sldId id="2147480799" r:id="rId103"/>
    <p:sldId id="2147483449" r:id="rId104"/>
    <p:sldId id="2147480835" r:id="rId105"/>
    <p:sldId id="2147480837" r:id="rId106"/>
    <p:sldId id="2147483429" r:id="rId107"/>
    <p:sldId id="2147483645" r:id="rId108"/>
    <p:sldId id="292" r:id="rId109"/>
    <p:sldId id="2147483647" r:id="rId110"/>
    <p:sldId id="256" r:id="rId111"/>
    <p:sldId id="338" r:id="rId112"/>
    <p:sldId id="329" r:id="rId113"/>
    <p:sldId id="330" r:id="rId114"/>
    <p:sldId id="331" r:id="rId115"/>
    <p:sldId id="333" r:id="rId116"/>
    <p:sldId id="332" r:id="rId117"/>
    <p:sldId id="260" r:id="rId118"/>
    <p:sldId id="335" r:id="rId119"/>
    <p:sldId id="336" r:id="rId120"/>
    <p:sldId id="337" r:id="rId121"/>
    <p:sldId id="2147480752" r:id="rId122"/>
    <p:sldId id="262" r:id="rId123"/>
    <p:sldId id="1595" r:id="rId124"/>
    <p:sldId id="3207" r:id="rId125"/>
    <p:sldId id="2147472010" r:id="rId126"/>
    <p:sldId id="2147480649" r:id="rId127"/>
    <p:sldId id="2147480651" r:id="rId128"/>
    <p:sldId id="2147480646" r:id="rId129"/>
    <p:sldId id="2147480652" r:id="rId130"/>
    <p:sldId id="2147480655" r:id="rId131"/>
    <p:sldId id="2147480656" r:id="rId132"/>
    <p:sldId id="2147480657" r:id="rId133"/>
    <p:sldId id="268" r:id="rId134"/>
    <p:sldId id="295" r:id="rId135"/>
    <p:sldId id="2147480653" r:id="rId136"/>
    <p:sldId id="2147480654" r:id="rId137"/>
    <p:sldId id="293" r:id="rId138"/>
    <p:sldId id="290" r:id="rId139"/>
    <p:sldId id="269" r:id="rId140"/>
    <p:sldId id="270" r:id="rId141"/>
    <p:sldId id="284" r:id="rId142"/>
    <p:sldId id="272" r:id="rId143"/>
    <p:sldId id="286" r:id="rId144"/>
    <p:sldId id="296" r:id="rId145"/>
    <p:sldId id="285" r:id="rId146"/>
    <p:sldId id="297" r:id="rId147"/>
    <p:sldId id="3329" r:id="rId148"/>
  </p:sldIdLst>
  <p:sldSz cx="12192000" cy="6858000"/>
  <p:notesSz cx="7772400" cy="10058400"/>
  <p:custDataLst>
    <p:tags r:id="rId151"/>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04"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C8965"/>
    <a:srgbClr val="F7E2E1"/>
    <a:srgbClr val="E4EDF2"/>
    <a:srgbClr val="E4EEF3"/>
    <a:srgbClr val="EDF5F9"/>
    <a:srgbClr val="E3EDF2"/>
    <a:srgbClr val="E3ECF2"/>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30" autoAdjust="0"/>
    <p:restoredTop sz="95646" autoAdjust="0"/>
  </p:normalViewPr>
  <p:slideViewPr>
    <p:cSldViewPr>
      <p:cViewPr varScale="1">
        <p:scale>
          <a:sx n="95" d="100"/>
          <a:sy n="95" d="100"/>
        </p:scale>
        <p:origin x="200" y="672"/>
      </p:cViewPr>
      <p:guideLst>
        <p:guide orient="horz" pos="4208"/>
        <p:guide pos="3704"/>
        <p:guide pos="6208"/>
        <p:guide pos="332"/>
      </p:guideLst>
    </p:cSldViewPr>
  </p:slideViewPr>
  <p:outlineViewPr>
    <p:cViewPr varScale="1">
      <p:scale>
        <a:sx n="170" d="200"/>
        <a:sy n="170" d="200"/>
      </p:scale>
      <p:origin x="0" y="-149912"/>
    </p:cViewPr>
  </p:outlineViewPr>
  <p:notesTextViewPr>
    <p:cViewPr>
      <p:scale>
        <a:sx n="55" d="100"/>
        <a:sy n="55"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handoutMaster" Target="handoutMasters/handoutMaster1.xml"/><Relationship Id="rId155" Type="http://schemas.openxmlformats.org/officeDocument/2006/relationships/theme" Target="theme/theme1.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tags" Target="tags/tag1.xml"/><Relationship Id="rId156" Type="http://schemas.openxmlformats.org/officeDocument/2006/relationships/tableStyles" Target="tableStyle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commentAuthors" Target="commentAuthors.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presProps" Target="pres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viewProps" Target="viewProps.xml"/><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mskcc.root.mskcc.org\dfsroot\HumanGenetics\Niehaus%20Center\PIP\Anna\Clinical%20Actionability%20abstract\For%20ASCO%20Slides\Part%20C%20Database%20for%20overall%20denom%205_5_20.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D94-4FE9-9380-24222A3A48C6}"/>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D94-4FE9-9380-24222A3A48C6}"/>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D94-4FE9-9380-24222A3A48C6}"/>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D94-4FE9-9380-24222A3A48C6}"/>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D94-4FE9-9380-24222A3A48C6}"/>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BD94-4FE9-9380-24222A3A48C6}"/>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BD94-4FE9-9380-24222A3A48C6}"/>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BD94-4FE9-9380-24222A3A48C6}"/>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BD94-4FE9-9380-24222A3A48C6}"/>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BD94-4FE9-9380-24222A3A48C6}"/>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5-BD94-4FE9-9380-24222A3A48C6}"/>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7-BD94-4FE9-9380-24222A3A48C6}"/>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9-BD94-4FE9-9380-24222A3A48C6}"/>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B-BD94-4FE9-9380-24222A3A48C6}"/>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D-BD94-4FE9-9380-24222A3A48C6}"/>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F-BD94-4FE9-9380-24222A3A48C6}"/>
              </c:ext>
            </c:extLst>
          </c:dPt>
          <c:dPt>
            <c:idx val="16"/>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BD94-4FE9-9380-24222A3A48C6}"/>
              </c:ext>
            </c:extLst>
          </c:dPt>
          <c:dPt>
            <c:idx val="17"/>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3-BD94-4FE9-9380-24222A3A48C6}"/>
              </c:ext>
            </c:extLst>
          </c:dPt>
          <c:dPt>
            <c:idx val="18"/>
            <c:bubble3D val="0"/>
            <c:spPr>
              <a:solidFill>
                <a:schemeClr val="accent1">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5-BD94-4FE9-9380-24222A3A48C6}"/>
              </c:ext>
            </c:extLst>
          </c:dPt>
          <c:dPt>
            <c:idx val="19"/>
            <c:bubble3D val="0"/>
            <c:spPr>
              <a:solidFill>
                <a:schemeClr val="accent2">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7-BD94-4FE9-9380-24222A3A48C6}"/>
              </c:ext>
            </c:extLst>
          </c:dPt>
          <c:dPt>
            <c:idx val="20"/>
            <c:bubble3D val="0"/>
            <c:spPr>
              <a:solidFill>
                <a:schemeClr val="accent3">
                  <a:lumMod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9-BD94-4FE9-9380-24222A3A48C6}"/>
              </c:ext>
            </c:extLst>
          </c:dPt>
          <c:dLbls>
            <c:dLbl>
              <c:idx val="1"/>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BD94-4FE9-9380-24222A3A48C6}"/>
                </c:ext>
              </c:extLst>
            </c:dLbl>
            <c:dLbl>
              <c:idx val="2"/>
              <c:layout>
                <c:manualLayout>
                  <c:x val="-1.0283322519153334E-2"/>
                  <c:y val="-1.8537321411792266E-2"/>
                </c:manualLayout>
              </c:layout>
              <c:tx>
                <c:rich>
                  <a:bodyPr rot="0" spcFirstLastPara="1" vertOverflow="ellipsis" vert="horz" wrap="square" lIns="38100" tIns="19050" rIns="38100" bIns="19050" anchor="ctr" anchorCtr="1">
                    <a:noAutofit/>
                  </a:bodyPr>
                  <a:lstStyle/>
                  <a:p>
                    <a:pPr>
                      <a:defRPr sz="1600" b="1" i="0" u="none" strike="noStrike" kern="1200" spc="0" baseline="0">
                        <a:solidFill>
                          <a:schemeClr val="tx1"/>
                        </a:solidFill>
                        <a:latin typeface="+mn-lt"/>
                        <a:ea typeface="+mn-ea"/>
                        <a:cs typeface="+mn-cs"/>
                      </a:defRPr>
                    </a:pPr>
                    <a:r>
                      <a:rPr lang="en-US" sz="1600">
                        <a:solidFill>
                          <a:schemeClr val="tx1"/>
                        </a:solidFill>
                      </a:rPr>
                      <a:t>Pancreas</a:t>
                    </a:r>
                  </a:p>
                  <a:p>
                    <a:pPr>
                      <a:defRPr sz="1600" b="1" i="0" u="none" strike="noStrike" kern="1200" spc="0" baseline="0">
                        <a:solidFill>
                          <a:schemeClr val="tx1"/>
                        </a:solidFill>
                        <a:latin typeface="+mn-lt"/>
                        <a:ea typeface="+mn-ea"/>
                        <a:cs typeface="+mn-cs"/>
                      </a:defRPr>
                    </a:pPr>
                    <a:r>
                      <a:rPr lang="en-US" sz="1600">
                        <a:solidFill>
                          <a:schemeClr val="tx1"/>
                        </a:solidFill>
                      </a:rPr>
                      <a:t>N= 1,446, 12%</a:t>
                    </a: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layout>
                    <c:manualLayout>
                      <c:w val="0.15380103132369519"/>
                      <c:h val="0.12790751774136605"/>
                    </c:manualLayout>
                  </c15:layout>
                  <c15:showDataLabelsRange val="0"/>
                </c:ext>
                <c:ext xmlns:c16="http://schemas.microsoft.com/office/drawing/2014/chart" uri="{C3380CC4-5D6E-409C-BE32-E72D297353CC}">
                  <c16:uniqueId val="{00000005-BD94-4FE9-9380-24222A3A48C6}"/>
                </c:ext>
              </c:extLst>
            </c:dLbl>
            <c:dLbl>
              <c:idx val="3"/>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BD94-4FE9-9380-24222A3A48C6}"/>
                </c:ext>
              </c:extLst>
            </c:dLbl>
            <c:dLbl>
              <c:idx val="4"/>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BD94-4FE9-9380-24222A3A48C6}"/>
                </c:ext>
              </c:extLst>
            </c:dLbl>
            <c:dLbl>
              <c:idx val="5"/>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BD94-4FE9-9380-24222A3A48C6}"/>
                </c:ext>
              </c:extLst>
            </c:dLbl>
            <c:dLbl>
              <c:idx val="6"/>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D-BD94-4FE9-9380-24222A3A48C6}"/>
                </c:ext>
              </c:extLst>
            </c:dLbl>
            <c:dLbl>
              <c:idx val="7"/>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2">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F-BD94-4FE9-9380-24222A3A48C6}"/>
                </c:ext>
              </c:extLst>
            </c:dLbl>
            <c:dLbl>
              <c:idx val="8"/>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1-BD94-4FE9-9380-24222A3A48C6}"/>
                </c:ext>
              </c:extLst>
            </c:dLbl>
            <c:dLbl>
              <c:idx val="9"/>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3-BD94-4FE9-9380-24222A3A48C6}"/>
                </c:ext>
              </c:extLst>
            </c:dLbl>
            <c:dLbl>
              <c:idx val="1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5">
                          <a:lumMod val="6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5-BD94-4FE9-9380-24222A3A48C6}"/>
                </c:ext>
              </c:extLst>
            </c:dLbl>
            <c:dLbl>
              <c:idx val="11"/>
              <c:layout>
                <c:manualLayout>
                  <c:x val="-4.8803530675718222E-2"/>
                  <c:y val="-2.5135996275062845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chemeClr val="accent6">
                            <a:lumMod val="60000"/>
                          </a:schemeClr>
                        </a:solidFill>
                        <a:latin typeface="+mn-lt"/>
                        <a:ea typeface="+mn-ea"/>
                        <a:cs typeface="+mn-cs"/>
                      </a:defRPr>
                    </a:pPr>
                    <a:fld id="{1CC6466E-0D56-49BA-AB37-B8FEFC116E63}" type="CATEGORYNAME">
                      <a:rPr lang="en-US" sz="1400" smtClean="0"/>
                      <a:pPr>
                        <a:defRPr sz="1400" b="1" i="0" u="none" strike="noStrike" kern="1200" spc="0" baseline="0">
                          <a:solidFill>
                            <a:schemeClr val="accent6">
                              <a:lumMod val="60000"/>
                            </a:schemeClr>
                          </a:solidFill>
                          <a:latin typeface="+mn-lt"/>
                          <a:ea typeface="+mn-ea"/>
                          <a:cs typeface="+mn-cs"/>
                        </a:defRPr>
                      </a:pPr>
                      <a:t>[CATEGORY NAME]</a:t>
                    </a:fld>
                    <a:r>
                      <a:rPr lang="en-US" sz="1400"/>
                      <a:t> </a:t>
                    </a:r>
                    <a:fld id="{FC5174B2-F9C1-44A7-AC1E-EAE5CB396CE9}" type="PERCENTAGE">
                      <a:rPr lang="en-US" sz="1400" baseline="0" smtClean="0"/>
                      <a:pPr>
                        <a:defRPr sz="1400" b="1" i="0" u="none" strike="noStrike" kern="1200" spc="0" baseline="0">
                          <a:solidFill>
                            <a:schemeClr val="accent6">
                              <a:lumMod val="60000"/>
                            </a:schemeClr>
                          </a:solidFill>
                          <a:latin typeface="+mn-lt"/>
                          <a:ea typeface="+mn-ea"/>
                          <a:cs typeface="+mn-cs"/>
                        </a:defRPr>
                      </a:pPr>
                      <a:t>[PERCENTAGE]</a:t>
                    </a:fld>
                    <a:endParaRPr lang="en-US" sz="140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BD94-4FE9-9380-24222A3A48C6}"/>
                </c:ext>
              </c:extLst>
            </c:dLbl>
            <c:dLbl>
              <c:idx val="12"/>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lumMod val="80000"/>
                          <a:lumOff val="20000"/>
                        </a:schemeClr>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19-BD94-4FE9-9380-24222A3A48C6}"/>
                </c:ext>
              </c:extLst>
            </c:dLbl>
            <c:dLbl>
              <c:idx val="13"/>
              <c:layout>
                <c:manualLayout>
                  <c:x val="-7.0365040530781395E-2"/>
                  <c:y val="-2.6283451283890112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4.9117719239455425E-2"/>
                      <c:h val="7.4908810213178967E-2"/>
                    </c:manualLayout>
                  </c15:layout>
                </c:ext>
                <c:ext xmlns:c16="http://schemas.microsoft.com/office/drawing/2014/chart" uri="{C3380CC4-5D6E-409C-BE32-E72D297353CC}">
                  <c16:uniqueId val="{0000001B-BD94-4FE9-9380-24222A3A48C6}"/>
                </c:ext>
              </c:extLst>
            </c:dLbl>
            <c:dLbl>
              <c:idx val="14"/>
              <c:layout>
                <c:manualLayout>
                  <c:x val="-2.62797169527836E-2"/>
                  <c:y val="-1.1585825882370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D-BD94-4FE9-9380-24222A3A48C6}"/>
                </c:ext>
              </c:extLst>
            </c:dLbl>
            <c:dLbl>
              <c:idx val="15"/>
              <c:layout>
                <c:manualLayout>
                  <c:x val="-8.2371016689532131E-2"/>
                  <c:y val="-7.2096976439656776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4">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4139672708677148"/>
                      <c:h val="8.6176976563101249E-2"/>
                    </c:manualLayout>
                  </c15:layout>
                </c:ext>
                <c:ext xmlns:c16="http://schemas.microsoft.com/office/drawing/2014/chart" uri="{C3380CC4-5D6E-409C-BE32-E72D297353CC}">
                  <c16:uniqueId val="{0000001F-BD94-4FE9-9380-24222A3A48C6}"/>
                </c:ext>
              </c:extLst>
            </c:dLbl>
            <c:dLbl>
              <c:idx val="16"/>
              <c:layout>
                <c:manualLayout>
                  <c:x val="-3.4277891677543797E-2"/>
                  <c:y val="-5.09776338824285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5">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1-BD94-4FE9-9380-24222A3A48C6}"/>
                </c:ext>
              </c:extLst>
            </c:dLbl>
            <c:dLbl>
              <c:idx val="17"/>
              <c:layout>
                <c:manualLayout>
                  <c:x val="-5.5303189217985327E-2"/>
                  <c:y val="-9.9638102588383001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6">
                          <a:lumMod val="80000"/>
                          <a:lumOff val="2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176643477906653"/>
                      <c:h val="8.6176976563101249E-2"/>
                    </c:manualLayout>
                  </c15:layout>
                </c:ext>
                <c:ext xmlns:c16="http://schemas.microsoft.com/office/drawing/2014/chart" uri="{C3380CC4-5D6E-409C-BE32-E72D297353CC}">
                  <c16:uniqueId val="{00000023-BD94-4FE9-9380-24222A3A48C6}"/>
                </c:ext>
              </c:extLst>
            </c:dLbl>
            <c:dLbl>
              <c:idx val="18"/>
              <c:layout>
                <c:manualLayout>
                  <c:x val="9.1407711140116706E-3"/>
                  <c:y val="-4.1708973176532403E-2"/>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lumMod val="8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5-BD94-4FE9-9380-24222A3A48C6}"/>
                </c:ext>
              </c:extLst>
            </c:dLbl>
            <c:dLbl>
              <c:idx val="19"/>
              <c:layout>
                <c:manualLayout>
                  <c:x val="5.0984401177147642E-2"/>
                  <c:y val="-6.712139240743159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spc="0" baseline="0">
                      <a:solidFill>
                        <a:schemeClr val="accent2">
                          <a:lumMod val="8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3543773910640206"/>
                      <c:h val="8.0614452609568066E-2"/>
                    </c:manualLayout>
                  </c15:layout>
                </c:ext>
                <c:ext xmlns:c16="http://schemas.microsoft.com/office/drawing/2014/chart" uri="{C3380CC4-5D6E-409C-BE32-E72D297353CC}">
                  <c16:uniqueId val="{00000027-BD94-4FE9-9380-24222A3A48C6}"/>
                </c:ext>
              </c:extLst>
            </c:dLbl>
            <c:dLbl>
              <c:idx val="20"/>
              <c:layout>
                <c:manualLayout>
                  <c:x val="3.2478329437486478E-2"/>
                  <c:y val="0"/>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3">
                          <a:lumMod val="80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29-BD94-4FE9-9380-24222A3A48C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'OVerall disease pie'!$M$3:$M$23</c:f>
              <c:strCache>
                <c:ptCount val="21"/>
                <c:pt idx="0">
                  <c:v>Breast</c:v>
                </c:pt>
                <c:pt idx="1">
                  <c:v>Prostate</c:v>
                </c:pt>
                <c:pt idx="2">
                  <c:v>Pancreas</c:v>
                </c:pt>
                <c:pt idx="3">
                  <c:v>Colorectal</c:v>
                </c:pt>
                <c:pt idx="4">
                  <c:v>Uterus</c:v>
                </c:pt>
                <c:pt idx="5">
                  <c:v>Ovary</c:v>
                </c:pt>
                <c:pt idx="6">
                  <c:v>Kidney</c:v>
                </c:pt>
                <c:pt idx="7">
                  <c:v>Sarcoma</c:v>
                </c:pt>
                <c:pt idx="8">
                  <c:v>Brain</c:v>
                </c:pt>
                <c:pt idx="9">
                  <c:v>Bladder</c:v>
                </c:pt>
                <c:pt idx="10">
                  <c:v>Bile Duct</c:v>
                </c:pt>
                <c:pt idx="11">
                  <c:v>Cancer of Unknown Primary</c:v>
                </c:pt>
                <c:pt idx="12">
                  <c:v>Stomach</c:v>
                </c:pt>
                <c:pt idx="13">
                  <c:v>Skin</c:v>
                </c:pt>
                <c:pt idx="14">
                  <c:v>Lung</c:v>
                </c:pt>
                <c:pt idx="15">
                  <c:v>Neuroblastoma</c:v>
                </c:pt>
                <c:pt idx="16">
                  <c:v>Thyroid</c:v>
                </c:pt>
                <c:pt idx="17">
                  <c:v>GE Junction</c:v>
                </c:pt>
                <c:pt idx="18">
                  <c:v>Esophagus</c:v>
                </c:pt>
                <c:pt idx="19">
                  <c:v>Mesothelioma</c:v>
                </c:pt>
                <c:pt idx="20">
                  <c:v>Other</c:v>
                </c:pt>
              </c:strCache>
            </c:strRef>
          </c:cat>
          <c:val>
            <c:numRef>
              <c:f>'OVerall disease pie'!$N$3:$N$23</c:f>
              <c:numCache>
                <c:formatCode>General</c:formatCode>
                <c:ptCount val="21"/>
                <c:pt idx="0">
                  <c:v>1711</c:v>
                </c:pt>
                <c:pt idx="1">
                  <c:v>1653</c:v>
                </c:pt>
                <c:pt idx="2">
                  <c:v>1446</c:v>
                </c:pt>
                <c:pt idx="3">
                  <c:v>1259</c:v>
                </c:pt>
                <c:pt idx="4">
                  <c:v>868</c:v>
                </c:pt>
                <c:pt idx="5">
                  <c:v>710</c:v>
                </c:pt>
                <c:pt idx="6">
                  <c:v>492</c:v>
                </c:pt>
                <c:pt idx="7">
                  <c:v>415</c:v>
                </c:pt>
                <c:pt idx="8">
                  <c:v>375</c:v>
                </c:pt>
                <c:pt idx="9">
                  <c:v>353</c:v>
                </c:pt>
                <c:pt idx="10">
                  <c:v>252</c:v>
                </c:pt>
                <c:pt idx="11">
                  <c:v>246</c:v>
                </c:pt>
                <c:pt idx="12">
                  <c:v>220</c:v>
                </c:pt>
                <c:pt idx="13">
                  <c:v>156</c:v>
                </c:pt>
                <c:pt idx="14">
                  <c:v>134</c:v>
                </c:pt>
                <c:pt idx="15">
                  <c:v>127</c:v>
                </c:pt>
                <c:pt idx="16">
                  <c:v>126</c:v>
                </c:pt>
                <c:pt idx="17">
                  <c:v>115</c:v>
                </c:pt>
                <c:pt idx="18">
                  <c:v>115</c:v>
                </c:pt>
                <c:pt idx="19">
                  <c:v>113</c:v>
                </c:pt>
                <c:pt idx="20">
                  <c:v>1088</c:v>
                </c:pt>
              </c:numCache>
            </c:numRef>
          </c:val>
          <c:extLst>
            <c:ext xmlns:c16="http://schemas.microsoft.com/office/drawing/2014/chart" uri="{C3380CC4-5D6E-409C-BE32-E72D297353CC}">
              <c16:uniqueId val="{0000002A-BD94-4FE9-9380-24222A3A48C6}"/>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Sheet1!$D$5</c:f>
              <c:strCache>
                <c:ptCount val="1"/>
                <c:pt idx="0">
                  <c:v>%</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3EAB-5E42-B0AF-2C547739F6BB}"/>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3EAB-5E42-B0AF-2C547739F6BB}"/>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3EAB-5E42-B0AF-2C547739F6B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3EAB-5E42-B0AF-2C547739F6BB}"/>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3EAB-5E42-B0AF-2C547739F6BB}"/>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3EAB-5E42-B0AF-2C547739F6BB}"/>
              </c:ext>
            </c:extLst>
          </c:dPt>
          <c:dLbls>
            <c:dLbl>
              <c:idx val="0"/>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3EAB-5E42-B0AF-2C547739F6BB}"/>
                </c:ext>
              </c:extLst>
            </c:dLbl>
            <c:dLbl>
              <c:idx val="1"/>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3EAB-5E42-B0AF-2C547739F6BB}"/>
                </c:ext>
              </c:extLst>
            </c:dLbl>
            <c:dLbl>
              <c:idx val="2"/>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3EAB-5E42-B0AF-2C547739F6BB}"/>
                </c:ext>
              </c:extLst>
            </c:dLbl>
            <c:dLbl>
              <c:idx val="3"/>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4"/>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7-3EAB-5E42-B0AF-2C547739F6BB}"/>
                </c:ext>
              </c:extLst>
            </c:dLbl>
            <c:dLbl>
              <c:idx val="4"/>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5"/>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9-3EAB-5E42-B0AF-2C547739F6BB}"/>
                </c:ext>
              </c:extLst>
            </c:dLbl>
            <c:dLbl>
              <c:idx val="5"/>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6"/>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B-3EAB-5E42-B0AF-2C547739F6BB}"/>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Sheet1!$C$6:$C$11</c:f>
              <c:strCache>
                <c:ptCount val="6"/>
                <c:pt idx="0">
                  <c:v>KRAS G12D</c:v>
                </c:pt>
                <c:pt idx="1">
                  <c:v>KRAS G12V</c:v>
                </c:pt>
                <c:pt idx="2">
                  <c:v>KRAS G12R</c:v>
                </c:pt>
                <c:pt idx="3">
                  <c:v>Other KRAS</c:v>
                </c:pt>
                <c:pt idx="4">
                  <c:v>KRAS WT</c:v>
                </c:pt>
                <c:pt idx="5">
                  <c:v>KRAS G12C</c:v>
                </c:pt>
              </c:strCache>
            </c:strRef>
          </c:cat>
          <c:val>
            <c:numRef>
              <c:f>Sheet1!$D$6:$D$11</c:f>
              <c:numCache>
                <c:formatCode>General</c:formatCode>
                <c:ptCount val="6"/>
                <c:pt idx="0">
                  <c:v>0.35</c:v>
                </c:pt>
                <c:pt idx="1">
                  <c:v>0.3</c:v>
                </c:pt>
                <c:pt idx="2">
                  <c:v>0.13</c:v>
                </c:pt>
                <c:pt idx="3">
                  <c:v>0.13</c:v>
                </c:pt>
                <c:pt idx="4">
                  <c:v>0.08</c:v>
                </c:pt>
                <c:pt idx="5">
                  <c:v>0.01</c:v>
                </c:pt>
              </c:numCache>
            </c:numRef>
          </c:val>
          <c:extLst>
            <c:ext xmlns:c16="http://schemas.microsoft.com/office/drawing/2014/chart" uri="{C3380CC4-5D6E-409C-BE32-E72D297353CC}">
              <c16:uniqueId val="{0000000C-3EAB-5E42-B0AF-2C547739F6BB}"/>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5.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ata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_rels/drawing15.xml.rels><?xml version="1.0" encoding="UTF-8" standalone="yes"?>
<Relationships xmlns="http://schemas.openxmlformats.org/package/2006/relationships"><Relationship Id="rId8" Type="http://schemas.openxmlformats.org/officeDocument/2006/relationships/image" Target="../media/image124.sv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svg"/><Relationship Id="rId1" Type="http://schemas.openxmlformats.org/officeDocument/2006/relationships/image" Target="../media/image117.png"/><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svg"/></Relationships>
</file>

<file path=ppt/diagrams/_rels/drawing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image" Target="../media/image68.svg"/><Relationship Id="rId9" Type="http://schemas.openxmlformats.org/officeDocument/2006/relationships/image" Target="../media/image7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CB7FA9-0017-41E8-AA60-8FEB74057C63}"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DE1124D-53DA-46AB-9175-1E18BE24C6ED}">
      <dgm:prSet/>
      <dgm:spPr/>
      <dgm:t>
        <a:bodyPr/>
        <a:lstStyle/>
        <a:p>
          <a:r>
            <a:rPr lang="en-US"/>
            <a:t>Overall 5-year survival doubled: 6% → 12%</a:t>
          </a:r>
        </a:p>
      </dgm:t>
    </dgm:pt>
    <dgm:pt modelId="{869BABCC-D367-43F7-9957-80671A8D804F}" type="parTrans" cxnId="{A6196E6F-9CCD-4F94-838A-FE77CE21F382}">
      <dgm:prSet/>
      <dgm:spPr/>
      <dgm:t>
        <a:bodyPr/>
        <a:lstStyle/>
        <a:p>
          <a:endParaRPr lang="en-US"/>
        </a:p>
      </dgm:t>
    </dgm:pt>
    <dgm:pt modelId="{31EFBFF3-F557-4CD7-9517-9B40556D13F0}" type="sibTrans" cxnId="{A6196E6F-9CCD-4F94-838A-FE77CE21F382}">
      <dgm:prSet/>
      <dgm:spPr/>
      <dgm:t>
        <a:bodyPr/>
        <a:lstStyle/>
        <a:p>
          <a:endParaRPr lang="en-US"/>
        </a:p>
      </dgm:t>
    </dgm:pt>
    <dgm:pt modelId="{6B87F9AC-8424-4CDF-811C-02896CA894C5}">
      <dgm:prSet/>
      <dgm:spPr/>
      <dgm:t>
        <a:bodyPr/>
        <a:lstStyle/>
        <a:p>
          <a:r>
            <a:rPr lang="en-US"/>
            <a:t>Localized disease survival nearly doubled: 24% → 46%</a:t>
          </a:r>
        </a:p>
      </dgm:t>
    </dgm:pt>
    <dgm:pt modelId="{DE41B4A7-A5A4-47A3-AEB6-B089B912A0B2}" type="parTrans" cxnId="{D3428113-78FC-49F1-B3E1-3BEF6205F1E8}">
      <dgm:prSet/>
      <dgm:spPr/>
      <dgm:t>
        <a:bodyPr/>
        <a:lstStyle/>
        <a:p>
          <a:endParaRPr lang="en-US"/>
        </a:p>
      </dgm:t>
    </dgm:pt>
    <dgm:pt modelId="{F218E96B-BFA1-4F0F-9D77-19A25D7661FD}" type="sibTrans" cxnId="{D3428113-78FC-49F1-B3E1-3BEF6205F1E8}">
      <dgm:prSet/>
      <dgm:spPr/>
      <dgm:t>
        <a:bodyPr/>
        <a:lstStyle/>
        <a:p>
          <a:endParaRPr lang="en-US"/>
        </a:p>
      </dgm:t>
    </dgm:pt>
    <dgm:pt modelId="{C97B17C1-6E6C-4AB3-92FE-DE4DFBE1DE21}">
      <dgm:prSet/>
      <dgm:spPr/>
      <dgm:t>
        <a:bodyPr/>
        <a:lstStyle/>
        <a:p>
          <a:r>
            <a:rPr lang="en-US"/>
            <a:t>Distant disease survival essentially unchanged: 2% → 3%</a:t>
          </a:r>
        </a:p>
      </dgm:t>
    </dgm:pt>
    <dgm:pt modelId="{C3694DC6-C1E8-43A9-ACD6-BD99F1024824}" type="parTrans" cxnId="{0400FC6F-C413-4803-B631-1651395BB34E}">
      <dgm:prSet/>
      <dgm:spPr/>
      <dgm:t>
        <a:bodyPr/>
        <a:lstStyle/>
        <a:p>
          <a:endParaRPr lang="en-US"/>
        </a:p>
      </dgm:t>
    </dgm:pt>
    <dgm:pt modelId="{2216ECBF-372F-49C8-93E0-DB195512BE30}" type="sibTrans" cxnId="{0400FC6F-C413-4803-B631-1651395BB34E}">
      <dgm:prSet/>
      <dgm:spPr/>
      <dgm:t>
        <a:bodyPr/>
        <a:lstStyle/>
        <a:p>
          <a:endParaRPr lang="en-US"/>
        </a:p>
      </dgm:t>
    </dgm:pt>
    <dgm:pt modelId="{4BB26D76-7130-4A52-8284-1DC2D79CCA69}">
      <dgm:prSet/>
      <dgm:spPr/>
      <dgm:t>
        <a:bodyPr/>
        <a:lstStyle/>
        <a:p>
          <a:r>
            <a:rPr lang="en-US"/>
            <a:t>1-year survival for metastatic disease improved: 14% → 22%</a:t>
          </a:r>
        </a:p>
      </dgm:t>
    </dgm:pt>
    <dgm:pt modelId="{6643205E-FD3F-4F68-A17E-F0558405C976}" type="parTrans" cxnId="{72559E41-6A01-4406-B643-76D4C6DB1922}">
      <dgm:prSet/>
      <dgm:spPr/>
      <dgm:t>
        <a:bodyPr/>
        <a:lstStyle/>
        <a:p>
          <a:endParaRPr lang="en-US"/>
        </a:p>
      </dgm:t>
    </dgm:pt>
    <dgm:pt modelId="{545636ED-A5CD-4FCA-B4FC-ED7143CF8B97}" type="sibTrans" cxnId="{72559E41-6A01-4406-B643-76D4C6DB1922}">
      <dgm:prSet/>
      <dgm:spPr/>
      <dgm:t>
        <a:bodyPr/>
        <a:lstStyle/>
        <a:p>
          <a:endParaRPr lang="en-US"/>
        </a:p>
      </dgm:t>
    </dgm:pt>
    <dgm:pt modelId="{E0583573-AFE3-4FB8-B6D2-33624BC66970}" type="pres">
      <dgm:prSet presAssocID="{57CB7FA9-0017-41E8-AA60-8FEB74057C63}" presName="hierChild1" presStyleCnt="0">
        <dgm:presLayoutVars>
          <dgm:chPref val="1"/>
          <dgm:dir/>
          <dgm:animOne val="branch"/>
          <dgm:animLvl val="lvl"/>
          <dgm:resizeHandles/>
        </dgm:presLayoutVars>
      </dgm:prSet>
      <dgm:spPr/>
    </dgm:pt>
    <dgm:pt modelId="{2734473B-B5C7-409D-B8F7-7CA5BFDF9700}" type="pres">
      <dgm:prSet presAssocID="{6DE1124D-53DA-46AB-9175-1E18BE24C6ED}" presName="hierRoot1" presStyleCnt="0"/>
      <dgm:spPr/>
    </dgm:pt>
    <dgm:pt modelId="{A5CC959B-89BA-48B8-BCEC-954C64BD22F4}" type="pres">
      <dgm:prSet presAssocID="{6DE1124D-53DA-46AB-9175-1E18BE24C6ED}" presName="composite" presStyleCnt="0"/>
      <dgm:spPr/>
    </dgm:pt>
    <dgm:pt modelId="{50850CB2-3DF8-4B5C-854F-33C63603228D}" type="pres">
      <dgm:prSet presAssocID="{6DE1124D-53DA-46AB-9175-1E18BE24C6ED}" presName="background" presStyleLbl="node0" presStyleIdx="0" presStyleCnt="4"/>
      <dgm:spPr/>
    </dgm:pt>
    <dgm:pt modelId="{DDE2F8BC-9915-43D7-ADB4-76028BF299C0}" type="pres">
      <dgm:prSet presAssocID="{6DE1124D-53DA-46AB-9175-1E18BE24C6ED}" presName="text" presStyleLbl="fgAcc0" presStyleIdx="0" presStyleCnt="4">
        <dgm:presLayoutVars>
          <dgm:chPref val="3"/>
        </dgm:presLayoutVars>
      </dgm:prSet>
      <dgm:spPr/>
    </dgm:pt>
    <dgm:pt modelId="{916CA442-4034-423C-8E87-2DE0D8EDB8A5}" type="pres">
      <dgm:prSet presAssocID="{6DE1124D-53DA-46AB-9175-1E18BE24C6ED}" presName="hierChild2" presStyleCnt="0"/>
      <dgm:spPr/>
    </dgm:pt>
    <dgm:pt modelId="{5079FC56-9DCA-4170-9ED5-9ECCE3C91C74}" type="pres">
      <dgm:prSet presAssocID="{6B87F9AC-8424-4CDF-811C-02896CA894C5}" presName="hierRoot1" presStyleCnt="0"/>
      <dgm:spPr/>
    </dgm:pt>
    <dgm:pt modelId="{9432135B-89EF-4B99-AEF5-ED675D6FAD91}" type="pres">
      <dgm:prSet presAssocID="{6B87F9AC-8424-4CDF-811C-02896CA894C5}" presName="composite" presStyleCnt="0"/>
      <dgm:spPr/>
    </dgm:pt>
    <dgm:pt modelId="{381F82AB-E7B0-44FA-8479-CB3E1B030817}" type="pres">
      <dgm:prSet presAssocID="{6B87F9AC-8424-4CDF-811C-02896CA894C5}" presName="background" presStyleLbl="node0" presStyleIdx="1" presStyleCnt="4"/>
      <dgm:spPr/>
    </dgm:pt>
    <dgm:pt modelId="{0B4E080A-5A3D-4D53-8D37-45BEDEB8A59F}" type="pres">
      <dgm:prSet presAssocID="{6B87F9AC-8424-4CDF-811C-02896CA894C5}" presName="text" presStyleLbl="fgAcc0" presStyleIdx="1" presStyleCnt="4">
        <dgm:presLayoutVars>
          <dgm:chPref val="3"/>
        </dgm:presLayoutVars>
      </dgm:prSet>
      <dgm:spPr/>
    </dgm:pt>
    <dgm:pt modelId="{8F29D990-FE47-499C-9852-9A27B3904D82}" type="pres">
      <dgm:prSet presAssocID="{6B87F9AC-8424-4CDF-811C-02896CA894C5}" presName="hierChild2" presStyleCnt="0"/>
      <dgm:spPr/>
    </dgm:pt>
    <dgm:pt modelId="{430CE265-30B2-48DF-94B2-E66EAFDD3872}" type="pres">
      <dgm:prSet presAssocID="{C97B17C1-6E6C-4AB3-92FE-DE4DFBE1DE21}" presName="hierRoot1" presStyleCnt="0"/>
      <dgm:spPr/>
    </dgm:pt>
    <dgm:pt modelId="{21F664DA-F682-4FD1-90DC-EEC9E5C7E6D5}" type="pres">
      <dgm:prSet presAssocID="{C97B17C1-6E6C-4AB3-92FE-DE4DFBE1DE21}" presName="composite" presStyleCnt="0"/>
      <dgm:spPr/>
    </dgm:pt>
    <dgm:pt modelId="{C2721131-6FDA-4890-89FD-0A85616B7253}" type="pres">
      <dgm:prSet presAssocID="{C97B17C1-6E6C-4AB3-92FE-DE4DFBE1DE21}" presName="background" presStyleLbl="node0" presStyleIdx="2" presStyleCnt="4"/>
      <dgm:spPr/>
    </dgm:pt>
    <dgm:pt modelId="{36FF4EBF-C886-4494-BD93-095A19AFE48F}" type="pres">
      <dgm:prSet presAssocID="{C97B17C1-6E6C-4AB3-92FE-DE4DFBE1DE21}" presName="text" presStyleLbl="fgAcc0" presStyleIdx="2" presStyleCnt="4">
        <dgm:presLayoutVars>
          <dgm:chPref val="3"/>
        </dgm:presLayoutVars>
      </dgm:prSet>
      <dgm:spPr/>
    </dgm:pt>
    <dgm:pt modelId="{54915A7B-C286-4CB2-B5B0-4AB6C301A9B0}" type="pres">
      <dgm:prSet presAssocID="{C97B17C1-6E6C-4AB3-92FE-DE4DFBE1DE21}" presName="hierChild2" presStyleCnt="0"/>
      <dgm:spPr/>
    </dgm:pt>
    <dgm:pt modelId="{6A7E90AD-7960-4AAD-9939-8BE6D71CCE72}" type="pres">
      <dgm:prSet presAssocID="{4BB26D76-7130-4A52-8284-1DC2D79CCA69}" presName="hierRoot1" presStyleCnt="0"/>
      <dgm:spPr/>
    </dgm:pt>
    <dgm:pt modelId="{6B8302C3-289E-49C8-A462-D65667F04598}" type="pres">
      <dgm:prSet presAssocID="{4BB26D76-7130-4A52-8284-1DC2D79CCA69}" presName="composite" presStyleCnt="0"/>
      <dgm:spPr/>
    </dgm:pt>
    <dgm:pt modelId="{D02CDEA2-2C7C-4D85-8445-DFE191902EFC}" type="pres">
      <dgm:prSet presAssocID="{4BB26D76-7130-4A52-8284-1DC2D79CCA69}" presName="background" presStyleLbl="node0" presStyleIdx="3" presStyleCnt="4"/>
      <dgm:spPr/>
    </dgm:pt>
    <dgm:pt modelId="{8DF3BFE6-E181-46F7-9B07-249538155871}" type="pres">
      <dgm:prSet presAssocID="{4BB26D76-7130-4A52-8284-1DC2D79CCA69}" presName="text" presStyleLbl="fgAcc0" presStyleIdx="3" presStyleCnt="4">
        <dgm:presLayoutVars>
          <dgm:chPref val="3"/>
        </dgm:presLayoutVars>
      </dgm:prSet>
      <dgm:spPr/>
    </dgm:pt>
    <dgm:pt modelId="{ACC487B4-A712-4705-B96D-2D17F989C7FB}" type="pres">
      <dgm:prSet presAssocID="{4BB26D76-7130-4A52-8284-1DC2D79CCA69}" presName="hierChild2" presStyleCnt="0"/>
      <dgm:spPr/>
    </dgm:pt>
  </dgm:ptLst>
  <dgm:cxnLst>
    <dgm:cxn modelId="{550EA700-7586-43FB-B5FC-F9E82685FA58}" type="presOf" srcId="{4BB26D76-7130-4A52-8284-1DC2D79CCA69}" destId="{8DF3BFE6-E181-46F7-9B07-249538155871}" srcOrd="0" destOrd="0" presId="urn:microsoft.com/office/officeart/2005/8/layout/hierarchy1"/>
    <dgm:cxn modelId="{17686B0D-12A0-4C82-BDC0-9430B214E8CF}" type="presOf" srcId="{57CB7FA9-0017-41E8-AA60-8FEB74057C63}" destId="{E0583573-AFE3-4FB8-B6D2-33624BC66970}" srcOrd="0" destOrd="0" presId="urn:microsoft.com/office/officeart/2005/8/layout/hierarchy1"/>
    <dgm:cxn modelId="{D3428113-78FC-49F1-B3E1-3BEF6205F1E8}" srcId="{57CB7FA9-0017-41E8-AA60-8FEB74057C63}" destId="{6B87F9AC-8424-4CDF-811C-02896CA894C5}" srcOrd="1" destOrd="0" parTransId="{DE41B4A7-A5A4-47A3-AEB6-B089B912A0B2}" sibTransId="{F218E96B-BFA1-4F0F-9D77-19A25D7661FD}"/>
    <dgm:cxn modelId="{72559E41-6A01-4406-B643-76D4C6DB1922}" srcId="{57CB7FA9-0017-41E8-AA60-8FEB74057C63}" destId="{4BB26D76-7130-4A52-8284-1DC2D79CCA69}" srcOrd="3" destOrd="0" parTransId="{6643205E-FD3F-4F68-A17E-F0558405C976}" sibTransId="{545636ED-A5CD-4FCA-B4FC-ED7143CF8B97}"/>
    <dgm:cxn modelId="{20DC4E5A-A13A-49D3-A65F-FFA48DE2946E}" type="presOf" srcId="{6DE1124D-53DA-46AB-9175-1E18BE24C6ED}" destId="{DDE2F8BC-9915-43D7-ADB4-76028BF299C0}" srcOrd="0" destOrd="0" presId="urn:microsoft.com/office/officeart/2005/8/layout/hierarchy1"/>
    <dgm:cxn modelId="{A6196E6F-9CCD-4F94-838A-FE77CE21F382}" srcId="{57CB7FA9-0017-41E8-AA60-8FEB74057C63}" destId="{6DE1124D-53DA-46AB-9175-1E18BE24C6ED}" srcOrd="0" destOrd="0" parTransId="{869BABCC-D367-43F7-9957-80671A8D804F}" sibTransId="{31EFBFF3-F557-4CD7-9517-9B40556D13F0}"/>
    <dgm:cxn modelId="{0400FC6F-C413-4803-B631-1651395BB34E}" srcId="{57CB7FA9-0017-41E8-AA60-8FEB74057C63}" destId="{C97B17C1-6E6C-4AB3-92FE-DE4DFBE1DE21}" srcOrd="2" destOrd="0" parTransId="{C3694DC6-C1E8-43A9-ACD6-BD99F1024824}" sibTransId="{2216ECBF-372F-49C8-93E0-DB195512BE30}"/>
    <dgm:cxn modelId="{D3055AB0-36CB-4113-BF36-D9DAF2080427}" type="presOf" srcId="{6B87F9AC-8424-4CDF-811C-02896CA894C5}" destId="{0B4E080A-5A3D-4D53-8D37-45BEDEB8A59F}" srcOrd="0" destOrd="0" presId="urn:microsoft.com/office/officeart/2005/8/layout/hierarchy1"/>
    <dgm:cxn modelId="{85AD17EB-DA49-40A6-B1C2-9F13F077F8B5}" type="presOf" srcId="{C97B17C1-6E6C-4AB3-92FE-DE4DFBE1DE21}" destId="{36FF4EBF-C886-4494-BD93-095A19AFE48F}" srcOrd="0" destOrd="0" presId="urn:microsoft.com/office/officeart/2005/8/layout/hierarchy1"/>
    <dgm:cxn modelId="{132EB3B2-6443-4AC2-828C-DC27025B38B5}" type="presParOf" srcId="{E0583573-AFE3-4FB8-B6D2-33624BC66970}" destId="{2734473B-B5C7-409D-B8F7-7CA5BFDF9700}" srcOrd="0" destOrd="0" presId="urn:microsoft.com/office/officeart/2005/8/layout/hierarchy1"/>
    <dgm:cxn modelId="{C6E9975D-E1F6-4489-AF58-D3983A42828D}" type="presParOf" srcId="{2734473B-B5C7-409D-B8F7-7CA5BFDF9700}" destId="{A5CC959B-89BA-48B8-BCEC-954C64BD22F4}" srcOrd="0" destOrd="0" presId="urn:microsoft.com/office/officeart/2005/8/layout/hierarchy1"/>
    <dgm:cxn modelId="{706E7972-58B4-431E-854F-4A3326C13114}" type="presParOf" srcId="{A5CC959B-89BA-48B8-BCEC-954C64BD22F4}" destId="{50850CB2-3DF8-4B5C-854F-33C63603228D}" srcOrd="0" destOrd="0" presId="urn:microsoft.com/office/officeart/2005/8/layout/hierarchy1"/>
    <dgm:cxn modelId="{AC4D0D36-83DE-4B3C-8849-E02D9D392640}" type="presParOf" srcId="{A5CC959B-89BA-48B8-BCEC-954C64BD22F4}" destId="{DDE2F8BC-9915-43D7-ADB4-76028BF299C0}" srcOrd="1" destOrd="0" presId="urn:microsoft.com/office/officeart/2005/8/layout/hierarchy1"/>
    <dgm:cxn modelId="{93928491-293C-4110-B1AD-D4DF1C5F792D}" type="presParOf" srcId="{2734473B-B5C7-409D-B8F7-7CA5BFDF9700}" destId="{916CA442-4034-423C-8E87-2DE0D8EDB8A5}" srcOrd="1" destOrd="0" presId="urn:microsoft.com/office/officeart/2005/8/layout/hierarchy1"/>
    <dgm:cxn modelId="{7174B5DA-64C5-43EC-8E25-1EDC928D3C5F}" type="presParOf" srcId="{E0583573-AFE3-4FB8-B6D2-33624BC66970}" destId="{5079FC56-9DCA-4170-9ED5-9ECCE3C91C74}" srcOrd="1" destOrd="0" presId="urn:microsoft.com/office/officeart/2005/8/layout/hierarchy1"/>
    <dgm:cxn modelId="{4416A4F7-63FB-4225-BB9B-D30FE26773A8}" type="presParOf" srcId="{5079FC56-9DCA-4170-9ED5-9ECCE3C91C74}" destId="{9432135B-89EF-4B99-AEF5-ED675D6FAD91}" srcOrd="0" destOrd="0" presId="urn:microsoft.com/office/officeart/2005/8/layout/hierarchy1"/>
    <dgm:cxn modelId="{F237E509-46C3-4BB7-980A-0C5F64618E85}" type="presParOf" srcId="{9432135B-89EF-4B99-AEF5-ED675D6FAD91}" destId="{381F82AB-E7B0-44FA-8479-CB3E1B030817}" srcOrd="0" destOrd="0" presId="urn:microsoft.com/office/officeart/2005/8/layout/hierarchy1"/>
    <dgm:cxn modelId="{9672CE80-ACA8-4043-9B17-CA855A49FD05}" type="presParOf" srcId="{9432135B-89EF-4B99-AEF5-ED675D6FAD91}" destId="{0B4E080A-5A3D-4D53-8D37-45BEDEB8A59F}" srcOrd="1" destOrd="0" presId="urn:microsoft.com/office/officeart/2005/8/layout/hierarchy1"/>
    <dgm:cxn modelId="{893F84E5-57B8-4C14-AD8E-E9353A3F9896}" type="presParOf" srcId="{5079FC56-9DCA-4170-9ED5-9ECCE3C91C74}" destId="{8F29D990-FE47-499C-9852-9A27B3904D82}" srcOrd="1" destOrd="0" presId="urn:microsoft.com/office/officeart/2005/8/layout/hierarchy1"/>
    <dgm:cxn modelId="{3811D4F4-D0E0-4D28-B743-6A8D05F326EE}" type="presParOf" srcId="{E0583573-AFE3-4FB8-B6D2-33624BC66970}" destId="{430CE265-30B2-48DF-94B2-E66EAFDD3872}" srcOrd="2" destOrd="0" presId="urn:microsoft.com/office/officeart/2005/8/layout/hierarchy1"/>
    <dgm:cxn modelId="{E321D198-BE38-467A-8412-1CECBE61BDC0}" type="presParOf" srcId="{430CE265-30B2-48DF-94B2-E66EAFDD3872}" destId="{21F664DA-F682-4FD1-90DC-EEC9E5C7E6D5}" srcOrd="0" destOrd="0" presId="urn:microsoft.com/office/officeart/2005/8/layout/hierarchy1"/>
    <dgm:cxn modelId="{5ADF3050-0CAA-46B4-BF8E-F47ED2E877F5}" type="presParOf" srcId="{21F664DA-F682-4FD1-90DC-EEC9E5C7E6D5}" destId="{C2721131-6FDA-4890-89FD-0A85616B7253}" srcOrd="0" destOrd="0" presId="urn:microsoft.com/office/officeart/2005/8/layout/hierarchy1"/>
    <dgm:cxn modelId="{D91565C1-5172-46B5-A646-8EA917C137B3}" type="presParOf" srcId="{21F664DA-F682-4FD1-90DC-EEC9E5C7E6D5}" destId="{36FF4EBF-C886-4494-BD93-095A19AFE48F}" srcOrd="1" destOrd="0" presId="urn:microsoft.com/office/officeart/2005/8/layout/hierarchy1"/>
    <dgm:cxn modelId="{A4622ED1-6B58-4345-B373-77171CB89A04}" type="presParOf" srcId="{430CE265-30B2-48DF-94B2-E66EAFDD3872}" destId="{54915A7B-C286-4CB2-B5B0-4AB6C301A9B0}" srcOrd="1" destOrd="0" presId="urn:microsoft.com/office/officeart/2005/8/layout/hierarchy1"/>
    <dgm:cxn modelId="{491490ED-5DE4-432C-A359-5FD089E4C26C}" type="presParOf" srcId="{E0583573-AFE3-4FB8-B6D2-33624BC66970}" destId="{6A7E90AD-7960-4AAD-9939-8BE6D71CCE72}" srcOrd="3" destOrd="0" presId="urn:microsoft.com/office/officeart/2005/8/layout/hierarchy1"/>
    <dgm:cxn modelId="{35E5FDA0-B400-4B6E-8DF8-E329D0C629F6}" type="presParOf" srcId="{6A7E90AD-7960-4AAD-9939-8BE6D71CCE72}" destId="{6B8302C3-289E-49C8-A462-D65667F04598}" srcOrd="0" destOrd="0" presId="urn:microsoft.com/office/officeart/2005/8/layout/hierarchy1"/>
    <dgm:cxn modelId="{4BF64240-0FFE-4B6C-9426-A4A2098398B9}" type="presParOf" srcId="{6B8302C3-289E-49C8-A462-D65667F04598}" destId="{D02CDEA2-2C7C-4D85-8445-DFE191902EFC}" srcOrd="0" destOrd="0" presId="urn:microsoft.com/office/officeart/2005/8/layout/hierarchy1"/>
    <dgm:cxn modelId="{D1021236-12C4-4C74-8F8B-CAEEA24CB948}" type="presParOf" srcId="{6B8302C3-289E-49C8-A462-D65667F04598}" destId="{8DF3BFE6-E181-46F7-9B07-249538155871}" srcOrd="1" destOrd="0" presId="urn:microsoft.com/office/officeart/2005/8/layout/hierarchy1"/>
    <dgm:cxn modelId="{C5A2D7E4-4982-4930-921F-C0AC3AA14DAB}" type="presParOf" srcId="{6A7E90AD-7960-4AAD-9939-8BE6D71CCE72}" destId="{ACC487B4-A712-4705-B96D-2D17F989C7FB}"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B75C8CF-54EB-4E27-839C-3DE9A4A58DF5}" type="doc">
      <dgm:prSet loTypeId="urn:microsoft.com/office/officeart/2005/8/layout/StepDownProcess" loCatId="process" qsTypeId="urn:microsoft.com/office/officeart/2005/8/quickstyle/simple1" qsCatId="simple" csTypeId="urn:microsoft.com/office/officeart/2005/8/colors/colorful4" csCatId="colorful" phldr="1"/>
      <dgm:spPr/>
      <dgm:t>
        <a:bodyPr/>
        <a:lstStyle/>
        <a:p>
          <a:endParaRPr lang="en-US"/>
        </a:p>
      </dgm:t>
    </dgm:pt>
    <dgm:pt modelId="{79045A0D-2554-41F2-A975-9E4D97001E56}">
      <dgm:prSet phldrT="[Text]"/>
      <dgm:spPr/>
      <dgm:t>
        <a:bodyPr/>
        <a:lstStyle/>
        <a:p>
          <a:r>
            <a:rPr lang="en-US" b="1" dirty="0"/>
            <a:t>Somatic &amp; Germline Testing</a:t>
          </a:r>
        </a:p>
        <a:p>
          <a:r>
            <a:rPr lang="en-US" b="1" dirty="0"/>
            <a:t>N= 505+ somatic genes</a:t>
          </a:r>
        </a:p>
        <a:p>
          <a:r>
            <a:rPr lang="en-US" b="1" dirty="0"/>
            <a:t>N= 90+ germline genes</a:t>
          </a:r>
        </a:p>
      </dgm:t>
    </dgm:pt>
    <dgm:pt modelId="{4B2A8BAC-CE46-4F13-A895-4628FA6CF3B1}" type="parTrans" cxnId="{D843F511-4903-41E8-8D52-DD965141FE96}">
      <dgm:prSet/>
      <dgm:spPr/>
      <dgm:t>
        <a:bodyPr/>
        <a:lstStyle/>
        <a:p>
          <a:endParaRPr lang="en-US"/>
        </a:p>
      </dgm:t>
    </dgm:pt>
    <dgm:pt modelId="{3E0D6AB7-2398-4B7F-B8B1-FE9A042D619D}" type="sibTrans" cxnId="{D843F511-4903-41E8-8D52-DD965141FE96}">
      <dgm:prSet/>
      <dgm:spPr/>
      <dgm:t>
        <a:bodyPr/>
        <a:lstStyle/>
        <a:p>
          <a:endParaRPr lang="en-US"/>
        </a:p>
      </dgm:t>
    </dgm:pt>
    <dgm:pt modelId="{B88646E9-51DB-404E-BA45-B1A4A31712AF}">
      <dgm:prSet phldrT="[Text]"/>
      <dgm:spPr/>
      <dgm:t>
        <a:bodyPr/>
        <a:lstStyle/>
        <a:p>
          <a:r>
            <a:rPr lang="en-US" b="1"/>
            <a:t>Pre-test Educational Video tool</a:t>
          </a:r>
        </a:p>
        <a:p>
          <a:r>
            <a:rPr lang="en-US" b="1"/>
            <a:t>In clinic counseling</a:t>
          </a:r>
        </a:p>
      </dgm:t>
    </dgm:pt>
    <dgm:pt modelId="{C6F1AA4A-994E-4AB9-9A8E-1951D7EF5EE8}" type="parTrans" cxnId="{22F0B2FB-4105-46EB-B69F-5D1873551074}">
      <dgm:prSet/>
      <dgm:spPr/>
      <dgm:t>
        <a:bodyPr/>
        <a:lstStyle/>
        <a:p>
          <a:endParaRPr lang="en-US"/>
        </a:p>
      </dgm:t>
    </dgm:pt>
    <dgm:pt modelId="{832A6454-B9F8-44D0-BEB4-9CBF0E025EE6}" type="sibTrans" cxnId="{22F0B2FB-4105-46EB-B69F-5D1873551074}">
      <dgm:prSet/>
      <dgm:spPr/>
      <dgm:t>
        <a:bodyPr/>
        <a:lstStyle/>
        <a:p>
          <a:endParaRPr lang="en-US"/>
        </a:p>
      </dgm:t>
    </dgm:pt>
    <dgm:pt modelId="{0B307D7F-FDD6-4FE3-BC23-82A540FBBEFA}">
      <dgm:prSet phldrT="[Text]"/>
      <dgm:spPr/>
      <dgm:t>
        <a:bodyPr/>
        <a:lstStyle/>
        <a:p>
          <a:r>
            <a:rPr lang="en-US" b="1">
              <a:solidFill>
                <a:schemeClr val="tx1"/>
              </a:solidFill>
            </a:rPr>
            <a:t>Results communicated by MD</a:t>
          </a:r>
        </a:p>
        <a:p>
          <a:r>
            <a:rPr lang="en-US" b="1">
              <a:solidFill>
                <a:schemeClr val="tx1"/>
              </a:solidFill>
            </a:rPr>
            <a:t>Genetics referral if germline(+)</a:t>
          </a:r>
        </a:p>
      </dgm:t>
    </dgm:pt>
    <dgm:pt modelId="{739F8A66-3289-4235-938C-3E2721C4643D}" type="parTrans" cxnId="{D0784CDF-E0BC-4166-8950-B1F26BC09080}">
      <dgm:prSet/>
      <dgm:spPr/>
      <dgm:t>
        <a:bodyPr/>
        <a:lstStyle/>
        <a:p>
          <a:endParaRPr lang="en-US"/>
        </a:p>
      </dgm:t>
    </dgm:pt>
    <dgm:pt modelId="{C3239B9E-C880-45A2-89D4-626DC00417B8}" type="sibTrans" cxnId="{D0784CDF-E0BC-4166-8950-B1F26BC09080}">
      <dgm:prSet/>
      <dgm:spPr/>
      <dgm:t>
        <a:bodyPr/>
        <a:lstStyle/>
        <a:p>
          <a:endParaRPr lang="en-US"/>
        </a:p>
      </dgm:t>
    </dgm:pt>
    <dgm:pt modelId="{C5785726-E510-4A3D-8FB7-9E61A2821721}" type="pres">
      <dgm:prSet presAssocID="{AB75C8CF-54EB-4E27-839C-3DE9A4A58DF5}" presName="rootnode" presStyleCnt="0">
        <dgm:presLayoutVars>
          <dgm:chMax/>
          <dgm:chPref/>
          <dgm:dir/>
          <dgm:animLvl val="lvl"/>
        </dgm:presLayoutVars>
      </dgm:prSet>
      <dgm:spPr/>
    </dgm:pt>
    <dgm:pt modelId="{7D45E8B7-A389-45AD-9A54-80A43661B620}" type="pres">
      <dgm:prSet presAssocID="{79045A0D-2554-41F2-A975-9E4D97001E56}" presName="composite" presStyleCnt="0"/>
      <dgm:spPr/>
    </dgm:pt>
    <dgm:pt modelId="{CD90B2F6-0A4B-4972-BD85-849BB5B1A1C5}" type="pres">
      <dgm:prSet presAssocID="{79045A0D-2554-41F2-A975-9E4D97001E56}" presName="bentUpArrow1" presStyleLbl="alignImgPlace1" presStyleIdx="0" presStyleCnt="2"/>
      <dgm:spPr>
        <a:solidFill>
          <a:schemeClr val="accent6">
            <a:lumMod val="50000"/>
          </a:schemeClr>
        </a:solidFill>
      </dgm:spPr>
    </dgm:pt>
    <dgm:pt modelId="{36D94A69-648A-4689-9B2F-FD2A7D6684D9}" type="pres">
      <dgm:prSet presAssocID="{79045A0D-2554-41F2-A975-9E4D97001E56}" presName="ParentText" presStyleLbl="node1" presStyleIdx="0" presStyleCnt="3" custScaleX="181380">
        <dgm:presLayoutVars>
          <dgm:chMax val="1"/>
          <dgm:chPref val="1"/>
          <dgm:bulletEnabled val="1"/>
        </dgm:presLayoutVars>
      </dgm:prSet>
      <dgm:spPr/>
    </dgm:pt>
    <dgm:pt modelId="{BFAFAE37-B7B9-456D-9A20-51058BE116B9}" type="pres">
      <dgm:prSet presAssocID="{79045A0D-2554-41F2-A975-9E4D97001E56}" presName="ChildText" presStyleLbl="revTx" presStyleIdx="0" presStyleCnt="2" custScaleX="314580" custLinFactX="98013" custLinFactNeighborX="100000" custLinFactNeighborY="-771">
        <dgm:presLayoutVars>
          <dgm:chMax val="0"/>
          <dgm:chPref val="0"/>
          <dgm:bulletEnabled val="1"/>
        </dgm:presLayoutVars>
      </dgm:prSet>
      <dgm:spPr/>
    </dgm:pt>
    <dgm:pt modelId="{F1A66D13-BCB3-40B1-876E-4A0E02D81BF3}" type="pres">
      <dgm:prSet presAssocID="{3E0D6AB7-2398-4B7F-B8B1-FE9A042D619D}" presName="sibTrans" presStyleCnt="0"/>
      <dgm:spPr/>
    </dgm:pt>
    <dgm:pt modelId="{7932E15B-BDD4-46F9-81C1-0E11361F2166}" type="pres">
      <dgm:prSet presAssocID="{B88646E9-51DB-404E-BA45-B1A4A31712AF}" presName="composite" presStyleCnt="0"/>
      <dgm:spPr/>
    </dgm:pt>
    <dgm:pt modelId="{BDC08F21-302E-41F0-98E8-111F1B92BC47}" type="pres">
      <dgm:prSet presAssocID="{B88646E9-51DB-404E-BA45-B1A4A31712AF}" presName="bentUpArrow1" presStyleLbl="alignImgPlace1" presStyleIdx="1" presStyleCnt="2"/>
      <dgm:spPr>
        <a:solidFill>
          <a:schemeClr val="accent6"/>
        </a:solidFill>
      </dgm:spPr>
    </dgm:pt>
    <dgm:pt modelId="{4C407328-A0C3-40D2-B20B-246A19094515}" type="pres">
      <dgm:prSet presAssocID="{B88646E9-51DB-404E-BA45-B1A4A31712AF}" presName="ParentText" presStyleLbl="node1" presStyleIdx="1" presStyleCnt="3" custScaleX="136807">
        <dgm:presLayoutVars>
          <dgm:chMax val="1"/>
          <dgm:chPref val="1"/>
          <dgm:bulletEnabled val="1"/>
        </dgm:presLayoutVars>
      </dgm:prSet>
      <dgm:spPr/>
    </dgm:pt>
    <dgm:pt modelId="{82F11A80-F9EC-44AA-8BCA-0F236E9AF317}" type="pres">
      <dgm:prSet presAssocID="{B88646E9-51DB-404E-BA45-B1A4A31712AF}" presName="ChildText" presStyleLbl="revTx" presStyleIdx="1" presStyleCnt="2">
        <dgm:presLayoutVars>
          <dgm:chMax val="0"/>
          <dgm:chPref val="0"/>
          <dgm:bulletEnabled val="1"/>
        </dgm:presLayoutVars>
      </dgm:prSet>
      <dgm:spPr/>
    </dgm:pt>
    <dgm:pt modelId="{5425A100-16E5-406C-9618-DB6994B6DAEC}" type="pres">
      <dgm:prSet presAssocID="{832A6454-B9F8-44D0-BEB4-9CBF0E025EE6}" presName="sibTrans" presStyleCnt="0"/>
      <dgm:spPr/>
    </dgm:pt>
    <dgm:pt modelId="{64F5C7FA-F554-4E09-ADAA-3138B898794B}" type="pres">
      <dgm:prSet presAssocID="{0B307D7F-FDD6-4FE3-BC23-82A540FBBEFA}" presName="composite" presStyleCnt="0"/>
      <dgm:spPr/>
    </dgm:pt>
    <dgm:pt modelId="{07321FAC-60D6-4596-8F68-E0C95BA8ADE3}" type="pres">
      <dgm:prSet presAssocID="{0B307D7F-FDD6-4FE3-BC23-82A540FBBEFA}" presName="ParentText" presStyleLbl="node1" presStyleIdx="2" presStyleCnt="3" custScaleX="206808" custLinFactNeighborX="-35064" custLinFactNeighborY="5070">
        <dgm:presLayoutVars>
          <dgm:chMax val="1"/>
          <dgm:chPref val="1"/>
          <dgm:bulletEnabled val="1"/>
        </dgm:presLayoutVars>
      </dgm:prSet>
      <dgm:spPr/>
    </dgm:pt>
  </dgm:ptLst>
  <dgm:cxnLst>
    <dgm:cxn modelId="{D843F511-4903-41E8-8D52-DD965141FE96}" srcId="{AB75C8CF-54EB-4E27-839C-3DE9A4A58DF5}" destId="{79045A0D-2554-41F2-A975-9E4D97001E56}" srcOrd="0" destOrd="0" parTransId="{4B2A8BAC-CE46-4F13-A895-4628FA6CF3B1}" sibTransId="{3E0D6AB7-2398-4B7F-B8B1-FE9A042D619D}"/>
    <dgm:cxn modelId="{149A4342-AD19-41CB-8903-C160DA570779}" type="presOf" srcId="{0B307D7F-FDD6-4FE3-BC23-82A540FBBEFA}" destId="{07321FAC-60D6-4596-8F68-E0C95BA8ADE3}" srcOrd="0" destOrd="0" presId="urn:microsoft.com/office/officeart/2005/8/layout/StepDownProcess"/>
    <dgm:cxn modelId="{7C07254F-875F-4D9B-B121-6E7CF8D719E2}" type="presOf" srcId="{B88646E9-51DB-404E-BA45-B1A4A31712AF}" destId="{4C407328-A0C3-40D2-B20B-246A19094515}" srcOrd="0" destOrd="0" presId="urn:microsoft.com/office/officeart/2005/8/layout/StepDownProcess"/>
    <dgm:cxn modelId="{77CB2471-93F6-4692-8A0E-634EED73B210}" type="presOf" srcId="{79045A0D-2554-41F2-A975-9E4D97001E56}" destId="{36D94A69-648A-4689-9B2F-FD2A7D6684D9}" srcOrd="0" destOrd="0" presId="urn:microsoft.com/office/officeart/2005/8/layout/StepDownProcess"/>
    <dgm:cxn modelId="{D11244DF-F025-490D-843A-B070FF4BAFE8}" type="presOf" srcId="{AB75C8CF-54EB-4E27-839C-3DE9A4A58DF5}" destId="{C5785726-E510-4A3D-8FB7-9E61A2821721}" srcOrd="0" destOrd="0" presId="urn:microsoft.com/office/officeart/2005/8/layout/StepDownProcess"/>
    <dgm:cxn modelId="{D0784CDF-E0BC-4166-8950-B1F26BC09080}" srcId="{AB75C8CF-54EB-4E27-839C-3DE9A4A58DF5}" destId="{0B307D7F-FDD6-4FE3-BC23-82A540FBBEFA}" srcOrd="2" destOrd="0" parTransId="{739F8A66-3289-4235-938C-3E2721C4643D}" sibTransId="{C3239B9E-C880-45A2-89D4-626DC00417B8}"/>
    <dgm:cxn modelId="{22F0B2FB-4105-46EB-B69F-5D1873551074}" srcId="{AB75C8CF-54EB-4E27-839C-3DE9A4A58DF5}" destId="{B88646E9-51DB-404E-BA45-B1A4A31712AF}" srcOrd="1" destOrd="0" parTransId="{C6F1AA4A-994E-4AB9-9A8E-1951D7EF5EE8}" sibTransId="{832A6454-B9F8-44D0-BEB4-9CBF0E025EE6}"/>
    <dgm:cxn modelId="{9A0DD2D0-D092-4C6F-AE08-6D72EED2EA82}" type="presParOf" srcId="{C5785726-E510-4A3D-8FB7-9E61A2821721}" destId="{7D45E8B7-A389-45AD-9A54-80A43661B620}" srcOrd="0" destOrd="0" presId="urn:microsoft.com/office/officeart/2005/8/layout/StepDownProcess"/>
    <dgm:cxn modelId="{9569E8E5-F4AD-4CBC-991F-B2E240C5D11D}" type="presParOf" srcId="{7D45E8B7-A389-45AD-9A54-80A43661B620}" destId="{CD90B2F6-0A4B-4972-BD85-849BB5B1A1C5}" srcOrd="0" destOrd="0" presId="urn:microsoft.com/office/officeart/2005/8/layout/StepDownProcess"/>
    <dgm:cxn modelId="{3E8F4F7D-E08C-42D5-B3A0-53F8A1BBACED}" type="presParOf" srcId="{7D45E8B7-A389-45AD-9A54-80A43661B620}" destId="{36D94A69-648A-4689-9B2F-FD2A7D6684D9}" srcOrd="1" destOrd="0" presId="urn:microsoft.com/office/officeart/2005/8/layout/StepDownProcess"/>
    <dgm:cxn modelId="{F38DDE6D-7DF6-4D0F-BBD6-4BCEC5259BD3}" type="presParOf" srcId="{7D45E8B7-A389-45AD-9A54-80A43661B620}" destId="{BFAFAE37-B7B9-456D-9A20-51058BE116B9}" srcOrd="2" destOrd="0" presId="urn:microsoft.com/office/officeart/2005/8/layout/StepDownProcess"/>
    <dgm:cxn modelId="{7F1C2B97-5B60-47D0-A76F-D835E0FFB065}" type="presParOf" srcId="{C5785726-E510-4A3D-8FB7-9E61A2821721}" destId="{F1A66D13-BCB3-40B1-876E-4A0E02D81BF3}" srcOrd="1" destOrd="0" presId="urn:microsoft.com/office/officeart/2005/8/layout/StepDownProcess"/>
    <dgm:cxn modelId="{92246B13-9BB7-4E82-8C31-D2EE66CA3D0A}" type="presParOf" srcId="{C5785726-E510-4A3D-8FB7-9E61A2821721}" destId="{7932E15B-BDD4-46F9-81C1-0E11361F2166}" srcOrd="2" destOrd="0" presId="urn:microsoft.com/office/officeart/2005/8/layout/StepDownProcess"/>
    <dgm:cxn modelId="{016B1E4D-2414-49E6-A479-FC035C6B32B0}" type="presParOf" srcId="{7932E15B-BDD4-46F9-81C1-0E11361F2166}" destId="{BDC08F21-302E-41F0-98E8-111F1B92BC47}" srcOrd="0" destOrd="0" presId="urn:microsoft.com/office/officeart/2005/8/layout/StepDownProcess"/>
    <dgm:cxn modelId="{B445A33E-D316-44DD-AFD9-8309E12542EB}" type="presParOf" srcId="{7932E15B-BDD4-46F9-81C1-0E11361F2166}" destId="{4C407328-A0C3-40D2-B20B-246A19094515}" srcOrd="1" destOrd="0" presId="urn:microsoft.com/office/officeart/2005/8/layout/StepDownProcess"/>
    <dgm:cxn modelId="{811C2BEE-D5FF-4245-B627-892C8974B8B0}" type="presParOf" srcId="{7932E15B-BDD4-46F9-81C1-0E11361F2166}" destId="{82F11A80-F9EC-44AA-8BCA-0F236E9AF317}" srcOrd="2" destOrd="0" presId="urn:microsoft.com/office/officeart/2005/8/layout/StepDownProcess"/>
    <dgm:cxn modelId="{4632FF4C-9703-46F2-A07E-EF9C158E5C63}" type="presParOf" srcId="{C5785726-E510-4A3D-8FB7-9E61A2821721}" destId="{5425A100-16E5-406C-9618-DB6994B6DAEC}" srcOrd="3" destOrd="0" presId="urn:microsoft.com/office/officeart/2005/8/layout/StepDownProcess"/>
    <dgm:cxn modelId="{FC625090-13F0-40BC-98DC-7212A9CAE211}" type="presParOf" srcId="{C5785726-E510-4A3D-8FB7-9E61A2821721}" destId="{64F5C7FA-F554-4E09-ADAA-3138B898794B}" srcOrd="4" destOrd="0" presId="urn:microsoft.com/office/officeart/2005/8/layout/StepDownProcess"/>
    <dgm:cxn modelId="{508C9C1F-C117-4C71-8008-FB70209142F6}" type="presParOf" srcId="{64F5C7FA-F554-4E09-ADAA-3138B898794B}" destId="{07321FAC-60D6-4596-8F68-E0C95BA8ADE3}"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C6BC534-4CEA-4908-98F8-AAF831D7704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EB59F85F-556D-43EB-921E-40ACD12417AC}">
      <dgm:prSet phldrT="[Text]"/>
      <dgm:spPr>
        <a:solidFill>
          <a:srgbClr val="008937"/>
        </a:solidFill>
      </dgm:spPr>
      <dgm:t>
        <a:bodyPr/>
        <a:lstStyle/>
        <a:p>
          <a:pPr>
            <a:spcAft>
              <a:spcPts val="840"/>
            </a:spcAft>
          </a:pPr>
          <a:r>
            <a:rPr lang="en-US" i="1"/>
            <a:t>KRAS</a:t>
          </a:r>
          <a:r>
            <a:rPr lang="en-US" i="0" baseline="30000"/>
            <a:t>MUT</a:t>
          </a:r>
          <a:r>
            <a:rPr lang="en-US"/>
            <a:t> PDAC (~95%)</a:t>
          </a:r>
        </a:p>
      </dgm:t>
    </dgm:pt>
    <dgm:pt modelId="{B13675D3-35E3-4A2D-B511-C0D548B1E298}" type="parTrans" cxnId="{5654AB9F-BFA0-4783-9A98-BB17F5568438}">
      <dgm:prSet/>
      <dgm:spPr/>
      <dgm:t>
        <a:bodyPr/>
        <a:lstStyle/>
        <a:p>
          <a:endParaRPr lang="en-US"/>
        </a:p>
      </dgm:t>
    </dgm:pt>
    <dgm:pt modelId="{2F89E774-C26C-4E2D-A3C7-FCAAA6AFCD3E}" type="sibTrans" cxnId="{5654AB9F-BFA0-4783-9A98-BB17F5568438}">
      <dgm:prSet/>
      <dgm:spPr/>
      <dgm:t>
        <a:bodyPr/>
        <a:lstStyle/>
        <a:p>
          <a:endParaRPr lang="en-US"/>
        </a:p>
      </dgm:t>
    </dgm:pt>
    <dgm:pt modelId="{E9B7D369-1976-4BFF-A2D2-9A4096FE942E}">
      <dgm:prSet phldrT="[Text]"/>
      <dgm:spPr/>
      <dgm:t>
        <a:bodyPr anchor="t"/>
        <a:lstStyle/>
        <a:p>
          <a:pPr algn="l">
            <a:lnSpc>
              <a:spcPct val="100000"/>
            </a:lnSpc>
            <a:spcAft>
              <a:spcPts val="0"/>
            </a:spcAft>
          </a:pPr>
          <a:r>
            <a:rPr lang="en-US" b="1"/>
            <a:t>Chemotherapy</a:t>
          </a:r>
          <a:br>
            <a:rPr lang="en-US"/>
          </a:br>
          <a:r>
            <a:rPr lang="en-US" err="1"/>
            <a:t>mFOLFIRINOX</a:t>
          </a:r>
          <a:endParaRPr lang="en-US"/>
        </a:p>
        <a:p>
          <a:pPr algn="l">
            <a:lnSpc>
              <a:spcPct val="100000"/>
            </a:lnSpc>
            <a:spcAft>
              <a:spcPts val="0"/>
            </a:spcAft>
          </a:pPr>
          <a:r>
            <a:rPr lang="en-US"/>
            <a:t>NALIRIFOX</a:t>
          </a:r>
        </a:p>
        <a:p>
          <a:pPr algn="l">
            <a:lnSpc>
              <a:spcPct val="100000"/>
            </a:lnSpc>
            <a:spcAft>
              <a:spcPts val="0"/>
            </a:spcAft>
          </a:pPr>
          <a:r>
            <a:rPr lang="en-US"/>
            <a:t>Gemcitabine, nab-Paclitaxel</a:t>
          </a:r>
        </a:p>
        <a:p>
          <a:pPr algn="l">
            <a:lnSpc>
              <a:spcPct val="100000"/>
            </a:lnSpc>
            <a:spcAft>
              <a:spcPts val="0"/>
            </a:spcAft>
          </a:pPr>
          <a:r>
            <a:rPr lang="en-US"/>
            <a:t>Gemcitabine, erlotinib</a:t>
          </a:r>
          <a:endParaRPr lang="en-US" b="1"/>
        </a:p>
      </dgm:t>
    </dgm:pt>
    <dgm:pt modelId="{BBC233F7-1A77-4084-943B-734B9C778AF6}" type="parTrans" cxnId="{08B7BBC8-D063-4788-BC8B-3610E9431545}">
      <dgm:prSet/>
      <dgm:spPr/>
      <dgm:t>
        <a:bodyPr/>
        <a:lstStyle/>
        <a:p>
          <a:endParaRPr lang="en-US"/>
        </a:p>
      </dgm:t>
    </dgm:pt>
    <dgm:pt modelId="{17680512-124F-4CE0-A993-BF4F3F7F2E10}" type="sibTrans" cxnId="{08B7BBC8-D063-4788-BC8B-3610E9431545}">
      <dgm:prSet/>
      <dgm:spPr/>
      <dgm:t>
        <a:bodyPr/>
        <a:lstStyle/>
        <a:p>
          <a:endParaRPr lang="en-US"/>
        </a:p>
      </dgm:t>
    </dgm:pt>
    <dgm:pt modelId="{A644216C-737A-49C9-A6E4-5E00AACD4897}">
      <dgm:prSet phldrT="[Text]" custT="1"/>
      <dgm:spPr/>
      <dgm:t>
        <a:bodyPr anchor="t"/>
        <a:lstStyle/>
        <a:p>
          <a:pPr algn="l">
            <a:lnSpc>
              <a:spcPct val="100000"/>
            </a:lnSpc>
            <a:spcAft>
              <a:spcPts val="0"/>
            </a:spcAft>
          </a:pPr>
          <a:r>
            <a:rPr lang="en-US" sz="1200" b="1" i="1"/>
            <a:t>KRAS</a:t>
          </a:r>
          <a:r>
            <a:rPr lang="en-US" sz="1200" b="1"/>
            <a:t> Therapies</a:t>
          </a:r>
        </a:p>
        <a:p>
          <a:pPr algn="l">
            <a:lnSpc>
              <a:spcPct val="100000"/>
            </a:lnSpc>
            <a:spcAft>
              <a:spcPts val="0"/>
            </a:spcAft>
          </a:pPr>
          <a:r>
            <a:rPr lang="en-US" sz="1200" baseline="0"/>
            <a:t>G12C Sotorasib, Adagrasib</a:t>
          </a:r>
          <a:br>
            <a:rPr lang="en-US" sz="1200" baseline="0"/>
          </a:br>
          <a:endParaRPr lang="en-US" sz="1200"/>
        </a:p>
      </dgm:t>
    </dgm:pt>
    <dgm:pt modelId="{599C1604-EEE3-4712-8FA8-3D5C8D6557D2}" type="parTrans" cxnId="{0A3B2190-2FC2-4E14-B514-D2BF9FDC0A42}">
      <dgm:prSet/>
      <dgm:spPr/>
      <dgm:t>
        <a:bodyPr/>
        <a:lstStyle/>
        <a:p>
          <a:endParaRPr lang="en-US"/>
        </a:p>
      </dgm:t>
    </dgm:pt>
    <dgm:pt modelId="{A160F22E-0297-469A-ADF8-D75875F1EB3C}" type="sibTrans" cxnId="{0A3B2190-2FC2-4E14-B514-D2BF9FDC0A42}">
      <dgm:prSet/>
      <dgm:spPr/>
      <dgm:t>
        <a:bodyPr/>
        <a:lstStyle/>
        <a:p>
          <a:endParaRPr lang="en-US"/>
        </a:p>
      </dgm:t>
    </dgm:pt>
    <dgm:pt modelId="{72568277-039A-4067-88CF-500130C7339C}">
      <dgm:prSet phldrT="[Text]"/>
      <dgm:spPr>
        <a:solidFill>
          <a:srgbClr val="008937"/>
        </a:solidFill>
      </dgm:spPr>
      <dgm:t>
        <a:bodyPr/>
        <a:lstStyle/>
        <a:p>
          <a:pPr>
            <a:spcAft>
              <a:spcPts val="840"/>
            </a:spcAft>
          </a:pPr>
          <a:r>
            <a:rPr lang="en-US" i="1"/>
            <a:t>KRAS</a:t>
          </a:r>
          <a:r>
            <a:rPr lang="en-US" i="0" baseline="30000"/>
            <a:t>WT </a:t>
          </a:r>
          <a:r>
            <a:rPr lang="en-US" i="0" baseline="0"/>
            <a:t>PDAC (~5%)</a:t>
          </a:r>
          <a:endParaRPr lang="en-US" i="0" baseline="30000"/>
        </a:p>
      </dgm:t>
    </dgm:pt>
    <dgm:pt modelId="{0037F3A0-66DE-42CD-9FD6-7CCCFE6DE7D2}" type="parTrans" cxnId="{96C38592-D2A7-4FFA-B6A1-B87532141342}">
      <dgm:prSet/>
      <dgm:spPr/>
      <dgm:t>
        <a:bodyPr/>
        <a:lstStyle/>
        <a:p>
          <a:endParaRPr lang="en-US"/>
        </a:p>
      </dgm:t>
    </dgm:pt>
    <dgm:pt modelId="{79216CC8-3329-4A89-BBAE-542210B60E84}" type="sibTrans" cxnId="{96C38592-D2A7-4FFA-B6A1-B87532141342}">
      <dgm:prSet/>
      <dgm:spPr/>
      <dgm:t>
        <a:bodyPr/>
        <a:lstStyle/>
        <a:p>
          <a:endParaRPr lang="en-US"/>
        </a:p>
      </dgm:t>
    </dgm:pt>
    <dgm:pt modelId="{983335B6-485E-41D2-A55E-C275CF930C41}">
      <dgm:prSet phldrT="[Text]"/>
      <dgm:spPr/>
      <dgm:t>
        <a:bodyPr anchor="t"/>
        <a:lstStyle/>
        <a:p>
          <a:pPr algn="l">
            <a:lnSpc>
              <a:spcPct val="100000"/>
            </a:lnSpc>
            <a:spcAft>
              <a:spcPts val="0"/>
            </a:spcAft>
          </a:pPr>
          <a:r>
            <a:rPr lang="en-US" b="1" dirty="0"/>
            <a:t>Fusions</a:t>
          </a:r>
        </a:p>
        <a:p>
          <a:pPr algn="l">
            <a:lnSpc>
              <a:spcPct val="100000"/>
            </a:lnSpc>
            <a:spcAft>
              <a:spcPts val="0"/>
            </a:spcAft>
          </a:pPr>
          <a:r>
            <a:rPr lang="en-US" i="1" dirty="0"/>
            <a:t>RET* ALK, ROS, NTRK FGFR2/3, MET, NRG-1, MET, RAF1</a:t>
          </a:r>
          <a:br>
            <a:rPr lang="en-US" i="1" dirty="0"/>
          </a:br>
          <a:r>
            <a:rPr lang="en-US" dirty="0" err="1"/>
            <a:t>Selpercatinib</a:t>
          </a:r>
          <a:r>
            <a:rPr lang="en-US" i="0" dirty="0"/>
            <a:t>, </a:t>
          </a:r>
          <a:r>
            <a:rPr lang="en-US" i="0" dirty="0" err="1"/>
            <a:t>Entrectinib</a:t>
          </a:r>
          <a:r>
            <a:rPr lang="en-US" i="0" dirty="0"/>
            <a:t>, Larotrectinib, </a:t>
          </a:r>
          <a:r>
            <a:rPr lang="en-US" b="0" i="0" dirty="0" err="1"/>
            <a:t>Zenocutuzumab</a:t>
          </a:r>
          <a:endParaRPr lang="en-US" b="0" dirty="0"/>
        </a:p>
      </dgm:t>
    </dgm:pt>
    <dgm:pt modelId="{77F4C034-033C-476A-AB43-454673F563BE}" type="parTrans" cxnId="{4DFCDFDC-6F64-457F-BDCF-45B80912FCDC}">
      <dgm:prSet/>
      <dgm:spPr/>
      <dgm:t>
        <a:bodyPr/>
        <a:lstStyle/>
        <a:p>
          <a:endParaRPr lang="en-US"/>
        </a:p>
      </dgm:t>
    </dgm:pt>
    <dgm:pt modelId="{051B438F-3F29-4F4D-B767-D95827090013}" type="sibTrans" cxnId="{4DFCDFDC-6F64-457F-BDCF-45B80912FCDC}">
      <dgm:prSet/>
      <dgm:spPr/>
      <dgm:t>
        <a:bodyPr/>
        <a:lstStyle/>
        <a:p>
          <a:endParaRPr lang="en-US"/>
        </a:p>
      </dgm:t>
    </dgm:pt>
    <dgm:pt modelId="{44D5D7D6-D02A-4C68-BEBB-FDA31D39EA5D}">
      <dgm:prSet phldrT="[Text]"/>
      <dgm:spPr/>
      <dgm:t>
        <a:bodyPr anchor="t"/>
        <a:lstStyle/>
        <a:p>
          <a:pPr algn="l">
            <a:lnSpc>
              <a:spcPct val="100000"/>
            </a:lnSpc>
            <a:spcAft>
              <a:spcPts val="0"/>
            </a:spcAft>
          </a:pPr>
          <a:r>
            <a:rPr lang="en-US" b="1" i="1"/>
            <a:t>BRAF</a:t>
          </a:r>
          <a:r>
            <a:rPr lang="en-US" b="1"/>
            <a:t> V600E</a:t>
          </a:r>
          <a:r>
            <a:rPr lang="en-US" b="1" baseline="30000"/>
            <a:t>MUT</a:t>
          </a:r>
        </a:p>
        <a:p>
          <a:pPr algn="l">
            <a:lnSpc>
              <a:spcPct val="100000"/>
            </a:lnSpc>
            <a:spcAft>
              <a:spcPts val="0"/>
            </a:spcAft>
          </a:pPr>
          <a:r>
            <a:rPr lang="en-US"/>
            <a:t>Dabrafenib, </a:t>
          </a:r>
          <a:r>
            <a:rPr lang="en-US" err="1"/>
            <a:t>Encorafenib</a:t>
          </a:r>
          <a:br>
            <a:rPr lang="en-US"/>
          </a:br>
          <a:br>
            <a:rPr lang="en-US"/>
          </a:br>
          <a:r>
            <a:rPr lang="en-US" b="1" i="1"/>
            <a:t>KRAS</a:t>
          </a:r>
          <a:r>
            <a:rPr lang="en-US" b="1" i="0" baseline="30000"/>
            <a:t>WT</a:t>
          </a:r>
          <a:endParaRPr lang="en-US" b="1"/>
        </a:p>
        <a:p>
          <a:pPr algn="l">
            <a:lnSpc>
              <a:spcPct val="100000"/>
            </a:lnSpc>
            <a:spcAft>
              <a:spcPts val="0"/>
            </a:spcAft>
          </a:pPr>
          <a:r>
            <a:rPr lang="en-US"/>
            <a:t>Gem +/- Erlotinib (Nimotuzumab)</a:t>
          </a:r>
        </a:p>
      </dgm:t>
    </dgm:pt>
    <dgm:pt modelId="{A04AD346-0393-407F-A446-821EB8C9DE93}" type="parTrans" cxnId="{2FB73B3E-AC52-47D7-BDAA-0F449CA68C7E}">
      <dgm:prSet/>
      <dgm:spPr/>
      <dgm:t>
        <a:bodyPr/>
        <a:lstStyle/>
        <a:p>
          <a:endParaRPr lang="en-US"/>
        </a:p>
      </dgm:t>
    </dgm:pt>
    <dgm:pt modelId="{28172570-7A0A-459A-8601-214E429684E6}" type="sibTrans" cxnId="{2FB73B3E-AC52-47D7-BDAA-0F449CA68C7E}">
      <dgm:prSet/>
      <dgm:spPr/>
      <dgm:t>
        <a:bodyPr/>
        <a:lstStyle/>
        <a:p>
          <a:endParaRPr lang="en-US"/>
        </a:p>
      </dgm:t>
    </dgm:pt>
    <dgm:pt modelId="{AE33433E-18E8-42FD-B971-ED11EC7D9569}">
      <dgm:prSet/>
      <dgm:spPr/>
      <dgm:t>
        <a:bodyPr anchor="t"/>
        <a:lstStyle/>
        <a:p>
          <a:pPr algn="l">
            <a:lnSpc>
              <a:spcPct val="100000"/>
            </a:lnSpc>
            <a:spcAft>
              <a:spcPts val="0"/>
            </a:spcAft>
          </a:pPr>
          <a:r>
            <a:rPr lang="en-US" b="1" i="1"/>
            <a:t>BRCA1/2, PALB2</a:t>
          </a:r>
        </a:p>
        <a:p>
          <a:pPr algn="l">
            <a:lnSpc>
              <a:spcPct val="100000"/>
            </a:lnSpc>
            <a:spcAft>
              <a:spcPts val="0"/>
            </a:spcAft>
          </a:pPr>
          <a:r>
            <a:rPr lang="en-US"/>
            <a:t>Platinum therapy</a:t>
          </a:r>
        </a:p>
        <a:p>
          <a:pPr algn="l">
            <a:lnSpc>
              <a:spcPct val="100000"/>
            </a:lnSpc>
            <a:spcAft>
              <a:spcPts val="0"/>
            </a:spcAft>
          </a:pPr>
          <a:r>
            <a:rPr lang="en-US"/>
            <a:t>PARPi: Olaparib, Rucaparib</a:t>
          </a:r>
          <a:br>
            <a:rPr lang="en-US"/>
          </a:br>
          <a:r>
            <a:rPr lang="en-US"/>
            <a:t>Immunotherapy</a:t>
          </a:r>
        </a:p>
      </dgm:t>
    </dgm:pt>
    <dgm:pt modelId="{DBF7E6C3-554A-4660-952A-1DAD4A074491}" type="parTrans" cxnId="{2AA2DF31-7AEA-4A2B-95B7-82C088ED1BC7}">
      <dgm:prSet/>
      <dgm:spPr/>
      <dgm:t>
        <a:bodyPr/>
        <a:lstStyle/>
        <a:p>
          <a:endParaRPr lang="en-US"/>
        </a:p>
      </dgm:t>
    </dgm:pt>
    <dgm:pt modelId="{C9E69F70-DBAF-4ECD-ADEF-A691DA8ECD9F}" type="sibTrans" cxnId="{2AA2DF31-7AEA-4A2B-95B7-82C088ED1BC7}">
      <dgm:prSet/>
      <dgm:spPr/>
      <dgm:t>
        <a:bodyPr/>
        <a:lstStyle/>
        <a:p>
          <a:endParaRPr lang="en-US"/>
        </a:p>
      </dgm:t>
    </dgm:pt>
    <dgm:pt modelId="{8B810C32-DD59-411A-A850-E1752BF31BEC}">
      <dgm:prSet/>
      <dgm:spPr>
        <a:solidFill>
          <a:srgbClr val="008937"/>
        </a:solidFill>
      </dgm:spPr>
      <dgm:t>
        <a:bodyPr/>
        <a:lstStyle/>
        <a:p>
          <a:r>
            <a:rPr lang="en-US" i="0"/>
            <a:t>HRD, MSI-H</a:t>
          </a:r>
        </a:p>
      </dgm:t>
    </dgm:pt>
    <dgm:pt modelId="{37A0CC59-5998-43C7-878C-0600EC43B1C8}" type="parTrans" cxnId="{9C08121F-63AD-4273-8833-25EA42FA700B}">
      <dgm:prSet/>
      <dgm:spPr/>
      <dgm:t>
        <a:bodyPr/>
        <a:lstStyle/>
        <a:p>
          <a:endParaRPr lang="en-US"/>
        </a:p>
      </dgm:t>
    </dgm:pt>
    <dgm:pt modelId="{F5C194A9-DBDD-4163-949A-C5325F4D57AB}" type="sibTrans" cxnId="{9C08121F-63AD-4273-8833-25EA42FA700B}">
      <dgm:prSet/>
      <dgm:spPr/>
      <dgm:t>
        <a:bodyPr/>
        <a:lstStyle/>
        <a:p>
          <a:endParaRPr lang="en-US"/>
        </a:p>
      </dgm:t>
    </dgm:pt>
    <dgm:pt modelId="{F195C10A-554E-4F7F-85E7-E7A88A50F334}">
      <dgm:prSet/>
      <dgm:spPr/>
      <dgm:t>
        <a:bodyPr anchor="t"/>
        <a:lstStyle/>
        <a:p>
          <a:pPr algn="l">
            <a:lnSpc>
              <a:spcPct val="100000"/>
            </a:lnSpc>
            <a:spcAft>
              <a:spcPts val="0"/>
            </a:spcAft>
          </a:pPr>
          <a:r>
            <a:rPr lang="en-US" b="1"/>
            <a:t>Mismatch Repair Deficiency</a:t>
          </a:r>
        </a:p>
        <a:p>
          <a:pPr algn="l">
            <a:lnSpc>
              <a:spcPct val="100000"/>
            </a:lnSpc>
            <a:spcAft>
              <a:spcPts val="0"/>
            </a:spcAft>
          </a:pPr>
          <a:r>
            <a:rPr lang="en-US" b="0"/>
            <a:t>TMB &gt;10</a:t>
          </a:r>
        </a:p>
        <a:p>
          <a:pPr algn="l">
            <a:lnSpc>
              <a:spcPct val="100000"/>
            </a:lnSpc>
            <a:spcAft>
              <a:spcPts val="0"/>
            </a:spcAft>
          </a:pPr>
          <a:r>
            <a:rPr lang="en-US"/>
            <a:t>Nivolumab, Pembrolizumab, Dostarlimab</a:t>
          </a:r>
        </a:p>
      </dgm:t>
    </dgm:pt>
    <dgm:pt modelId="{D83DF993-2467-478A-92F0-7305BA066D79}" type="parTrans" cxnId="{018093A6-E2AC-4803-B07D-3DE67685B92A}">
      <dgm:prSet/>
      <dgm:spPr/>
      <dgm:t>
        <a:bodyPr/>
        <a:lstStyle/>
        <a:p>
          <a:endParaRPr lang="en-US"/>
        </a:p>
      </dgm:t>
    </dgm:pt>
    <dgm:pt modelId="{78AE1326-4661-4F74-A508-37E218942BC1}" type="sibTrans" cxnId="{018093A6-E2AC-4803-B07D-3DE67685B92A}">
      <dgm:prSet/>
      <dgm:spPr/>
      <dgm:t>
        <a:bodyPr/>
        <a:lstStyle/>
        <a:p>
          <a:endParaRPr lang="en-US"/>
        </a:p>
      </dgm:t>
    </dgm:pt>
    <dgm:pt modelId="{DCFB31F9-4D4D-4D36-82C8-FDBB1621E611}">
      <dgm:prSet/>
      <dgm:spPr>
        <a:solidFill>
          <a:srgbClr val="008937"/>
        </a:solidFill>
      </dgm:spPr>
      <dgm:t>
        <a:bodyPr/>
        <a:lstStyle/>
        <a:p>
          <a:r>
            <a:rPr lang="en-US"/>
            <a:t>Other Targets, Descriptors</a:t>
          </a:r>
        </a:p>
      </dgm:t>
    </dgm:pt>
    <dgm:pt modelId="{28941A07-A485-4360-BC1A-11CFC2199514}" type="parTrans" cxnId="{84CC550E-9782-4808-A44C-206F3F4A9C30}">
      <dgm:prSet/>
      <dgm:spPr/>
      <dgm:t>
        <a:bodyPr/>
        <a:lstStyle/>
        <a:p>
          <a:endParaRPr lang="en-US"/>
        </a:p>
      </dgm:t>
    </dgm:pt>
    <dgm:pt modelId="{71A68460-00D3-44C4-80A3-2C4D3BE2D11C}" type="sibTrans" cxnId="{84CC550E-9782-4808-A44C-206F3F4A9C30}">
      <dgm:prSet/>
      <dgm:spPr/>
      <dgm:t>
        <a:bodyPr/>
        <a:lstStyle/>
        <a:p>
          <a:endParaRPr lang="en-US"/>
        </a:p>
      </dgm:t>
    </dgm:pt>
    <dgm:pt modelId="{93AF1482-C051-4B02-93DC-FDC1E01FABFA}">
      <dgm:prSet/>
      <dgm:spPr/>
      <dgm:t>
        <a:bodyPr anchor="t"/>
        <a:lstStyle/>
        <a:p>
          <a:pPr algn="l">
            <a:lnSpc>
              <a:spcPct val="100000"/>
            </a:lnSpc>
            <a:spcAft>
              <a:spcPts val="0"/>
            </a:spcAft>
          </a:pPr>
          <a:r>
            <a:rPr lang="en-US" b="1"/>
            <a:t>Surface Tropisms</a:t>
          </a:r>
        </a:p>
        <a:p>
          <a:pPr algn="l">
            <a:lnSpc>
              <a:spcPct val="100000"/>
            </a:lnSpc>
            <a:spcAft>
              <a:spcPts val="0"/>
            </a:spcAft>
          </a:pPr>
          <a:r>
            <a:rPr lang="en-US"/>
            <a:t>Claudin 18.2, TROP2</a:t>
          </a:r>
        </a:p>
        <a:p>
          <a:pPr algn="l">
            <a:lnSpc>
              <a:spcPct val="100000"/>
            </a:lnSpc>
            <a:spcAft>
              <a:spcPts val="0"/>
            </a:spcAft>
          </a:pPr>
          <a:endParaRPr lang="en-US"/>
        </a:p>
        <a:p>
          <a:pPr algn="l">
            <a:lnSpc>
              <a:spcPct val="100000"/>
            </a:lnSpc>
            <a:spcAft>
              <a:spcPts val="0"/>
            </a:spcAft>
          </a:pPr>
          <a:r>
            <a:rPr lang="en-US" b="1"/>
            <a:t>Other Genomics</a:t>
          </a:r>
          <a:br>
            <a:rPr lang="en-US"/>
          </a:br>
          <a:r>
            <a:rPr lang="en-US" i="1" err="1"/>
            <a:t>MTAP</a:t>
          </a:r>
          <a:r>
            <a:rPr lang="en-US" err="1"/>
            <a:t>del</a:t>
          </a:r>
          <a:endParaRPr lang="en-US"/>
        </a:p>
      </dgm:t>
    </dgm:pt>
    <dgm:pt modelId="{3ABF498A-3AF9-4A2F-A871-7AA1921F5CEA}" type="parTrans" cxnId="{29C03E4A-EE8B-4A02-9761-51D85851EFDF}">
      <dgm:prSet/>
      <dgm:spPr/>
      <dgm:t>
        <a:bodyPr/>
        <a:lstStyle/>
        <a:p>
          <a:endParaRPr lang="en-US"/>
        </a:p>
      </dgm:t>
    </dgm:pt>
    <dgm:pt modelId="{75B8281F-EF0F-42E7-A127-B274BE60D451}" type="sibTrans" cxnId="{29C03E4A-EE8B-4A02-9761-51D85851EFDF}">
      <dgm:prSet/>
      <dgm:spPr/>
      <dgm:t>
        <a:bodyPr/>
        <a:lstStyle/>
        <a:p>
          <a:endParaRPr lang="en-US"/>
        </a:p>
      </dgm:t>
    </dgm:pt>
    <dgm:pt modelId="{1A7D4C73-D4FE-421F-BAAE-F539C29B4DA5}">
      <dgm:prSet/>
      <dgm:spPr/>
      <dgm:t>
        <a:bodyPr anchor="t"/>
        <a:lstStyle/>
        <a:p>
          <a:pPr algn="l">
            <a:lnSpc>
              <a:spcPct val="100000"/>
            </a:lnSpc>
            <a:spcAft>
              <a:spcPts val="0"/>
            </a:spcAft>
          </a:pPr>
          <a:r>
            <a:rPr lang="en-US" b="1"/>
            <a:t>Classical, Basal</a:t>
          </a:r>
        </a:p>
        <a:p>
          <a:pPr algn="l">
            <a:lnSpc>
              <a:spcPct val="100000"/>
            </a:lnSpc>
            <a:spcAft>
              <a:spcPts val="0"/>
            </a:spcAft>
          </a:pPr>
          <a:r>
            <a:rPr lang="en-US"/>
            <a:t>GATA6</a:t>
          </a:r>
          <a:br>
            <a:rPr lang="en-US"/>
          </a:br>
          <a:r>
            <a:rPr lang="en-US"/>
            <a:t>GEMPRED</a:t>
          </a:r>
        </a:p>
        <a:p>
          <a:pPr algn="l">
            <a:lnSpc>
              <a:spcPct val="100000"/>
            </a:lnSpc>
            <a:spcAft>
              <a:spcPts val="0"/>
            </a:spcAft>
          </a:pPr>
          <a:r>
            <a:rPr lang="en-US" err="1"/>
            <a:t>PurIST</a:t>
          </a:r>
          <a:endParaRPr lang="en-US"/>
        </a:p>
      </dgm:t>
    </dgm:pt>
    <dgm:pt modelId="{8E4AC8EA-07D0-4570-8236-BF9A2DB622E1}" type="parTrans" cxnId="{F613139B-83EE-4A72-88B6-97CE547170F0}">
      <dgm:prSet/>
      <dgm:spPr/>
      <dgm:t>
        <a:bodyPr/>
        <a:lstStyle/>
        <a:p>
          <a:endParaRPr lang="en-US"/>
        </a:p>
      </dgm:t>
    </dgm:pt>
    <dgm:pt modelId="{EFA11DED-A393-4090-841F-BA205FD84226}" type="sibTrans" cxnId="{F613139B-83EE-4A72-88B6-97CE547170F0}">
      <dgm:prSet/>
      <dgm:spPr/>
      <dgm:t>
        <a:bodyPr/>
        <a:lstStyle/>
        <a:p>
          <a:endParaRPr lang="en-US"/>
        </a:p>
      </dgm:t>
    </dgm:pt>
    <dgm:pt modelId="{5CB90B10-3A4E-44B4-AE64-84A3C605FCDF}">
      <dgm:prSet/>
      <dgm:spPr/>
      <dgm:t>
        <a:bodyPr anchor="t"/>
        <a:lstStyle/>
        <a:p>
          <a:pPr algn="l">
            <a:lnSpc>
              <a:spcPct val="100000"/>
            </a:lnSpc>
            <a:spcAft>
              <a:spcPts val="0"/>
            </a:spcAft>
          </a:pPr>
          <a:r>
            <a:rPr lang="en-US" b="1"/>
            <a:t>HER2/ERBB2(+)</a:t>
          </a:r>
          <a:br>
            <a:rPr lang="en-US" b="1"/>
          </a:br>
          <a:r>
            <a:rPr lang="en-US"/>
            <a:t>Trastuzumab deruxtecan</a:t>
          </a:r>
        </a:p>
      </dgm:t>
    </dgm:pt>
    <dgm:pt modelId="{D04174FD-7C79-4ED8-B860-BBA7F55ADF41}" type="parTrans" cxnId="{72CC2339-94D1-44EB-9B4A-2B794FE987AF}">
      <dgm:prSet/>
      <dgm:spPr/>
      <dgm:t>
        <a:bodyPr/>
        <a:lstStyle/>
        <a:p>
          <a:endParaRPr lang="en-US"/>
        </a:p>
      </dgm:t>
    </dgm:pt>
    <dgm:pt modelId="{C55887B5-7B3D-4AB1-9834-67A9C3B0319D}" type="sibTrans" cxnId="{72CC2339-94D1-44EB-9B4A-2B794FE987AF}">
      <dgm:prSet/>
      <dgm:spPr/>
      <dgm:t>
        <a:bodyPr/>
        <a:lstStyle/>
        <a:p>
          <a:endParaRPr lang="en-US"/>
        </a:p>
      </dgm:t>
    </dgm:pt>
    <dgm:pt modelId="{C720002E-A65D-46BF-8E87-672485000010}">
      <dgm:prSet/>
      <dgm:spPr/>
      <dgm:t>
        <a:bodyPr anchor="t"/>
        <a:lstStyle/>
        <a:p>
          <a:pPr algn="l">
            <a:lnSpc>
              <a:spcPct val="100000"/>
            </a:lnSpc>
            <a:spcAft>
              <a:spcPts val="0"/>
            </a:spcAft>
          </a:pPr>
          <a:r>
            <a:rPr lang="en-US" b="1" i="1"/>
            <a:t>BRCA1/2, PALB2, RAD51B/C/D</a:t>
          </a:r>
        </a:p>
        <a:p>
          <a:pPr algn="l">
            <a:lnSpc>
              <a:spcPct val="100000"/>
            </a:lnSpc>
            <a:spcAft>
              <a:spcPts val="0"/>
            </a:spcAft>
          </a:pPr>
          <a:r>
            <a:rPr lang="en-US"/>
            <a:t>Platinum therapy</a:t>
          </a:r>
        </a:p>
        <a:p>
          <a:pPr algn="l">
            <a:lnSpc>
              <a:spcPct val="100000"/>
            </a:lnSpc>
            <a:spcAft>
              <a:spcPts val="0"/>
            </a:spcAft>
          </a:pPr>
          <a:r>
            <a:rPr lang="en-US"/>
            <a:t>PARPi: Olaparib, Rucaparib</a:t>
          </a:r>
          <a:br>
            <a:rPr lang="en-US"/>
          </a:br>
          <a:br>
            <a:rPr lang="en-US"/>
          </a:br>
          <a:r>
            <a:rPr lang="en-US"/>
            <a:t>Acinar cancer</a:t>
          </a:r>
        </a:p>
      </dgm:t>
    </dgm:pt>
    <dgm:pt modelId="{7495DB20-3D16-4CDA-9B38-7DF7E1B53B13}" type="parTrans" cxnId="{3C2F341C-66C0-4C8F-9D2B-A5E1B05A9F61}">
      <dgm:prSet/>
      <dgm:spPr/>
      <dgm:t>
        <a:bodyPr/>
        <a:lstStyle/>
        <a:p>
          <a:endParaRPr lang="en-US"/>
        </a:p>
      </dgm:t>
    </dgm:pt>
    <dgm:pt modelId="{DAA8AA6B-7953-44ED-B809-C2D97D2E9116}" type="sibTrans" cxnId="{3C2F341C-66C0-4C8F-9D2B-A5E1B05A9F61}">
      <dgm:prSet/>
      <dgm:spPr/>
      <dgm:t>
        <a:bodyPr/>
        <a:lstStyle/>
        <a:p>
          <a:endParaRPr lang="en-US"/>
        </a:p>
      </dgm:t>
    </dgm:pt>
    <dgm:pt modelId="{EDD16113-915E-4F9C-9333-066008B8A5CC}" type="pres">
      <dgm:prSet presAssocID="{6C6BC534-4CEA-4908-98F8-AAF831D7704B}" presName="diagram" presStyleCnt="0">
        <dgm:presLayoutVars>
          <dgm:chPref val="1"/>
          <dgm:dir/>
          <dgm:animOne val="branch"/>
          <dgm:animLvl val="lvl"/>
          <dgm:resizeHandles/>
        </dgm:presLayoutVars>
      </dgm:prSet>
      <dgm:spPr/>
    </dgm:pt>
    <dgm:pt modelId="{785BB4B3-2D87-4ED4-99E3-8F4DFCB31E49}" type="pres">
      <dgm:prSet presAssocID="{EB59F85F-556D-43EB-921E-40ACD12417AC}" presName="root" presStyleCnt="0"/>
      <dgm:spPr/>
    </dgm:pt>
    <dgm:pt modelId="{C075D57E-0916-48D3-8993-833B68DAE357}" type="pres">
      <dgm:prSet presAssocID="{EB59F85F-556D-43EB-921E-40ACD12417AC}" presName="rootComposite" presStyleCnt="0"/>
      <dgm:spPr/>
    </dgm:pt>
    <dgm:pt modelId="{4057EA87-7BE3-4EA4-852B-414009E7D2B8}" type="pres">
      <dgm:prSet presAssocID="{EB59F85F-556D-43EB-921E-40ACD12417AC}" presName="rootText" presStyleLbl="node1" presStyleIdx="0" presStyleCnt="4"/>
      <dgm:spPr/>
    </dgm:pt>
    <dgm:pt modelId="{E5818DC4-EC28-4C38-AC18-F4617B697A0D}" type="pres">
      <dgm:prSet presAssocID="{EB59F85F-556D-43EB-921E-40ACD12417AC}" presName="rootConnector" presStyleLbl="node1" presStyleIdx="0" presStyleCnt="4"/>
      <dgm:spPr/>
    </dgm:pt>
    <dgm:pt modelId="{5A038643-DC80-4BA3-BD0F-65EB4BB85335}" type="pres">
      <dgm:prSet presAssocID="{EB59F85F-556D-43EB-921E-40ACD12417AC}" presName="childShape" presStyleCnt="0"/>
      <dgm:spPr/>
    </dgm:pt>
    <dgm:pt modelId="{AA59D0FD-3DC2-4EDB-B8AB-09BAFDF595F2}" type="pres">
      <dgm:prSet presAssocID="{BBC233F7-1A77-4084-943B-734B9C778AF6}" presName="Name13" presStyleLbl="parChTrans1D2" presStyleIdx="0" presStyleCnt="10"/>
      <dgm:spPr/>
    </dgm:pt>
    <dgm:pt modelId="{39DFEF61-FBAB-4EAB-999B-AFAF0848C7B5}" type="pres">
      <dgm:prSet presAssocID="{E9B7D369-1976-4BFF-A2D2-9A4096FE942E}" presName="childText" presStyleLbl="bgAcc1" presStyleIdx="0" presStyleCnt="10" custScaleX="140136">
        <dgm:presLayoutVars>
          <dgm:bulletEnabled val="1"/>
        </dgm:presLayoutVars>
      </dgm:prSet>
      <dgm:spPr/>
    </dgm:pt>
    <dgm:pt modelId="{4D956CBA-BB6B-41DD-B5F4-CA89C5544D58}" type="pres">
      <dgm:prSet presAssocID="{599C1604-EEE3-4712-8FA8-3D5C8D6557D2}" presName="Name13" presStyleLbl="parChTrans1D2" presStyleIdx="1" presStyleCnt="10"/>
      <dgm:spPr/>
    </dgm:pt>
    <dgm:pt modelId="{BD3D934B-A4C6-4A0D-B206-57D79FFD5088}" type="pres">
      <dgm:prSet presAssocID="{A644216C-737A-49C9-A6E4-5E00AACD4897}" presName="childText" presStyleLbl="bgAcc1" presStyleIdx="1" presStyleCnt="10" custScaleX="140544">
        <dgm:presLayoutVars>
          <dgm:bulletEnabled val="1"/>
        </dgm:presLayoutVars>
      </dgm:prSet>
      <dgm:spPr/>
    </dgm:pt>
    <dgm:pt modelId="{718AE881-ECEF-4C0B-A3B7-717DFDDC743B}" type="pres">
      <dgm:prSet presAssocID="{DBF7E6C3-554A-4660-952A-1DAD4A074491}" presName="Name13" presStyleLbl="parChTrans1D2" presStyleIdx="2" presStyleCnt="10"/>
      <dgm:spPr/>
    </dgm:pt>
    <dgm:pt modelId="{EA9ADB02-7425-47C9-A598-FBE3E4D6F5C3}" type="pres">
      <dgm:prSet presAssocID="{AE33433E-18E8-42FD-B971-ED11EC7D9569}" presName="childText" presStyleLbl="bgAcc1" presStyleIdx="2" presStyleCnt="10" custScaleX="139735">
        <dgm:presLayoutVars>
          <dgm:bulletEnabled val="1"/>
        </dgm:presLayoutVars>
      </dgm:prSet>
      <dgm:spPr/>
    </dgm:pt>
    <dgm:pt modelId="{0B47E08B-F6AF-4984-B67F-38F67A7562D7}" type="pres">
      <dgm:prSet presAssocID="{72568277-039A-4067-88CF-500130C7339C}" presName="root" presStyleCnt="0"/>
      <dgm:spPr/>
    </dgm:pt>
    <dgm:pt modelId="{5ED76C9E-D9D8-4DB9-B37C-49AE3DC5DDF2}" type="pres">
      <dgm:prSet presAssocID="{72568277-039A-4067-88CF-500130C7339C}" presName="rootComposite" presStyleCnt="0"/>
      <dgm:spPr/>
    </dgm:pt>
    <dgm:pt modelId="{5BD2CD52-20B2-47FF-BF3F-D030B069BFCC}" type="pres">
      <dgm:prSet presAssocID="{72568277-039A-4067-88CF-500130C7339C}" presName="rootText" presStyleLbl="node1" presStyleIdx="1" presStyleCnt="4"/>
      <dgm:spPr/>
    </dgm:pt>
    <dgm:pt modelId="{8BC1ED96-01EB-4995-AB5F-73616CA2776D}" type="pres">
      <dgm:prSet presAssocID="{72568277-039A-4067-88CF-500130C7339C}" presName="rootConnector" presStyleLbl="node1" presStyleIdx="1" presStyleCnt="4"/>
      <dgm:spPr/>
    </dgm:pt>
    <dgm:pt modelId="{9C39A263-C1E6-480B-859D-F237A4DE86A6}" type="pres">
      <dgm:prSet presAssocID="{72568277-039A-4067-88CF-500130C7339C}" presName="childShape" presStyleCnt="0"/>
      <dgm:spPr/>
    </dgm:pt>
    <dgm:pt modelId="{7BCD3B5A-2584-4C10-AA9E-1136E5BAE90C}" type="pres">
      <dgm:prSet presAssocID="{77F4C034-033C-476A-AB43-454673F563BE}" presName="Name13" presStyleLbl="parChTrans1D2" presStyleIdx="3" presStyleCnt="10"/>
      <dgm:spPr/>
    </dgm:pt>
    <dgm:pt modelId="{3047475F-E130-4A7A-B2D2-EE1A519D4504}" type="pres">
      <dgm:prSet presAssocID="{983335B6-485E-41D2-A55E-C275CF930C41}" presName="childText" presStyleLbl="bgAcc1" presStyleIdx="3" presStyleCnt="10" custScaleX="158765">
        <dgm:presLayoutVars>
          <dgm:bulletEnabled val="1"/>
        </dgm:presLayoutVars>
      </dgm:prSet>
      <dgm:spPr/>
    </dgm:pt>
    <dgm:pt modelId="{2C179E57-9784-4A26-AD3E-3C56C50AB126}" type="pres">
      <dgm:prSet presAssocID="{A04AD346-0393-407F-A446-821EB8C9DE93}" presName="Name13" presStyleLbl="parChTrans1D2" presStyleIdx="4" presStyleCnt="10"/>
      <dgm:spPr/>
    </dgm:pt>
    <dgm:pt modelId="{73C210A2-ADC3-40E5-AF3C-FB9F848FA3AF}" type="pres">
      <dgm:prSet presAssocID="{44D5D7D6-D02A-4C68-BEBB-FDA31D39EA5D}" presName="childText" presStyleLbl="bgAcc1" presStyleIdx="4" presStyleCnt="10" custScaleX="157621">
        <dgm:presLayoutVars>
          <dgm:bulletEnabled val="1"/>
        </dgm:presLayoutVars>
      </dgm:prSet>
      <dgm:spPr/>
    </dgm:pt>
    <dgm:pt modelId="{DF17A1E9-3AD6-4714-B1DD-09DE7DBB2293}" type="pres">
      <dgm:prSet presAssocID="{D04174FD-7C79-4ED8-B860-BBA7F55ADF41}" presName="Name13" presStyleLbl="parChTrans1D2" presStyleIdx="5" presStyleCnt="10"/>
      <dgm:spPr/>
    </dgm:pt>
    <dgm:pt modelId="{1DD2BDAF-CE2A-45E2-BC05-EFC70748D53B}" type="pres">
      <dgm:prSet presAssocID="{5CB90B10-3A4E-44B4-AE64-84A3C605FCDF}" presName="childText" presStyleLbl="bgAcc1" presStyleIdx="5" presStyleCnt="10" custScaleX="158030">
        <dgm:presLayoutVars>
          <dgm:bulletEnabled val="1"/>
        </dgm:presLayoutVars>
      </dgm:prSet>
      <dgm:spPr/>
    </dgm:pt>
    <dgm:pt modelId="{742794BD-845B-427F-A005-CA216117FA93}" type="pres">
      <dgm:prSet presAssocID="{8B810C32-DD59-411A-A850-E1752BF31BEC}" presName="root" presStyleCnt="0"/>
      <dgm:spPr/>
    </dgm:pt>
    <dgm:pt modelId="{0777FCB2-BF44-4D53-92FD-75D454403906}" type="pres">
      <dgm:prSet presAssocID="{8B810C32-DD59-411A-A850-E1752BF31BEC}" presName="rootComposite" presStyleCnt="0"/>
      <dgm:spPr/>
    </dgm:pt>
    <dgm:pt modelId="{22289DD3-A000-4497-8B46-300CCF57E98A}" type="pres">
      <dgm:prSet presAssocID="{8B810C32-DD59-411A-A850-E1752BF31BEC}" presName="rootText" presStyleLbl="node1" presStyleIdx="2" presStyleCnt="4"/>
      <dgm:spPr/>
    </dgm:pt>
    <dgm:pt modelId="{5BDA9F61-8BDE-42A7-91E4-D5CA1A58FF9C}" type="pres">
      <dgm:prSet presAssocID="{8B810C32-DD59-411A-A850-E1752BF31BEC}" presName="rootConnector" presStyleLbl="node1" presStyleIdx="2" presStyleCnt="4"/>
      <dgm:spPr/>
    </dgm:pt>
    <dgm:pt modelId="{DECE2820-B819-457A-9A3E-5428E51E2199}" type="pres">
      <dgm:prSet presAssocID="{8B810C32-DD59-411A-A850-E1752BF31BEC}" presName="childShape" presStyleCnt="0"/>
      <dgm:spPr/>
    </dgm:pt>
    <dgm:pt modelId="{794AD952-12CA-4B65-8367-6CF5F706C739}" type="pres">
      <dgm:prSet presAssocID="{D83DF993-2467-478A-92F0-7305BA066D79}" presName="Name13" presStyleLbl="parChTrans1D2" presStyleIdx="6" presStyleCnt="10"/>
      <dgm:spPr/>
    </dgm:pt>
    <dgm:pt modelId="{BF3DE9F5-0220-4846-ACEE-4DE801B8DD7C}" type="pres">
      <dgm:prSet presAssocID="{F195C10A-554E-4F7F-85E7-E7A88A50F334}" presName="childText" presStyleLbl="bgAcc1" presStyleIdx="6" presStyleCnt="10" custScaleX="149945">
        <dgm:presLayoutVars>
          <dgm:bulletEnabled val="1"/>
        </dgm:presLayoutVars>
      </dgm:prSet>
      <dgm:spPr/>
    </dgm:pt>
    <dgm:pt modelId="{70D0CAE5-07C6-4F77-A2D0-B696B0236430}" type="pres">
      <dgm:prSet presAssocID="{7495DB20-3D16-4CDA-9B38-7DF7E1B53B13}" presName="Name13" presStyleLbl="parChTrans1D2" presStyleIdx="7" presStyleCnt="10"/>
      <dgm:spPr/>
    </dgm:pt>
    <dgm:pt modelId="{E32C637C-6597-49A2-B670-2A53C68DADB1}" type="pres">
      <dgm:prSet presAssocID="{C720002E-A65D-46BF-8E87-672485000010}" presName="childText" presStyleLbl="bgAcc1" presStyleIdx="7" presStyleCnt="10" custScaleX="149099">
        <dgm:presLayoutVars>
          <dgm:bulletEnabled val="1"/>
        </dgm:presLayoutVars>
      </dgm:prSet>
      <dgm:spPr/>
    </dgm:pt>
    <dgm:pt modelId="{968575D7-ECFF-4609-899D-57CB7691018E}" type="pres">
      <dgm:prSet presAssocID="{DCFB31F9-4D4D-4D36-82C8-FDBB1621E611}" presName="root" presStyleCnt="0"/>
      <dgm:spPr/>
    </dgm:pt>
    <dgm:pt modelId="{44CFA926-4A78-49C2-8BBE-65FFA3717B83}" type="pres">
      <dgm:prSet presAssocID="{DCFB31F9-4D4D-4D36-82C8-FDBB1621E611}" presName="rootComposite" presStyleCnt="0"/>
      <dgm:spPr/>
    </dgm:pt>
    <dgm:pt modelId="{FE26C9B1-B776-4420-9F73-2897EAD0DFEF}" type="pres">
      <dgm:prSet presAssocID="{DCFB31F9-4D4D-4D36-82C8-FDBB1621E611}" presName="rootText" presStyleLbl="node1" presStyleIdx="3" presStyleCnt="4"/>
      <dgm:spPr/>
    </dgm:pt>
    <dgm:pt modelId="{6616B69F-AB57-4FEA-A93F-D89C0A46FFE4}" type="pres">
      <dgm:prSet presAssocID="{DCFB31F9-4D4D-4D36-82C8-FDBB1621E611}" presName="rootConnector" presStyleLbl="node1" presStyleIdx="3" presStyleCnt="4"/>
      <dgm:spPr/>
    </dgm:pt>
    <dgm:pt modelId="{49DD4F9C-5DB4-4D9B-B664-115577919358}" type="pres">
      <dgm:prSet presAssocID="{DCFB31F9-4D4D-4D36-82C8-FDBB1621E611}" presName="childShape" presStyleCnt="0"/>
      <dgm:spPr/>
    </dgm:pt>
    <dgm:pt modelId="{E92BD7E3-A01A-4837-B1E6-32530060510B}" type="pres">
      <dgm:prSet presAssocID="{3ABF498A-3AF9-4A2F-A871-7AA1921F5CEA}" presName="Name13" presStyleLbl="parChTrans1D2" presStyleIdx="8" presStyleCnt="10"/>
      <dgm:spPr/>
    </dgm:pt>
    <dgm:pt modelId="{9C93E87B-9BFC-44C1-9B38-8EE1036BE659}" type="pres">
      <dgm:prSet presAssocID="{93AF1482-C051-4B02-93DC-FDC1E01FABFA}" presName="childText" presStyleLbl="bgAcc1" presStyleIdx="8" presStyleCnt="10" custScaleX="128966">
        <dgm:presLayoutVars>
          <dgm:bulletEnabled val="1"/>
        </dgm:presLayoutVars>
      </dgm:prSet>
      <dgm:spPr/>
    </dgm:pt>
    <dgm:pt modelId="{38FC0D80-553B-42BB-9218-C77C87F86A43}" type="pres">
      <dgm:prSet presAssocID="{8E4AC8EA-07D0-4570-8236-BF9A2DB622E1}" presName="Name13" presStyleLbl="parChTrans1D2" presStyleIdx="9" presStyleCnt="10"/>
      <dgm:spPr/>
    </dgm:pt>
    <dgm:pt modelId="{7AEF999C-8B3B-408A-B478-E590770E749B}" type="pres">
      <dgm:prSet presAssocID="{1A7D4C73-D4FE-421F-BAAE-F539C29B4DA5}" presName="childText" presStyleLbl="bgAcc1" presStyleIdx="9" presStyleCnt="10" custScaleX="128121">
        <dgm:presLayoutVars>
          <dgm:bulletEnabled val="1"/>
        </dgm:presLayoutVars>
      </dgm:prSet>
      <dgm:spPr/>
    </dgm:pt>
  </dgm:ptLst>
  <dgm:cxnLst>
    <dgm:cxn modelId="{84CC550E-9782-4808-A44C-206F3F4A9C30}" srcId="{6C6BC534-4CEA-4908-98F8-AAF831D7704B}" destId="{DCFB31F9-4D4D-4D36-82C8-FDBB1621E611}" srcOrd="3" destOrd="0" parTransId="{28941A07-A485-4360-BC1A-11CFC2199514}" sibTransId="{71A68460-00D3-44C4-80A3-2C4D3BE2D11C}"/>
    <dgm:cxn modelId="{3C2F341C-66C0-4C8F-9D2B-A5E1B05A9F61}" srcId="{8B810C32-DD59-411A-A850-E1752BF31BEC}" destId="{C720002E-A65D-46BF-8E87-672485000010}" srcOrd="1" destOrd="0" parTransId="{7495DB20-3D16-4CDA-9B38-7DF7E1B53B13}" sibTransId="{DAA8AA6B-7953-44ED-B809-C2D97D2E9116}"/>
    <dgm:cxn modelId="{9C08121F-63AD-4273-8833-25EA42FA700B}" srcId="{6C6BC534-4CEA-4908-98F8-AAF831D7704B}" destId="{8B810C32-DD59-411A-A850-E1752BF31BEC}" srcOrd="2" destOrd="0" parTransId="{37A0CC59-5998-43C7-878C-0600EC43B1C8}" sibTransId="{F5C194A9-DBDD-4163-949A-C5325F4D57AB}"/>
    <dgm:cxn modelId="{6F18A421-2D32-49F6-B71C-CD99E32F512E}" type="presOf" srcId="{77F4C034-033C-476A-AB43-454673F563BE}" destId="{7BCD3B5A-2584-4C10-AA9E-1136E5BAE90C}" srcOrd="0" destOrd="0" presId="urn:microsoft.com/office/officeart/2005/8/layout/hierarchy3"/>
    <dgm:cxn modelId="{5509AB30-ABEC-4C48-B328-5C68B4B3C69F}" type="presOf" srcId="{DCFB31F9-4D4D-4D36-82C8-FDBB1621E611}" destId="{FE26C9B1-B776-4420-9F73-2897EAD0DFEF}" srcOrd="0" destOrd="0" presId="urn:microsoft.com/office/officeart/2005/8/layout/hierarchy3"/>
    <dgm:cxn modelId="{2AA2DF31-7AEA-4A2B-95B7-82C088ED1BC7}" srcId="{EB59F85F-556D-43EB-921E-40ACD12417AC}" destId="{AE33433E-18E8-42FD-B971-ED11EC7D9569}" srcOrd="2" destOrd="0" parTransId="{DBF7E6C3-554A-4660-952A-1DAD4A074491}" sibTransId="{C9E69F70-DBAF-4ECD-ADEF-A691DA8ECD9F}"/>
    <dgm:cxn modelId="{72CC2339-94D1-44EB-9B4A-2B794FE987AF}" srcId="{72568277-039A-4067-88CF-500130C7339C}" destId="{5CB90B10-3A4E-44B4-AE64-84A3C605FCDF}" srcOrd="2" destOrd="0" parTransId="{D04174FD-7C79-4ED8-B860-BBA7F55ADF41}" sibTransId="{C55887B5-7B3D-4AB1-9834-67A9C3B0319D}"/>
    <dgm:cxn modelId="{F863CF3A-F2FD-42A5-B15C-E87D115A8F61}" type="presOf" srcId="{983335B6-485E-41D2-A55E-C275CF930C41}" destId="{3047475F-E130-4A7A-B2D2-EE1A519D4504}" srcOrd="0" destOrd="0" presId="urn:microsoft.com/office/officeart/2005/8/layout/hierarchy3"/>
    <dgm:cxn modelId="{2FB73B3E-AC52-47D7-BDAA-0F449CA68C7E}" srcId="{72568277-039A-4067-88CF-500130C7339C}" destId="{44D5D7D6-D02A-4C68-BEBB-FDA31D39EA5D}" srcOrd="1" destOrd="0" parTransId="{A04AD346-0393-407F-A446-821EB8C9DE93}" sibTransId="{28172570-7A0A-459A-8601-214E429684E6}"/>
    <dgm:cxn modelId="{210A1146-6063-4786-B4D2-2FF3CF7FC680}" type="presOf" srcId="{C720002E-A65D-46BF-8E87-672485000010}" destId="{E32C637C-6597-49A2-B670-2A53C68DADB1}" srcOrd="0" destOrd="0" presId="urn:microsoft.com/office/officeart/2005/8/layout/hierarchy3"/>
    <dgm:cxn modelId="{29C03E4A-EE8B-4A02-9761-51D85851EFDF}" srcId="{DCFB31F9-4D4D-4D36-82C8-FDBB1621E611}" destId="{93AF1482-C051-4B02-93DC-FDC1E01FABFA}" srcOrd="0" destOrd="0" parTransId="{3ABF498A-3AF9-4A2F-A871-7AA1921F5CEA}" sibTransId="{75B8281F-EF0F-42E7-A127-B274BE60D451}"/>
    <dgm:cxn modelId="{74D1F44A-4DD0-4E12-BFFC-24FE6703ADCF}" type="presOf" srcId="{EB59F85F-556D-43EB-921E-40ACD12417AC}" destId="{4057EA87-7BE3-4EA4-852B-414009E7D2B8}" srcOrd="0" destOrd="0" presId="urn:microsoft.com/office/officeart/2005/8/layout/hierarchy3"/>
    <dgm:cxn modelId="{FC858250-995B-49EE-B7AA-ACEB324463A9}" type="presOf" srcId="{8B810C32-DD59-411A-A850-E1752BF31BEC}" destId="{22289DD3-A000-4497-8B46-300CCF57E98A}" srcOrd="0" destOrd="0" presId="urn:microsoft.com/office/officeart/2005/8/layout/hierarchy3"/>
    <dgm:cxn modelId="{29E79256-DECB-4F42-B6BD-E5E00A823020}" type="presOf" srcId="{AE33433E-18E8-42FD-B971-ED11EC7D9569}" destId="{EA9ADB02-7425-47C9-A598-FBE3E4D6F5C3}" srcOrd="0" destOrd="0" presId="urn:microsoft.com/office/officeart/2005/8/layout/hierarchy3"/>
    <dgm:cxn modelId="{4068A65B-632E-4C29-986B-188787F743E8}" type="presOf" srcId="{7495DB20-3D16-4CDA-9B38-7DF7E1B53B13}" destId="{70D0CAE5-07C6-4F77-A2D0-B696B0236430}" srcOrd="0" destOrd="0" presId="urn:microsoft.com/office/officeart/2005/8/layout/hierarchy3"/>
    <dgm:cxn modelId="{89A10E6B-1131-4BBC-9A94-90C6F353E9FD}" type="presOf" srcId="{DBF7E6C3-554A-4660-952A-1DAD4A074491}" destId="{718AE881-ECEF-4C0B-A3B7-717DFDDC743B}" srcOrd="0" destOrd="0" presId="urn:microsoft.com/office/officeart/2005/8/layout/hierarchy3"/>
    <dgm:cxn modelId="{AB3A3A6C-D6E9-436A-98CE-0EAAA4A2D6EE}" type="presOf" srcId="{E9B7D369-1976-4BFF-A2D2-9A4096FE942E}" destId="{39DFEF61-FBAB-4EAB-999B-AFAF0848C7B5}" srcOrd="0" destOrd="0" presId="urn:microsoft.com/office/officeart/2005/8/layout/hierarchy3"/>
    <dgm:cxn modelId="{F6C6296E-A1D3-4C7D-BC78-2066F0C344AB}" type="presOf" srcId="{8B810C32-DD59-411A-A850-E1752BF31BEC}" destId="{5BDA9F61-8BDE-42A7-91E4-D5CA1A58FF9C}" srcOrd="1" destOrd="0" presId="urn:microsoft.com/office/officeart/2005/8/layout/hierarchy3"/>
    <dgm:cxn modelId="{C22A8C73-3C39-47FB-B174-8B79D038EE13}" type="presOf" srcId="{93AF1482-C051-4B02-93DC-FDC1E01FABFA}" destId="{9C93E87B-9BFC-44C1-9B38-8EE1036BE659}" srcOrd="0" destOrd="0" presId="urn:microsoft.com/office/officeart/2005/8/layout/hierarchy3"/>
    <dgm:cxn modelId="{B73D287E-E42C-4D55-8C34-F491B3775F60}" type="presOf" srcId="{5CB90B10-3A4E-44B4-AE64-84A3C605FCDF}" destId="{1DD2BDAF-CE2A-45E2-BC05-EFC70748D53B}" srcOrd="0" destOrd="0" presId="urn:microsoft.com/office/officeart/2005/8/layout/hierarchy3"/>
    <dgm:cxn modelId="{7A462C87-7A4A-425F-908B-79A59366AEAD}" type="presOf" srcId="{DCFB31F9-4D4D-4D36-82C8-FDBB1621E611}" destId="{6616B69F-AB57-4FEA-A93F-D89C0A46FFE4}" srcOrd="1" destOrd="0" presId="urn:microsoft.com/office/officeart/2005/8/layout/hierarchy3"/>
    <dgm:cxn modelId="{0A3B2190-2FC2-4E14-B514-D2BF9FDC0A42}" srcId="{EB59F85F-556D-43EB-921E-40ACD12417AC}" destId="{A644216C-737A-49C9-A6E4-5E00AACD4897}" srcOrd="1" destOrd="0" parTransId="{599C1604-EEE3-4712-8FA8-3D5C8D6557D2}" sibTransId="{A160F22E-0297-469A-ADF8-D75875F1EB3C}"/>
    <dgm:cxn modelId="{96C38592-D2A7-4FFA-B6A1-B87532141342}" srcId="{6C6BC534-4CEA-4908-98F8-AAF831D7704B}" destId="{72568277-039A-4067-88CF-500130C7339C}" srcOrd="1" destOrd="0" parTransId="{0037F3A0-66DE-42CD-9FD6-7CCCFE6DE7D2}" sibTransId="{79216CC8-3329-4A89-BBAE-542210B60E84}"/>
    <dgm:cxn modelId="{F613139B-83EE-4A72-88B6-97CE547170F0}" srcId="{DCFB31F9-4D4D-4D36-82C8-FDBB1621E611}" destId="{1A7D4C73-D4FE-421F-BAAE-F539C29B4DA5}" srcOrd="1" destOrd="0" parTransId="{8E4AC8EA-07D0-4570-8236-BF9A2DB622E1}" sibTransId="{EFA11DED-A393-4090-841F-BA205FD84226}"/>
    <dgm:cxn modelId="{5654AB9F-BFA0-4783-9A98-BB17F5568438}" srcId="{6C6BC534-4CEA-4908-98F8-AAF831D7704B}" destId="{EB59F85F-556D-43EB-921E-40ACD12417AC}" srcOrd="0" destOrd="0" parTransId="{B13675D3-35E3-4A2D-B511-C0D548B1E298}" sibTransId="{2F89E774-C26C-4E2D-A3C7-FCAAA6AFCD3E}"/>
    <dgm:cxn modelId="{96B4B6A0-9CD0-4186-9559-97C2623185B8}" type="presOf" srcId="{72568277-039A-4067-88CF-500130C7339C}" destId="{5BD2CD52-20B2-47FF-BF3F-D030B069BFCC}" srcOrd="0" destOrd="0" presId="urn:microsoft.com/office/officeart/2005/8/layout/hierarchy3"/>
    <dgm:cxn modelId="{588158A2-72BE-4773-881B-0E7D98FE4231}" type="presOf" srcId="{F195C10A-554E-4F7F-85E7-E7A88A50F334}" destId="{BF3DE9F5-0220-4846-ACEE-4DE801B8DD7C}" srcOrd="0" destOrd="0" presId="urn:microsoft.com/office/officeart/2005/8/layout/hierarchy3"/>
    <dgm:cxn modelId="{1B1594A3-48B2-4B0F-8635-6172B5925B9F}" type="presOf" srcId="{D83DF993-2467-478A-92F0-7305BA066D79}" destId="{794AD952-12CA-4B65-8367-6CF5F706C739}" srcOrd="0" destOrd="0" presId="urn:microsoft.com/office/officeart/2005/8/layout/hierarchy3"/>
    <dgm:cxn modelId="{018093A6-E2AC-4803-B07D-3DE67685B92A}" srcId="{8B810C32-DD59-411A-A850-E1752BF31BEC}" destId="{F195C10A-554E-4F7F-85E7-E7A88A50F334}" srcOrd="0" destOrd="0" parTransId="{D83DF993-2467-478A-92F0-7305BA066D79}" sibTransId="{78AE1326-4661-4F74-A508-37E218942BC1}"/>
    <dgm:cxn modelId="{89A22DAE-7DE7-4BF7-BD4E-79F1C8FC7E29}" type="presOf" srcId="{72568277-039A-4067-88CF-500130C7339C}" destId="{8BC1ED96-01EB-4995-AB5F-73616CA2776D}" srcOrd="1" destOrd="0" presId="urn:microsoft.com/office/officeart/2005/8/layout/hierarchy3"/>
    <dgm:cxn modelId="{92A3A1AE-6E59-4306-9283-A1B56204897C}" type="presOf" srcId="{BBC233F7-1A77-4084-943B-734B9C778AF6}" destId="{AA59D0FD-3DC2-4EDB-B8AB-09BAFDF595F2}" srcOrd="0" destOrd="0" presId="urn:microsoft.com/office/officeart/2005/8/layout/hierarchy3"/>
    <dgm:cxn modelId="{41ACEEB5-5362-4E0E-9317-3D35D72C4484}" type="presOf" srcId="{1A7D4C73-D4FE-421F-BAAE-F539C29B4DA5}" destId="{7AEF999C-8B3B-408A-B478-E590770E749B}" srcOrd="0" destOrd="0" presId="urn:microsoft.com/office/officeart/2005/8/layout/hierarchy3"/>
    <dgm:cxn modelId="{2F1BB6B6-184A-4CE8-839F-8D4EE07250D9}" type="presOf" srcId="{8E4AC8EA-07D0-4570-8236-BF9A2DB622E1}" destId="{38FC0D80-553B-42BB-9218-C77C87F86A43}" srcOrd="0" destOrd="0" presId="urn:microsoft.com/office/officeart/2005/8/layout/hierarchy3"/>
    <dgm:cxn modelId="{F4429DBD-9CBD-43F8-AEF1-B73D353187A3}" type="presOf" srcId="{6C6BC534-4CEA-4908-98F8-AAF831D7704B}" destId="{EDD16113-915E-4F9C-9333-066008B8A5CC}" srcOrd="0" destOrd="0" presId="urn:microsoft.com/office/officeart/2005/8/layout/hierarchy3"/>
    <dgm:cxn modelId="{25F263BE-7425-4E27-9B6C-B7483E5A59B1}" type="presOf" srcId="{D04174FD-7C79-4ED8-B860-BBA7F55ADF41}" destId="{DF17A1E9-3AD6-4714-B1DD-09DE7DBB2293}" srcOrd="0" destOrd="0" presId="urn:microsoft.com/office/officeart/2005/8/layout/hierarchy3"/>
    <dgm:cxn modelId="{5B455FC6-1B61-4918-B3DE-6956151C4076}" type="presOf" srcId="{3ABF498A-3AF9-4A2F-A871-7AA1921F5CEA}" destId="{E92BD7E3-A01A-4837-B1E6-32530060510B}" srcOrd="0" destOrd="0" presId="urn:microsoft.com/office/officeart/2005/8/layout/hierarchy3"/>
    <dgm:cxn modelId="{06B11CC7-B5B9-4971-9151-B1B4B218E736}" type="presOf" srcId="{A644216C-737A-49C9-A6E4-5E00AACD4897}" destId="{BD3D934B-A4C6-4A0D-B206-57D79FFD5088}" srcOrd="0" destOrd="0" presId="urn:microsoft.com/office/officeart/2005/8/layout/hierarchy3"/>
    <dgm:cxn modelId="{08B7BBC8-D063-4788-BC8B-3610E9431545}" srcId="{EB59F85F-556D-43EB-921E-40ACD12417AC}" destId="{E9B7D369-1976-4BFF-A2D2-9A4096FE942E}" srcOrd="0" destOrd="0" parTransId="{BBC233F7-1A77-4084-943B-734B9C778AF6}" sibTransId="{17680512-124F-4CE0-A993-BF4F3F7F2E10}"/>
    <dgm:cxn modelId="{9AD97CCC-42AA-4878-9C6C-529125662EE0}" type="presOf" srcId="{EB59F85F-556D-43EB-921E-40ACD12417AC}" destId="{E5818DC4-EC28-4C38-AC18-F4617B697A0D}" srcOrd="1" destOrd="0" presId="urn:microsoft.com/office/officeart/2005/8/layout/hierarchy3"/>
    <dgm:cxn modelId="{063244DB-B4E8-420F-963A-E1B5DC1B87A0}" type="presOf" srcId="{44D5D7D6-D02A-4C68-BEBB-FDA31D39EA5D}" destId="{73C210A2-ADC3-40E5-AF3C-FB9F848FA3AF}" srcOrd="0" destOrd="0" presId="urn:microsoft.com/office/officeart/2005/8/layout/hierarchy3"/>
    <dgm:cxn modelId="{4DFCDFDC-6F64-457F-BDCF-45B80912FCDC}" srcId="{72568277-039A-4067-88CF-500130C7339C}" destId="{983335B6-485E-41D2-A55E-C275CF930C41}" srcOrd="0" destOrd="0" parTransId="{77F4C034-033C-476A-AB43-454673F563BE}" sibTransId="{051B438F-3F29-4F4D-B767-D95827090013}"/>
    <dgm:cxn modelId="{407FDADF-B59D-456D-BD9D-4E81E55A922A}" type="presOf" srcId="{599C1604-EEE3-4712-8FA8-3D5C8D6557D2}" destId="{4D956CBA-BB6B-41DD-B5F4-CA89C5544D58}" srcOrd="0" destOrd="0" presId="urn:microsoft.com/office/officeart/2005/8/layout/hierarchy3"/>
    <dgm:cxn modelId="{C7DBCDEC-C1C6-4427-B8C7-C2D6A8273880}" type="presOf" srcId="{A04AD346-0393-407F-A446-821EB8C9DE93}" destId="{2C179E57-9784-4A26-AD3E-3C56C50AB126}" srcOrd="0" destOrd="0" presId="urn:microsoft.com/office/officeart/2005/8/layout/hierarchy3"/>
    <dgm:cxn modelId="{3915CFAB-C4DF-49B4-96E7-6D523AC82990}" type="presParOf" srcId="{EDD16113-915E-4F9C-9333-066008B8A5CC}" destId="{785BB4B3-2D87-4ED4-99E3-8F4DFCB31E49}" srcOrd="0" destOrd="0" presId="urn:microsoft.com/office/officeart/2005/8/layout/hierarchy3"/>
    <dgm:cxn modelId="{8F93AEBB-8173-40D3-9F42-4E5A302BD288}" type="presParOf" srcId="{785BB4B3-2D87-4ED4-99E3-8F4DFCB31E49}" destId="{C075D57E-0916-48D3-8993-833B68DAE357}" srcOrd="0" destOrd="0" presId="urn:microsoft.com/office/officeart/2005/8/layout/hierarchy3"/>
    <dgm:cxn modelId="{E3219E2F-6993-41CB-869E-490E709ACAB5}" type="presParOf" srcId="{C075D57E-0916-48D3-8993-833B68DAE357}" destId="{4057EA87-7BE3-4EA4-852B-414009E7D2B8}" srcOrd="0" destOrd="0" presId="urn:microsoft.com/office/officeart/2005/8/layout/hierarchy3"/>
    <dgm:cxn modelId="{A187150B-B6C8-40D0-8137-E09FF790D4A0}" type="presParOf" srcId="{C075D57E-0916-48D3-8993-833B68DAE357}" destId="{E5818DC4-EC28-4C38-AC18-F4617B697A0D}" srcOrd="1" destOrd="0" presId="urn:microsoft.com/office/officeart/2005/8/layout/hierarchy3"/>
    <dgm:cxn modelId="{2FBAD3D6-777E-42D8-A2D5-383EFFD3A9DE}" type="presParOf" srcId="{785BB4B3-2D87-4ED4-99E3-8F4DFCB31E49}" destId="{5A038643-DC80-4BA3-BD0F-65EB4BB85335}" srcOrd="1" destOrd="0" presId="urn:microsoft.com/office/officeart/2005/8/layout/hierarchy3"/>
    <dgm:cxn modelId="{FB1A328D-68D9-4944-B84C-6B3D921F60A5}" type="presParOf" srcId="{5A038643-DC80-4BA3-BD0F-65EB4BB85335}" destId="{AA59D0FD-3DC2-4EDB-B8AB-09BAFDF595F2}" srcOrd="0" destOrd="0" presId="urn:microsoft.com/office/officeart/2005/8/layout/hierarchy3"/>
    <dgm:cxn modelId="{0E10B162-FD2F-41CF-89FC-B64885F45B87}" type="presParOf" srcId="{5A038643-DC80-4BA3-BD0F-65EB4BB85335}" destId="{39DFEF61-FBAB-4EAB-999B-AFAF0848C7B5}" srcOrd="1" destOrd="0" presId="urn:microsoft.com/office/officeart/2005/8/layout/hierarchy3"/>
    <dgm:cxn modelId="{290E7236-884C-4AA2-AC52-A5A319C4A504}" type="presParOf" srcId="{5A038643-DC80-4BA3-BD0F-65EB4BB85335}" destId="{4D956CBA-BB6B-41DD-B5F4-CA89C5544D58}" srcOrd="2" destOrd="0" presId="urn:microsoft.com/office/officeart/2005/8/layout/hierarchy3"/>
    <dgm:cxn modelId="{34B3630D-1CAC-4510-A1C8-C52DCE577685}" type="presParOf" srcId="{5A038643-DC80-4BA3-BD0F-65EB4BB85335}" destId="{BD3D934B-A4C6-4A0D-B206-57D79FFD5088}" srcOrd="3" destOrd="0" presId="urn:microsoft.com/office/officeart/2005/8/layout/hierarchy3"/>
    <dgm:cxn modelId="{90EACFFD-1E54-42D1-AEA5-7FEF8942DC30}" type="presParOf" srcId="{5A038643-DC80-4BA3-BD0F-65EB4BB85335}" destId="{718AE881-ECEF-4C0B-A3B7-717DFDDC743B}" srcOrd="4" destOrd="0" presId="urn:microsoft.com/office/officeart/2005/8/layout/hierarchy3"/>
    <dgm:cxn modelId="{6B689FFA-7F6A-413B-99C5-9DB7574FD16D}" type="presParOf" srcId="{5A038643-DC80-4BA3-BD0F-65EB4BB85335}" destId="{EA9ADB02-7425-47C9-A598-FBE3E4D6F5C3}" srcOrd="5" destOrd="0" presId="urn:microsoft.com/office/officeart/2005/8/layout/hierarchy3"/>
    <dgm:cxn modelId="{DE72822C-EE17-400F-BE72-953DC638610D}" type="presParOf" srcId="{EDD16113-915E-4F9C-9333-066008B8A5CC}" destId="{0B47E08B-F6AF-4984-B67F-38F67A7562D7}" srcOrd="1" destOrd="0" presId="urn:microsoft.com/office/officeart/2005/8/layout/hierarchy3"/>
    <dgm:cxn modelId="{47D91545-9F5D-4516-BF22-A236CDDF1344}" type="presParOf" srcId="{0B47E08B-F6AF-4984-B67F-38F67A7562D7}" destId="{5ED76C9E-D9D8-4DB9-B37C-49AE3DC5DDF2}" srcOrd="0" destOrd="0" presId="urn:microsoft.com/office/officeart/2005/8/layout/hierarchy3"/>
    <dgm:cxn modelId="{52A29EF4-503E-406F-B4A4-5A61A33106CB}" type="presParOf" srcId="{5ED76C9E-D9D8-4DB9-B37C-49AE3DC5DDF2}" destId="{5BD2CD52-20B2-47FF-BF3F-D030B069BFCC}" srcOrd="0" destOrd="0" presId="urn:microsoft.com/office/officeart/2005/8/layout/hierarchy3"/>
    <dgm:cxn modelId="{197D0742-3556-4C57-A4B8-1C6E26B55066}" type="presParOf" srcId="{5ED76C9E-D9D8-4DB9-B37C-49AE3DC5DDF2}" destId="{8BC1ED96-01EB-4995-AB5F-73616CA2776D}" srcOrd="1" destOrd="0" presId="urn:microsoft.com/office/officeart/2005/8/layout/hierarchy3"/>
    <dgm:cxn modelId="{69A9CA51-5FD0-41BF-86A0-0BAE3807CC21}" type="presParOf" srcId="{0B47E08B-F6AF-4984-B67F-38F67A7562D7}" destId="{9C39A263-C1E6-480B-859D-F237A4DE86A6}" srcOrd="1" destOrd="0" presId="urn:microsoft.com/office/officeart/2005/8/layout/hierarchy3"/>
    <dgm:cxn modelId="{DBB8EB4F-068C-47B8-BF6F-F78C424B9B75}" type="presParOf" srcId="{9C39A263-C1E6-480B-859D-F237A4DE86A6}" destId="{7BCD3B5A-2584-4C10-AA9E-1136E5BAE90C}" srcOrd="0" destOrd="0" presId="urn:microsoft.com/office/officeart/2005/8/layout/hierarchy3"/>
    <dgm:cxn modelId="{A7DCBE3C-E6E6-4259-9709-A1B8B202A7CA}" type="presParOf" srcId="{9C39A263-C1E6-480B-859D-F237A4DE86A6}" destId="{3047475F-E130-4A7A-B2D2-EE1A519D4504}" srcOrd="1" destOrd="0" presId="urn:microsoft.com/office/officeart/2005/8/layout/hierarchy3"/>
    <dgm:cxn modelId="{521F79AB-87E7-4F33-9C69-CF330A83B456}" type="presParOf" srcId="{9C39A263-C1E6-480B-859D-F237A4DE86A6}" destId="{2C179E57-9784-4A26-AD3E-3C56C50AB126}" srcOrd="2" destOrd="0" presId="urn:microsoft.com/office/officeart/2005/8/layout/hierarchy3"/>
    <dgm:cxn modelId="{44397B29-6F0F-49D2-BBDE-8C7B13672388}" type="presParOf" srcId="{9C39A263-C1E6-480B-859D-F237A4DE86A6}" destId="{73C210A2-ADC3-40E5-AF3C-FB9F848FA3AF}" srcOrd="3" destOrd="0" presId="urn:microsoft.com/office/officeart/2005/8/layout/hierarchy3"/>
    <dgm:cxn modelId="{B32FAB35-3479-453D-B7ED-51AFFDB76ACA}" type="presParOf" srcId="{9C39A263-C1E6-480B-859D-F237A4DE86A6}" destId="{DF17A1E9-3AD6-4714-B1DD-09DE7DBB2293}" srcOrd="4" destOrd="0" presId="urn:microsoft.com/office/officeart/2005/8/layout/hierarchy3"/>
    <dgm:cxn modelId="{A7E79823-955E-40ED-8DDE-3197BDDC0895}" type="presParOf" srcId="{9C39A263-C1E6-480B-859D-F237A4DE86A6}" destId="{1DD2BDAF-CE2A-45E2-BC05-EFC70748D53B}" srcOrd="5" destOrd="0" presId="urn:microsoft.com/office/officeart/2005/8/layout/hierarchy3"/>
    <dgm:cxn modelId="{87293E22-55A0-49DC-9BE5-7A4246F6D5FE}" type="presParOf" srcId="{EDD16113-915E-4F9C-9333-066008B8A5CC}" destId="{742794BD-845B-427F-A005-CA216117FA93}" srcOrd="2" destOrd="0" presId="urn:microsoft.com/office/officeart/2005/8/layout/hierarchy3"/>
    <dgm:cxn modelId="{A0F7032C-7991-4AC6-82AF-0A5942B7C6AF}" type="presParOf" srcId="{742794BD-845B-427F-A005-CA216117FA93}" destId="{0777FCB2-BF44-4D53-92FD-75D454403906}" srcOrd="0" destOrd="0" presId="urn:microsoft.com/office/officeart/2005/8/layout/hierarchy3"/>
    <dgm:cxn modelId="{261FA44F-6DB4-4C58-9DD5-8E00D5128A75}" type="presParOf" srcId="{0777FCB2-BF44-4D53-92FD-75D454403906}" destId="{22289DD3-A000-4497-8B46-300CCF57E98A}" srcOrd="0" destOrd="0" presId="urn:microsoft.com/office/officeart/2005/8/layout/hierarchy3"/>
    <dgm:cxn modelId="{14B44AB1-8AEC-479A-8F47-C4014400C167}" type="presParOf" srcId="{0777FCB2-BF44-4D53-92FD-75D454403906}" destId="{5BDA9F61-8BDE-42A7-91E4-D5CA1A58FF9C}" srcOrd="1" destOrd="0" presId="urn:microsoft.com/office/officeart/2005/8/layout/hierarchy3"/>
    <dgm:cxn modelId="{9B54377F-514D-40A3-910C-0B894C90D1AF}" type="presParOf" srcId="{742794BD-845B-427F-A005-CA216117FA93}" destId="{DECE2820-B819-457A-9A3E-5428E51E2199}" srcOrd="1" destOrd="0" presId="urn:microsoft.com/office/officeart/2005/8/layout/hierarchy3"/>
    <dgm:cxn modelId="{CC08250D-B15A-4B3E-A1DE-6F0279E59E6B}" type="presParOf" srcId="{DECE2820-B819-457A-9A3E-5428E51E2199}" destId="{794AD952-12CA-4B65-8367-6CF5F706C739}" srcOrd="0" destOrd="0" presId="urn:microsoft.com/office/officeart/2005/8/layout/hierarchy3"/>
    <dgm:cxn modelId="{7E4617D7-AAE1-41EC-A76D-DBC1285C1897}" type="presParOf" srcId="{DECE2820-B819-457A-9A3E-5428E51E2199}" destId="{BF3DE9F5-0220-4846-ACEE-4DE801B8DD7C}" srcOrd="1" destOrd="0" presId="urn:microsoft.com/office/officeart/2005/8/layout/hierarchy3"/>
    <dgm:cxn modelId="{75FC356E-1874-4FC2-8A40-C8015AE5ED29}" type="presParOf" srcId="{DECE2820-B819-457A-9A3E-5428E51E2199}" destId="{70D0CAE5-07C6-4F77-A2D0-B696B0236430}" srcOrd="2" destOrd="0" presId="urn:microsoft.com/office/officeart/2005/8/layout/hierarchy3"/>
    <dgm:cxn modelId="{11F94F07-08DA-4F36-9ED4-C6EF180737EC}" type="presParOf" srcId="{DECE2820-B819-457A-9A3E-5428E51E2199}" destId="{E32C637C-6597-49A2-B670-2A53C68DADB1}" srcOrd="3" destOrd="0" presId="urn:microsoft.com/office/officeart/2005/8/layout/hierarchy3"/>
    <dgm:cxn modelId="{449505F5-82C5-45EF-9CA5-7577DDFDAB94}" type="presParOf" srcId="{EDD16113-915E-4F9C-9333-066008B8A5CC}" destId="{968575D7-ECFF-4609-899D-57CB7691018E}" srcOrd="3" destOrd="0" presId="urn:microsoft.com/office/officeart/2005/8/layout/hierarchy3"/>
    <dgm:cxn modelId="{A0FFC831-C89A-46D9-A8FB-EA19EC6C1C23}" type="presParOf" srcId="{968575D7-ECFF-4609-899D-57CB7691018E}" destId="{44CFA926-4A78-49C2-8BBE-65FFA3717B83}" srcOrd="0" destOrd="0" presId="urn:microsoft.com/office/officeart/2005/8/layout/hierarchy3"/>
    <dgm:cxn modelId="{49DDFBAA-06B8-4C1B-8651-279F1459ABAE}" type="presParOf" srcId="{44CFA926-4A78-49C2-8BBE-65FFA3717B83}" destId="{FE26C9B1-B776-4420-9F73-2897EAD0DFEF}" srcOrd="0" destOrd="0" presId="urn:microsoft.com/office/officeart/2005/8/layout/hierarchy3"/>
    <dgm:cxn modelId="{F317EE1A-B3D7-4643-A7B7-31B1CECC5FAE}" type="presParOf" srcId="{44CFA926-4A78-49C2-8BBE-65FFA3717B83}" destId="{6616B69F-AB57-4FEA-A93F-D89C0A46FFE4}" srcOrd="1" destOrd="0" presId="urn:microsoft.com/office/officeart/2005/8/layout/hierarchy3"/>
    <dgm:cxn modelId="{598FB240-E5C3-4D37-80FA-1F8225D7849A}" type="presParOf" srcId="{968575D7-ECFF-4609-899D-57CB7691018E}" destId="{49DD4F9C-5DB4-4D9B-B664-115577919358}" srcOrd="1" destOrd="0" presId="urn:microsoft.com/office/officeart/2005/8/layout/hierarchy3"/>
    <dgm:cxn modelId="{C589228C-1C82-47E2-A2F2-7C2A09277CF2}" type="presParOf" srcId="{49DD4F9C-5DB4-4D9B-B664-115577919358}" destId="{E92BD7E3-A01A-4837-B1E6-32530060510B}" srcOrd="0" destOrd="0" presId="urn:microsoft.com/office/officeart/2005/8/layout/hierarchy3"/>
    <dgm:cxn modelId="{1C26902D-9757-497F-B710-EB38E1BD52C5}" type="presParOf" srcId="{49DD4F9C-5DB4-4D9B-B664-115577919358}" destId="{9C93E87B-9BFC-44C1-9B38-8EE1036BE659}" srcOrd="1" destOrd="0" presId="urn:microsoft.com/office/officeart/2005/8/layout/hierarchy3"/>
    <dgm:cxn modelId="{35269C34-F36C-4EF5-ACAD-ECB9A1CCFA60}" type="presParOf" srcId="{49DD4F9C-5DB4-4D9B-B664-115577919358}" destId="{38FC0D80-553B-42BB-9218-C77C87F86A43}" srcOrd="2" destOrd="0" presId="urn:microsoft.com/office/officeart/2005/8/layout/hierarchy3"/>
    <dgm:cxn modelId="{31208EE0-6829-4BE2-8F88-A5D9FD574E6F}" type="presParOf" srcId="{49DD4F9C-5DB4-4D9B-B664-115577919358}" destId="{7AEF999C-8B3B-408A-B478-E590770E749B}" srcOrd="3" destOrd="0" presId="urn:microsoft.com/office/officeart/2005/8/layout/hierarchy3"/>
  </dgm:cxnLst>
  <dgm:bg/>
  <dgm:whole>
    <a:ln>
      <a:solidFill>
        <a:srgbClr val="0073E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A018BFA-6E93-4F5C-86AE-702AC4C46D8A}"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60B78B4B-5478-4FDF-AC32-03BE2297CCD9}">
      <dgm:prSet phldrT="[Text]" custT="1"/>
      <dgm:spPr>
        <a:solidFill>
          <a:schemeClr val="tx1">
            <a:lumMod val="60000"/>
            <a:lumOff val="40000"/>
          </a:schemeClr>
        </a:solidFill>
      </dgm:spPr>
      <dgm:t>
        <a:bodyPr/>
        <a:lstStyle/>
        <a:p>
          <a:r>
            <a:rPr lang="en-US" sz="2800" dirty="0"/>
            <a:t>Pancreas Cancer</a:t>
          </a:r>
        </a:p>
      </dgm:t>
    </dgm:pt>
    <dgm:pt modelId="{5215396D-47B3-476B-A069-2C38A7B2081E}" type="parTrans" cxnId="{606494A3-00D6-40DC-8475-A13CB33AEA75}">
      <dgm:prSet/>
      <dgm:spPr/>
      <dgm:t>
        <a:bodyPr/>
        <a:lstStyle/>
        <a:p>
          <a:endParaRPr lang="en-US"/>
        </a:p>
      </dgm:t>
    </dgm:pt>
    <dgm:pt modelId="{2B40F0EF-1312-4EA6-96E4-4FA0B7B94A78}" type="sibTrans" cxnId="{606494A3-00D6-40DC-8475-A13CB33AEA75}">
      <dgm:prSet/>
      <dgm:spPr/>
      <dgm:t>
        <a:bodyPr/>
        <a:lstStyle/>
        <a:p>
          <a:endParaRPr lang="en-US"/>
        </a:p>
      </dgm:t>
    </dgm:pt>
    <dgm:pt modelId="{4FF4D0EB-58B5-41AB-AC53-BC1E1BFCD81C}">
      <dgm:prSet phldrT="[Text]"/>
      <dgm:spPr>
        <a:solidFill>
          <a:srgbClr val="FFFFFF">
            <a:alpha val="90000"/>
          </a:srgbClr>
        </a:solidFill>
      </dgm:spPr>
      <dgm:t>
        <a:bodyPr/>
        <a:lstStyle/>
        <a:p>
          <a:r>
            <a:rPr lang="en-US" dirty="0"/>
            <a:t>Changing epidemiology</a:t>
          </a:r>
        </a:p>
      </dgm:t>
    </dgm:pt>
    <dgm:pt modelId="{A725FAF8-A1EC-43FD-B1D9-907F53EB59B3}" type="parTrans" cxnId="{F57817C2-5616-4708-9285-2ECDE48DDDBE}">
      <dgm:prSet/>
      <dgm:spPr/>
      <dgm:t>
        <a:bodyPr/>
        <a:lstStyle/>
        <a:p>
          <a:endParaRPr lang="en-US"/>
        </a:p>
      </dgm:t>
    </dgm:pt>
    <dgm:pt modelId="{C128CAFC-3F26-4CEF-8424-85C636A8CC2D}" type="sibTrans" cxnId="{F57817C2-5616-4708-9285-2ECDE48DDDBE}">
      <dgm:prSet/>
      <dgm:spPr/>
      <dgm:t>
        <a:bodyPr/>
        <a:lstStyle/>
        <a:p>
          <a:endParaRPr lang="en-US"/>
        </a:p>
      </dgm:t>
    </dgm:pt>
    <dgm:pt modelId="{F3BAD42E-E215-4430-B28B-5D0CF6371C45}">
      <dgm:prSet phldrT="[Text]" custT="1"/>
      <dgm:spPr>
        <a:solidFill>
          <a:srgbClr val="FF2F92"/>
        </a:solidFill>
      </dgm:spPr>
      <dgm:t>
        <a:bodyPr/>
        <a:lstStyle/>
        <a:p>
          <a:r>
            <a:rPr lang="en-US" sz="2600" i="1" dirty="0"/>
            <a:t>RAS</a:t>
          </a:r>
          <a:endParaRPr lang="en-US" sz="2600" dirty="0"/>
        </a:p>
      </dgm:t>
    </dgm:pt>
    <dgm:pt modelId="{FEBDA773-0738-45EC-9AC3-EC16E0D7E841}" type="parTrans" cxnId="{5761FE4C-3C12-4308-9A97-E5CF6546C481}">
      <dgm:prSet/>
      <dgm:spPr/>
      <dgm:t>
        <a:bodyPr/>
        <a:lstStyle/>
        <a:p>
          <a:endParaRPr lang="en-US"/>
        </a:p>
      </dgm:t>
    </dgm:pt>
    <dgm:pt modelId="{D17A2F65-862A-480D-9639-753323040DF3}" type="sibTrans" cxnId="{5761FE4C-3C12-4308-9A97-E5CF6546C481}">
      <dgm:prSet/>
      <dgm:spPr/>
      <dgm:t>
        <a:bodyPr/>
        <a:lstStyle/>
        <a:p>
          <a:endParaRPr lang="en-US"/>
        </a:p>
      </dgm:t>
    </dgm:pt>
    <dgm:pt modelId="{32DF439C-8297-EC42-BED1-04501CE93D08}">
      <dgm:prSet phldrT="[Text]"/>
      <dgm:spPr>
        <a:solidFill>
          <a:srgbClr val="FFFFFF">
            <a:alpha val="90000"/>
          </a:srgbClr>
        </a:solidFill>
      </dgm:spPr>
      <dgm:t>
        <a:bodyPr/>
        <a:lstStyle/>
        <a:p>
          <a:r>
            <a:rPr lang="en-US" i="1" dirty="0"/>
            <a:t>RAS</a:t>
          </a:r>
          <a:r>
            <a:rPr lang="en-US" dirty="0"/>
            <a:t> – new 2L 2026; rapidly moving to 1L</a:t>
          </a:r>
        </a:p>
      </dgm:t>
    </dgm:pt>
    <dgm:pt modelId="{E0727455-2911-0142-AE13-0B45E08981E8}" type="parTrans" cxnId="{AB1EF1EC-15F2-5E48-8A96-21CF5DDC6E9B}">
      <dgm:prSet/>
      <dgm:spPr/>
      <dgm:t>
        <a:bodyPr/>
        <a:lstStyle/>
        <a:p>
          <a:endParaRPr lang="en-US"/>
        </a:p>
      </dgm:t>
    </dgm:pt>
    <dgm:pt modelId="{CDDA35A8-F580-F444-B084-D683673245F9}" type="sibTrans" cxnId="{AB1EF1EC-15F2-5E48-8A96-21CF5DDC6E9B}">
      <dgm:prSet/>
      <dgm:spPr/>
      <dgm:t>
        <a:bodyPr/>
        <a:lstStyle/>
        <a:p>
          <a:endParaRPr lang="en-US"/>
        </a:p>
      </dgm:t>
    </dgm:pt>
    <dgm:pt modelId="{C27EF17D-E222-46BC-8042-9CBEC9ADC83D}">
      <dgm:prSet phldrT="[Text]" custT="1"/>
      <dgm:spPr>
        <a:solidFill>
          <a:srgbClr val="5DCC6F"/>
        </a:solidFill>
      </dgm:spPr>
      <dgm:t>
        <a:bodyPr/>
        <a:lstStyle/>
        <a:p>
          <a:r>
            <a:rPr lang="en-US" sz="2800" dirty="0">
              <a:solidFill>
                <a:schemeClr val="bg2"/>
              </a:solidFill>
            </a:rPr>
            <a:t>Current Therapies</a:t>
          </a:r>
        </a:p>
      </dgm:t>
    </dgm:pt>
    <dgm:pt modelId="{AFCF53B1-BAD3-4D7F-A5E7-3DBE2FA94C19}" type="sibTrans" cxnId="{48DF0265-75D6-4EEB-B184-B4940583F2D3}">
      <dgm:prSet/>
      <dgm:spPr/>
      <dgm:t>
        <a:bodyPr/>
        <a:lstStyle/>
        <a:p>
          <a:endParaRPr lang="en-US"/>
        </a:p>
      </dgm:t>
    </dgm:pt>
    <dgm:pt modelId="{44D81D99-7095-4D29-A150-FA4CF264F24A}" type="parTrans" cxnId="{48DF0265-75D6-4EEB-B184-B4940583F2D3}">
      <dgm:prSet/>
      <dgm:spPr/>
      <dgm:t>
        <a:bodyPr/>
        <a:lstStyle/>
        <a:p>
          <a:endParaRPr lang="en-US"/>
        </a:p>
      </dgm:t>
    </dgm:pt>
    <dgm:pt modelId="{F051FA2C-CCF2-4311-94D2-0DD60F22134E}">
      <dgm:prSet phldrT="[Text]"/>
      <dgm:spPr>
        <a:solidFill>
          <a:srgbClr val="FFFFFF">
            <a:alpha val="90000"/>
          </a:srgbClr>
        </a:solidFill>
      </dgm:spPr>
      <dgm:t>
        <a:bodyPr/>
        <a:lstStyle/>
        <a:p>
          <a:r>
            <a:rPr lang="en-US" dirty="0"/>
            <a:t>Targeted therapy: </a:t>
          </a:r>
          <a:r>
            <a:rPr lang="en-US" i="1" dirty="0"/>
            <a:t>BRCA</a:t>
          </a:r>
          <a:r>
            <a:rPr lang="en-US" dirty="0"/>
            <a:t>/HRD, RAS-wild-type – fusions </a:t>
          </a:r>
        </a:p>
      </dgm:t>
    </dgm:pt>
    <dgm:pt modelId="{B996394D-C39A-4749-8762-21310FA65834}" type="sibTrans" cxnId="{AD2702A6-1E1F-4DB7-84D7-C953326DC9A4}">
      <dgm:prSet/>
      <dgm:spPr/>
      <dgm:t>
        <a:bodyPr/>
        <a:lstStyle/>
        <a:p>
          <a:endParaRPr lang="en-US"/>
        </a:p>
      </dgm:t>
    </dgm:pt>
    <dgm:pt modelId="{E2602EF3-1669-4C83-8B82-D6791A1BF29A}" type="parTrans" cxnId="{AD2702A6-1E1F-4DB7-84D7-C953326DC9A4}">
      <dgm:prSet/>
      <dgm:spPr/>
      <dgm:t>
        <a:bodyPr/>
        <a:lstStyle/>
        <a:p>
          <a:endParaRPr lang="en-US"/>
        </a:p>
      </dgm:t>
    </dgm:pt>
    <dgm:pt modelId="{C5741349-A273-4922-ABD2-02A56D9153C9}">
      <dgm:prSet phldrT="[Text]"/>
      <dgm:spPr>
        <a:solidFill>
          <a:srgbClr val="FFFFFF">
            <a:alpha val="90000"/>
          </a:srgbClr>
        </a:solidFill>
      </dgm:spPr>
      <dgm:t>
        <a:bodyPr/>
        <a:lstStyle/>
        <a:p>
          <a:r>
            <a:rPr lang="en-US" dirty="0"/>
            <a:t>Germline, somatic testing for all at diagnosis </a:t>
          </a:r>
        </a:p>
      </dgm:t>
    </dgm:pt>
    <dgm:pt modelId="{D023A05B-70A1-4DBA-9B47-03EE54A96880}" type="parTrans" cxnId="{DBF50AC9-B6C6-4A5C-B05A-FFC40E4DC09F}">
      <dgm:prSet/>
      <dgm:spPr/>
      <dgm:t>
        <a:bodyPr/>
        <a:lstStyle/>
        <a:p>
          <a:endParaRPr lang="en-US"/>
        </a:p>
      </dgm:t>
    </dgm:pt>
    <dgm:pt modelId="{23129B2A-E344-41D8-AABB-1E5B38A2E029}" type="sibTrans" cxnId="{DBF50AC9-B6C6-4A5C-B05A-FFC40E4DC09F}">
      <dgm:prSet/>
      <dgm:spPr/>
      <dgm:t>
        <a:bodyPr/>
        <a:lstStyle/>
        <a:p>
          <a:endParaRPr lang="en-US"/>
        </a:p>
      </dgm:t>
    </dgm:pt>
    <dgm:pt modelId="{07D8F505-A153-4EBA-AFED-CB710C4BA561}">
      <dgm:prSet phldrT="[Text]"/>
      <dgm:spPr>
        <a:solidFill>
          <a:srgbClr val="FFFFFF">
            <a:alpha val="90000"/>
          </a:srgbClr>
        </a:solidFill>
      </dgm:spPr>
      <dgm:t>
        <a:bodyPr/>
        <a:lstStyle/>
        <a:p>
          <a:r>
            <a:rPr lang="en-US" dirty="0"/>
            <a:t>Cytotoxic-based 3 vs 2 drug combinations for most</a:t>
          </a:r>
        </a:p>
      </dgm:t>
    </dgm:pt>
    <dgm:pt modelId="{BD6585D7-F63A-4B73-B194-E41587A77DC7}" type="parTrans" cxnId="{9ADBD8D0-4F6F-43FC-BC11-384986B2385B}">
      <dgm:prSet/>
      <dgm:spPr/>
      <dgm:t>
        <a:bodyPr/>
        <a:lstStyle/>
        <a:p>
          <a:endParaRPr lang="en-US"/>
        </a:p>
      </dgm:t>
    </dgm:pt>
    <dgm:pt modelId="{619506DD-D202-445A-BED7-9A0295A728D2}" type="sibTrans" cxnId="{9ADBD8D0-4F6F-43FC-BC11-384986B2385B}">
      <dgm:prSet/>
      <dgm:spPr/>
      <dgm:t>
        <a:bodyPr/>
        <a:lstStyle/>
        <a:p>
          <a:endParaRPr lang="en-US"/>
        </a:p>
      </dgm:t>
    </dgm:pt>
    <dgm:pt modelId="{806A46BE-BFDC-4E98-B9E6-7D14EEB02289}" type="pres">
      <dgm:prSet presAssocID="{AA018BFA-6E93-4F5C-86AE-702AC4C46D8A}" presName="Name0" presStyleCnt="0">
        <dgm:presLayoutVars>
          <dgm:dir/>
          <dgm:animLvl val="lvl"/>
          <dgm:resizeHandles val="exact"/>
        </dgm:presLayoutVars>
      </dgm:prSet>
      <dgm:spPr/>
    </dgm:pt>
    <dgm:pt modelId="{AE088366-050C-4AEC-8DE5-FEBC454E4465}" type="pres">
      <dgm:prSet presAssocID="{60B78B4B-5478-4FDF-AC32-03BE2297CCD9}" presName="linNode" presStyleCnt="0"/>
      <dgm:spPr/>
    </dgm:pt>
    <dgm:pt modelId="{D778B7EB-F3B0-4D25-A8F3-8E102D094202}" type="pres">
      <dgm:prSet presAssocID="{60B78B4B-5478-4FDF-AC32-03BE2297CCD9}" presName="parentText" presStyleLbl="node1" presStyleIdx="0" presStyleCnt="3">
        <dgm:presLayoutVars>
          <dgm:chMax val="1"/>
          <dgm:bulletEnabled val="1"/>
        </dgm:presLayoutVars>
      </dgm:prSet>
      <dgm:spPr/>
    </dgm:pt>
    <dgm:pt modelId="{90FC49DF-3D9D-4C38-A70C-AD8C30F2828F}" type="pres">
      <dgm:prSet presAssocID="{60B78B4B-5478-4FDF-AC32-03BE2297CCD9}" presName="descendantText" presStyleLbl="alignAccFollowNode1" presStyleIdx="0" presStyleCnt="3">
        <dgm:presLayoutVars>
          <dgm:bulletEnabled val="1"/>
        </dgm:presLayoutVars>
      </dgm:prSet>
      <dgm:spPr/>
    </dgm:pt>
    <dgm:pt modelId="{0458861F-0E55-4831-9A75-C540EFBC25EA}" type="pres">
      <dgm:prSet presAssocID="{2B40F0EF-1312-4EA6-96E4-4FA0B7B94A78}" presName="sp" presStyleCnt="0"/>
      <dgm:spPr/>
    </dgm:pt>
    <dgm:pt modelId="{C5080640-E8E6-4257-9895-3FB792C1CE62}" type="pres">
      <dgm:prSet presAssocID="{C27EF17D-E222-46BC-8042-9CBEC9ADC83D}" presName="linNode" presStyleCnt="0"/>
      <dgm:spPr/>
    </dgm:pt>
    <dgm:pt modelId="{B354AA56-BCC0-4B2E-A31F-56EA60BE0ADC}" type="pres">
      <dgm:prSet presAssocID="{C27EF17D-E222-46BC-8042-9CBEC9ADC83D}" presName="parentText" presStyleLbl="node1" presStyleIdx="1" presStyleCnt="3">
        <dgm:presLayoutVars>
          <dgm:chMax val="1"/>
          <dgm:bulletEnabled val="1"/>
        </dgm:presLayoutVars>
      </dgm:prSet>
      <dgm:spPr/>
    </dgm:pt>
    <dgm:pt modelId="{BD89BF33-100B-4D06-AD96-57369D7190BE}" type="pres">
      <dgm:prSet presAssocID="{C27EF17D-E222-46BC-8042-9CBEC9ADC83D}" presName="descendantText" presStyleLbl="alignAccFollowNode1" presStyleIdx="1" presStyleCnt="3">
        <dgm:presLayoutVars>
          <dgm:bulletEnabled val="1"/>
        </dgm:presLayoutVars>
      </dgm:prSet>
      <dgm:spPr/>
    </dgm:pt>
    <dgm:pt modelId="{2A7D9DE8-1F18-460D-A643-6788DFC1F165}" type="pres">
      <dgm:prSet presAssocID="{AFCF53B1-BAD3-4D7F-A5E7-3DBE2FA94C19}" presName="sp" presStyleCnt="0"/>
      <dgm:spPr/>
    </dgm:pt>
    <dgm:pt modelId="{5D89263C-074A-4341-ACB3-1752EE8A9DCF}" type="pres">
      <dgm:prSet presAssocID="{F3BAD42E-E215-4430-B28B-5D0CF6371C45}" presName="linNode" presStyleCnt="0"/>
      <dgm:spPr/>
    </dgm:pt>
    <dgm:pt modelId="{171F7839-DB7B-4D5D-8D49-262D55EFD1EA}" type="pres">
      <dgm:prSet presAssocID="{F3BAD42E-E215-4430-B28B-5D0CF6371C45}" presName="parentText" presStyleLbl="node1" presStyleIdx="2" presStyleCnt="3">
        <dgm:presLayoutVars>
          <dgm:chMax val="1"/>
          <dgm:bulletEnabled val="1"/>
        </dgm:presLayoutVars>
      </dgm:prSet>
      <dgm:spPr/>
    </dgm:pt>
    <dgm:pt modelId="{8E0C4995-82B1-48D3-88E5-057706F2B1F1}" type="pres">
      <dgm:prSet presAssocID="{F3BAD42E-E215-4430-B28B-5D0CF6371C45}" presName="descendantText" presStyleLbl="alignAccFollowNode1" presStyleIdx="2" presStyleCnt="3">
        <dgm:presLayoutVars>
          <dgm:bulletEnabled val="1"/>
        </dgm:presLayoutVars>
      </dgm:prSet>
      <dgm:spPr/>
    </dgm:pt>
  </dgm:ptLst>
  <dgm:cxnLst>
    <dgm:cxn modelId="{85AB8603-0A68-4059-BDC4-BF473A8A12C1}" type="presOf" srcId="{F3BAD42E-E215-4430-B28B-5D0CF6371C45}" destId="{171F7839-DB7B-4D5D-8D49-262D55EFD1EA}" srcOrd="0" destOrd="0" presId="urn:microsoft.com/office/officeart/2005/8/layout/vList5"/>
    <dgm:cxn modelId="{86E0501A-918F-475B-A691-164931DBE285}" type="presOf" srcId="{AA018BFA-6E93-4F5C-86AE-702AC4C46D8A}" destId="{806A46BE-BFDC-4E98-B9E6-7D14EEB02289}" srcOrd="0" destOrd="0" presId="urn:microsoft.com/office/officeart/2005/8/layout/vList5"/>
    <dgm:cxn modelId="{3FE78D2B-E230-45CC-AF31-E5C7A9E967B1}" type="presOf" srcId="{07D8F505-A153-4EBA-AFED-CB710C4BA561}" destId="{BD89BF33-100B-4D06-AD96-57369D7190BE}" srcOrd="0" destOrd="0" presId="urn:microsoft.com/office/officeart/2005/8/layout/vList5"/>
    <dgm:cxn modelId="{98AA6333-A345-40C5-A0FE-6BBEF199FE85}" type="presOf" srcId="{C27EF17D-E222-46BC-8042-9CBEC9ADC83D}" destId="{B354AA56-BCC0-4B2E-A31F-56EA60BE0ADC}" srcOrd="0" destOrd="0" presId="urn:microsoft.com/office/officeart/2005/8/layout/vList5"/>
    <dgm:cxn modelId="{DB91DA41-469E-44DA-A060-E139C9EEF332}" type="presOf" srcId="{60B78B4B-5478-4FDF-AC32-03BE2297CCD9}" destId="{D778B7EB-F3B0-4D25-A8F3-8E102D094202}" srcOrd="0" destOrd="0" presId="urn:microsoft.com/office/officeart/2005/8/layout/vList5"/>
    <dgm:cxn modelId="{5761FE4C-3C12-4308-9A97-E5CF6546C481}" srcId="{AA018BFA-6E93-4F5C-86AE-702AC4C46D8A}" destId="{F3BAD42E-E215-4430-B28B-5D0CF6371C45}" srcOrd="2" destOrd="0" parTransId="{FEBDA773-0738-45EC-9AC3-EC16E0D7E841}" sibTransId="{D17A2F65-862A-480D-9639-753323040DF3}"/>
    <dgm:cxn modelId="{EBFA175D-B36A-E844-8DDB-7EB546247038}" type="presOf" srcId="{32DF439C-8297-EC42-BED1-04501CE93D08}" destId="{8E0C4995-82B1-48D3-88E5-057706F2B1F1}" srcOrd="0" destOrd="0" presId="urn:microsoft.com/office/officeart/2005/8/layout/vList5"/>
    <dgm:cxn modelId="{48DF0265-75D6-4EEB-B184-B4940583F2D3}" srcId="{AA018BFA-6E93-4F5C-86AE-702AC4C46D8A}" destId="{C27EF17D-E222-46BC-8042-9CBEC9ADC83D}" srcOrd="1" destOrd="0" parTransId="{44D81D99-7095-4D29-A150-FA4CF264F24A}" sibTransId="{AFCF53B1-BAD3-4D7F-A5E7-3DBE2FA94C19}"/>
    <dgm:cxn modelId="{606494A3-00D6-40DC-8475-A13CB33AEA75}" srcId="{AA018BFA-6E93-4F5C-86AE-702AC4C46D8A}" destId="{60B78B4B-5478-4FDF-AC32-03BE2297CCD9}" srcOrd="0" destOrd="0" parTransId="{5215396D-47B3-476B-A069-2C38A7B2081E}" sibTransId="{2B40F0EF-1312-4EA6-96E4-4FA0B7B94A78}"/>
    <dgm:cxn modelId="{AD2702A6-1E1F-4DB7-84D7-C953326DC9A4}" srcId="{C27EF17D-E222-46BC-8042-9CBEC9ADC83D}" destId="{F051FA2C-CCF2-4311-94D2-0DD60F22134E}" srcOrd="1" destOrd="0" parTransId="{E2602EF3-1669-4C83-8B82-D6791A1BF29A}" sibTransId="{B996394D-C39A-4749-8762-21310FA65834}"/>
    <dgm:cxn modelId="{365E32B1-1D64-42F4-8496-3C5633FD5915}" type="presOf" srcId="{C5741349-A273-4922-ABD2-02A56D9153C9}" destId="{90FC49DF-3D9D-4C38-A70C-AD8C30F2828F}" srcOrd="0" destOrd="1" presId="urn:microsoft.com/office/officeart/2005/8/layout/vList5"/>
    <dgm:cxn modelId="{9D0F23C1-56E2-4086-892D-1C2289F54876}" type="presOf" srcId="{F051FA2C-CCF2-4311-94D2-0DD60F22134E}" destId="{BD89BF33-100B-4D06-AD96-57369D7190BE}" srcOrd="0" destOrd="1" presId="urn:microsoft.com/office/officeart/2005/8/layout/vList5"/>
    <dgm:cxn modelId="{F57817C2-5616-4708-9285-2ECDE48DDDBE}" srcId="{60B78B4B-5478-4FDF-AC32-03BE2297CCD9}" destId="{4FF4D0EB-58B5-41AB-AC53-BC1E1BFCD81C}" srcOrd="0" destOrd="0" parTransId="{A725FAF8-A1EC-43FD-B1D9-907F53EB59B3}" sibTransId="{C128CAFC-3F26-4CEF-8424-85C636A8CC2D}"/>
    <dgm:cxn modelId="{D81A7BC3-E3A7-4786-8FAA-032CAD19E2BE}" type="presOf" srcId="{4FF4D0EB-58B5-41AB-AC53-BC1E1BFCD81C}" destId="{90FC49DF-3D9D-4C38-A70C-AD8C30F2828F}" srcOrd="0" destOrd="0" presId="urn:microsoft.com/office/officeart/2005/8/layout/vList5"/>
    <dgm:cxn modelId="{DBF50AC9-B6C6-4A5C-B05A-FFC40E4DC09F}" srcId="{60B78B4B-5478-4FDF-AC32-03BE2297CCD9}" destId="{C5741349-A273-4922-ABD2-02A56D9153C9}" srcOrd="1" destOrd="0" parTransId="{D023A05B-70A1-4DBA-9B47-03EE54A96880}" sibTransId="{23129B2A-E344-41D8-AABB-1E5B38A2E029}"/>
    <dgm:cxn modelId="{9ADBD8D0-4F6F-43FC-BC11-384986B2385B}" srcId="{C27EF17D-E222-46BC-8042-9CBEC9ADC83D}" destId="{07D8F505-A153-4EBA-AFED-CB710C4BA561}" srcOrd="0" destOrd="0" parTransId="{BD6585D7-F63A-4B73-B194-E41587A77DC7}" sibTransId="{619506DD-D202-445A-BED7-9A0295A728D2}"/>
    <dgm:cxn modelId="{AB1EF1EC-15F2-5E48-8A96-21CF5DDC6E9B}" srcId="{F3BAD42E-E215-4430-B28B-5D0CF6371C45}" destId="{32DF439C-8297-EC42-BED1-04501CE93D08}" srcOrd="0" destOrd="0" parTransId="{E0727455-2911-0142-AE13-0B45E08981E8}" sibTransId="{CDDA35A8-F580-F444-B084-D683673245F9}"/>
    <dgm:cxn modelId="{493B0B07-4B27-4A6A-91A5-F2B4C6F7E2AB}" type="presParOf" srcId="{806A46BE-BFDC-4E98-B9E6-7D14EEB02289}" destId="{AE088366-050C-4AEC-8DE5-FEBC454E4465}" srcOrd="0" destOrd="0" presId="urn:microsoft.com/office/officeart/2005/8/layout/vList5"/>
    <dgm:cxn modelId="{6B9E5B9E-ADF0-4082-935C-5A96191D349A}" type="presParOf" srcId="{AE088366-050C-4AEC-8DE5-FEBC454E4465}" destId="{D778B7EB-F3B0-4D25-A8F3-8E102D094202}" srcOrd="0" destOrd="0" presId="urn:microsoft.com/office/officeart/2005/8/layout/vList5"/>
    <dgm:cxn modelId="{2577469A-420E-41B4-A39B-CF0566012E68}" type="presParOf" srcId="{AE088366-050C-4AEC-8DE5-FEBC454E4465}" destId="{90FC49DF-3D9D-4C38-A70C-AD8C30F2828F}" srcOrd="1" destOrd="0" presId="urn:microsoft.com/office/officeart/2005/8/layout/vList5"/>
    <dgm:cxn modelId="{BD4F298B-A443-4EA4-9779-A057DB16C620}" type="presParOf" srcId="{806A46BE-BFDC-4E98-B9E6-7D14EEB02289}" destId="{0458861F-0E55-4831-9A75-C540EFBC25EA}" srcOrd="1" destOrd="0" presId="urn:microsoft.com/office/officeart/2005/8/layout/vList5"/>
    <dgm:cxn modelId="{753934F4-4E48-4896-B04B-472BD8A0E15B}" type="presParOf" srcId="{806A46BE-BFDC-4E98-B9E6-7D14EEB02289}" destId="{C5080640-E8E6-4257-9895-3FB792C1CE62}" srcOrd="2" destOrd="0" presId="urn:microsoft.com/office/officeart/2005/8/layout/vList5"/>
    <dgm:cxn modelId="{244E1FD6-2B67-407C-898A-0742371F358C}" type="presParOf" srcId="{C5080640-E8E6-4257-9895-3FB792C1CE62}" destId="{B354AA56-BCC0-4B2E-A31F-56EA60BE0ADC}" srcOrd="0" destOrd="0" presId="urn:microsoft.com/office/officeart/2005/8/layout/vList5"/>
    <dgm:cxn modelId="{8D3BC0D0-E540-4129-9D8E-AE560DB8C599}" type="presParOf" srcId="{C5080640-E8E6-4257-9895-3FB792C1CE62}" destId="{BD89BF33-100B-4D06-AD96-57369D7190BE}" srcOrd="1" destOrd="0" presId="urn:microsoft.com/office/officeart/2005/8/layout/vList5"/>
    <dgm:cxn modelId="{7045F7BE-FC34-40DF-ADA2-3CC681F5E407}" type="presParOf" srcId="{806A46BE-BFDC-4E98-B9E6-7D14EEB02289}" destId="{2A7D9DE8-1F18-460D-A643-6788DFC1F165}" srcOrd="3" destOrd="0" presId="urn:microsoft.com/office/officeart/2005/8/layout/vList5"/>
    <dgm:cxn modelId="{21BE52B0-7276-4538-A62D-E81E67914F37}" type="presParOf" srcId="{806A46BE-BFDC-4E98-B9E6-7D14EEB02289}" destId="{5D89263C-074A-4341-ACB3-1752EE8A9DCF}" srcOrd="4" destOrd="0" presId="urn:microsoft.com/office/officeart/2005/8/layout/vList5"/>
    <dgm:cxn modelId="{ABEE0931-4CB4-4289-9778-CB07680C3291}" type="presParOf" srcId="{5D89263C-074A-4341-ACB3-1752EE8A9DCF}" destId="{171F7839-DB7B-4D5D-8D49-262D55EFD1EA}" srcOrd="0" destOrd="0" presId="urn:microsoft.com/office/officeart/2005/8/layout/vList5"/>
    <dgm:cxn modelId="{5F8F36B0-40B9-4BA3-9D75-F39FE36724AD}" type="presParOf" srcId="{5D89263C-074A-4341-ACB3-1752EE8A9DCF}" destId="{8E0C4995-82B1-48D3-88E5-057706F2B1F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3.xml><?xml version="1.0" encoding="utf-8"?>
<dgm:dataModel xmlns:dgm="http://schemas.openxmlformats.org/drawingml/2006/diagram" xmlns:a="http://schemas.openxmlformats.org/drawingml/2006/main">
  <dgm:ptLst>
    <dgm:pt modelId="{AA018BFA-6E93-4F5C-86AE-702AC4C46D8A}"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60B78B4B-5478-4FDF-AC32-03BE2297CCD9}">
      <dgm:prSet phldrT="[Text]" custT="1"/>
      <dgm:spPr>
        <a:solidFill>
          <a:schemeClr val="tx1">
            <a:lumMod val="60000"/>
            <a:lumOff val="40000"/>
          </a:schemeClr>
        </a:solidFill>
      </dgm:spPr>
      <dgm:t>
        <a:bodyPr/>
        <a:lstStyle/>
        <a:p>
          <a:r>
            <a:rPr lang="en-US" sz="2800" dirty="0"/>
            <a:t>Pancreas Cancer Current 2026</a:t>
          </a:r>
        </a:p>
      </dgm:t>
    </dgm:pt>
    <dgm:pt modelId="{5215396D-47B3-476B-A069-2C38A7B2081E}" type="parTrans" cxnId="{606494A3-00D6-40DC-8475-A13CB33AEA75}">
      <dgm:prSet/>
      <dgm:spPr/>
      <dgm:t>
        <a:bodyPr/>
        <a:lstStyle/>
        <a:p>
          <a:endParaRPr lang="en-US"/>
        </a:p>
      </dgm:t>
    </dgm:pt>
    <dgm:pt modelId="{2B40F0EF-1312-4EA6-96E4-4FA0B7B94A78}" type="sibTrans" cxnId="{606494A3-00D6-40DC-8475-A13CB33AEA75}">
      <dgm:prSet/>
      <dgm:spPr/>
      <dgm:t>
        <a:bodyPr/>
        <a:lstStyle/>
        <a:p>
          <a:endParaRPr lang="en-US"/>
        </a:p>
      </dgm:t>
    </dgm:pt>
    <dgm:pt modelId="{4FF4D0EB-58B5-41AB-AC53-BC1E1BFCD81C}">
      <dgm:prSet phldrT="[Text]"/>
      <dgm:spPr>
        <a:solidFill>
          <a:srgbClr val="FFFFFF">
            <a:alpha val="90000"/>
          </a:srgbClr>
        </a:solidFill>
      </dgm:spPr>
      <dgm:t>
        <a:bodyPr/>
        <a:lstStyle/>
        <a:p>
          <a:r>
            <a:rPr lang="en-US" dirty="0"/>
            <a:t>Cytotoxic-based 3 or 2 drug combinations for most</a:t>
          </a:r>
        </a:p>
      </dgm:t>
    </dgm:pt>
    <dgm:pt modelId="{A725FAF8-A1EC-43FD-B1D9-907F53EB59B3}" type="parTrans" cxnId="{F57817C2-5616-4708-9285-2ECDE48DDDBE}">
      <dgm:prSet/>
      <dgm:spPr/>
      <dgm:t>
        <a:bodyPr/>
        <a:lstStyle/>
        <a:p>
          <a:endParaRPr lang="en-US"/>
        </a:p>
      </dgm:t>
    </dgm:pt>
    <dgm:pt modelId="{C128CAFC-3F26-4CEF-8424-85C636A8CC2D}" type="sibTrans" cxnId="{F57817C2-5616-4708-9285-2ECDE48DDDBE}">
      <dgm:prSet/>
      <dgm:spPr/>
      <dgm:t>
        <a:bodyPr/>
        <a:lstStyle/>
        <a:p>
          <a:endParaRPr lang="en-US"/>
        </a:p>
      </dgm:t>
    </dgm:pt>
    <dgm:pt modelId="{F3BAD42E-E215-4430-B28B-5D0CF6371C45}">
      <dgm:prSet phldrT="[Text]" custT="1"/>
      <dgm:spPr>
        <a:solidFill>
          <a:srgbClr val="FF2F92"/>
        </a:solidFill>
      </dgm:spPr>
      <dgm:t>
        <a:bodyPr/>
        <a:lstStyle/>
        <a:p>
          <a:r>
            <a:rPr lang="en-US" sz="2600" dirty="0"/>
            <a:t>Other Targets</a:t>
          </a:r>
        </a:p>
      </dgm:t>
    </dgm:pt>
    <dgm:pt modelId="{FEBDA773-0738-45EC-9AC3-EC16E0D7E841}" type="parTrans" cxnId="{5761FE4C-3C12-4308-9A97-E5CF6546C481}">
      <dgm:prSet/>
      <dgm:spPr/>
      <dgm:t>
        <a:bodyPr/>
        <a:lstStyle/>
        <a:p>
          <a:endParaRPr lang="en-US"/>
        </a:p>
      </dgm:t>
    </dgm:pt>
    <dgm:pt modelId="{D17A2F65-862A-480D-9639-753323040DF3}" type="sibTrans" cxnId="{5761FE4C-3C12-4308-9A97-E5CF6546C481}">
      <dgm:prSet/>
      <dgm:spPr/>
      <dgm:t>
        <a:bodyPr/>
        <a:lstStyle/>
        <a:p>
          <a:endParaRPr lang="en-US"/>
        </a:p>
      </dgm:t>
    </dgm:pt>
    <dgm:pt modelId="{32DF439C-8297-EC42-BED1-04501CE93D08}">
      <dgm:prSet phldrT="[Text]"/>
      <dgm:spPr>
        <a:solidFill>
          <a:srgbClr val="FFFFFF">
            <a:alpha val="90000"/>
          </a:srgbClr>
        </a:solidFill>
      </dgm:spPr>
      <dgm:t>
        <a:bodyPr/>
        <a:lstStyle/>
        <a:p>
          <a:r>
            <a:rPr lang="en-US" i="1" dirty="0"/>
            <a:t>MTAP</a:t>
          </a:r>
          <a:r>
            <a:rPr lang="en-US" dirty="0"/>
            <a:t>-loss: PRMT5 inhibitors, Claudin</a:t>
          </a:r>
        </a:p>
      </dgm:t>
    </dgm:pt>
    <dgm:pt modelId="{E0727455-2911-0142-AE13-0B45E08981E8}" type="parTrans" cxnId="{AB1EF1EC-15F2-5E48-8A96-21CF5DDC6E9B}">
      <dgm:prSet/>
      <dgm:spPr/>
      <dgm:t>
        <a:bodyPr/>
        <a:lstStyle/>
        <a:p>
          <a:endParaRPr lang="en-US"/>
        </a:p>
      </dgm:t>
    </dgm:pt>
    <dgm:pt modelId="{CDDA35A8-F580-F444-B084-D683673245F9}" type="sibTrans" cxnId="{AB1EF1EC-15F2-5E48-8A96-21CF5DDC6E9B}">
      <dgm:prSet/>
      <dgm:spPr/>
      <dgm:t>
        <a:bodyPr/>
        <a:lstStyle/>
        <a:p>
          <a:endParaRPr lang="en-US"/>
        </a:p>
      </dgm:t>
    </dgm:pt>
    <dgm:pt modelId="{DA5A08CA-7F3C-8149-A0BF-EF07379DDB0D}">
      <dgm:prSet phldrT="[Text]"/>
      <dgm:spPr>
        <a:solidFill>
          <a:srgbClr val="FFFFFF">
            <a:alpha val="90000"/>
          </a:srgbClr>
        </a:solidFill>
      </dgm:spPr>
      <dgm:t>
        <a:bodyPr/>
        <a:lstStyle/>
        <a:p>
          <a:r>
            <a:rPr lang="en-US" dirty="0"/>
            <a:t>Immunotherapy: Adenosine modulation, CD40</a:t>
          </a:r>
        </a:p>
      </dgm:t>
    </dgm:pt>
    <dgm:pt modelId="{35B0353A-85CE-BC41-A5DA-C5CF9E19205E}" type="parTrans" cxnId="{41956F19-9AC2-CF45-88DB-88CE8BB99705}">
      <dgm:prSet/>
      <dgm:spPr/>
      <dgm:t>
        <a:bodyPr/>
        <a:lstStyle/>
        <a:p>
          <a:endParaRPr lang="en-US"/>
        </a:p>
      </dgm:t>
    </dgm:pt>
    <dgm:pt modelId="{176886B1-1AC2-8D4B-ADB2-1C4F24C42CDC}" type="sibTrans" cxnId="{41956F19-9AC2-CF45-88DB-88CE8BB99705}">
      <dgm:prSet/>
      <dgm:spPr/>
      <dgm:t>
        <a:bodyPr/>
        <a:lstStyle/>
        <a:p>
          <a:endParaRPr lang="en-US"/>
        </a:p>
      </dgm:t>
    </dgm:pt>
    <dgm:pt modelId="{C27EF17D-E222-46BC-8042-9CBEC9ADC83D}">
      <dgm:prSet phldrT="[Text]" custT="1"/>
      <dgm:spPr>
        <a:solidFill>
          <a:srgbClr val="5DCC6F"/>
        </a:solidFill>
      </dgm:spPr>
      <dgm:t>
        <a:bodyPr/>
        <a:lstStyle/>
        <a:p>
          <a:r>
            <a:rPr lang="en-US" sz="2800" dirty="0">
              <a:solidFill>
                <a:schemeClr val="bg2"/>
              </a:solidFill>
            </a:rPr>
            <a:t>RAS Therapies</a:t>
          </a:r>
        </a:p>
      </dgm:t>
    </dgm:pt>
    <dgm:pt modelId="{AFCF53B1-BAD3-4D7F-A5E7-3DBE2FA94C19}" type="sibTrans" cxnId="{48DF0265-75D6-4EEB-B184-B4940583F2D3}">
      <dgm:prSet/>
      <dgm:spPr/>
      <dgm:t>
        <a:bodyPr/>
        <a:lstStyle/>
        <a:p>
          <a:endParaRPr lang="en-US"/>
        </a:p>
      </dgm:t>
    </dgm:pt>
    <dgm:pt modelId="{44D81D99-7095-4D29-A150-FA4CF264F24A}" type="parTrans" cxnId="{48DF0265-75D6-4EEB-B184-B4940583F2D3}">
      <dgm:prSet/>
      <dgm:spPr/>
      <dgm:t>
        <a:bodyPr/>
        <a:lstStyle/>
        <a:p>
          <a:endParaRPr lang="en-US"/>
        </a:p>
      </dgm:t>
    </dgm:pt>
    <dgm:pt modelId="{07D8F505-A153-4EBA-AFED-CB710C4BA561}">
      <dgm:prSet phldrT="[Text]"/>
      <dgm:spPr>
        <a:solidFill>
          <a:srgbClr val="FFFFFF">
            <a:alpha val="90000"/>
          </a:srgbClr>
        </a:solidFill>
      </dgm:spPr>
      <dgm:t>
        <a:bodyPr/>
        <a:lstStyle/>
        <a:p>
          <a:r>
            <a:rPr lang="en-US" dirty="0"/>
            <a:t>RAS inhibitors – new 2L standard 2026 </a:t>
          </a:r>
          <a:r>
            <a:rPr lang="en-US"/>
            <a:t>- daraxonrasib</a:t>
          </a:r>
          <a:endParaRPr lang="en-US" dirty="0"/>
        </a:p>
      </dgm:t>
    </dgm:pt>
    <dgm:pt modelId="{BD6585D7-F63A-4B73-B194-E41587A77DC7}" type="parTrans" cxnId="{9ADBD8D0-4F6F-43FC-BC11-384986B2385B}">
      <dgm:prSet/>
      <dgm:spPr/>
      <dgm:t>
        <a:bodyPr/>
        <a:lstStyle/>
        <a:p>
          <a:endParaRPr lang="en-US"/>
        </a:p>
      </dgm:t>
    </dgm:pt>
    <dgm:pt modelId="{619506DD-D202-445A-BED7-9A0295A728D2}" type="sibTrans" cxnId="{9ADBD8D0-4F6F-43FC-BC11-384986B2385B}">
      <dgm:prSet/>
      <dgm:spPr/>
      <dgm:t>
        <a:bodyPr/>
        <a:lstStyle/>
        <a:p>
          <a:endParaRPr lang="en-US"/>
        </a:p>
      </dgm:t>
    </dgm:pt>
    <dgm:pt modelId="{110B1027-B078-0546-A815-85BDAA8B9459}">
      <dgm:prSet/>
      <dgm:spPr/>
      <dgm:t>
        <a:bodyPr/>
        <a:lstStyle/>
        <a:p>
          <a:r>
            <a:rPr lang="en-US" dirty="0"/>
            <a:t>Targeted: </a:t>
          </a:r>
          <a:r>
            <a:rPr lang="en-US" i="1" dirty="0"/>
            <a:t>BRCA</a:t>
          </a:r>
          <a:r>
            <a:rPr lang="en-US" dirty="0"/>
            <a:t>/HRD, </a:t>
          </a:r>
          <a:r>
            <a:rPr lang="en-US" i="1" dirty="0"/>
            <a:t>RAS</a:t>
          </a:r>
          <a:r>
            <a:rPr lang="en-US" dirty="0"/>
            <a:t>-wild-type – fusions </a:t>
          </a:r>
        </a:p>
      </dgm:t>
    </dgm:pt>
    <dgm:pt modelId="{ACE8A834-9026-AB44-A0B8-CF677663D097}" type="parTrans" cxnId="{D98FB668-5962-AF4A-B908-4C0BE540EE92}">
      <dgm:prSet/>
      <dgm:spPr/>
      <dgm:t>
        <a:bodyPr/>
        <a:lstStyle/>
        <a:p>
          <a:endParaRPr lang="en-US"/>
        </a:p>
      </dgm:t>
    </dgm:pt>
    <dgm:pt modelId="{5F7DAD2F-E9C6-ED44-9E09-DE03384577D9}" type="sibTrans" cxnId="{D98FB668-5962-AF4A-B908-4C0BE540EE92}">
      <dgm:prSet/>
      <dgm:spPr/>
      <dgm:t>
        <a:bodyPr/>
        <a:lstStyle/>
        <a:p>
          <a:endParaRPr lang="en-US"/>
        </a:p>
      </dgm:t>
    </dgm:pt>
    <dgm:pt modelId="{168608EB-3093-AB44-87B7-57BAF9B73DB9}">
      <dgm:prSet phldrT="[Text]"/>
      <dgm:spPr>
        <a:solidFill>
          <a:srgbClr val="FFFFFF">
            <a:alpha val="90000"/>
          </a:srgbClr>
        </a:solidFill>
      </dgm:spPr>
      <dgm:t>
        <a:bodyPr/>
        <a:lstStyle/>
        <a:p>
          <a:r>
            <a:rPr lang="en-US" dirty="0"/>
            <a:t>Rapidly moving to 1L, Adjuvant</a:t>
          </a:r>
        </a:p>
      </dgm:t>
    </dgm:pt>
    <dgm:pt modelId="{0682FB50-626D-F646-8302-5932ABA8BB68}" type="parTrans" cxnId="{1830CEEF-92ED-5E46-A218-64B97EADFED2}">
      <dgm:prSet/>
      <dgm:spPr/>
    </dgm:pt>
    <dgm:pt modelId="{AE2AEC1B-9736-7E40-B295-CBF7D1F0676B}" type="sibTrans" cxnId="{1830CEEF-92ED-5E46-A218-64B97EADFED2}">
      <dgm:prSet/>
      <dgm:spPr/>
    </dgm:pt>
    <dgm:pt modelId="{727A85F6-51C1-254D-A083-CC6CE6F01856}">
      <dgm:prSet phldrT="[Text]"/>
      <dgm:spPr>
        <a:solidFill>
          <a:srgbClr val="FFFFFF">
            <a:alpha val="90000"/>
          </a:srgbClr>
        </a:solidFill>
      </dgm:spPr>
      <dgm:t>
        <a:bodyPr/>
        <a:lstStyle/>
        <a:p>
          <a:r>
            <a:rPr lang="en-US" dirty="0"/>
            <a:t>Vaccines: Personalized neoantigen, RAS immunotherapy</a:t>
          </a:r>
        </a:p>
      </dgm:t>
    </dgm:pt>
    <dgm:pt modelId="{E7EA0C24-CFA6-0B40-84B1-4328EE9134F3}" type="parTrans" cxnId="{273D35DC-3305-F54D-91DC-E6EA1B7CF23F}">
      <dgm:prSet/>
      <dgm:spPr/>
    </dgm:pt>
    <dgm:pt modelId="{45E35A88-DFFF-8C4F-805F-2935C88656AD}" type="sibTrans" cxnId="{273D35DC-3305-F54D-91DC-E6EA1B7CF23F}">
      <dgm:prSet/>
      <dgm:spPr/>
    </dgm:pt>
    <dgm:pt modelId="{F1DD32EF-F591-434C-A5BF-5EDEAA1BE2F3}">
      <dgm:prSet phldrT="[Text]"/>
      <dgm:spPr>
        <a:solidFill>
          <a:srgbClr val="FFFFFF">
            <a:alpha val="90000"/>
          </a:srgbClr>
        </a:solidFill>
      </dgm:spPr>
      <dgm:t>
        <a:bodyPr/>
        <a:lstStyle/>
        <a:p>
          <a:r>
            <a:rPr lang="en-US" dirty="0"/>
            <a:t>Multiple agents, multiple mechanisms in development</a:t>
          </a:r>
        </a:p>
      </dgm:t>
    </dgm:pt>
    <dgm:pt modelId="{7BFD1763-A524-E148-81C4-C486A34A79B8}" type="parTrans" cxnId="{5D4B1B1E-20DE-4444-AA98-B57383726EA0}">
      <dgm:prSet/>
      <dgm:spPr/>
    </dgm:pt>
    <dgm:pt modelId="{6BF75D98-A74F-7C4C-BC69-3D61E6CDB442}" type="sibTrans" cxnId="{5D4B1B1E-20DE-4444-AA98-B57383726EA0}">
      <dgm:prSet/>
      <dgm:spPr/>
    </dgm:pt>
    <dgm:pt modelId="{806A46BE-BFDC-4E98-B9E6-7D14EEB02289}" type="pres">
      <dgm:prSet presAssocID="{AA018BFA-6E93-4F5C-86AE-702AC4C46D8A}" presName="Name0" presStyleCnt="0">
        <dgm:presLayoutVars>
          <dgm:dir/>
          <dgm:animLvl val="lvl"/>
          <dgm:resizeHandles val="exact"/>
        </dgm:presLayoutVars>
      </dgm:prSet>
      <dgm:spPr/>
    </dgm:pt>
    <dgm:pt modelId="{AE088366-050C-4AEC-8DE5-FEBC454E4465}" type="pres">
      <dgm:prSet presAssocID="{60B78B4B-5478-4FDF-AC32-03BE2297CCD9}" presName="linNode" presStyleCnt="0"/>
      <dgm:spPr/>
    </dgm:pt>
    <dgm:pt modelId="{D778B7EB-F3B0-4D25-A8F3-8E102D094202}" type="pres">
      <dgm:prSet presAssocID="{60B78B4B-5478-4FDF-AC32-03BE2297CCD9}" presName="parentText" presStyleLbl="node1" presStyleIdx="0" presStyleCnt="3">
        <dgm:presLayoutVars>
          <dgm:chMax val="1"/>
          <dgm:bulletEnabled val="1"/>
        </dgm:presLayoutVars>
      </dgm:prSet>
      <dgm:spPr/>
    </dgm:pt>
    <dgm:pt modelId="{90FC49DF-3D9D-4C38-A70C-AD8C30F2828F}" type="pres">
      <dgm:prSet presAssocID="{60B78B4B-5478-4FDF-AC32-03BE2297CCD9}" presName="descendantText" presStyleLbl="alignAccFollowNode1" presStyleIdx="0" presStyleCnt="3">
        <dgm:presLayoutVars>
          <dgm:bulletEnabled val="1"/>
        </dgm:presLayoutVars>
      </dgm:prSet>
      <dgm:spPr/>
    </dgm:pt>
    <dgm:pt modelId="{0458861F-0E55-4831-9A75-C540EFBC25EA}" type="pres">
      <dgm:prSet presAssocID="{2B40F0EF-1312-4EA6-96E4-4FA0B7B94A78}" presName="sp" presStyleCnt="0"/>
      <dgm:spPr/>
    </dgm:pt>
    <dgm:pt modelId="{C5080640-E8E6-4257-9895-3FB792C1CE62}" type="pres">
      <dgm:prSet presAssocID="{C27EF17D-E222-46BC-8042-9CBEC9ADC83D}" presName="linNode" presStyleCnt="0"/>
      <dgm:spPr/>
    </dgm:pt>
    <dgm:pt modelId="{B354AA56-BCC0-4B2E-A31F-56EA60BE0ADC}" type="pres">
      <dgm:prSet presAssocID="{C27EF17D-E222-46BC-8042-9CBEC9ADC83D}" presName="parentText" presStyleLbl="node1" presStyleIdx="1" presStyleCnt="3">
        <dgm:presLayoutVars>
          <dgm:chMax val="1"/>
          <dgm:bulletEnabled val="1"/>
        </dgm:presLayoutVars>
      </dgm:prSet>
      <dgm:spPr/>
    </dgm:pt>
    <dgm:pt modelId="{BD89BF33-100B-4D06-AD96-57369D7190BE}" type="pres">
      <dgm:prSet presAssocID="{C27EF17D-E222-46BC-8042-9CBEC9ADC83D}" presName="descendantText" presStyleLbl="alignAccFollowNode1" presStyleIdx="1" presStyleCnt="3">
        <dgm:presLayoutVars>
          <dgm:bulletEnabled val="1"/>
        </dgm:presLayoutVars>
      </dgm:prSet>
      <dgm:spPr/>
    </dgm:pt>
    <dgm:pt modelId="{2A7D9DE8-1F18-460D-A643-6788DFC1F165}" type="pres">
      <dgm:prSet presAssocID="{AFCF53B1-BAD3-4D7F-A5E7-3DBE2FA94C19}" presName="sp" presStyleCnt="0"/>
      <dgm:spPr/>
    </dgm:pt>
    <dgm:pt modelId="{5D89263C-074A-4341-ACB3-1752EE8A9DCF}" type="pres">
      <dgm:prSet presAssocID="{F3BAD42E-E215-4430-B28B-5D0CF6371C45}" presName="linNode" presStyleCnt="0"/>
      <dgm:spPr/>
    </dgm:pt>
    <dgm:pt modelId="{171F7839-DB7B-4D5D-8D49-262D55EFD1EA}" type="pres">
      <dgm:prSet presAssocID="{F3BAD42E-E215-4430-B28B-5D0CF6371C45}" presName="parentText" presStyleLbl="node1" presStyleIdx="2" presStyleCnt="3">
        <dgm:presLayoutVars>
          <dgm:chMax val="1"/>
          <dgm:bulletEnabled val="1"/>
        </dgm:presLayoutVars>
      </dgm:prSet>
      <dgm:spPr/>
    </dgm:pt>
    <dgm:pt modelId="{8E0C4995-82B1-48D3-88E5-057706F2B1F1}" type="pres">
      <dgm:prSet presAssocID="{F3BAD42E-E215-4430-B28B-5D0CF6371C45}" presName="descendantText" presStyleLbl="alignAccFollowNode1" presStyleIdx="2" presStyleCnt="3">
        <dgm:presLayoutVars>
          <dgm:bulletEnabled val="1"/>
        </dgm:presLayoutVars>
      </dgm:prSet>
      <dgm:spPr/>
    </dgm:pt>
  </dgm:ptLst>
  <dgm:cxnLst>
    <dgm:cxn modelId="{85AB8603-0A68-4059-BDC4-BF473A8A12C1}" type="presOf" srcId="{F3BAD42E-E215-4430-B28B-5D0CF6371C45}" destId="{171F7839-DB7B-4D5D-8D49-262D55EFD1EA}" srcOrd="0" destOrd="0" presId="urn:microsoft.com/office/officeart/2005/8/layout/vList5"/>
    <dgm:cxn modelId="{D4CFA506-ABE3-C544-8853-C96C0C2F2694}" type="presOf" srcId="{F1DD32EF-F591-434C-A5BF-5EDEAA1BE2F3}" destId="{BD89BF33-100B-4D06-AD96-57369D7190BE}" srcOrd="0" destOrd="2" presId="urn:microsoft.com/office/officeart/2005/8/layout/vList5"/>
    <dgm:cxn modelId="{41956F19-9AC2-CF45-88DB-88CE8BB99705}" srcId="{F3BAD42E-E215-4430-B28B-5D0CF6371C45}" destId="{DA5A08CA-7F3C-8149-A0BF-EF07379DDB0D}" srcOrd="1" destOrd="0" parTransId="{35B0353A-85CE-BC41-A5DA-C5CF9E19205E}" sibTransId="{176886B1-1AC2-8D4B-ADB2-1C4F24C42CDC}"/>
    <dgm:cxn modelId="{86E0501A-918F-475B-A691-164931DBE285}" type="presOf" srcId="{AA018BFA-6E93-4F5C-86AE-702AC4C46D8A}" destId="{806A46BE-BFDC-4E98-B9E6-7D14EEB02289}" srcOrd="0" destOrd="0" presId="urn:microsoft.com/office/officeart/2005/8/layout/vList5"/>
    <dgm:cxn modelId="{5D4B1B1E-20DE-4444-AA98-B57383726EA0}" srcId="{C27EF17D-E222-46BC-8042-9CBEC9ADC83D}" destId="{F1DD32EF-F591-434C-A5BF-5EDEAA1BE2F3}" srcOrd="2" destOrd="0" parTransId="{7BFD1763-A524-E148-81C4-C486A34A79B8}" sibTransId="{6BF75D98-A74F-7C4C-BC69-3D61E6CDB442}"/>
    <dgm:cxn modelId="{3FE78D2B-E230-45CC-AF31-E5C7A9E967B1}" type="presOf" srcId="{07D8F505-A153-4EBA-AFED-CB710C4BA561}" destId="{BD89BF33-100B-4D06-AD96-57369D7190BE}" srcOrd="0" destOrd="0" presId="urn:microsoft.com/office/officeart/2005/8/layout/vList5"/>
    <dgm:cxn modelId="{D17FF732-B795-BC40-9FBC-6E9D9382D5D4}" type="presOf" srcId="{110B1027-B078-0546-A815-85BDAA8B9459}" destId="{90FC49DF-3D9D-4C38-A70C-AD8C30F2828F}" srcOrd="0" destOrd="1" presId="urn:microsoft.com/office/officeart/2005/8/layout/vList5"/>
    <dgm:cxn modelId="{98AA6333-A345-40C5-A0FE-6BBEF199FE85}" type="presOf" srcId="{C27EF17D-E222-46BC-8042-9CBEC9ADC83D}" destId="{B354AA56-BCC0-4B2E-A31F-56EA60BE0ADC}" srcOrd="0" destOrd="0" presId="urn:microsoft.com/office/officeart/2005/8/layout/vList5"/>
    <dgm:cxn modelId="{A0F43434-6259-C24D-85D8-2A95C483C5D5}" type="presOf" srcId="{168608EB-3093-AB44-87B7-57BAF9B73DB9}" destId="{BD89BF33-100B-4D06-AD96-57369D7190BE}" srcOrd="0" destOrd="1" presId="urn:microsoft.com/office/officeart/2005/8/layout/vList5"/>
    <dgm:cxn modelId="{DB91DA41-469E-44DA-A060-E139C9EEF332}" type="presOf" srcId="{60B78B4B-5478-4FDF-AC32-03BE2297CCD9}" destId="{D778B7EB-F3B0-4D25-A8F3-8E102D094202}" srcOrd="0" destOrd="0" presId="urn:microsoft.com/office/officeart/2005/8/layout/vList5"/>
    <dgm:cxn modelId="{5761FE4C-3C12-4308-9A97-E5CF6546C481}" srcId="{AA018BFA-6E93-4F5C-86AE-702AC4C46D8A}" destId="{F3BAD42E-E215-4430-B28B-5D0CF6371C45}" srcOrd="2" destOrd="0" parTransId="{FEBDA773-0738-45EC-9AC3-EC16E0D7E841}" sibTransId="{D17A2F65-862A-480D-9639-753323040DF3}"/>
    <dgm:cxn modelId="{EBFA175D-B36A-E844-8DDB-7EB546247038}" type="presOf" srcId="{32DF439C-8297-EC42-BED1-04501CE93D08}" destId="{8E0C4995-82B1-48D3-88E5-057706F2B1F1}" srcOrd="0" destOrd="0" presId="urn:microsoft.com/office/officeart/2005/8/layout/vList5"/>
    <dgm:cxn modelId="{48DF0265-75D6-4EEB-B184-B4940583F2D3}" srcId="{AA018BFA-6E93-4F5C-86AE-702AC4C46D8A}" destId="{C27EF17D-E222-46BC-8042-9CBEC9ADC83D}" srcOrd="1" destOrd="0" parTransId="{44D81D99-7095-4D29-A150-FA4CF264F24A}" sibTransId="{AFCF53B1-BAD3-4D7F-A5E7-3DBE2FA94C19}"/>
    <dgm:cxn modelId="{D98FB668-5962-AF4A-B908-4C0BE540EE92}" srcId="{60B78B4B-5478-4FDF-AC32-03BE2297CCD9}" destId="{110B1027-B078-0546-A815-85BDAA8B9459}" srcOrd="1" destOrd="0" parTransId="{ACE8A834-9026-AB44-A0B8-CF677663D097}" sibTransId="{5F7DAD2F-E9C6-ED44-9E09-DE03384577D9}"/>
    <dgm:cxn modelId="{11BDB276-2B80-1F4B-8417-14AAA9B00C5E}" type="presOf" srcId="{DA5A08CA-7F3C-8149-A0BF-EF07379DDB0D}" destId="{8E0C4995-82B1-48D3-88E5-057706F2B1F1}" srcOrd="0" destOrd="1" presId="urn:microsoft.com/office/officeart/2005/8/layout/vList5"/>
    <dgm:cxn modelId="{5FFDF49C-3BB7-6146-8F24-6FD46D9A4527}" type="presOf" srcId="{727A85F6-51C1-254D-A083-CC6CE6F01856}" destId="{8E0C4995-82B1-48D3-88E5-057706F2B1F1}" srcOrd="0" destOrd="2" presId="urn:microsoft.com/office/officeart/2005/8/layout/vList5"/>
    <dgm:cxn modelId="{606494A3-00D6-40DC-8475-A13CB33AEA75}" srcId="{AA018BFA-6E93-4F5C-86AE-702AC4C46D8A}" destId="{60B78B4B-5478-4FDF-AC32-03BE2297CCD9}" srcOrd="0" destOrd="0" parTransId="{5215396D-47B3-476B-A069-2C38A7B2081E}" sibTransId="{2B40F0EF-1312-4EA6-96E4-4FA0B7B94A78}"/>
    <dgm:cxn modelId="{F57817C2-5616-4708-9285-2ECDE48DDDBE}" srcId="{60B78B4B-5478-4FDF-AC32-03BE2297CCD9}" destId="{4FF4D0EB-58B5-41AB-AC53-BC1E1BFCD81C}" srcOrd="0" destOrd="0" parTransId="{A725FAF8-A1EC-43FD-B1D9-907F53EB59B3}" sibTransId="{C128CAFC-3F26-4CEF-8424-85C636A8CC2D}"/>
    <dgm:cxn modelId="{D81A7BC3-E3A7-4786-8FAA-032CAD19E2BE}" type="presOf" srcId="{4FF4D0EB-58B5-41AB-AC53-BC1E1BFCD81C}" destId="{90FC49DF-3D9D-4C38-A70C-AD8C30F2828F}" srcOrd="0" destOrd="0" presId="urn:microsoft.com/office/officeart/2005/8/layout/vList5"/>
    <dgm:cxn modelId="{9ADBD8D0-4F6F-43FC-BC11-384986B2385B}" srcId="{C27EF17D-E222-46BC-8042-9CBEC9ADC83D}" destId="{07D8F505-A153-4EBA-AFED-CB710C4BA561}" srcOrd="0" destOrd="0" parTransId="{BD6585D7-F63A-4B73-B194-E41587A77DC7}" sibTransId="{619506DD-D202-445A-BED7-9A0295A728D2}"/>
    <dgm:cxn modelId="{273D35DC-3305-F54D-91DC-E6EA1B7CF23F}" srcId="{F3BAD42E-E215-4430-B28B-5D0CF6371C45}" destId="{727A85F6-51C1-254D-A083-CC6CE6F01856}" srcOrd="2" destOrd="0" parTransId="{E7EA0C24-CFA6-0B40-84B1-4328EE9134F3}" sibTransId="{45E35A88-DFFF-8C4F-805F-2935C88656AD}"/>
    <dgm:cxn modelId="{AB1EF1EC-15F2-5E48-8A96-21CF5DDC6E9B}" srcId="{F3BAD42E-E215-4430-B28B-5D0CF6371C45}" destId="{32DF439C-8297-EC42-BED1-04501CE93D08}" srcOrd="0" destOrd="0" parTransId="{E0727455-2911-0142-AE13-0B45E08981E8}" sibTransId="{CDDA35A8-F580-F444-B084-D683673245F9}"/>
    <dgm:cxn modelId="{1830CEEF-92ED-5E46-A218-64B97EADFED2}" srcId="{C27EF17D-E222-46BC-8042-9CBEC9ADC83D}" destId="{168608EB-3093-AB44-87B7-57BAF9B73DB9}" srcOrd="1" destOrd="0" parTransId="{0682FB50-626D-F646-8302-5932ABA8BB68}" sibTransId="{AE2AEC1B-9736-7E40-B295-CBF7D1F0676B}"/>
    <dgm:cxn modelId="{493B0B07-4B27-4A6A-91A5-F2B4C6F7E2AB}" type="presParOf" srcId="{806A46BE-BFDC-4E98-B9E6-7D14EEB02289}" destId="{AE088366-050C-4AEC-8DE5-FEBC454E4465}" srcOrd="0" destOrd="0" presId="urn:microsoft.com/office/officeart/2005/8/layout/vList5"/>
    <dgm:cxn modelId="{6B9E5B9E-ADF0-4082-935C-5A96191D349A}" type="presParOf" srcId="{AE088366-050C-4AEC-8DE5-FEBC454E4465}" destId="{D778B7EB-F3B0-4D25-A8F3-8E102D094202}" srcOrd="0" destOrd="0" presId="urn:microsoft.com/office/officeart/2005/8/layout/vList5"/>
    <dgm:cxn modelId="{2577469A-420E-41B4-A39B-CF0566012E68}" type="presParOf" srcId="{AE088366-050C-4AEC-8DE5-FEBC454E4465}" destId="{90FC49DF-3D9D-4C38-A70C-AD8C30F2828F}" srcOrd="1" destOrd="0" presId="urn:microsoft.com/office/officeart/2005/8/layout/vList5"/>
    <dgm:cxn modelId="{BD4F298B-A443-4EA4-9779-A057DB16C620}" type="presParOf" srcId="{806A46BE-BFDC-4E98-B9E6-7D14EEB02289}" destId="{0458861F-0E55-4831-9A75-C540EFBC25EA}" srcOrd="1" destOrd="0" presId="urn:microsoft.com/office/officeart/2005/8/layout/vList5"/>
    <dgm:cxn modelId="{753934F4-4E48-4896-B04B-472BD8A0E15B}" type="presParOf" srcId="{806A46BE-BFDC-4E98-B9E6-7D14EEB02289}" destId="{C5080640-E8E6-4257-9895-3FB792C1CE62}" srcOrd="2" destOrd="0" presId="urn:microsoft.com/office/officeart/2005/8/layout/vList5"/>
    <dgm:cxn modelId="{244E1FD6-2B67-407C-898A-0742371F358C}" type="presParOf" srcId="{C5080640-E8E6-4257-9895-3FB792C1CE62}" destId="{B354AA56-BCC0-4B2E-A31F-56EA60BE0ADC}" srcOrd="0" destOrd="0" presId="urn:microsoft.com/office/officeart/2005/8/layout/vList5"/>
    <dgm:cxn modelId="{8D3BC0D0-E540-4129-9D8E-AE560DB8C599}" type="presParOf" srcId="{C5080640-E8E6-4257-9895-3FB792C1CE62}" destId="{BD89BF33-100B-4D06-AD96-57369D7190BE}" srcOrd="1" destOrd="0" presId="urn:microsoft.com/office/officeart/2005/8/layout/vList5"/>
    <dgm:cxn modelId="{7045F7BE-FC34-40DF-ADA2-3CC681F5E407}" type="presParOf" srcId="{806A46BE-BFDC-4E98-B9E6-7D14EEB02289}" destId="{2A7D9DE8-1F18-460D-A643-6788DFC1F165}" srcOrd="3" destOrd="0" presId="urn:microsoft.com/office/officeart/2005/8/layout/vList5"/>
    <dgm:cxn modelId="{21BE52B0-7276-4538-A62D-E81E67914F37}" type="presParOf" srcId="{806A46BE-BFDC-4E98-B9E6-7D14EEB02289}" destId="{5D89263C-074A-4341-ACB3-1752EE8A9DCF}" srcOrd="4" destOrd="0" presId="urn:microsoft.com/office/officeart/2005/8/layout/vList5"/>
    <dgm:cxn modelId="{ABEE0931-4CB4-4289-9778-CB07680C3291}" type="presParOf" srcId="{5D89263C-074A-4341-ACB3-1752EE8A9DCF}" destId="{171F7839-DB7B-4D5D-8D49-262D55EFD1EA}" srcOrd="0" destOrd="0" presId="urn:microsoft.com/office/officeart/2005/8/layout/vList5"/>
    <dgm:cxn modelId="{5F8F36B0-40B9-4BA3-9D75-F39FE36724AD}" type="presParOf" srcId="{5D89263C-074A-4341-ACB3-1752EE8A9DCF}" destId="{8E0C4995-82B1-48D3-88E5-057706F2B1F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4.xml><?xml version="1.0" encoding="utf-8"?>
<dgm:dataModel xmlns:dgm="http://schemas.openxmlformats.org/drawingml/2006/diagram" xmlns:a="http://schemas.openxmlformats.org/drawingml/2006/main">
  <dgm:ptLst>
    <dgm:pt modelId="{D9E5A3D1-B4DD-4C13-A21A-FC596F767245}" type="doc">
      <dgm:prSet loTypeId="urn:microsoft.com/office/officeart/2005/8/layout/vProcess5" loCatId="process" qsTypeId="urn:microsoft.com/office/officeart/2005/8/quickstyle/simple2" qsCatId="simple" csTypeId="urn:microsoft.com/office/officeart/2005/8/colors/colorful2" csCatId="colorful" phldr="1"/>
      <dgm:spPr/>
      <dgm:t>
        <a:bodyPr/>
        <a:lstStyle/>
        <a:p>
          <a:endParaRPr lang="en-US"/>
        </a:p>
      </dgm:t>
    </dgm:pt>
    <dgm:pt modelId="{456FC964-AC26-4193-AD50-942933E90824}">
      <dgm:prSet/>
      <dgm:spPr/>
      <dgm:t>
        <a:bodyPr/>
        <a:lstStyle/>
        <a:p>
          <a:r>
            <a:rPr lang="en-US" b="0" i="0"/>
            <a:t>Daraxonrasib is an investigational oral RAS(ON) inhibitor for RAS-mutant cancers (NSCLC, PDAC) .</a:t>
          </a:r>
          <a:endParaRPr lang="en-US"/>
        </a:p>
      </dgm:t>
    </dgm:pt>
    <dgm:pt modelId="{1C864F2C-83D9-41BF-A597-61389F4090BB}" type="parTrans" cxnId="{FCE3E756-E63B-4C21-B466-242FFBD94079}">
      <dgm:prSet/>
      <dgm:spPr/>
      <dgm:t>
        <a:bodyPr/>
        <a:lstStyle/>
        <a:p>
          <a:endParaRPr lang="en-US"/>
        </a:p>
      </dgm:t>
    </dgm:pt>
    <dgm:pt modelId="{CCE1B226-4AB9-428D-9DCD-F2FEB27C2601}" type="sibTrans" cxnId="{FCE3E756-E63B-4C21-B466-242FFBD94079}">
      <dgm:prSet/>
      <dgm:spPr/>
      <dgm:t>
        <a:bodyPr/>
        <a:lstStyle/>
        <a:p>
          <a:endParaRPr lang="en-US"/>
        </a:p>
      </dgm:t>
    </dgm:pt>
    <dgm:pt modelId="{6D4006EC-6EBE-4E41-9C59-F8EFA0BC33AE}">
      <dgm:prSet/>
      <dgm:spPr/>
      <dgm:t>
        <a:bodyPr/>
        <a:lstStyle/>
        <a:p>
          <a:r>
            <a:rPr lang="en-US" b="0" i="0" dirty="0"/>
            <a:t>Not yet FDA-approved; in Phase 3 trials showing significant survival benefit in PDAC .</a:t>
          </a:r>
          <a:endParaRPr lang="en-US" dirty="0"/>
        </a:p>
      </dgm:t>
    </dgm:pt>
    <dgm:pt modelId="{3B3C6A6A-6343-4A87-92F9-6115988AE76C}" type="parTrans" cxnId="{CF9CACC9-D85D-4BF5-8820-B89FF22674B3}">
      <dgm:prSet/>
      <dgm:spPr/>
      <dgm:t>
        <a:bodyPr/>
        <a:lstStyle/>
        <a:p>
          <a:endParaRPr lang="en-US"/>
        </a:p>
      </dgm:t>
    </dgm:pt>
    <dgm:pt modelId="{925D4C89-E493-4504-B17F-81BA0E217958}" type="sibTrans" cxnId="{CF9CACC9-D85D-4BF5-8820-B89FF22674B3}">
      <dgm:prSet/>
      <dgm:spPr/>
      <dgm:t>
        <a:bodyPr/>
        <a:lstStyle/>
        <a:p>
          <a:endParaRPr lang="en-US"/>
        </a:p>
      </dgm:t>
    </dgm:pt>
    <dgm:pt modelId="{E8A56C9F-7ABF-4745-BD9A-20C13EEDAED3}">
      <dgm:prSet/>
      <dgm:spPr>
        <a:ln w="38100">
          <a:solidFill>
            <a:schemeClr val="accent4"/>
          </a:solidFill>
        </a:ln>
      </dgm:spPr>
      <dgm:t>
        <a:bodyPr/>
        <a:lstStyle/>
        <a:p>
          <a:r>
            <a:rPr lang="en-US" b="1" dirty="0">
              <a:solidFill>
                <a:srgbClr val="FFFF00"/>
              </a:solidFill>
            </a:rPr>
            <a:t>May 2026 UPDATE: Revolution Medicines has opened expanded access to drug</a:t>
          </a:r>
        </a:p>
      </dgm:t>
    </dgm:pt>
    <dgm:pt modelId="{2B53F661-F07D-4BDB-A888-FBC3992A0076}" type="parTrans" cxnId="{36FEDD5C-217C-48B6-936E-79B5F085F3B5}">
      <dgm:prSet/>
      <dgm:spPr/>
      <dgm:t>
        <a:bodyPr/>
        <a:lstStyle/>
        <a:p>
          <a:endParaRPr lang="en-US"/>
        </a:p>
      </dgm:t>
    </dgm:pt>
    <dgm:pt modelId="{F56D9BA1-EC49-4F1E-BD52-5D943442AA65}" type="sibTrans" cxnId="{36FEDD5C-217C-48B6-936E-79B5F085F3B5}">
      <dgm:prSet/>
      <dgm:spPr/>
      <dgm:t>
        <a:bodyPr/>
        <a:lstStyle/>
        <a:p>
          <a:endParaRPr lang="en-US"/>
        </a:p>
      </dgm:t>
    </dgm:pt>
    <dgm:pt modelId="{C56BFC7C-4EEF-4B8A-83C8-F2F2911BEC7D}">
      <dgm:prSet/>
      <dgm:spPr/>
      <dgm:t>
        <a:bodyPr/>
        <a:lstStyle/>
        <a:p>
          <a:r>
            <a:rPr lang="en-US" b="0" i="0"/>
            <a:t>Safety profile differs from chemotherapy — less myelosuppression, but notable dermatologic and GI toxicities </a:t>
          </a:r>
          <a:endParaRPr lang="en-US"/>
        </a:p>
      </dgm:t>
    </dgm:pt>
    <dgm:pt modelId="{E5516A1B-0B47-4A24-9AC2-D34B0166F559}" type="parTrans" cxnId="{4358E5B5-106F-4495-A8C9-3D132A7357E5}">
      <dgm:prSet/>
      <dgm:spPr/>
      <dgm:t>
        <a:bodyPr/>
        <a:lstStyle/>
        <a:p>
          <a:endParaRPr lang="en-US"/>
        </a:p>
      </dgm:t>
    </dgm:pt>
    <dgm:pt modelId="{BC92CEC4-0202-497A-B8E3-B292C5037F6B}" type="sibTrans" cxnId="{4358E5B5-106F-4495-A8C9-3D132A7357E5}">
      <dgm:prSet/>
      <dgm:spPr/>
      <dgm:t>
        <a:bodyPr/>
        <a:lstStyle/>
        <a:p>
          <a:endParaRPr lang="en-US"/>
        </a:p>
      </dgm:t>
    </dgm:pt>
    <dgm:pt modelId="{BCD02299-BE59-4E32-9D23-D14550792336}" type="pres">
      <dgm:prSet presAssocID="{D9E5A3D1-B4DD-4C13-A21A-FC596F767245}" presName="outerComposite" presStyleCnt="0">
        <dgm:presLayoutVars>
          <dgm:chMax val="5"/>
          <dgm:dir/>
          <dgm:resizeHandles val="exact"/>
        </dgm:presLayoutVars>
      </dgm:prSet>
      <dgm:spPr/>
    </dgm:pt>
    <dgm:pt modelId="{5F036640-F8D6-402D-A3F0-845FF8A1B20A}" type="pres">
      <dgm:prSet presAssocID="{D9E5A3D1-B4DD-4C13-A21A-FC596F767245}" presName="dummyMaxCanvas" presStyleCnt="0">
        <dgm:presLayoutVars/>
      </dgm:prSet>
      <dgm:spPr/>
    </dgm:pt>
    <dgm:pt modelId="{7E54F596-9BA9-4C33-A04C-E4BC55B278BB}" type="pres">
      <dgm:prSet presAssocID="{D9E5A3D1-B4DD-4C13-A21A-FC596F767245}" presName="FourNodes_1" presStyleLbl="node1" presStyleIdx="0" presStyleCnt="4">
        <dgm:presLayoutVars>
          <dgm:bulletEnabled val="1"/>
        </dgm:presLayoutVars>
      </dgm:prSet>
      <dgm:spPr/>
    </dgm:pt>
    <dgm:pt modelId="{691F59D6-48E8-4EA6-B780-07BA20596753}" type="pres">
      <dgm:prSet presAssocID="{D9E5A3D1-B4DD-4C13-A21A-FC596F767245}" presName="FourNodes_2" presStyleLbl="node1" presStyleIdx="1" presStyleCnt="4">
        <dgm:presLayoutVars>
          <dgm:bulletEnabled val="1"/>
        </dgm:presLayoutVars>
      </dgm:prSet>
      <dgm:spPr/>
    </dgm:pt>
    <dgm:pt modelId="{6F2F9B33-DCC4-4EF0-B287-E2FB812D206F}" type="pres">
      <dgm:prSet presAssocID="{D9E5A3D1-B4DD-4C13-A21A-FC596F767245}" presName="FourNodes_3" presStyleLbl="node1" presStyleIdx="2" presStyleCnt="4">
        <dgm:presLayoutVars>
          <dgm:bulletEnabled val="1"/>
        </dgm:presLayoutVars>
      </dgm:prSet>
      <dgm:spPr/>
    </dgm:pt>
    <dgm:pt modelId="{C4569E27-AFC4-4D3E-8FAD-951C60E08F53}" type="pres">
      <dgm:prSet presAssocID="{D9E5A3D1-B4DD-4C13-A21A-FC596F767245}" presName="FourNodes_4" presStyleLbl="node1" presStyleIdx="3" presStyleCnt="4">
        <dgm:presLayoutVars>
          <dgm:bulletEnabled val="1"/>
        </dgm:presLayoutVars>
      </dgm:prSet>
      <dgm:spPr/>
    </dgm:pt>
    <dgm:pt modelId="{A0035177-BEBA-4C20-BAE1-0D07354E02F4}" type="pres">
      <dgm:prSet presAssocID="{D9E5A3D1-B4DD-4C13-A21A-FC596F767245}" presName="FourConn_1-2" presStyleLbl="fgAccFollowNode1" presStyleIdx="0" presStyleCnt="3">
        <dgm:presLayoutVars>
          <dgm:bulletEnabled val="1"/>
        </dgm:presLayoutVars>
      </dgm:prSet>
      <dgm:spPr/>
    </dgm:pt>
    <dgm:pt modelId="{43FF84C0-EE36-4CAA-87E3-1FA8F140AD8A}" type="pres">
      <dgm:prSet presAssocID="{D9E5A3D1-B4DD-4C13-A21A-FC596F767245}" presName="FourConn_2-3" presStyleLbl="fgAccFollowNode1" presStyleIdx="1" presStyleCnt="3">
        <dgm:presLayoutVars>
          <dgm:bulletEnabled val="1"/>
        </dgm:presLayoutVars>
      </dgm:prSet>
      <dgm:spPr/>
    </dgm:pt>
    <dgm:pt modelId="{1C0088C3-AAAA-439E-886F-B18EDA5C16ED}" type="pres">
      <dgm:prSet presAssocID="{D9E5A3D1-B4DD-4C13-A21A-FC596F767245}" presName="FourConn_3-4" presStyleLbl="fgAccFollowNode1" presStyleIdx="2" presStyleCnt="3">
        <dgm:presLayoutVars>
          <dgm:bulletEnabled val="1"/>
        </dgm:presLayoutVars>
      </dgm:prSet>
      <dgm:spPr/>
    </dgm:pt>
    <dgm:pt modelId="{A4F810B9-9843-4BC4-8F2D-BA89EF2A0931}" type="pres">
      <dgm:prSet presAssocID="{D9E5A3D1-B4DD-4C13-A21A-FC596F767245}" presName="FourNodes_1_text" presStyleLbl="node1" presStyleIdx="3" presStyleCnt="4">
        <dgm:presLayoutVars>
          <dgm:bulletEnabled val="1"/>
        </dgm:presLayoutVars>
      </dgm:prSet>
      <dgm:spPr/>
    </dgm:pt>
    <dgm:pt modelId="{3D61FE6F-9DD9-4AD5-A236-E8D6921638A0}" type="pres">
      <dgm:prSet presAssocID="{D9E5A3D1-B4DD-4C13-A21A-FC596F767245}" presName="FourNodes_2_text" presStyleLbl="node1" presStyleIdx="3" presStyleCnt="4">
        <dgm:presLayoutVars>
          <dgm:bulletEnabled val="1"/>
        </dgm:presLayoutVars>
      </dgm:prSet>
      <dgm:spPr/>
    </dgm:pt>
    <dgm:pt modelId="{B9FF625E-DCCA-4909-9D25-5F9CDDA904C1}" type="pres">
      <dgm:prSet presAssocID="{D9E5A3D1-B4DD-4C13-A21A-FC596F767245}" presName="FourNodes_3_text" presStyleLbl="node1" presStyleIdx="3" presStyleCnt="4">
        <dgm:presLayoutVars>
          <dgm:bulletEnabled val="1"/>
        </dgm:presLayoutVars>
      </dgm:prSet>
      <dgm:spPr/>
    </dgm:pt>
    <dgm:pt modelId="{2466D225-7971-4E91-A937-7E513A0CFB85}" type="pres">
      <dgm:prSet presAssocID="{D9E5A3D1-B4DD-4C13-A21A-FC596F767245}" presName="FourNodes_4_text" presStyleLbl="node1" presStyleIdx="3" presStyleCnt="4">
        <dgm:presLayoutVars>
          <dgm:bulletEnabled val="1"/>
        </dgm:presLayoutVars>
      </dgm:prSet>
      <dgm:spPr/>
    </dgm:pt>
  </dgm:ptLst>
  <dgm:cxnLst>
    <dgm:cxn modelId="{F06B2B1B-C58A-4FF0-94FC-4F0B10077CF3}" type="presOf" srcId="{F56D9BA1-EC49-4F1E-BD52-5D943442AA65}" destId="{1C0088C3-AAAA-439E-886F-B18EDA5C16ED}" srcOrd="0" destOrd="0" presId="urn:microsoft.com/office/officeart/2005/8/layout/vProcess5"/>
    <dgm:cxn modelId="{3CA0DC1C-A5D4-4A6D-ACAF-51D82A93D69B}" type="presOf" srcId="{E8A56C9F-7ABF-4745-BD9A-20C13EEDAED3}" destId="{6F2F9B33-DCC4-4EF0-B287-E2FB812D206F}" srcOrd="0" destOrd="0" presId="urn:microsoft.com/office/officeart/2005/8/layout/vProcess5"/>
    <dgm:cxn modelId="{5231233C-F13B-4191-ABA7-0345FF07B73F}" type="presOf" srcId="{D9E5A3D1-B4DD-4C13-A21A-FC596F767245}" destId="{BCD02299-BE59-4E32-9D23-D14550792336}" srcOrd="0" destOrd="0" presId="urn:microsoft.com/office/officeart/2005/8/layout/vProcess5"/>
    <dgm:cxn modelId="{70E5933D-96D9-4B25-A71E-019544B5D4CA}" type="presOf" srcId="{C56BFC7C-4EEF-4B8A-83C8-F2F2911BEC7D}" destId="{C4569E27-AFC4-4D3E-8FAD-951C60E08F53}" srcOrd="0" destOrd="0" presId="urn:microsoft.com/office/officeart/2005/8/layout/vProcess5"/>
    <dgm:cxn modelId="{9C890F43-9FC0-4B76-AB05-DFD584940CD5}" type="presOf" srcId="{456FC964-AC26-4193-AD50-942933E90824}" destId="{7E54F596-9BA9-4C33-A04C-E4BC55B278BB}" srcOrd="0" destOrd="0" presId="urn:microsoft.com/office/officeart/2005/8/layout/vProcess5"/>
    <dgm:cxn modelId="{FCE3E756-E63B-4C21-B466-242FFBD94079}" srcId="{D9E5A3D1-B4DD-4C13-A21A-FC596F767245}" destId="{456FC964-AC26-4193-AD50-942933E90824}" srcOrd="0" destOrd="0" parTransId="{1C864F2C-83D9-41BF-A597-61389F4090BB}" sibTransId="{CCE1B226-4AB9-428D-9DCD-F2FEB27C2601}"/>
    <dgm:cxn modelId="{36FEDD5C-217C-48B6-936E-79B5F085F3B5}" srcId="{D9E5A3D1-B4DD-4C13-A21A-FC596F767245}" destId="{E8A56C9F-7ABF-4745-BD9A-20C13EEDAED3}" srcOrd="2" destOrd="0" parTransId="{2B53F661-F07D-4BDB-A888-FBC3992A0076}" sibTransId="{F56D9BA1-EC49-4F1E-BD52-5D943442AA65}"/>
    <dgm:cxn modelId="{DF872693-E0EA-4ADE-845E-8E876FC72325}" type="presOf" srcId="{E8A56C9F-7ABF-4745-BD9A-20C13EEDAED3}" destId="{B9FF625E-DCCA-4909-9D25-5F9CDDA904C1}" srcOrd="1" destOrd="0" presId="urn:microsoft.com/office/officeart/2005/8/layout/vProcess5"/>
    <dgm:cxn modelId="{05500F94-C899-41FC-8EE0-5289E1B4F4C5}" type="presOf" srcId="{6D4006EC-6EBE-4E41-9C59-F8EFA0BC33AE}" destId="{691F59D6-48E8-4EA6-B780-07BA20596753}" srcOrd="0" destOrd="0" presId="urn:microsoft.com/office/officeart/2005/8/layout/vProcess5"/>
    <dgm:cxn modelId="{82C98F9E-05D2-4B3C-9C8F-97C630E35467}" type="presOf" srcId="{925D4C89-E493-4504-B17F-81BA0E217958}" destId="{43FF84C0-EE36-4CAA-87E3-1FA8F140AD8A}" srcOrd="0" destOrd="0" presId="urn:microsoft.com/office/officeart/2005/8/layout/vProcess5"/>
    <dgm:cxn modelId="{4358E5B5-106F-4495-A8C9-3D132A7357E5}" srcId="{D9E5A3D1-B4DD-4C13-A21A-FC596F767245}" destId="{C56BFC7C-4EEF-4B8A-83C8-F2F2911BEC7D}" srcOrd="3" destOrd="0" parTransId="{E5516A1B-0B47-4A24-9AC2-D34B0166F559}" sibTransId="{BC92CEC4-0202-497A-B8E3-B292C5037F6B}"/>
    <dgm:cxn modelId="{5C19ADB7-CB83-4148-B485-28E29C473C52}" type="presOf" srcId="{456FC964-AC26-4193-AD50-942933E90824}" destId="{A4F810B9-9843-4BC4-8F2D-BA89EF2A0931}" srcOrd="1" destOrd="0" presId="urn:microsoft.com/office/officeart/2005/8/layout/vProcess5"/>
    <dgm:cxn modelId="{CF9CACC9-D85D-4BF5-8820-B89FF22674B3}" srcId="{D9E5A3D1-B4DD-4C13-A21A-FC596F767245}" destId="{6D4006EC-6EBE-4E41-9C59-F8EFA0BC33AE}" srcOrd="1" destOrd="0" parTransId="{3B3C6A6A-6343-4A87-92F9-6115988AE76C}" sibTransId="{925D4C89-E493-4504-B17F-81BA0E217958}"/>
    <dgm:cxn modelId="{0E1485D8-642B-4220-8CD9-8F5249B9E3F6}" type="presOf" srcId="{C56BFC7C-4EEF-4B8A-83C8-F2F2911BEC7D}" destId="{2466D225-7971-4E91-A937-7E513A0CFB85}" srcOrd="1" destOrd="0" presId="urn:microsoft.com/office/officeart/2005/8/layout/vProcess5"/>
    <dgm:cxn modelId="{AC71B2EF-07C3-4C27-B687-59F0E35E60B3}" type="presOf" srcId="{CCE1B226-4AB9-428D-9DCD-F2FEB27C2601}" destId="{A0035177-BEBA-4C20-BAE1-0D07354E02F4}" srcOrd="0" destOrd="0" presId="urn:microsoft.com/office/officeart/2005/8/layout/vProcess5"/>
    <dgm:cxn modelId="{9B0D4AF5-7D12-424E-AE7A-53B542D3D3C6}" type="presOf" srcId="{6D4006EC-6EBE-4E41-9C59-F8EFA0BC33AE}" destId="{3D61FE6F-9DD9-4AD5-A236-E8D6921638A0}" srcOrd="1" destOrd="0" presId="urn:microsoft.com/office/officeart/2005/8/layout/vProcess5"/>
    <dgm:cxn modelId="{12E049B5-5306-49BB-82A5-64BDCD93D310}" type="presParOf" srcId="{BCD02299-BE59-4E32-9D23-D14550792336}" destId="{5F036640-F8D6-402D-A3F0-845FF8A1B20A}" srcOrd="0" destOrd="0" presId="urn:microsoft.com/office/officeart/2005/8/layout/vProcess5"/>
    <dgm:cxn modelId="{8E914371-9993-45E0-8A59-59AAB21CBD40}" type="presParOf" srcId="{BCD02299-BE59-4E32-9D23-D14550792336}" destId="{7E54F596-9BA9-4C33-A04C-E4BC55B278BB}" srcOrd="1" destOrd="0" presId="urn:microsoft.com/office/officeart/2005/8/layout/vProcess5"/>
    <dgm:cxn modelId="{01A9F810-8517-4BC0-80A1-AA6380E542CC}" type="presParOf" srcId="{BCD02299-BE59-4E32-9D23-D14550792336}" destId="{691F59D6-48E8-4EA6-B780-07BA20596753}" srcOrd="2" destOrd="0" presId="urn:microsoft.com/office/officeart/2005/8/layout/vProcess5"/>
    <dgm:cxn modelId="{B98EEEB8-8C3E-4F89-B991-826EB18B03B4}" type="presParOf" srcId="{BCD02299-BE59-4E32-9D23-D14550792336}" destId="{6F2F9B33-DCC4-4EF0-B287-E2FB812D206F}" srcOrd="3" destOrd="0" presId="urn:microsoft.com/office/officeart/2005/8/layout/vProcess5"/>
    <dgm:cxn modelId="{EE258E26-CE8B-475C-BA15-8D3F8B7C1D7A}" type="presParOf" srcId="{BCD02299-BE59-4E32-9D23-D14550792336}" destId="{C4569E27-AFC4-4D3E-8FAD-951C60E08F53}" srcOrd="4" destOrd="0" presId="urn:microsoft.com/office/officeart/2005/8/layout/vProcess5"/>
    <dgm:cxn modelId="{B4F33607-3093-4B8D-B15B-638B78C7ADAF}" type="presParOf" srcId="{BCD02299-BE59-4E32-9D23-D14550792336}" destId="{A0035177-BEBA-4C20-BAE1-0D07354E02F4}" srcOrd="5" destOrd="0" presId="urn:microsoft.com/office/officeart/2005/8/layout/vProcess5"/>
    <dgm:cxn modelId="{862DC223-2F99-4F13-863C-9979CB4D63BC}" type="presParOf" srcId="{BCD02299-BE59-4E32-9D23-D14550792336}" destId="{43FF84C0-EE36-4CAA-87E3-1FA8F140AD8A}" srcOrd="6" destOrd="0" presId="urn:microsoft.com/office/officeart/2005/8/layout/vProcess5"/>
    <dgm:cxn modelId="{B29477ED-A890-4E2E-B2B9-16ECCF1232BE}" type="presParOf" srcId="{BCD02299-BE59-4E32-9D23-D14550792336}" destId="{1C0088C3-AAAA-439E-886F-B18EDA5C16ED}" srcOrd="7" destOrd="0" presId="urn:microsoft.com/office/officeart/2005/8/layout/vProcess5"/>
    <dgm:cxn modelId="{63D36F4D-D585-47B2-8F70-18650D971822}" type="presParOf" srcId="{BCD02299-BE59-4E32-9D23-D14550792336}" destId="{A4F810B9-9843-4BC4-8F2D-BA89EF2A0931}" srcOrd="8" destOrd="0" presId="urn:microsoft.com/office/officeart/2005/8/layout/vProcess5"/>
    <dgm:cxn modelId="{B871071F-51A3-409C-8BD1-E95F8C22C725}" type="presParOf" srcId="{BCD02299-BE59-4E32-9D23-D14550792336}" destId="{3D61FE6F-9DD9-4AD5-A236-E8D6921638A0}" srcOrd="9" destOrd="0" presId="urn:microsoft.com/office/officeart/2005/8/layout/vProcess5"/>
    <dgm:cxn modelId="{FBA78DBE-FEAC-4882-9562-A1EB5B32EA5F}" type="presParOf" srcId="{BCD02299-BE59-4E32-9D23-D14550792336}" destId="{B9FF625E-DCCA-4909-9D25-5F9CDDA904C1}" srcOrd="10" destOrd="0" presId="urn:microsoft.com/office/officeart/2005/8/layout/vProcess5"/>
    <dgm:cxn modelId="{20B1B1F9-4949-4F8C-BC69-D6A4E561980A}" type="presParOf" srcId="{BCD02299-BE59-4E32-9D23-D14550792336}" destId="{2466D225-7971-4E91-A937-7E513A0CFB85}" srcOrd="11"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7B8ED77-06A3-4B90-8ADF-DC1C653D68E7}"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5157AF1-7B73-410D-9FEB-A05D0A344AF6}">
      <dgm:prSet/>
      <dgm:spPr/>
      <dgm:t>
        <a:bodyPr/>
        <a:lstStyle/>
        <a:p>
          <a:r>
            <a:rPr lang="en-US" b="1" i="0"/>
            <a:t>Dermatologic:</a:t>
          </a:r>
          <a:r>
            <a:rPr lang="en-US" b="0" i="0"/>
            <a:t> Rash (≥90% of patients) — most common </a:t>
          </a:r>
          <a:endParaRPr lang="en-US"/>
        </a:p>
      </dgm:t>
    </dgm:pt>
    <dgm:pt modelId="{0CD5CBC3-5890-4406-BC7E-04BAA3C44994}" type="parTrans" cxnId="{6259D1D0-48FA-4533-86AC-ADAB10C8F5D5}">
      <dgm:prSet/>
      <dgm:spPr/>
      <dgm:t>
        <a:bodyPr/>
        <a:lstStyle/>
        <a:p>
          <a:endParaRPr lang="en-US"/>
        </a:p>
      </dgm:t>
    </dgm:pt>
    <dgm:pt modelId="{0FD716E4-C64A-4B2E-91BC-F925938F26B2}" type="sibTrans" cxnId="{6259D1D0-48FA-4533-86AC-ADAB10C8F5D5}">
      <dgm:prSet/>
      <dgm:spPr/>
      <dgm:t>
        <a:bodyPr/>
        <a:lstStyle/>
        <a:p>
          <a:endParaRPr lang="en-US"/>
        </a:p>
      </dgm:t>
    </dgm:pt>
    <dgm:pt modelId="{028483E7-9D10-4FC3-8FC6-29829FC63E62}">
      <dgm:prSet/>
      <dgm:spPr/>
      <dgm:t>
        <a:bodyPr/>
        <a:lstStyle/>
        <a:p>
          <a:r>
            <a:rPr lang="en-US" b="1" i="0"/>
            <a:t>Gastrointestinal:</a:t>
          </a:r>
          <a:r>
            <a:rPr lang="en-US" b="0" i="0"/>
            <a:t> Diarrhea, nausea, vomiting, stomatitis.</a:t>
          </a:r>
          <a:endParaRPr lang="en-US"/>
        </a:p>
      </dgm:t>
    </dgm:pt>
    <dgm:pt modelId="{D79E2E53-9D5C-44DB-9115-216A1746ECFF}" type="parTrans" cxnId="{10F6B92A-5C08-44D6-96D2-79232D27B268}">
      <dgm:prSet/>
      <dgm:spPr/>
      <dgm:t>
        <a:bodyPr/>
        <a:lstStyle/>
        <a:p>
          <a:endParaRPr lang="en-US"/>
        </a:p>
      </dgm:t>
    </dgm:pt>
    <dgm:pt modelId="{615B5B21-AE26-4D53-9D15-BC5FA2F55F99}" type="sibTrans" cxnId="{10F6B92A-5C08-44D6-96D2-79232D27B268}">
      <dgm:prSet/>
      <dgm:spPr/>
      <dgm:t>
        <a:bodyPr/>
        <a:lstStyle/>
        <a:p>
          <a:endParaRPr lang="en-US"/>
        </a:p>
      </dgm:t>
    </dgm:pt>
    <dgm:pt modelId="{6FB8D22E-B370-473E-8FBB-9286DE50EB3E}">
      <dgm:prSet/>
      <dgm:spPr/>
      <dgm:t>
        <a:bodyPr/>
        <a:lstStyle/>
        <a:p>
          <a:r>
            <a:rPr lang="en-US" b="1" i="0"/>
            <a:t>Other:</a:t>
          </a:r>
          <a:r>
            <a:rPr lang="en-US" b="0" i="0"/>
            <a:t> Fatigue, taste changes, elevated liver enzymes</a:t>
          </a:r>
          <a:endParaRPr lang="en-US"/>
        </a:p>
      </dgm:t>
    </dgm:pt>
    <dgm:pt modelId="{176FAD27-D0EE-4B99-A1A2-7A39501B5E82}" type="parTrans" cxnId="{7D2AA83B-C2D2-4A21-A146-1A63BEC37DAC}">
      <dgm:prSet/>
      <dgm:spPr/>
      <dgm:t>
        <a:bodyPr/>
        <a:lstStyle/>
        <a:p>
          <a:endParaRPr lang="en-US"/>
        </a:p>
      </dgm:t>
    </dgm:pt>
    <dgm:pt modelId="{80ECF291-718F-4C10-8B75-A04DE2ABE9E9}" type="sibTrans" cxnId="{7D2AA83B-C2D2-4A21-A146-1A63BEC37DAC}">
      <dgm:prSet/>
      <dgm:spPr/>
      <dgm:t>
        <a:bodyPr/>
        <a:lstStyle/>
        <a:p>
          <a:endParaRPr lang="en-US"/>
        </a:p>
      </dgm:t>
    </dgm:pt>
    <dgm:pt modelId="{A07CA378-3EC8-440A-8C26-535E5FECFF0B}">
      <dgm:prSet/>
      <dgm:spPr/>
      <dgm:t>
        <a:bodyPr/>
        <a:lstStyle/>
        <a:p>
          <a:r>
            <a:rPr lang="en-US" b="0" i="0"/>
            <a:t>Most AEs are </a:t>
          </a:r>
          <a:r>
            <a:rPr lang="en-US" b="1" i="0"/>
            <a:t>Grade 1–2</a:t>
          </a:r>
          <a:r>
            <a:rPr lang="en-US" b="0" i="0"/>
            <a:t>; discontinuations due to AEs are relatively low</a:t>
          </a:r>
          <a:endParaRPr lang="en-US"/>
        </a:p>
      </dgm:t>
    </dgm:pt>
    <dgm:pt modelId="{0640EBFF-13B9-42C1-9C6A-70B4E47BA029}" type="parTrans" cxnId="{AAAC2F46-3F15-4623-8DA3-690415629A51}">
      <dgm:prSet/>
      <dgm:spPr/>
      <dgm:t>
        <a:bodyPr/>
        <a:lstStyle/>
        <a:p>
          <a:endParaRPr lang="en-US"/>
        </a:p>
      </dgm:t>
    </dgm:pt>
    <dgm:pt modelId="{CA7C6588-E41E-4C5E-9E3C-639DFEEE34F8}" type="sibTrans" cxnId="{AAAC2F46-3F15-4623-8DA3-690415629A51}">
      <dgm:prSet/>
      <dgm:spPr/>
      <dgm:t>
        <a:bodyPr/>
        <a:lstStyle/>
        <a:p>
          <a:endParaRPr lang="en-US"/>
        </a:p>
      </dgm:t>
    </dgm:pt>
    <dgm:pt modelId="{59C61689-B4BE-4283-BBCF-9854A0431B4B}" type="pres">
      <dgm:prSet presAssocID="{17B8ED77-06A3-4B90-8ADF-DC1C653D68E7}" presName="root" presStyleCnt="0">
        <dgm:presLayoutVars>
          <dgm:dir/>
          <dgm:resizeHandles val="exact"/>
        </dgm:presLayoutVars>
      </dgm:prSet>
      <dgm:spPr/>
    </dgm:pt>
    <dgm:pt modelId="{49E4CC25-D92F-4CDA-BDE3-2AE1EF7E3362}" type="pres">
      <dgm:prSet presAssocID="{15157AF1-7B73-410D-9FEB-A05D0A344AF6}" presName="compNode" presStyleCnt="0"/>
      <dgm:spPr/>
    </dgm:pt>
    <dgm:pt modelId="{05E1C76C-3FF7-4403-91F9-4E2962A543AD}" type="pres">
      <dgm:prSet presAssocID="{15157AF1-7B73-410D-9FEB-A05D0A344AF6}" presName="bgRect" presStyleLbl="bgShp" presStyleIdx="0" presStyleCnt="4"/>
      <dgm:spPr/>
    </dgm:pt>
    <dgm:pt modelId="{29E42264-50FC-4F1D-8564-004341539AA2}" type="pres">
      <dgm:prSet presAssocID="{15157AF1-7B73-410D-9FEB-A05D0A344A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7E104DE5-EEB1-478C-8506-C78B52C20292}" type="pres">
      <dgm:prSet presAssocID="{15157AF1-7B73-410D-9FEB-A05D0A344AF6}" presName="spaceRect" presStyleCnt="0"/>
      <dgm:spPr/>
    </dgm:pt>
    <dgm:pt modelId="{C673B313-8832-44EF-8E3B-F765D27EB8DD}" type="pres">
      <dgm:prSet presAssocID="{15157AF1-7B73-410D-9FEB-A05D0A344AF6}" presName="parTx" presStyleLbl="revTx" presStyleIdx="0" presStyleCnt="4">
        <dgm:presLayoutVars>
          <dgm:chMax val="0"/>
          <dgm:chPref val="0"/>
        </dgm:presLayoutVars>
      </dgm:prSet>
      <dgm:spPr/>
    </dgm:pt>
    <dgm:pt modelId="{FABFB342-6F98-469E-A8D1-9C1DBB2994B7}" type="pres">
      <dgm:prSet presAssocID="{0FD716E4-C64A-4B2E-91BC-F925938F26B2}" presName="sibTrans" presStyleCnt="0"/>
      <dgm:spPr/>
    </dgm:pt>
    <dgm:pt modelId="{FA04E235-E0A5-4E5F-B4B9-8BE30B00AB23}" type="pres">
      <dgm:prSet presAssocID="{028483E7-9D10-4FC3-8FC6-29829FC63E62}" presName="compNode" presStyleCnt="0"/>
      <dgm:spPr/>
    </dgm:pt>
    <dgm:pt modelId="{175D5D5F-A5E5-4FBE-9955-B07202B6F829}" type="pres">
      <dgm:prSet presAssocID="{028483E7-9D10-4FC3-8FC6-29829FC63E62}" presName="bgRect" presStyleLbl="bgShp" presStyleIdx="1" presStyleCnt="4"/>
      <dgm:spPr/>
    </dgm:pt>
    <dgm:pt modelId="{4F548643-A171-46C5-8646-113A0023B854}" type="pres">
      <dgm:prSet presAssocID="{028483E7-9D10-4FC3-8FC6-29829FC63E6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mach"/>
        </a:ext>
      </dgm:extLst>
    </dgm:pt>
    <dgm:pt modelId="{E3CCE073-D2C6-4854-9FCC-87E14C812138}" type="pres">
      <dgm:prSet presAssocID="{028483E7-9D10-4FC3-8FC6-29829FC63E62}" presName="spaceRect" presStyleCnt="0"/>
      <dgm:spPr/>
    </dgm:pt>
    <dgm:pt modelId="{ED998926-85A1-43EA-8D62-691A237F3E1A}" type="pres">
      <dgm:prSet presAssocID="{028483E7-9D10-4FC3-8FC6-29829FC63E62}" presName="parTx" presStyleLbl="revTx" presStyleIdx="1" presStyleCnt="4">
        <dgm:presLayoutVars>
          <dgm:chMax val="0"/>
          <dgm:chPref val="0"/>
        </dgm:presLayoutVars>
      </dgm:prSet>
      <dgm:spPr/>
    </dgm:pt>
    <dgm:pt modelId="{39152030-A2A4-4BA5-B77A-722B9453CB7E}" type="pres">
      <dgm:prSet presAssocID="{615B5B21-AE26-4D53-9D15-BC5FA2F55F99}" presName="sibTrans" presStyleCnt="0"/>
      <dgm:spPr/>
    </dgm:pt>
    <dgm:pt modelId="{9FE49F5C-06F2-49E8-B4BF-F6C9626FF38E}" type="pres">
      <dgm:prSet presAssocID="{6FB8D22E-B370-473E-8FBB-9286DE50EB3E}" presName="compNode" presStyleCnt="0"/>
      <dgm:spPr/>
    </dgm:pt>
    <dgm:pt modelId="{79564CE2-A2C6-458A-A11A-B4821F561F3C}" type="pres">
      <dgm:prSet presAssocID="{6FB8D22E-B370-473E-8FBB-9286DE50EB3E}" presName="bgRect" presStyleLbl="bgShp" presStyleIdx="2" presStyleCnt="4"/>
      <dgm:spPr/>
    </dgm:pt>
    <dgm:pt modelId="{36B19D4E-80D0-457B-8FC1-6D3D9D358A29}" type="pres">
      <dgm:prSet presAssocID="{6FB8D22E-B370-473E-8FBB-9286DE50EB3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Kidney"/>
        </a:ext>
      </dgm:extLst>
    </dgm:pt>
    <dgm:pt modelId="{0FD96E4D-6AF8-4EB8-9605-ADEBD71A4E7B}" type="pres">
      <dgm:prSet presAssocID="{6FB8D22E-B370-473E-8FBB-9286DE50EB3E}" presName="spaceRect" presStyleCnt="0"/>
      <dgm:spPr/>
    </dgm:pt>
    <dgm:pt modelId="{E7B56393-749F-485F-9CAB-D033CB8F3DE4}" type="pres">
      <dgm:prSet presAssocID="{6FB8D22E-B370-473E-8FBB-9286DE50EB3E}" presName="parTx" presStyleLbl="revTx" presStyleIdx="2" presStyleCnt="4">
        <dgm:presLayoutVars>
          <dgm:chMax val="0"/>
          <dgm:chPref val="0"/>
        </dgm:presLayoutVars>
      </dgm:prSet>
      <dgm:spPr/>
    </dgm:pt>
    <dgm:pt modelId="{5063DDCE-C8E1-4BBE-8DCC-27105B46C73D}" type="pres">
      <dgm:prSet presAssocID="{80ECF291-718F-4C10-8B75-A04DE2ABE9E9}" presName="sibTrans" presStyleCnt="0"/>
      <dgm:spPr/>
    </dgm:pt>
    <dgm:pt modelId="{A6BED2B5-EE6D-450E-9797-55990C17CD0F}" type="pres">
      <dgm:prSet presAssocID="{A07CA378-3EC8-440A-8C26-535E5FECFF0B}" presName="compNode" presStyleCnt="0"/>
      <dgm:spPr/>
    </dgm:pt>
    <dgm:pt modelId="{73C0F5CF-2ADB-4907-8075-F6AE2FC01641}" type="pres">
      <dgm:prSet presAssocID="{A07CA378-3EC8-440A-8C26-535E5FECFF0B}" presName="bgRect" presStyleLbl="bgShp" presStyleIdx="3" presStyleCnt="4"/>
      <dgm:spPr/>
    </dgm:pt>
    <dgm:pt modelId="{6F9545C5-33FD-4851-B9A7-4FE0EA1DAC5A}" type="pres">
      <dgm:prSet presAssocID="{A07CA378-3EC8-440A-8C26-535E5FECFF0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w Temperature"/>
        </a:ext>
      </dgm:extLst>
    </dgm:pt>
    <dgm:pt modelId="{E29F1CEF-7A50-48A9-A792-0F07C0853410}" type="pres">
      <dgm:prSet presAssocID="{A07CA378-3EC8-440A-8C26-535E5FECFF0B}" presName="spaceRect" presStyleCnt="0"/>
      <dgm:spPr/>
    </dgm:pt>
    <dgm:pt modelId="{196DE4A3-3155-4CBF-94A9-3088AD80BA5E}" type="pres">
      <dgm:prSet presAssocID="{A07CA378-3EC8-440A-8C26-535E5FECFF0B}" presName="parTx" presStyleLbl="revTx" presStyleIdx="3" presStyleCnt="4">
        <dgm:presLayoutVars>
          <dgm:chMax val="0"/>
          <dgm:chPref val="0"/>
        </dgm:presLayoutVars>
      </dgm:prSet>
      <dgm:spPr/>
    </dgm:pt>
  </dgm:ptLst>
  <dgm:cxnLst>
    <dgm:cxn modelId="{8B1F3B22-251F-454B-9398-DA39A2DDDD4C}" type="presOf" srcId="{17B8ED77-06A3-4B90-8ADF-DC1C653D68E7}" destId="{59C61689-B4BE-4283-BBCF-9854A0431B4B}" srcOrd="0" destOrd="0" presId="urn:microsoft.com/office/officeart/2018/2/layout/IconVerticalSolidList"/>
    <dgm:cxn modelId="{10F6B92A-5C08-44D6-96D2-79232D27B268}" srcId="{17B8ED77-06A3-4B90-8ADF-DC1C653D68E7}" destId="{028483E7-9D10-4FC3-8FC6-29829FC63E62}" srcOrd="1" destOrd="0" parTransId="{D79E2E53-9D5C-44DB-9115-216A1746ECFF}" sibTransId="{615B5B21-AE26-4D53-9D15-BC5FA2F55F99}"/>
    <dgm:cxn modelId="{7D2AA83B-C2D2-4A21-A146-1A63BEC37DAC}" srcId="{17B8ED77-06A3-4B90-8ADF-DC1C653D68E7}" destId="{6FB8D22E-B370-473E-8FBB-9286DE50EB3E}" srcOrd="2" destOrd="0" parTransId="{176FAD27-D0EE-4B99-A1A2-7A39501B5E82}" sibTransId="{80ECF291-718F-4C10-8B75-A04DE2ABE9E9}"/>
    <dgm:cxn modelId="{AAAC2F46-3F15-4623-8DA3-690415629A51}" srcId="{17B8ED77-06A3-4B90-8ADF-DC1C653D68E7}" destId="{A07CA378-3EC8-440A-8C26-535E5FECFF0B}" srcOrd="3" destOrd="0" parTransId="{0640EBFF-13B9-42C1-9C6A-70B4E47BA029}" sibTransId="{CA7C6588-E41E-4C5E-9E3C-639DFEEE34F8}"/>
    <dgm:cxn modelId="{3774C875-5B43-4ED1-8276-A53383E08E4E}" type="presOf" srcId="{15157AF1-7B73-410D-9FEB-A05D0A344AF6}" destId="{C673B313-8832-44EF-8E3B-F765D27EB8DD}" srcOrd="0" destOrd="0" presId="urn:microsoft.com/office/officeart/2018/2/layout/IconVerticalSolidList"/>
    <dgm:cxn modelId="{D1BF50AD-37C6-4502-B28D-D0F2CC176C68}" type="presOf" srcId="{6FB8D22E-B370-473E-8FBB-9286DE50EB3E}" destId="{E7B56393-749F-485F-9CAB-D033CB8F3DE4}" srcOrd="0" destOrd="0" presId="urn:microsoft.com/office/officeart/2018/2/layout/IconVerticalSolidList"/>
    <dgm:cxn modelId="{C7B90DB4-A032-48A8-87E2-5427EB9CAE29}" type="presOf" srcId="{028483E7-9D10-4FC3-8FC6-29829FC63E62}" destId="{ED998926-85A1-43EA-8D62-691A237F3E1A}" srcOrd="0" destOrd="0" presId="urn:microsoft.com/office/officeart/2018/2/layout/IconVerticalSolidList"/>
    <dgm:cxn modelId="{6259D1D0-48FA-4533-86AC-ADAB10C8F5D5}" srcId="{17B8ED77-06A3-4B90-8ADF-DC1C653D68E7}" destId="{15157AF1-7B73-410D-9FEB-A05D0A344AF6}" srcOrd="0" destOrd="0" parTransId="{0CD5CBC3-5890-4406-BC7E-04BAA3C44994}" sibTransId="{0FD716E4-C64A-4B2E-91BC-F925938F26B2}"/>
    <dgm:cxn modelId="{0D62B9EE-B1FF-404F-8094-6BFAE3E23946}" type="presOf" srcId="{A07CA378-3EC8-440A-8C26-535E5FECFF0B}" destId="{196DE4A3-3155-4CBF-94A9-3088AD80BA5E}" srcOrd="0" destOrd="0" presId="urn:microsoft.com/office/officeart/2018/2/layout/IconVerticalSolidList"/>
    <dgm:cxn modelId="{8DDA80E0-E9EE-4370-9211-DFF3FC76F085}" type="presParOf" srcId="{59C61689-B4BE-4283-BBCF-9854A0431B4B}" destId="{49E4CC25-D92F-4CDA-BDE3-2AE1EF7E3362}" srcOrd="0" destOrd="0" presId="urn:microsoft.com/office/officeart/2018/2/layout/IconVerticalSolidList"/>
    <dgm:cxn modelId="{1310B739-406C-4FA9-9352-7F5BEB711FC0}" type="presParOf" srcId="{49E4CC25-D92F-4CDA-BDE3-2AE1EF7E3362}" destId="{05E1C76C-3FF7-4403-91F9-4E2962A543AD}" srcOrd="0" destOrd="0" presId="urn:microsoft.com/office/officeart/2018/2/layout/IconVerticalSolidList"/>
    <dgm:cxn modelId="{B403BBE9-769C-430B-A6D2-7B0EC761BA1D}" type="presParOf" srcId="{49E4CC25-D92F-4CDA-BDE3-2AE1EF7E3362}" destId="{29E42264-50FC-4F1D-8564-004341539AA2}" srcOrd="1" destOrd="0" presId="urn:microsoft.com/office/officeart/2018/2/layout/IconVerticalSolidList"/>
    <dgm:cxn modelId="{A741D063-287D-45DB-86C7-179EBDC8B63C}" type="presParOf" srcId="{49E4CC25-D92F-4CDA-BDE3-2AE1EF7E3362}" destId="{7E104DE5-EEB1-478C-8506-C78B52C20292}" srcOrd="2" destOrd="0" presId="urn:microsoft.com/office/officeart/2018/2/layout/IconVerticalSolidList"/>
    <dgm:cxn modelId="{B942C575-8BCA-4C2A-8AE6-80D5590A1530}" type="presParOf" srcId="{49E4CC25-D92F-4CDA-BDE3-2AE1EF7E3362}" destId="{C673B313-8832-44EF-8E3B-F765D27EB8DD}" srcOrd="3" destOrd="0" presId="urn:microsoft.com/office/officeart/2018/2/layout/IconVerticalSolidList"/>
    <dgm:cxn modelId="{CAB89228-43A0-4747-B7A5-E17FC264C8DE}" type="presParOf" srcId="{59C61689-B4BE-4283-BBCF-9854A0431B4B}" destId="{FABFB342-6F98-469E-A8D1-9C1DBB2994B7}" srcOrd="1" destOrd="0" presId="urn:microsoft.com/office/officeart/2018/2/layout/IconVerticalSolidList"/>
    <dgm:cxn modelId="{E8998671-C8BA-492D-A77D-94E53B091CFC}" type="presParOf" srcId="{59C61689-B4BE-4283-BBCF-9854A0431B4B}" destId="{FA04E235-E0A5-4E5F-B4B9-8BE30B00AB23}" srcOrd="2" destOrd="0" presId="urn:microsoft.com/office/officeart/2018/2/layout/IconVerticalSolidList"/>
    <dgm:cxn modelId="{E3C0984A-175F-45A8-BD0F-5F74F43D5242}" type="presParOf" srcId="{FA04E235-E0A5-4E5F-B4B9-8BE30B00AB23}" destId="{175D5D5F-A5E5-4FBE-9955-B07202B6F829}" srcOrd="0" destOrd="0" presId="urn:microsoft.com/office/officeart/2018/2/layout/IconVerticalSolidList"/>
    <dgm:cxn modelId="{3ED1EE9D-1520-46CE-B8DC-42EEA8445CC1}" type="presParOf" srcId="{FA04E235-E0A5-4E5F-B4B9-8BE30B00AB23}" destId="{4F548643-A171-46C5-8646-113A0023B854}" srcOrd="1" destOrd="0" presId="urn:microsoft.com/office/officeart/2018/2/layout/IconVerticalSolidList"/>
    <dgm:cxn modelId="{046497C0-6739-4F9F-AD8E-0C05000DB2A6}" type="presParOf" srcId="{FA04E235-E0A5-4E5F-B4B9-8BE30B00AB23}" destId="{E3CCE073-D2C6-4854-9FCC-87E14C812138}" srcOrd="2" destOrd="0" presId="urn:microsoft.com/office/officeart/2018/2/layout/IconVerticalSolidList"/>
    <dgm:cxn modelId="{5596420C-8AAD-4D29-A180-7EF624F46630}" type="presParOf" srcId="{FA04E235-E0A5-4E5F-B4B9-8BE30B00AB23}" destId="{ED998926-85A1-43EA-8D62-691A237F3E1A}" srcOrd="3" destOrd="0" presId="urn:microsoft.com/office/officeart/2018/2/layout/IconVerticalSolidList"/>
    <dgm:cxn modelId="{A0A6D495-B31E-45DB-9808-4C1FA0462E8E}" type="presParOf" srcId="{59C61689-B4BE-4283-BBCF-9854A0431B4B}" destId="{39152030-A2A4-4BA5-B77A-722B9453CB7E}" srcOrd="3" destOrd="0" presId="urn:microsoft.com/office/officeart/2018/2/layout/IconVerticalSolidList"/>
    <dgm:cxn modelId="{EE2C0DE8-4BCE-4171-9CB9-C3067725E7A6}" type="presParOf" srcId="{59C61689-B4BE-4283-BBCF-9854A0431B4B}" destId="{9FE49F5C-06F2-49E8-B4BF-F6C9626FF38E}" srcOrd="4" destOrd="0" presId="urn:microsoft.com/office/officeart/2018/2/layout/IconVerticalSolidList"/>
    <dgm:cxn modelId="{3E481888-6B98-41E2-8FDF-148DAEC54A91}" type="presParOf" srcId="{9FE49F5C-06F2-49E8-B4BF-F6C9626FF38E}" destId="{79564CE2-A2C6-458A-A11A-B4821F561F3C}" srcOrd="0" destOrd="0" presId="urn:microsoft.com/office/officeart/2018/2/layout/IconVerticalSolidList"/>
    <dgm:cxn modelId="{AE01F1DB-7DCF-4FF2-9202-3FB944C6DAD8}" type="presParOf" srcId="{9FE49F5C-06F2-49E8-B4BF-F6C9626FF38E}" destId="{36B19D4E-80D0-457B-8FC1-6D3D9D358A29}" srcOrd="1" destOrd="0" presId="urn:microsoft.com/office/officeart/2018/2/layout/IconVerticalSolidList"/>
    <dgm:cxn modelId="{08E68D5B-570D-4143-B546-A3DF8CB00321}" type="presParOf" srcId="{9FE49F5C-06F2-49E8-B4BF-F6C9626FF38E}" destId="{0FD96E4D-6AF8-4EB8-9605-ADEBD71A4E7B}" srcOrd="2" destOrd="0" presId="urn:microsoft.com/office/officeart/2018/2/layout/IconVerticalSolidList"/>
    <dgm:cxn modelId="{E76F4F9F-95C3-44D2-9395-FD84765388A3}" type="presParOf" srcId="{9FE49F5C-06F2-49E8-B4BF-F6C9626FF38E}" destId="{E7B56393-749F-485F-9CAB-D033CB8F3DE4}" srcOrd="3" destOrd="0" presId="urn:microsoft.com/office/officeart/2018/2/layout/IconVerticalSolidList"/>
    <dgm:cxn modelId="{2954A9EC-3C76-496E-9507-B5C7D58EC40A}" type="presParOf" srcId="{59C61689-B4BE-4283-BBCF-9854A0431B4B}" destId="{5063DDCE-C8E1-4BBE-8DCC-27105B46C73D}" srcOrd="5" destOrd="0" presId="urn:microsoft.com/office/officeart/2018/2/layout/IconVerticalSolidList"/>
    <dgm:cxn modelId="{89D8CACF-C09A-46C3-B785-3CFF7FF766DC}" type="presParOf" srcId="{59C61689-B4BE-4283-BBCF-9854A0431B4B}" destId="{A6BED2B5-EE6D-450E-9797-55990C17CD0F}" srcOrd="6" destOrd="0" presId="urn:microsoft.com/office/officeart/2018/2/layout/IconVerticalSolidList"/>
    <dgm:cxn modelId="{87B12347-EE5C-43FC-ADB0-AC0704B88CAE}" type="presParOf" srcId="{A6BED2B5-EE6D-450E-9797-55990C17CD0F}" destId="{73C0F5CF-2ADB-4907-8075-F6AE2FC01641}" srcOrd="0" destOrd="0" presId="urn:microsoft.com/office/officeart/2018/2/layout/IconVerticalSolidList"/>
    <dgm:cxn modelId="{AA2435E4-9063-4D42-B627-EBB90853D91C}" type="presParOf" srcId="{A6BED2B5-EE6D-450E-9797-55990C17CD0F}" destId="{6F9545C5-33FD-4851-B9A7-4FE0EA1DAC5A}" srcOrd="1" destOrd="0" presId="urn:microsoft.com/office/officeart/2018/2/layout/IconVerticalSolidList"/>
    <dgm:cxn modelId="{F12CEF55-E53A-4DC2-A138-699474CD99DB}" type="presParOf" srcId="{A6BED2B5-EE6D-450E-9797-55990C17CD0F}" destId="{E29F1CEF-7A50-48A9-A792-0F07C0853410}" srcOrd="2" destOrd="0" presId="urn:microsoft.com/office/officeart/2018/2/layout/IconVerticalSolidList"/>
    <dgm:cxn modelId="{C55B971A-9C88-40FD-B5D2-45D16A604EA2}" type="presParOf" srcId="{A6BED2B5-EE6D-450E-9797-55990C17CD0F}" destId="{196DE4A3-3155-4CBF-94A9-3088AD80BA5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BB5D15E-ED6A-452C-8C70-D412E3CE4A0A}"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62A75B8A-2AE9-48FE-A52C-1A8BAF7D37BD}">
      <dgm:prSet/>
      <dgm:spPr/>
      <dgm:t>
        <a:bodyPr/>
        <a:lstStyle/>
        <a:p>
          <a:r>
            <a:rPr lang="en-US" dirty="0"/>
            <a:t>Oral antibiotics </a:t>
          </a:r>
          <a:r>
            <a:rPr lang="en-US" dirty="0" err="1"/>
            <a:t>ppx</a:t>
          </a:r>
          <a:r>
            <a:rPr lang="en-US" dirty="0"/>
            <a:t>: Doxycycline 100-200mg/day or Minocycline 100mg/day prior to first dose of Dara continue at least 8 weeks</a:t>
          </a:r>
        </a:p>
      </dgm:t>
    </dgm:pt>
    <dgm:pt modelId="{B5DCCFA3-E4F6-4C8F-A719-0A9B125684E3}" type="parTrans" cxnId="{55D029B7-ED26-4F75-8681-F9E77DFF2334}">
      <dgm:prSet/>
      <dgm:spPr/>
      <dgm:t>
        <a:bodyPr/>
        <a:lstStyle/>
        <a:p>
          <a:endParaRPr lang="en-US"/>
        </a:p>
      </dgm:t>
    </dgm:pt>
    <dgm:pt modelId="{CDE01940-23D7-458D-973B-CF97C7955A30}" type="sibTrans" cxnId="{55D029B7-ED26-4F75-8681-F9E77DFF2334}">
      <dgm:prSet/>
      <dgm:spPr/>
      <dgm:t>
        <a:bodyPr/>
        <a:lstStyle/>
        <a:p>
          <a:endParaRPr lang="en-US"/>
        </a:p>
      </dgm:t>
    </dgm:pt>
    <dgm:pt modelId="{1C25A6A9-766C-44D3-8C41-B5BB1D3EF013}">
      <dgm:prSet/>
      <dgm:spPr/>
      <dgm:t>
        <a:bodyPr/>
        <a:lstStyle/>
        <a:p>
          <a:r>
            <a:rPr lang="en-US" dirty="0"/>
            <a:t>Topical steroids Start hydrocortisone 1%, clobetasol or triamcinolone, oral steroids </a:t>
          </a:r>
        </a:p>
      </dgm:t>
    </dgm:pt>
    <dgm:pt modelId="{32988715-2307-4C8F-B4ED-85C1250C7672}" type="parTrans" cxnId="{68731565-7A88-4A5F-8444-B91FC43BF976}">
      <dgm:prSet/>
      <dgm:spPr/>
      <dgm:t>
        <a:bodyPr/>
        <a:lstStyle/>
        <a:p>
          <a:endParaRPr lang="en-US"/>
        </a:p>
      </dgm:t>
    </dgm:pt>
    <dgm:pt modelId="{BBC375BB-E9A5-4BB8-8489-F5960424692F}" type="sibTrans" cxnId="{68731565-7A88-4A5F-8444-B91FC43BF976}">
      <dgm:prSet/>
      <dgm:spPr/>
      <dgm:t>
        <a:bodyPr/>
        <a:lstStyle/>
        <a:p>
          <a:endParaRPr lang="en-US"/>
        </a:p>
      </dgm:t>
    </dgm:pt>
    <dgm:pt modelId="{11E47D70-7594-42ED-9107-EE69F2129D94}">
      <dgm:prSet/>
      <dgm:spPr/>
      <dgm:t>
        <a:bodyPr/>
        <a:lstStyle/>
        <a:p>
          <a:r>
            <a:rPr lang="en-US"/>
            <a:t>Perfume-free moisturizing creams/lotions</a:t>
          </a:r>
        </a:p>
      </dgm:t>
    </dgm:pt>
    <dgm:pt modelId="{AF776416-DAD2-4EE3-A362-AB1F4FA987DC}" type="parTrans" cxnId="{2E3D5FDB-B391-4A9A-A43B-C80091D791EE}">
      <dgm:prSet/>
      <dgm:spPr/>
      <dgm:t>
        <a:bodyPr/>
        <a:lstStyle/>
        <a:p>
          <a:endParaRPr lang="en-US"/>
        </a:p>
      </dgm:t>
    </dgm:pt>
    <dgm:pt modelId="{875F766C-C0C0-46A5-9ED9-769BD4F4100F}" type="sibTrans" cxnId="{2E3D5FDB-B391-4A9A-A43B-C80091D791EE}">
      <dgm:prSet/>
      <dgm:spPr/>
      <dgm:t>
        <a:bodyPr/>
        <a:lstStyle/>
        <a:p>
          <a:endParaRPr lang="en-US"/>
        </a:p>
      </dgm:t>
    </dgm:pt>
    <dgm:pt modelId="{3F1FBB04-A795-4A8A-B063-CD2D916E5C00}">
      <dgm:prSet/>
      <dgm:spPr/>
      <dgm:t>
        <a:bodyPr/>
        <a:lstStyle/>
        <a:p>
          <a:r>
            <a:rPr lang="en-US"/>
            <a:t>Sun protection </a:t>
          </a:r>
          <a:r>
            <a:rPr lang="en-US" u="sng"/>
            <a:t>&gt;</a:t>
          </a:r>
          <a:r>
            <a:rPr lang="en-US"/>
            <a:t> 30SPF at least 30minutes prior to sun exposure</a:t>
          </a:r>
        </a:p>
      </dgm:t>
    </dgm:pt>
    <dgm:pt modelId="{970FC973-BB84-48C0-8271-518182EE4429}" type="parTrans" cxnId="{06217CDC-F41E-4A82-91A3-8E9469B94DF3}">
      <dgm:prSet/>
      <dgm:spPr/>
      <dgm:t>
        <a:bodyPr/>
        <a:lstStyle/>
        <a:p>
          <a:endParaRPr lang="en-US"/>
        </a:p>
      </dgm:t>
    </dgm:pt>
    <dgm:pt modelId="{3978C6EC-07F4-4EC6-8215-C322D6582B43}" type="sibTrans" cxnId="{06217CDC-F41E-4A82-91A3-8E9469B94DF3}">
      <dgm:prSet/>
      <dgm:spPr/>
      <dgm:t>
        <a:bodyPr/>
        <a:lstStyle/>
        <a:p>
          <a:endParaRPr lang="en-US"/>
        </a:p>
      </dgm:t>
    </dgm:pt>
    <dgm:pt modelId="{D29EC946-89F4-48D3-900E-D3657CF3151F}">
      <dgm:prSet/>
      <dgm:spPr/>
      <dgm:t>
        <a:bodyPr/>
        <a:lstStyle/>
        <a:p>
          <a:r>
            <a:rPr lang="en-US"/>
            <a:t>Dose hold and adjustment along with referral to dermatology for grade 2-4 rash for management-resistant to standard treatment</a:t>
          </a:r>
        </a:p>
      </dgm:t>
    </dgm:pt>
    <dgm:pt modelId="{033D3755-89D4-4FEA-A2D5-9AF01788C2BB}" type="parTrans" cxnId="{72FD3612-5996-4592-AD28-6FBB75FE8A96}">
      <dgm:prSet/>
      <dgm:spPr/>
      <dgm:t>
        <a:bodyPr/>
        <a:lstStyle/>
        <a:p>
          <a:endParaRPr lang="en-US"/>
        </a:p>
      </dgm:t>
    </dgm:pt>
    <dgm:pt modelId="{C13473B0-3F41-4B2D-92B1-59BE4E1A8143}" type="sibTrans" cxnId="{72FD3612-5996-4592-AD28-6FBB75FE8A96}">
      <dgm:prSet/>
      <dgm:spPr/>
      <dgm:t>
        <a:bodyPr/>
        <a:lstStyle/>
        <a:p>
          <a:endParaRPr lang="en-US"/>
        </a:p>
      </dgm:t>
    </dgm:pt>
    <dgm:pt modelId="{62EDEFCE-5E34-41F4-973B-1680E995D3D4}" type="pres">
      <dgm:prSet presAssocID="{8BB5D15E-ED6A-452C-8C70-D412E3CE4A0A}" presName="vert0" presStyleCnt="0">
        <dgm:presLayoutVars>
          <dgm:dir/>
          <dgm:animOne val="branch"/>
          <dgm:animLvl val="lvl"/>
        </dgm:presLayoutVars>
      </dgm:prSet>
      <dgm:spPr/>
    </dgm:pt>
    <dgm:pt modelId="{E0084208-5973-4313-BC24-43F327C599BB}" type="pres">
      <dgm:prSet presAssocID="{62A75B8A-2AE9-48FE-A52C-1A8BAF7D37BD}" presName="thickLine" presStyleLbl="alignNode1" presStyleIdx="0" presStyleCnt="5"/>
      <dgm:spPr/>
    </dgm:pt>
    <dgm:pt modelId="{B2B585B5-B353-4C01-8C6C-2D081379309A}" type="pres">
      <dgm:prSet presAssocID="{62A75B8A-2AE9-48FE-A52C-1A8BAF7D37BD}" presName="horz1" presStyleCnt="0"/>
      <dgm:spPr/>
    </dgm:pt>
    <dgm:pt modelId="{BD3642B6-4A03-417C-8D1F-368CD9FD2E16}" type="pres">
      <dgm:prSet presAssocID="{62A75B8A-2AE9-48FE-A52C-1A8BAF7D37BD}" presName="tx1" presStyleLbl="revTx" presStyleIdx="0" presStyleCnt="5"/>
      <dgm:spPr/>
    </dgm:pt>
    <dgm:pt modelId="{DEF62435-0562-4F0C-99E2-7D1A946C7305}" type="pres">
      <dgm:prSet presAssocID="{62A75B8A-2AE9-48FE-A52C-1A8BAF7D37BD}" presName="vert1" presStyleCnt="0"/>
      <dgm:spPr/>
    </dgm:pt>
    <dgm:pt modelId="{0D681667-6A6A-4E5F-8F2E-F3B4E46E2F7B}" type="pres">
      <dgm:prSet presAssocID="{1C25A6A9-766C-44D3-8C41-B5BB1D3EF013}" presName="thickLine" presStyleLbl="alignNode1" presStyleIdx="1" presStyleCnt="5"/>
      <dgm:spPr/>
    </dgm:pt>
    <dgm:pt modelId="{4662A4E1-B9AC-4BA3-966D-557DE7671F51}" type="pres">
      <dgm:prSet presAssocID="{1C25A6A9-766C-44D3-8C41-B5BB1D3EF013}" presName="horz1" presStyleCnt="0"/>
      <dgm:spPr/>
    </dgm:pt>
    <dgm:pt modelId="{5C3C98D2-FB86-4CEF-AAE4-CC3BCA1C47EF}" type="pres">
      <dgm:prSet presAssocID="{1C25A6A9-766C-44D3-8C41-B5BB1D3EF013}" presName="tx1" presStyleLbl="revTx" presStyleIdx="1" presStyleCnt="5"/>
      <dgm:spPr/>
    </dgm:pt>
    <dgm:pt modelId="{05077623-6CD2-404E-89E3-A655752B0382}" type="pres">
      <dgm:prSet presAssocID="{1C25A6A9-766C-44D3-8C41-B5BB1D3EF013}" presName="vert1" presStyleCnt="0"/>
      <dgm:spPr/>
    </dgm:pt>
    <dgm:pt modelId="{650376FE-F491-417B-9D45-66799D240805}" type="pres">
      <dgm:prSet presAssocID="{11E47D70-7594-42ED-9107-EE69F2129D94}" presName="thickLine" presStyleLbl="alignNode1" presStyleIdx="2" presStyleCnt="5"/>
      <dgm:spPr/>
    </dgm:pt>
    <dgm:pt modelId="{DD184D9B-638D-4F33-B8FF-DAB3D7AEC7B5}" type="pres">
      <dgm:prSet presAssocID="{11E47D70-7594-42ED-9107-EE69F2129D94}" presName="horz1" presStyleCnt="0"/>
      <dgm:spPr/>
    </dgm:pt>
    <dgm:pt modelId="{53380471-6C66-4F55-9C83-2D68EB8E52D2}" type="pres">
      <dgm:prSet presAssocID="{11E47D70-7594-42ED-9107-EE69F2129D94}" presName="tx1" presStyleLbl="revTx" presStyleIdx="2" presStyleCnt="5"/>
      <dgm:spPr/>
    </dgm:pt>
    <dgm:pt modelId="{31CF487B-A94C-4CF0-9D06-DB0D367362FF}" type="pres">
      <dgm:prSet presAssocID="{11E47D70-7594-42ED-9107-EE69F2129D94}" presName="vert1" presStyleCnt="0"/>
      <dgm:spPr/>
    </dgm:pt>
    <dgm:pt modelId="{89E648EC-243D-44AD-AB28-C0C3E1EFA227}" type="pres">
      <dgm:prSet presAssocID="{3F1FBB04-A795-4A8A-B063-CD2D916E5C00}" presName="thickLine" presStyleLbl="alignNode1" presStyleIdx="3" presStyleCnt="5"/>
      <dgm:spPr/>
    </dgm:pt>
    <dgm:pt modelId="{E92D7451-E964-49FB-88C5-1ED2D10A0C9A}" type="pres">
      <dgm:prSet presAssocID="{3F1FBB04-A795-4A8A-B063-CD2D916E5C00}" presName="horz1" presStyleCnt="0"/>
      <dgm:spPr/>
    </dgm:pt>
    <dgm:pt modelId="{75A52B16-A71F-4EB2-B96C-3C77D39992CB}" type="pres">
      <dgm:prSet presAssocID="{3F1FBB04-A795-4A8A-B063-CD2D916E5C00}" presName="tx1" presStyleLbl="revTx" presStyleIdx="3" presStyleCnt="5"/>
      <dgm:spPr/>
    </dgm:pt>
    <dgm:pt modelId="{176F1AF6-A6D5-4049-977E-BBACC02AC139}" type="pres">
      <dgm:prSet presAssocID="{3F1FBB04-A795-4A8A-B063-CD2D916E5C00}" presName="vert1" presStyleCnt="0"/>
      <dgm:spPr/>
    </dgm:pt>
    <dgm:pt modelId="{244246E3-8DDE-47CA-B1D7-49C21FFD997E}" type="pres">
      <dgm:prSet presAssocID="{D29EC946-89F4-48D3-900E-D3657CF3151F}" presName="thickLine" presStyleLbl="alignNode1" presStyleIdx="4" presStyleCnt="5"/>
      <dgm:spPr/>
    </dgm:pt>
    <dgm:pt modelId="{56477D3C-636D-4D75-A46A-A09FA9F56C64}" type="pres">
      <dgm:prSet presAssocID="{D29EC946-89F4-48D3-900E-D3657CF3151F}" presName="horz1" presStyleCnt="0"/>
      <dgm:spPr/>
    </dgm:pt>
    <dgm:pt modelId="{2C273C1B-F7BE-49BD-BFFF-CFC6BA0B49C5}" type="pres">
      <dgm:prSet presAssocID="{D29EC946-89F4-48D3-900E-D3657CF3151F}" presName="tx1" presStyleLbl="revTx" presStyleIdx="4" presStyleCnt="5"/>
      <dgm:spPr/>
    </dgm:pt>
    <dgm:pt modelId="{121651FE-4BAD-435E-AD89-E685C5628130}" type="pres">
      <dgm:prSet presAssocID="{D29EC946-89F4-48D3-900E-D3657CF3151F}" presName="vert1" presStyleCnt="0"/>
      <dgm:spPr/>
    </dgm:pt>
  </dgm:ptLst>
  <dgm:cxnLst>
    <dgm:cxn modelId="{72FD3612-5996-4592-AD28-6FBB75FE8A96}" srcId="{8BB5D15E-ED6A-452C-8C70-D412E3CE4A0A}" destId="{D29EC946-89F4-48D3-900E-D3657CF3151F}" srcOrd="4" destOrd="0" parTransId="{033D3755-89D4-4FEA-A2D5-9AF01788C2BB}" sibTransId="{C13473B0-3F41-4B2D-92B1-59BE4E1A8143}"/>
    <dgm:cxn modelId="{C7CC6B3F-1205-4223-B331-2E25C171B9AF}" type="presOf" srcId="{11E47D70-7594-42ED-9107-EE69F2129D94}" destId="{53380471-6C66-4F55-9C83-2D68EB8E52D2}" srcOrd="0" destOrd="0" presId="urn:microsoft.com/office/officeart/2008/layout/LinedList"/>
    <dgm:cxn modelId="{64432F62-CE06-4D8C-A7D4-3416943E2019}" type="presOf" srcId="{D29EC946-89F4-48D3-900E-D3657CF3151F}" destId="{2C273C1B-F7BE-49BD-BFFF-CFC6BA0B49C5}" srcOrd="0" destOrd="0" presId="urn:microsoft.com/office/officeart/2008/layout/LinedList"/>
    <dgm:cxn modelId="{68731565-7A88-4A5F-8444-B91FC43BF976}" srcId="{8BB5D15E-ED6A-452C-8C70-D412E3CE4A0A}" destId="{1C25A6A9-766C-44D3-8C41-B5BB1D3EF013}" srcOrd="1" destOrd="0" parTransId="{32988715-2307-4C8F-B4ED-85C1250C7672}" sibTransId="{BBC375BB-E9A5-4BB8-8489-F5960424692F}"/>
    <dgm:cxn modelId="{F3E3DD68-E838-402A-AD6A-E6F60A673F28}" type="presOf" srcId="{3F1FBB04-A795-4A8A-B063-CD2D916E5C00}" destId="{75A52B16-A71F-4EB2-B96C-3C77D39992CB}" srcOrd="0" destOrd="0" presId="urn:microsoft.com/office/officeart/2008/layout/LinedList"/>
    <dgm:cxn modelId="{DC03957B-45CC-42C3-8692-081927329BCF}" type="presOf" srcId="{1C25A6A9-766C-44D3-8C41-B5BB1D3EF013}" destId="{5C3C98D2-FB86-4CEF-AAE4-CC3BCA1C47EF}" srcOrd="0" destOrd="0" presId="urn:microsoft.com/office/officeart/2008/layout/LinedList"/>
    <dgm:cxn modelId="{64174D92-3248-4F75-B3B2-D977BA3A6C05}" type="presOf" srcId="{62A75B8A-2AE9-48FE-A52C-1A8BAF7D37BD}" destId="{BD3642B6-4A03-417C-8D1F-368CD9FD2E16}" srcOrd="0" destOrd="0" presId="urn:microsoft.com/office/officeart/2008/layout/LinedList"/>
    <dgm:cxn modelId="{55D029B7-ED26-4F75-8681-F9E77DFF2334}" srcId="{8BB5D15E-ED6A-452C-8C70-D412E3CE4A0A}" destId="{62A75B8A-2AE9-48FE-A52C-1A8BAF7D37BD}" srcOrd="0" destOrd="0" parTransId="{B5DCCFA3-E4F6-4C8F-A719-0A9B125684E3}" sibTransId="{CDE01940-23D7-458D-973B-CF97C7955A30}"/>
    <dgm:cxn modelId="{2E3D5FDB-B391-4A9A-A43B-C80091D791EE}" srcId="{8BB5D15E-ED6A-452C-8C70-D412E3CE4A0A}" destId="{11E47D70-7594-42ED-9107-EE69F2129D94}" srcOrd="2" destOrd="0" parTransId="{AF776416-DAD2-4EE3-A362-AB1F4FA987DC}" sibTransId="{875F766C-C0C0-46A5-9ED9-769BD4F4100F}"/>
    <dgm:cxn modelId="{06217CDC-F41E-4A82-91A3-8E9469B94DF3}" srcId="{8BB5D15E-ED6A-452C-8C70-D412E3CE4A0A}" destId="{3F1FBB04-A795-4A8A-B063-CD2D916E5C00}" srcOrd="3" destOrd="0" parTransId="{970FC973-BB84-48C0-8271-518182EE4429}" sibTransId="{3978C6EC-07F4-4EC6-8215-C322D6582B43}"/>
    <dgm:cxn modelId="{E98462E6-5443-4AAA-ACDD-03D1D52BDE18}" type="presOf" srcId="{8BB5D15E-ED6A-452C-8C70-D412E3CE4A0A}" destId="{62EDEFCE-5E34-41F4-973B-1680E995D3D4}" srcOrd="0" destOrd="0" presId="urn:microsoft.com/office/officeart/2008/layout/LinedList"/>
    <dgm:cxn modelId="{4D908478-180A-4C6D-8D4D-D758D32D36B2}" type="presParOf" srcId="{62EDEFCE-5E34-41F4-973B-1680E995D3D4}" destId="{E0084208-5973-4313-BC24-43F327C599BB}" srcOrd="0" destOrd="0" presId="urn:microsoft.com/office/officeart/2008/layout/LinedList"/>
    <dgm:cxn modelId="{CEDB6B7C-575B-4AB6-A5F0-EB72FC95CFB0}" type="presParOf" srcId="{62EDEFCE-5E34-41F4-973B-1680E995D3D4}" destId="{B2B585B5-B353-4C01-8C6C-2D081379309A}" srcOrd="1" destOrd="0" presId="urn:microsoft.com/office/officeart/2008/layout/LinedList"/>
    <dgm:cxn modelId="{7DAA7264-9641-4619-9F46-4EB7D11F08F7}" type="presParOf" srcId="{B2B585B5-B353-4C01-8C6C-2D081379309A}" destId="{BD3642B6-4A03-417C-8D1F-368CD9FD2E16}" srcOrd="0" destOrd="0" presId="urn:microsoft.com/office/officeart/2008/layout/LinedList"/>
    <dgm:cxn modelId="{43D2297E-F98C-4E75-AF80-6BD7677201B1}" type="presParOf" srcId="{B2B585B5-B353-4C01-8C6C-2D081379309A}" destId="{DEF62435-0562-4F0C-99E2-7D1A946C7305}" srcOrd="1" destOrd="0" presId="urn:microsoft.com/office/officeart/2008/layout/LinedList"/>
    <dgm:cxn modelId="{B2203A3B-8EC1-4B9A-B8EB-109BD4EDAE80}" type="presParOf" srcId="{62EDEFCE-5E34-41F4-973B-1680E995D3D4}" destId="{0D681667-6A6A-4E5F-8F2E-F3B4E46E2F7B}" srcOrd="2" destOrd="0" presId="urn:microsoft.com/office/officeart/2008/layout/LinedList"/>
    <dgm:cxn modelId="{481EC17D-6CDA-4877-A4C5-154D7A16235B}" type="presParOf" srcId="{62EDEFCE-5E34-41F4-973B-1680E995D3D4}" destId="{4662A4E1-B9AC-4BA3-966D-557DE7671F51}" srcOrd="3" destOrd="0" presId="urn:microsoft.com/office/officeart/2008/layout/LinedList"/>
    <dgm:cxn modelId="{8EE1D6BD-24CE-4177-A077-BB576286F9F4}" type="presParOf" srcId="{4662A4E1-B9AC-4BA3-966D-557DE7671F51}" destId="{5C3C98D2-FB86-4CEF-AAE4-CC3BCA1C47EF}" srcOrd="0" destOrd="0" presId="urn:microsoft.com/office/officeart/2008/layout/LinedList"/>
    <dgm:cxn modelId="{203EF29C-E855-48FF-92FC-9BC7E2F6621E}" type="presParOf" srcId="{4662A4E1-B9AC-4BA3-966D-557DE7671F51}" destId="{05077623-6CD2-404E-89E3-A655752B0382}" srcOrd="1" destOrd="0" presId="urn:microsoft.com/office/officeart/2008/layout/LinedList"/>
    <dgm:cxn modelId="{3382DADC-774B-49EB-BC8D-D240F0A8CB9A}" type="presParOf" srcId="{62EDEFCE-5E34-41F4-973B-1680E995D3D4}" destId="{650376FE-F491-417B-9D45-66799D240805}" srcOrd="4" destOrd="0" presId="urn:microsoft.com/office/officeart/2008/layout/LinedList"/>
    <dgm:cxn modelId="{EAD2435C-269B-4538-AD8E-B3EE3CD49FCC}" type="presParOf" srcId="{62EDEFCE-5E34-41F4-973B-1680E995D3D4}" destId="{DD184D9B-638D-4F33-B8FF-DAB3D7AEC7B5}" srcOrd="5" destOrd="0" presId="urn:microsoft.com/office/officeart/2008/layout/LinedList"/>
    <dgm:cxn modelId="{6213E177-8F23-4701-816E-3C968B815B5D}" type="presParOf" srcId="{DD184D9B-638D-4F33-B8FF-DAB3D7AEC7B5}" destId="{53380471-6C66-4F55-9C83-2D68EB8E52D2}" srcOrd="0" destOrd="0" presId="urn:microsoft.com/office/officeart/2008/layout/LinedList"/>
    <dgm:cxn modelId="{BB27B861-3B36-4B4F-9939-7A880755F6BA}" type="presParOf" srcId="{DD184D9B-638D-4F33-B8FF-DAB3D7AEC7B5}" destId="{31CF487B-A94C-4CF0-9D06-DB0D367362FF}" srcOrd="1" destOrd="0" presId="urn:microsoft.com/office/officeart/2008/layout/LinedList"/>
    <dgm:cxn modelId="{59C67710-AEB4-4763-88AA-201DAC7D249E}" type="presParOf" srcId="{62EDEFCE-5E34-41F4-973B-1680E995D3D4}" destId="{89E648EC-243D-44AD-AB28-C0C3E1EFA227}" srcOrd="6" destOrd="0" presId="urn:microsoft.com/office/officeart/2008/layout/LinedList"/>
    <dgm:cxn modelId="{3AC81447-C017-487F-AAFE-FE6E678A783D}" type="presParOf" srcId="{62EDEFCE-5E34-41F4-973B-1680E995D3D4}" destId="{E92D7451-E964-49FB-88C5-1ED2D10A0C9A}" srcOrd="7" destOrd="0" presId="urn:microsoft.com/office/officeart/2008/layout/LinedList"/>
    <dgm:cxn modelId="{8E66EB13-D421-486D-8564-53E84373CF29}" type="presParOf" srcId="{E92D7451-E964-49FB-88C5-1ED2D10A0C9A}" destId="{75A52B16-A71F-4EB2-B96C-3C77D39992CB}" srcOrd="0" destOrd="0" presId="urn:microsoft.com/office/officeart/2008/layout/LinedList"/>
    <dgm:cxn modelId="{EACF24ED-4A2B-40BE-A0E1-54C99F102F40}" type="presParOf" srcId="{E92D7451-E964-49FB-88C5-1ED2D10A0C9A}" destId="{176F1AF6-A6D5-4049-977E-BBACC02AC139}" srcOrd="1" destOrd="0" presId="urn:microsoft.com/office/officeart/2008/layout/LinedList"/>
    <dgm:cxn modelId="{8455C76E-6EB5-46ED-9C89-3D47CC2058D5}" type="presParOf" srcId="{62EDEFCE-5E34-41F4-973B-1680E995D3D4}" destId="{244246E3-8DDE-47CA-B1D7-49C21FFD997E}" srcOrd="8" destOrd="0" presId="urn:microsoft.com/office/officeart/2008/layout/LinedList"/>
    <dgm:cxn modelId="{586A6847-0740-407F-AE06-77819D27371D}" type="presParOf" srcId="{62EDEFCE-5E34-41F4-973B-1680E995D3D4}" destId="{56477D3C-636D-4D75-A46A-A09FA9F56C64}" srcOrd="9" destOrd="0" presId="urn:microsoft.com/office/officeart/2008/layout/LinedList"/>
    <dgm:cxn modelId="{CD3F80EB-6AE2-45D2-B454-009D7EF23C11}" type="presParOf" srcId="{56477D3C-636D-4D75-A46A-A09FA9F56C64}" destId="{2C273C1B-F7BE-49BD-BFFF-CFC6BA0B49C5}" srcOrd="0" destOrd="0" presId="urn:microsoft.com/office/officeart/2008/layout/LinedList"/>
    <dgm:cxn modelId="{239E5F1D-47A9-448F-A8DF-94A88D6397D4}" type="presParOf" srcId="{56477D3C-636D-4D75-A46A-A09FA9F56C64}" destId="{121651FE-4BAD-435E-AD89-E685C562813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42EF4F0-D6A5-421E-A588-55F6DEC08EFF}"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7E4813F-32C8-4DD6-A80C-5BA4AB8AE6E0}">
      <dgm:prSet/>
      <dgm:spPr/>
      <dgm:t>
        <a:bodyPr/>
        <a:lstStyle/>
        <a:p>
          <a:r>
            <a:rPr lang="en-US"/>
            <a:t>Warm salt water/baking soda water rinses</a:t>
          </a:r>
        </a:p>
      </dgm:t>
    </dgm:pt>
    <dgm:pt modelId="{B7E4A211-4508-4255-BF65-540475FD368C}" type="parTrans" cxnId="{FAEBEB11-E3CA-42C6-8B35-2FB35BE9A95C}">
      <dgm:prSet/>
      <dgm:spPr/>
      <dgm:t>
        <a:bodyPr/>
        <a:lstStyle/>
        <a:p>
          <a:endParaRPr lang="en-US"/>
        </a:p>
      </dgm:t>
    </dgm:pt>
    <dgm:pt modelId="{7249EFE8-83BA-4C17-BAC0-9D7044D347C8}" type="sibTrans" cxnId="{FAEBEB11-E3CA-42C6-8B35-2FB35BE9A95C}">
      <dgm:prSet/>
      <dgm:spPr/>
      <dgm:t>
        <a:bodyPr/>
        <a:lstStyle/>
        <a:p>
          <a:endParaRPr lang="en-US"/>
        </a:p>
      </dgm:t>
    </dgm:pt>
    <dgm:pt modelId="{9EF38927-0932-4F4E-B614-A7EC3D438918}">
      <dgm:prSet/>
      <dgm:spPr/>
      <dgm:t>
        <a:bodyPr/>
        <a:lstStyle/>
        <a:p>
          <a:r>
            <a:rPr lang="en-US"/>
            <a:t>“Magic/ Miracle” mouthwash</a:t>
          </a:r>
        </a:p>
      </dgm:t>
    </dgm:pt>
    <dgm:pt modelId="{2A8F26F0-B3A1-4BED-A900-FAC05E968F9B}" type="parTrans" cxnId="{DD4CAEAC-8B18-4037-9C7C-3E27EF567DF8}">
      <dgm:prSet/>
      <dgm:spPr/>
      <dgm:t>
        <a:bodyPr/>
        <a:lstStyle/>
        <a:p>
          <a:endParaRPr lang="en-US"/>
        </a:p>
      </dgm:t>
    </dgm:pt>
    <dgm:pt modelId="{80D4FFBA-F0A1-4304-92F4-7DDC7C0660C4}" type="sibTrans" cxnId="{DD4CAEAC-8B18-4037-9C7C-3E27EF567DF8}">
      <dgm:prSet/>
      <dgm:spPr/>
      <dgm:t>
        <a:bodyPr/>
        <a:lstStyle/>
        <a:p>
          <a:endParaRPr lang="en-US"/>
        </a:p>
      </dgm:t>
    </dgm:pt>
    <dgm:pt modelId="{3BB07435-0056-4E4A-9B3D-A8A744690645}">
      <dgm:prSet/>
      <dgm:spPr/>
      <dgm:t>
        <a:bodyPr/>
        <a:lstStyle/>
        <a:p>
          <a:r>
            <a:rPr lang="en-US"/>
            <a:t>E.g. diphenhydramine, viscous lidocaine, Maalox</a:t>
          </a:r>
        </a:p>
      </dgm:t>
    </dgm:pt>
    <dgm:pt modelId="{F5DB2787-2317-4F26-9028-3EAD72AE1089}" type="parTrans" cxnId="{BE0ADC32-0093-42D7-9505-4BA43A6C6A28}">
      <dgm:prSet/>
      <dgm:spPr/>
      <dgm:t>
        <a:bodyPr/>
        <a:lstStyle/>
        <a:p>
          <a:endParaRPr lang="en-US"/>
        </a:p>
      </dgm:t>
    </dgm:pt>
    <dgm:pt modelId="{DA092DA9-AAA6-4701-8CC6-69AD30AFF59B}" type="sibTrans" cxnId="{BE0ADC32-0093-42D7-9505-4BA43A6C6A28}">
      <dgm:prSet/>
      <dgm:spPr/>
      <dgm:t>
        <a:bodyPr/>
        <a:lstStyle/>
        <a:p>
          <a:endParaRPr lang="en-US"/>
        </a:p>
      </dgm:t>
    </dgm:pt>
    <dgm:pt modelId="{88967A8D-47CD-4150-AE8D-7C14E29ED09D}">
      <dgm:prSet/>
      <dgm:spPr/>
      <dgm:t>
        <a:bodyPr/>
        <a:lstStyle/>
        <a:p>
          <a:r>
            <a:rPr lang="en-US" dirty="0"/>
            <a:t>Dexamethasone </a:t>
          </a:r>
          <a:br>
            <a:rPr lang="en-US" dirty="0"/>
          </a:br>
          <a:r>
            <a:rPr lang="en-US" dirty="0"/>
            <a:t>oral solution</a:t>
          </a:r>
        </a:p>
      </dgm:t>
    </dgm:pt>
    <dgm:pt modelId="{7CB6AA66-22B4-40F0-8F84-121E17D40826}" type="parTrans" cxnId="{E184628B-C5B7-428C-82C2-CD2BE42370C0}">
      <dgm:prSet/>
      <dgm:spPr/>
      <dgm:t>
        <a:bodyPr/>
        <a:lstStyle/>
        <a:p>
          <a:endParaRPr lang="en-US"/>
        </a:p>
      </dgm:t>
    </dgm:pt>
    <dgm:pt modelId="{8422EFD1-9CB1-41BE-8E2F-0F60FDB39BD8}" type="sibTrans" cxnId="{E184628B-C5B7-428C-82C2-CD2BE42370C0}">
      <dgm:prSet/>
      <dgm:spPr/>
      <dgm:t>
        <a:bodyPr/>
        <a:lstStyle/>
        <a:p>
          <a:endParaRPr lang="en-US"/>
        </a:p>
      </dgm:t>
    </dgm:pt>
    <dgm:pt modelId="{34C4A945-6F61-49EF-829B-540DED4E9591}" type="pres">
      <dgm:prSet presAssocID="{242EF4F0-D6A5-421E-A588-55F6DEC08EFF}" presName="hierChild1" presStyleCnt="0">
        <dgm:presLayoutVars>
          <dgm:orgChart val="1"/>
          <dgm:chPref val="1"/>
          <dgm:dir/>
          <dgm:animOne val="branch"/>
          <dgm:animLvl val="lvl"/>
          <dgm:resizeHandles/>
        </dgm:presLayoutVars>
      </dgm:prSet>
      <dgm:spPr/>
    </dgm:pt>
    <dgm:pt modelId="{5F7D8FE3-931A-433F-B23C-741BE9750E84}" type="pres">
      <dgm:prSet presAssocID="{97E4813F-32C8-4DD6-A80C-5BA4AB8AE6E0}" presName="hierRoot1" presStyleCnt="0">
        <dgm:presLayoutVars>
          <dgm:hierBranch val="init"/>
        </dgm:presLayoutVars>
      </dgm:prSet>
      <dgm:spPr/>
    </dgm:pt>
    <dgm:pt modelId="{6B2A555B-E61D-4CF9-A98D-5FA784E5F8A5}" type="pres">
      <dgm:prSet presAssocID="{97E4813F-32C8-4DD6-A80C-5BA4AB8AE6E0}" presName="rootComposite1" presStyleCnt="0"/>
      <dgm:spPr/>
    </dgm:pt>
    <dgm:pt modelId="{D2E000E9-76C6-4D92-B471-42C00E19C0BB}" type="pres">
      <dgm:prSet presAssocID="{97E4813F-32C8-4DD6-A80C-5BA4AB8AE6E0}" presName="rootText1" presStyleLbl="node0" presStyleIdx="0" presStyleCnt="3">
        <dgm:presLayoutVars>
          <dgm:chPref val="3"/>
        </dgm:presLayoutVars>
      </dgm:prSet>
      <dgm:spPr/>
    </dgm:pt>
    <dgm:pt modelId="{32D9CCE5-0714-4770-A64B-7C5918361DA8}" type="pres">
      <dgm:prSet presAssocID="{97E4813F-32C8-4DD6-A80C-5BA4AB8AE6E0}" presName="rootConnector1" presStyleLbl="node1" presStyleIdx="0" presStyleCnt="0"/>
      <dgm:spPr/>
    </dgm:pt>
    <dgm:pt modelId="{DB591D4F-6A85-4838-A9C4-0B9C29B62ABB}" type="pres">
      <dgm:prSet presAssocID="{97E4813F-32C8-4DD6-A80C-5BA4AB8AE6E0}" presName="hierChild2" presStyleCnt="0"/>
      <dgm:spPr/>
    </dgm:pt>
    <dgm:pt modelId="{3A1A0393-1B07-46E1-85BF-54FD2BD590F9}" type="pres">
      <dgm:prSet presAssocID="{97E4813F-32C8-4DD6-A80C-5BA4AB8AE6E0}" presName="hierChild3" presStyleCnt="0"/>
      <dgm:spPr/>
    </dgm:pt>
    <dgm:pt modelId="{0A3F66C4-1BCA-4DFD-B976-4659CD560F32}" type="pres">
      <dgm:prSet presAssocID="{9EF38927-0932-4F4E-B614-A7EC3D438918}" presName="hierRoot1" presStyleCnt="0">
        <dgm:presLayoutVars>
          <dgm:hierBranch val="init"/>
        </dgm:presLayoutVars>
      </dgm:prSet>
      <dgm:spPr/>
    </dgm:pt>
    <dgm:pt modelId="{90C5E794-4547-45D9-B2F2-BFFA34C9849A}" type="pres">
      <dgm:prSet presAssocID="{9EF38927-0932-4F4E-B614-A7EC3D438918}" presName="rootComposite1" presStyleCnt="0"/>
      <dgm:spPr/>
    </dgm:pt>
    <dgm:pt modelId="{C8C5FE59-4C30-4ED1-8316-ED3B56F5BC34}" type="pres">
      <dgm:prSet presAssocID="{9EF38927-0932-4F4E-B614-A7EC3D438918}" presName="rootText1" presStyleLbl="node0" presStyleIdx="1" presStyleCnt="3">
        <dgm:presLayoutVars>
          <dgm:chPref val="3"/>
        </dgm:presLayoutVars>
      </dgm:prSet>
      <dgm:spPr/>
    </dgm:pt>
    <dgm:pt modelId="{1FA3F301-3CD2-4EDE-ACC5-BD46E1E1DCDB}" type="pres">
      <dgm:prSet presAssocID="{9EF38927-0932-4F4E-B614-A7EC3D438918}" presName="rootConnector1" presStyleLbl="node1" presStyleIdx="0" presStyleCnt="0"/>
      <dgm:spPr/>
    </dgm:pt>
    <dgm:pt modelId="{17DBB9EC-5C57-4EB0-BBA5-2344E40E60ED}" type="pres">
      <dgm:prSet presAssocID="{9EF38927-0932-4F4E-B614-A7EC3D438918}" presName="hierChild2" presStyleCnt="0"/>
      <dgm:spPr/>
    </dgm:pt>
    <dgm:pt modelId="{10D2B4D7-4D50-4482-B2DC-9A2A45D6F6A7}" type="pres">
      <dgm:prSet presAssocID="{F5DB2787-2317-4F26-9028-3EAD72AE1089}" presName="Name37" presStyleLbl="parChTrans1D2" presStyleIdx="0" presStyleCnt="1"/>
      <dgm:spPr/>
    </dgm:pt>
    <dgm:pt modelId="{3A5853CF-806D-4E9C-ABF0-709375162D8D}" type="pres">
      <dgm:prSet presAssocID="{3BB07435-0056-4E4A-9B3D-A8A744690645}" presName="hierRoot2" presStyleCnt="0">
        <dgm:presLayoutVars>
          <dgm:hierBranch val="init"/>
        </dgm:presLayoutVars>
      </dgm:prSet>
      <dgm:spPr/>
    </dgm:pt>
    <dgm:pt modelId="{A83F8699-1FF0-4BC0-BF05-B54FF40FB663}" type="pres">
      <dgm:prSet presAssocID="{3BB07435-0056-4E4A-9B3D-A8A744690645}" presName="rootComposite" presStyleCnt="0"/>
      <dgm:spPr/>
    </dgm:pt>
    <dgm:pt modelId="{D338FBE6-36CE-4A48-8BA3-97997A85FF99}" type="pres">
      <dgm:prSet presAssocID="{3BB07435-0056-4E4A-9B3D-A8A744690645}" presName="rootText" presStyleLbl="node2" presStyleIdx="0" presStyleCnt="1">
        <dgm:presLayoutVars>
          <dgm:chPref val="3"/>
        </dgm:presLayoutVars>
      </dgm:prSet>
      <dgm:spPr/>
    </dgm:pt>
    <dgm:pt modelId="{ECA78F22-DC46-4A46-B52D-AD962A558707}" type="pres">
      <dgm:prSet presAssocID="{3BB07435-0056-4E4A-9B3D-A8A744690645}" presName="rootConnector" presStyleLbl="node2" presStyleIdx="0" presStyleCnt="1"/>
      <dgm:spPr/>
    </dgm:pt>
    <dgm:pt modelId="{31AD8C95-4405-4F3D-8AD2-14F0545AB392}" type="pres">
      <dgm:prSet presAssocID="{3BB07435-0056-4E4A-9B3D-A8A744690645}" presName="hierChild4" presStyleCnt="0"/>
      <dgm:spPr/>
    </dgm:pt>
    <dgm:pt modelId="{F886FB21-455D-4F63-9203-A37C2281A58B}" type="pres">
      <dgm:prSet presAssocID="{3BB07435-0056-4E4A-9B3D-A8A744690645}" presName="hierChild5" presStyleCnt="0"/>
      <dgm:spPr/>
    </dgm:pt>
    <dgm:pt modelId="{4F776383-4BCD-4C91-9D8E-5524255879EC}" type="pres">
      <dgm:prSet presAssocID="{9EF38927-0932-4F4E-B614-A7EC3D438918}" presName="hierChild3" presStyleCnt="0"/>
      <dgm:spPr/>
    </dgm:pt>
    <dgm:pt modelId="{533F46AA-5DCA-4734-B0D3-2E6B3C5276BF}" type="pres">
      <dgm:prSet presAssocID="{88967A8D-47CD-4150-AE8D-7C14E29ED09D}" presName="hierRoot1" presStyleCnt="0">
        <dgm:presLayoutVars>
          <dgm:hierBranch val="init"/>
        </dgm:presLayoutVars>
      </dgm:prSet>
      <dgm:spPr/>
    </dgm:pt>
    <dgm:pt modelId="{A0D8CCA0-EA3C-4B1C-9567-445CA1264EE1}" type="pres">
      <dgm:prSet presAssocID="{88967A8D-47CD-4150-AE8D-7C14E29ED09D}" presName="rootComposite1" presStyleCnt="0"/>
      <dgm:spPr/>
    </dgm:pt>
    <dgm:pt modelId="{14C9CC1F-4465-4A5A-9CC9-7912E2D25308}" type="pres">
      <dgm:prSet presAssocID="{88967A8D-47CD-4150-AE8D-7C14E29ED09D}" presName="rootText1" presStyleLbl="node0" presStyleIdx="2" presStyleCnt="3">
        <dgm:presLayoutVars>
          <dgm:chPref val="3"/>
        </dgm:presLayoutVars>
      </dgm:prSet>
      <dgm:spPr/>
    </dgm:pt>
    <dgm:pt modelId="{608B5FCC-4CF8-40EE-8862-BE76FF89A1BD}" type="pres">
      <dgm:prSet presAssocID="{88967A8D-47CD-4150-AE8D-7C14E29ED09D}" presName="rootConnector1" presStyleLbl="node1" presStyleIdx="0" presStyleCnt="0"/>
      <dgm:spPr/>
    </dgm:pt>
    <dgm:pt modelId="{E1B5DEFE-A6FF-40E7-9D65-B57E5EAE1AA2}" type="pres">
      <dgm:prSet presAssocID="{88967A8D-47CD-4150-AE8D-7C14E29ED09D}" presName="hierChild2" presStyleCnt="0"/>
      <dgm:spPr/>
    </dgm:pt>
    <dgm:pt modelId="{8BDCA8BD-B36E-4237-B482-4C0BDC81263E}" type="pres">
      <dgm:prSet presAssocID="{88967A8D-47CD-4150-AE8D-7C14E29ED09D}" presName="hierChild3" presStyleCnt="0"/>
      <dgm:spPr/>
    </dgm:pt>
  </dgm:ptLst>
  <dgm:cxnLst>
    <dgm:cxn modelId="{FAEBEB11-E3CA-42C6-8B35-2FB35BE9A95C}" srcId="{242EF4F0-D6A5-421E-A588-55F6DEC08EFF}" destId="{97E4813F-32C8-4DD6-A80C-5BA4AB8AE6E0}" srcOrd="0" destOrd="0" parTransId="{B7E4A211-4508-4255-BF65-540475FD368C}" sibTransId="{7249EFE8-83BA-4C17-BAC0-9D7044D347C8}"/>
    <dgm:cxn modelId="{BE0ADC32-0093-42D7-9505-4BA43A6C6A28}" srcId="{9EF38927-0932-4F4E-B614-A7EC3D438918}" destId="{3BB07435-0056-4E4A-9B3D-A8A744690645}" srcOrd="0" destOrd="0" parTransId="{F5DB2787-2317-4F26-9028-3EAD72AE1089}" sibTransId="{DA092DA9-AAA6-4701-8CC6-69AD30AFF59B}"/>
    <dgm:cxn modelId="{06AA793C-A546-42C3-A818-8E5D75C3A6CA}" type="presOf" srcId="{F5DB2787-2317-4F26-9028-3EAD72AE1089}" destId="{10D2B4D7-4D50-4482-B2DC-9A2A45D6F6A7}" srcOrd="0" destOrd="0" presId="urn:microsoft.com/office/officeart/2005/8/layout/orgChart1"/>
    <dgm:cxn modelId="{92E5C85B-3CC2-4127-AB43-767B94595EFE}" type="presOf" srcId="{88967A8D-47CD-4150-AE8D-7C14E29ED09D}" destId="{14C9CC1F-4465-4A5A-9CC9-7912E2D25308}" srcOrd="0" destOrd="0" presId="urn:microsoft.com/office/officeart/2005/8/layout/orgChart1"/>
    <dgm:cxn modelId="{F59D636B-0EC1-4591-B396-B5DC52757045}" type="presOf" srcId="{97E4813F-32C8-4DD6-A80C-5BA4AB8AE6E0}" destId="{D2E000E9-76C6-4D92-B471-42C00E19C0BB}" srcOrd="0" destOrd="0" presId="urn:microsoft.com/office/officeart/2005/8/layout/orgChart1"/>
    <dgm:cxn modelId="{1F06E06C-A13B-47DD-B165-F3C426E6EEC6}" type="presOf" srcId="{9EF38927-0932-4F4E-B614-A7EC3D438918}" destId="{C8C5FE59-4C30-4ED1-8316-ED3B56F5BC34}" srcOrd="0" destOrd="0" presId="urn:microsoft.com/office/officeart/2005/8/layout/orgChart1"/>
    <dgm:cxn modelId="{873D0C70-0794-4537-AE23-BD108337E3CF}" type="presOf" srcId="{9EF38927-0932-4F4E-B614-A7EC3D438918}" destId="{1FA3F301-3CD2-4EDE-ACC5-BD46E1E1DCDB}" srcOrd="1" destOrd="0" presId="urn:microsoft.com/office/officeart/2005/8/layout/orgChart1"/>
    <dgm:cxn modelId="{E184628B-C5B7-428C-82C2-CD2BE42370C0}" srcId="{242EF4F0-D6A5-421E-A588-55F6DEC08EFF}" destId="{88967A8D-47CD-4150-AE8D-7C14E29ED09D}" srcOrd="2" destOrd="0" parTransId="{7CB6AA66-22B4-40F0-8F84-121E17D40826}" sibTransId="{8422EFD1-9CB1-41BE-8E2F-0F60FDB39BD8}"/>
    <dgm:cxn modelId="{D098AF90-D2CE-4BFB-8A6B-65E898F5C72B}" type="presOf" srcId="{3BB07435-0056-4E4A-9B3D-A8A744690645}" destId="{ECA78F22-DC46-4A46-B52D-AD962A558707}" srcOrd="1" destOrd="0" presId="urn:microsoft.com/office/officeart/2005/8/layout/orgChart1"/>
    <dgm:cxn modelId="{A4FDBA98-E930-43B7-8C1D-3E9257FA412F}" type="presOf" srcId="{3BB07435-0056-4E4A-9B3D-A8A744690645}" destId="{D338FBE6-36CE-4A48-8BA3-97997A85FF99}" srcOrd="0" destOrd="0" presId="urn:microsoft.com/office/officeart/2005/8/layout/orgChart1"/>
    <dgm:cxn modelId="{DD4CAEAC-8B18-4037-9C7C-3E27EF567DF8}" srcId="{242EF4F0-D6A5-421E-A588-55F6DEC08EFF}" destId="{9EF38927-0932-4F4E-B614-A7EC3D438918}" srcOrd="1" destOrd="0" parTransId="{2A8F26F0-B3A1-4BED-A900-FAC05E968F9B}" sibTransId="{80D4FFBA-F0A1-4304-92F4-7DDC7C0660C4}"/>
    <dgm:cxn modelId="{B71810BC-4283-4EE6-89E2-001445D9619A}" type="presOf" srcId="{97E4813F-32C8-4DD6-A80C-5BA4AB8AE6E0}" destId="{32D9CCE5-0714-4770-A64B-7C5918361DA8}" srcOrd="1" destOrd="0" presId="urn:microsoft.com/office/officeart/2005/8/layout/orgChart1"/>
    <dgm:cxn modelId="{80FE40CB-A929-4F13-80AC-0A32AA5505B2}" type="presOf" srcId="{88967A8D-47CD-4150-AE8D-7C14E29ED09D}" destId="{608B5FCC-4CF8-40EE-8862-BE76FF89A1BD}" srcOrd="1" destOrd="0" presId="urn:microsoft.com/office/officeart/2005/8/layout/orgChart1"/>
    <dgm:cxn modelId="{B6D150FC-A219-498A-B815-F78EA8B8528E}" type="presOf" srcId="{242EF4F0-D6A5-421E-A588-55F6DEC08EFF}" destId="{34C4A945-6F61-49EF-829B-540DED4E9591}" srcOrd="0" destOrd="0" presId="urn:microsoft.com/office/officeart/2005/8/layout/orgChart1"/>
    <dgm:cxn modelId="{3541AF60-72DA-4542-B49F-0949CDF502D8}" type="presParOf" srcId="{34C4A945-6F61-49EF-829B-540DED4E9591}" destId="{5F7D8FE3-931A-433F-B23C-741BE9750E84}" srcOrd="0" destOrd="0" presId="urn:microsoft.com/office/officeart/2005/8/layout/orgChart1"/>
    <dgm:cxn modelId="{58C19FFA-7463-4C32-A229-37A89319AF56}" type="presParOf" srcId="{5F7D8FE3-931A-433F-B23C-741BE9750E84}" destId="{6B2A555B-E61D-4CF9-A98D-5FA784E5F8A5}" srcOrd="0" destOrd="0" presId="urn:microsoft.com/office/officeart/2005/8/layout/orgChart1"/>
    <dgm:cxn modelId="{7C0EDE2D-BE13-4FF9-A10E-D6FF7541CEFE}" type="presParOf" srcId="{6B2A555B-E61D-4CF9-A98D-5FA784E5F8A5}" destId="{D2E000E9-76C6-4D92-B471-42C00E19C0BB}" srcOrd="0" destOrd="0" presId="urn:microsoft.com/office/officeart/2005/8/layout/orgChart1"/>
    <dgm:cxn modelId="{E2CA1632-3EC6-462C-8757-09945B6761B5}" type="presParOf" srcId="{6B2A555B-E61D-4CF9-A98D-5FA784E5F8A5}" destId="{32D9CCE5-0714-4770-A64B-7C5918361DA8}" srcOrd="1" destOrd="0" presId="urn:microsoft.com/office/officeart/2005/8/layout/orgChart1"/>
    <dgm:cxn modelId="{1535B43F-FFDD-43E3-B9D8-9DF0BCC06B1E}" type="presParOf" srcId="{5F7D8FE3-931A-433F-B23C-741BE9750E84}" destId="{DB591D4F-6A85-4838-A9C4-0B9C29B62ABB}" srcOrd="1" destOrd="0" presId="urn:microsoft.com/office/officeart/2005/8/layout/orgChart1"/>
    <dgm:cxn modelId="{20B076BE-B604-453F-852D-296A70035469}" type="presParOf" srcId="{5F7D8FE3-931A-433F-B23C-741BE9750E84}" destId="{3A1A0393-1B07-46E1-85BF-54FD2BD590F9}" srcOrd="2" destOrd="0" presId="urn:microsoft.com/office/officeart/2005/8/layout/orgChart1"/>
    <dgm:cxn modelId="{89F80769-F469-4C88-849D-0BC2CDD0EB3C}" type="presParOf" srcId="{34C4A945-6F61-49EF-829B-540DED4E9591}" destId="{0A3F66C4-1BCA-4DFD-B976-4659CD560F32}" srcOrd="1" destOrd="0" presId="urn:microsoft.com/office/officeart/2005/8/layout/orgChart1"/>
    <dgm:cxn modelId="{F929BD7C-04BF-4072-B6C9-B6B3FC1554A8}" type="presParOf" srcId="{0A3F66C4-1BCA-4DFD-B976-4659CD560F32}" destId="{90C5E794-4547-45D9-B2F2-BFFA34C9849A}" srcOrd="0" destOrd="0" presId="urn:microsoft.com/office/officeart/2005/8/layout/orgChart1"/>
    <dgm:cxn modelId="{F1C46EEF-050B-4F25-8DB7-040DC8C3F395}" type="presParOf" srcId="{90C5E794-4547-45D9-B2F2-BFFA34C9849A}" destId="{C8C5FE59-4C30-4ED1-8316-ED3B56F5BC34}" srcOrd="0" destOrd="0" presId="urn:microsoft.com/office/officeart/2005/8/layout/orgChart1"/>
    <dgm:cxn modelId="{7E8A4808-BD91-49E0-B1D0-A4F23D12781E}" type="presParOf" srcId="{90C5E794-4547-45D9-B2F2-BFFA34C9849A}" destId="{1FA3F301-3CD2-4EDE-ACC5-BD46E1E1DCDB}" srcOrd="1" destOrd="0" presId="urn:microsoft.com/office/officeart/2005/8/layout/orgChart1"/>
    <dgm:cxn modelId="{1C0ABC5C-6281-4830-BA6E-C50879E5E042}" type="presParOf" srcId="{0A3F66C4-1BCA-4DFD-B976-4659CD560F32}" destId="{17DBB9EC-5C57-4EB0-BBA5-2344E40E60ED}" srcOrd="1" destOrd="0" presId="urn:microsoft.com/office/officeart/2005/8/layout/orgChart1"/>
    <dgm:cxn modelId="{F49FB8BE-EC40-4986-8438-B26EC95E27EE}" type="presParOf" srcId="{17DBB9EC-5C57-4EB0-BBA5-2344E40E60ED}" destId="{10D2B4D7-4D50-4482-B2DC-9A2A45D6F6A7}" srcOrd="0" destOrd="0" presId="urn:microsoft.com/office/officeart/2005/8/layout/orgChart1"/>
    <dgm:cxn modelId="{D3674031-F776-4035-920E-59FBE5609E2A}" type="presParOf" srcId="{17DBB9EC-5C57-4EB0-BBA5-2344E40E60ED}" destId="{3A5853CF-806D-4E9C-ABF0-709375162D8D}" srcOrd="1" destOrd="0" presId="urn:microsoft.com/office/officeart/2005/8/layout/orgChart1"/>
    <dgm:cxn modelId="{6F51B4FB-C2B3-4F12-9E7A-E6E39A51BA4F}" type="presParOf" srcId="{3A5853CF-806D-4E9C-ABF0-709375162D8D}" destId="{A83F8699-1FF0-4BC0-BF05-B54FF40FB663}" srcOrd="0" destOrd="0" presId="urn:microsoft.com/office/officeart/2005/8/layout/orgChart1"/>
    <dgm:cxn modelId="{AA6E4C9B-B9E0-4C9C-A21A-E9B022B3EC41}" type="presParOf" srcId="{A83F8699-1FF0-4BC0-BF05-B54FF40FB663}" destId="{D338FBE6-36CE-4A48-8BA3-97997A85FF99}" srcOrd="0" destOrd="0" presId="urn:microsoft.com/office/officeart/2005/8/layout/orgChart1"/>
    <dgm:cxn modelId="{26275283-9CA7-43DE-BC7D-A8805F4AEBF1}" type="presParOf" srcId="{A83F8699-1FF0-4BC0-BF05-B54FF40FB663}" destId="{ECA78F22-DC46-4A46-B52D-AD962A558707}" srcOrd="1" destOrd="0" presId="urn:microsoft.com/office/officeart/2005/8/layout/orgChart1"/>
    <dgm:cxn modelId="{03AA12C4-38EB-4B1B-BA3D-D97D9B96B158}" type="presParOf" srcId="{3A5853CF-806D-4E9C-ABF0-709375162D8D}" destId="{31AD8C95-4405-4F3D-8AD2-14F0545AB392}" srcOrd="1" destOrd="0" presId="urn:microsoft.com/office/officeart/2005/8/layout/orgChart1"/>
    <dgm:cxn modelId="{A9F6D523-F2D4-4537-AB10-261220843602}" type="presParOf" srcId="{3A5853CF-806D-4E9C-ABF0-709375162D8D}" destId="{F886FB21-455D-4F63-9203-A37C2281A58B}" srcOrd="2" destOrd="0" presId="urn:microsoft.com/office/officeart/2005/8/layout/orgChart1"/>
    <dgm:cxn modelId="{0446E12A-AFFE-47D9-9007-2FDED7DE2B68}" type="presParOf" srcId="{0A3F66C4-1BCA-4DFD-B976-4659CD560F32}" destId="{4F776383-4BCD-4C91-9D8E-5524255879EC}" srcOrd="2" destOrd="0" presId="urn:microsoft.com/office/officeart/2005/8/layout/orgChart1"/>
    <dgm:cxn modelId="{B0395FE1-953A-47AD-8F7C-3395FDF746A1}" type="presParOf" srcId="{34C4A945-6F61-49EF-829B-540DED4E9591}" destId="{533F46AA-5DCA-4734-B0D3-2E6B3C5276BF}" srcOrd="2" destOrd="0" presId="urn:microsoft.com/office/officeart/2005/8/layout/orgChart1"/>
    <dgm:cxn modelId="{E7743C1B-7A3F-40C5-8D5B-CD650B923C9B}" type="presParOf" srcId="{533F46AA-5DCA-4734-B0D3-2E6B3C5276BF}" destId="{A0D8CCA0-EA3C-4B1C-9567-445CA1264EE1}" srcOrd="0" destOrd="0" presId="urn:microsoft.com/office/officeart/2005/8/layout/orgChart1"/>
    <dgm:cxn modelId="{0884196E-F037-4D3D-A341-8A308F96050D}" type="presParOf" srcId="{A0D8CCA0-EA3C-4B1C-9567-445CA1264EE1}" destId="{14C9CC1F-4465-4A5A-9CC9-7912E2D25308}" srcOrd="0" destOrd="0" presId="urn:microsoft.com/office/officeart/2005/8/layout/orgChart1"/>
    <dgm:cxn modelId="{1B52FD04-2AEF-4FC6-96FB-319B972FAD7F}" type="presParOf" srcId="{A0D8CCA0-EA3C-4B1C-9567-445CA1264EE1}" destId="{608B5FCC-4CF8-40EE-8862-BE76FF89A1BD}" srcOrd="1" destOrd="0" presId="urn:microsoft.com/office/officeart/2005/8/layout/orgChart1"/>
    <dgm:cxn modelId="{FE02652D-7C13-4282-9595-ABDE8F7DC982}" type="presParOf" srcId="{533F46AA-5DCA-4734-B0D3-2E6B3C5276BF}" destId="{E1B5DEFE-A6FF-40E7-9D65-B57E5EAE1AA2}" srcOrd="1" destOrd="0" presId="urn:microsoft.com/office/officeart/2005/8/layout/orgChart1"/>
    <dgm:cxn modelId="{501E866F-A0BD-4265-86BA-AC26D004D499}" type="presParOf" srcId="{533F46AA-5DCA-4734-B0D3-2E6B3C5276BF}" destId="{8BDCA8BD-B36E-4237-B482-4C0BDC81263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9C1A7FD-3706-40A5-AF10-6A8C0794625A}"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B153163E-F6BE-423C-94F3-1E81505157C7}">
      <dgm:prSet/>
      <dgm:spPr/>
      <dgm:t>
        <a:bodyPr/>
        <a:lstStyle/>
        <a:p>
          <a:r>
            <a:rPr lang="en-US" dirty="0"/>
            <a:t>At first sign of diarrhea: Loperamide 4mg, then 2 mg every 2 hours, 4mg prior to bedtime (Overnight dosing) Continue regimen as long as diarrhea persists. STOP if no BM for &gt;= 12 </a:t>
          </a:r>
          <a:r>
            <a:rPr lang="en-US" dirty="0" err="1"/>
            <a:t>hrs</a:t>
          </a:r>
          <a:endParaRPr lang="en-US" dirty="0"/>
        </a:p>
      </dgm:t>
    </dgm:pt>
    <dgm:pt modelId="{F3CEF217-EC9F-41BA-92A8-5BF5326B84EA}" type="parTrans" cxnId="{2684C426-9879-425D-B131-29597B4DC00D}">
      <dgm:prSet/>
      <dgm:spPr/>
      <dgm:t>
        <a:bodyPr/>
        <a:lstStyle/>
        <a:p>
          <a:endParaRPr lang="en-US"/>
        </a:p>
      </dgm:t>
    </dgm:pt>
    <dgm:pt modelId="{D4AC8E98-73A4-4108-A0CF-00D279F553FC}" type="sibTrans" cxnId="{2684C426-9879-425D-B131-29597B4DC00D}">
      <dgm:prSet/>
      <dgm:spPr/>
      <dgm:t>
        <a:bodyPr/>
        <a:lstStyle/>
        <a:p>
          <a:endParaRPr lang="en-US"/>
        </a:p>
      </dgm:t>
    </dgm:pt>
    <dgm:pt modelId="{CD174204-881F-47EB-A937-97785887DBB7}">
      <dgm:prSet/>
      <dgm:spPr/>
      <dgm:t>
        <a:bodyPr/>
        <a:lstStyle/>
        <a:p>
          <a:r>
            <a:rPr lang="en-US"/>
            <a:t>Diphenoxylate-Atropine: IF not controlled with loperamide after 4 hours, initiate 1 pill every 6 hours, continue if diarrhea persists. STOP if no BM for &gt;= 8hrs.</a:t>
          </a:r>
        </a:p>
      </dgm:t>
    </dgm:pt>
    <dgm:pt modelId="{0152A4D7-FA2B-4701-91BA-449819B96D13}" type="parTrans" cxnId="{650A2D8B-7490-46C6-814B-E6C8A760E96D}">
      <dgm:prSet/>
      <dgm:spPr/>
      <dgm:t>
        <a:bodyPr/>
        <a:lstStyle/>
        <a:p>
          <a:endParaRPr lang="en-US"/>
        </a:p>
      </dgm:t>
    </dgm:pt>
    <dgm:pt modelId="{7F6B0FAA-8C67-4B16-A612-6122CC78F7C4}" type="sibTrans" cxnId="{650A2D8B-7490-46C6-814B-E6C8A760E96D}">
      <dgm:prSet/>
      <dgm:spPr/>
      <dgm:t>
        <a:bodyPr/>
        <a:lstStyle/>
        <a:p>
          <a:endParaRPr lang="en-US"/>
        </a:p>
      </dgm:t>
    </dgm:pt>
    <dgm:pt modelId="{8E0955F4-6365-46C0-BFCD-53DDF9B4769F}">
      <dgm:prSet/>
      <dgm:spPr/>
      <dgm:t>
        <a:bodyPr/>
        <a:lstStyle/>
        <a:p>
          <a:r>
            <a:rPr lang="en-US" dirty="0"/>
            <a:t>Encourage fluids (Gatorade, lemonade, ginger ale)</a:t>
          </a:r>
        </a:p>
      </dgm:t>
    </dgm:pt>
    <dgm:pt modelId="{C4B1A9BB-F4EF-404A-B75D-08B576998BEF}" type="parTrans" cxnId="{DD3E0828-FB31-44DB-8570-CC1D0323C3CB}">
      <dgm:prSet/>
      <dgm:spPr/>
      <dgm:t>
        <a:bodyPr/>
        <a:lstStyle/>
        <a:p>
          <a:endParaRPr lang="en-US"/>
        </a:p>
      </dgm:t>
    </dgm:pt>
    <dgm:pt modelId="{2CC4F9A4-3A3D-4E16-9BF3-A553F1B8E4D3}" type="sibTrans" cxnId="{DD3E0828-FB31-44DB-8570-CC1D0323C3CB}">
      <dgm:prSet/>
      <dgm:spPr/>
      <dgm:t>
        <a:bodyPr/>
        <a:lstStyle/>
        <a:p>
          <a:endParaRPr lang="en-US"/>
        </a:p>
      </dgm:t>
    </dgm:pt>
    <dgm:pt modelId="{0363104D-1531-46B4-9BD7-5DB1A84F3300}">
      <dgm:prSet/>
      <dgm:spPr/>
      <dgm:t>
        <a:bodyPr/>
        <a:lstStyle/>
        <a:p>
          <a:r>
            <a:rPr lang="en-US" dirty="0"/>
            <a:t>Assess for signs </a:t>
          </a:r>
          <a:br>
            <a:rPr lang="en-US" dirty="0"/>
          </a:br>
          <a:r>
            <a:rPr lang="en-US" dirty="0"/>
            <a:t>of BRB, </a:t>
          </a:r>
          <a:br>
            <a:rPr lang="en-US" dirty="0"/>
          </a:br>
          <a:r>
            <a:rPr lang="en-US" dirty="0"/>
            <a:t>black stools, etc.</a:t>
          </a:r>
        </a:p>
      </dgm:t>
    </dgm:pt>
    <dgm:pt modelId="{A28DD631-BB25-448B-8B73-9C9EBF39B070}" type="parTrans" cxnId="{55AC0D11-31C7-4726-B70E-B4831FFBDBA0}">
      <dgm:prSet/>
      <dgm:spPr/>
      <dgm:t>
        <a:bodyPr/>
        <a:lstStyle/>
        <a:p>
          <a:endParaRPr lang="en-US"/>
        </a:p>
      </dgm:t>
    </dgm:pt>
    <dgm:pt modelId="{CF04DFC1-AE15-460A-9CDC-12F5C3DB82C5}" type="sibTrans" cxnId="{55AC0D11-31C7-4726-B70E-B4831FFBDBA0}">
      <dgm:prSet/>
      <dgm:spPr/>
      <dgm:t>
        <a:bodyPr/>
        <a:lstStyle/>
        <a:p>
          <a:endParaRPr lang="en-US"/>
        </a:p>
      </dgm:t>
    </dgm:pt>
    <dgm:pt modelId="{8BA50594-DF35-4426-A825-CF69DF9CD502}" type="pres">
      <dgm:prSet presAssocID="{B9C1A7FD-3706-40A5-AF10-6A8C0794625A}" presName="Name0" presStyleCnt="0">
        <dgm:presLayoutVars>
          <dgm:dir/>
          <dgm:resizeHandles val="exact"/>
        </dgm:presLayoutVars>
      </dgm:prSet>
      <dgm:spPr/>
    </dgm:pt>
    <dgm:pt modelId="{F22E2F6D-AEE2-4C40-A9C3-27C5EDBB5F52}" type="pres">
      <dgm:prSet presAssocID="{B153163E-F6BE-423C-94F3-1E81505157C7}" presName="node" presStyleLbl="node1" presStyleIdx="0" presStyleCnt="4">
        <dgm:presLayoutVars>
          <dgm:bulletEnabled val="1"/>
        </dgm:presLayoutVars>
      </dgm:prSet>
      <dgm:spPr/>
    </dgm:pt>
    <dgm:pt modelId="{E5D235DE-3F08-4358-AB76-1D52167739B1}" type="pres">
      <dgm:prSet presAssocID="{D4AC8E98-73A4-4108-A0CF-00D279F553FC}" presName="sibTrans" presStyleLbl="sibTrans2D1" presStyleIdx="0" presStyleCnt="3"/>
      <dgm:spPr/>
    </dgm:pt>
    <dgm:pt modelId="{082EEBF1-FAF5-4E95-9F16-862AE9E442BC}" type="pres">
      <dgm:prSet presAssocID="{D4AC8E98-73A4-4108-A0CF-00D279F553FC}" presName="connectorText" presStyleLbl="sibTrans2D1" presStyleIdx="0" presStyleCnt="3"/>
      <dgm:spPr/>
    </dgm:pt>
    <dgm:pt modelId="{BCC42971-A86D-4E77-A811-0ED6723C20C5}" type="pres">
      <dgm:prSet presAssocID="{CD174204-881F-47EB-A937-97785887DBB7}" presName="node" presStyleLbl="node1" presStyleIdx="1" presStyleCnt="4">
        <dgm:presLayoutVars>
          <dgm:bulletEnabled val="1"/>
        </dgm:presLayoutVars>
      </dgm:prSet>
      <dgm:spPr/>
    </dgm:pt>
    <dgm:pt modelId="{1344F49E-DA71-4173-B4DB-AEF72269F164}" type="pres">
      <dgm:prSet presAssocID="{7F6B0FAA-8C67-4B16-A612-6122CC78F7C4}" presName="sibTrans" presStyleLbl="sibTrans2D1" presStyleIdx="1" presStyleCnt="3"/>
      <dgm:spPr/>
    </dgm:pt>
    <dgm:pt modelId="{B587A7C0-F52C-4AD7-95A4-D3B8A0D8C1DA}" type="pres">
      <dgm:prSet presAssocID="{7F6B0FAA-8C67-4B16-A612-6122CC78F7C4}" presName="connectorText" presStyleLbl="sibTrans2D1" presStyleIdx="1" presStyleCnt="3"/>
      <dgm:spPr/>
    </dgm:pt>
    <dgm:pt modelId="{D6604034-2981-4EE0-8AA2-6BBDC0209371}" type="pres">
      <dgm:prSet presAssocID="{8E0955F4-6365-46C0-BFCD-53DDF9B4769F}" presName="node" presStyleLbl="node1" presStyleIdx="2" presStyleCnt="4">
        <dgm:presLayoutVars>
          <dgm:bulletEnabled val="1"/>
        </dgm:presLayoutVars>
      </dgm:prSet>
      <dgm:spPr/>
    </dgm:pt>
    <dgm:pt modelId="{979916C1-8D52-401E-BFC3-E4D2A44E887D}" type="pres">
      <dgm:prSet presAssocID="{2CC4F9A4-3A3D-4E16-9BF3-A553F1B8E4D3}" presName="sibTrans" presStyleLbl="sibTrans2D1" presStyleIdx="2" presStyleCnt="3"/>
      <dgm:spPr/>
    </dgm:pt>
    <dgm:pt modelId="{23DB7945-033F-4CF4-974F-B93D1845AB30}" type="pres">
      <dgm:prSet presAssocID="{2CC4F9A4-3A3D-4E16-9BF3-A553F1B8E4D3}" presName="connectorText" presStyleLbl="sibTrans2D1" presStyleIdx="2" presStyleCnt="3"/>
      <dgm:spPr/>
    </dgm:pt>
    <dgm:pt modelId="{5CC7863E-5A6D-4E02-9D99-44B625BD37AF}" type="pres">
      <dgm:prSet presAssocID="{0363104D-1531-46B4-9BD7-5DB1A84F3300}" presName="node" presStyleLbl="node1" presStyleIdx="3" presStyleCnt="4">
        <dgm:presLayoutVars>
          <dgm:bulletEnabled val="1"/>
        </dgm:presLayoutVars>
      </dgm:prSet>
      <dgm:spPr/>
    </dgm:pt>
  </dgm:ptLst>
  <dgm:cxnLst>
    <dgm:cxn modelId="{852F0803-5EC0-4061-95F1-FFE59612B879}" type="presOf" srcId="{D4AC8E98-73A4-4108-A0CF-00D279F553FC}" destId="{E5D235DE-3F08-4358-AB76-1D52167739B1}" srcOrd="0" destOrd="0" presId="urn:microsoft.com/office/officeart/2005/8/layout/process1"/>
    <dgm:cxn modelId="{55AC0D11-31C7-4726-B70E-B4831FFBDBA0}" srcId="{B9C1A7FD-3706-40A5-AF10-6A8C0794625A}" destId="{0363104D-1531-46B4-9BD7-5DB1A84F3300}" srcOrd="3" destOrd="0" parTransId="{A28DD631-BB25-448B-8B73-9C9EBF39B070}" sibTransId="{CF04DFC1-AE15-460A-9CDC-12F5C3DB82C5}"/>
    <dgm:cxn modelId="{8D8C4718-23EA-4C9B-A27A-CED077E157CF}" type="presOf" srcId="{D4AC8E98-73A4-4108-A0CF-00D279F553FC}" destId="{082EEBF1-FAF5-4E95-9F16-862AE9E442BC}" srcOrd="1" destOrd="0" presId="urn:microsoft.com/office/officeart/2005/8/layout/process1"/>
    <dgm:cxn modelId="{CCB4AF1C-FBA2-4925-AC1C-BB87244DE52E}" type="presOf" srcId="{2CC4F9A4-3A3D-4E16-9BF3-A553F1B8E4D3}" destId="{979916C1-8D52-401E-BFC3-E4D2A44E887D}" srcOrd="0" destOrd="0" presId="urn:microsoft.com/office/officeart/2005/8/layout/process1"/>
    <dgm:cxn modelId="{2684C426-9879-425D-B131-29597B4DC00D}" srcId="{B9C1A7FD-3706-40A5-AF10-6A8C0794625A}" destId="{B153163E-F6BE-423C-94F3-1E81505157C7}" srcOrd="0" destOrd="0" parTransId="{F3CEF217-EC9F-41BA-92A8-5BF5326B84EA}" sibTransId="{D4AC8E98-73A4-4108-A0CF-00D279F553FC}"/>
    <dgm:cxn modelId="{DD3E0828-FB31-44DB-8570-CC1D0323C3CB}" srcId="{B9C1A7FD-3706-40A5-AF10-6A8C0794625A}" destId="{8E0955F4-6365-46C0-BFCD-53DDF9B4769F}" srcOrd="2" destOrd="0" parTransId="{C4B1A9BB-F4EF-404A-B75D-08B576998BEF}" sibTransId="{2CC4F9A4-3A3D-4E16-9BF3-A553F1B8E4D3}"/>
    <dgm:cxn modelId="{C0CEAA2B-6ED5-4E43-A836-FAECC43D40C1}" type="presOf" srcId="{7F6B0FAA-8C67-4B16-A612-6122CC78F7C4}" destId="{B587A7C0-F52C-4AD7-95A4-D3B8A0D8C1DA}" srcOrd="1" destOrd="0" presId="urn:microsoft.com/office/officeart/2005/8/layout/process1"/>
    <dgm:cxn modelId="{BEC15641-7150-40C7-BE9F-E227D86024EC}" type="presOf" srcId="{0363104D-1531-46B4-9BD7-5DB1A84F3300}" destId="{5CC7863E-5A6D-4E02-9D99-44B625BD37AF}" srcOrd="0" destOrd="0" presId="urn:microsoft.com/office/officeart/2005/8/layout/process1"/>
    <dgm:cxn modelId="{7119437C-17A0-4C85-94E2-405E36906D39}" type="presOf" srcId="{B9C1A7FD-3706-40A5-AF10-6A8C0794625A}" destId="{8BA50594-DF35-4426-A825-CF69DF9CD502}" srcOrd="0" destOrd="0" presId="urn:microsoft.com/office/officeart/2005/8/layout/process1"/>
    <dgm:cxn modelId="{650A2D8B-7490-46C6-814B-E6C8A760E96D}" srcId="{B9C1A7FD-3706-40A5-AF10-6A8C0794625A}" destId="{CD174204-881F-47EB-A937-97785887DBB7}" srcOrd="1" destOrd="0" parTransId="{0152A4D7-FA2B-4701-91BA-449819B96D13}" sibTransId="{7F6B0FAA-8C67-4B16-A612-6122CC78F7C4}"/>
    <dgm:cxn modelId="{12E32891-877C-4724-8E0A-7D6655DC7122}" type="presOf" srcId="{7F6B0FAA-8C67-4B16-A612-6122CC78F7C4}" destId="{1344F49E-DA71-4173-B4DB-AEF72269F164}" srcOrd="0" destOrd="0" presId="urn:microsoft.com/office/officeart/2005/8/layout/process1"/>
    <dgm:cxn modelId="{9FAA5FA2-E779-4442-B9CF-C4B64325CB05}" type="presOf" srcId="{8E0955F4-6365-46C0-BFCD-53DDF9B4769F}" destId="{D6604034-2981-4EE0-8AA2-6BBDC0209371}" srcOrd="0" destOrd="0" presId="urn:microsoft.com/office/officeart/2005/8/layout/process1"/>
    <dgm:cxn modelId="{965BBBCB-953E-4F02-8812-1C375F616672}" type="presOf" srcId="{CD174204-881F-47EB-A937-97785887DBB7}" destId="{BCC42971-A86D-4E77-A811-0ED6723C20C5}" srcOrd="0" destOrd="0" presId="urn:microsoft.com/office/officeart/2005/8/layout/process1"/>
    <dgm:cxn modelId="{087057F9-2E4D-4386-BC2D-B7D7FDACD5F4}" type="presOf" srcId="{2CC4F9A4-3A3D-4E16-9BF3-A553F1B8E4D3}" destId="{23DB7945-033F-4CF4-974F-B93D1845AB30}" srcOrd="1" destOrd="0" presId="urn:microsoft.com/office/officeart/2005/8/layout/process1"/>
    <dgm:cxn modelId="{8B018DFC-425E-4139-8812-EFA963D935CE}" type="presOf" srcId="{B153163E-F6BE-423C-94F3-1E81505157C7}" destId="{F22E2F6D-AEE2-4C40-A9C3-27C5EDBB5F52}" srcOrd="0" destOrd="0" presId="urn:microsoft.com/office/officeart/2005/8/layout/process1"/>
    <dgm:cxn modelId="{FA6DCD22-8ADC-420A-8B80-339B1268979F}" type="presParOf" srcId="{8BA50594-DF35-4426-A825-CF69DF9CD502}" destId="{F22E2F6D-AEE2-4C40-A9C3-27C5EDBB5F52}" srcOrd="0" destOrd="0" presId="urn:microsoft.com/office/officeart/2005/8/layout/process1"/>
    <dgm:cxn modelId="{FA4CE7E1-BDEC-450C-A1BD-947E4AB61F74}" type="presParOf" srcId="{8BA50594-DF35-4426-A825-CF69DF9CD502}" destId="{E5D235DE-3F08-4358-AB76-1D52167739B1}" srcOrd="1" destOrd="0" presId="urn:microsoft.com/office/officeart/2005/8/layout/process1"/>
    <dgm:cxn modelId="{74263001-84B8-4164-AE63-75311C961860}" type="presParOf" srcId="{E5D235DE-3F08-4358-AB76-1D52167739B1}" destId="{082EEBF1-FAF5-4E95-9F16-862AE9E442BC}" srcOrd="0" destOrd="0" presId="urn:microsoft.com/office/officeart/2005/8/layout/process1"/>
    <dgm:cxn modelId="{ABD70E59-E7F4-432B-BA4A-2864660B97CC}" type="presParOf" srcId="{8BA50594-DF35-4426-A825-CF69DF9CD502}" destId="{BCC42971-A86D-4E77-A811-0ED6723C20C5}" srcOrd="2" destOrd="0" presId="urn:microsoft.com/office/officeart/2005/8/layout/process1"/>
    <dgm:cxn modelId="{CE7E84C0-CAE8-4DF5-A03E-A6306FE53C44}" type="presParOf" srcId="{8BA50594-DF35-4426-A825-CF69DF9CD502}" destId="{1344F49E-DA71-4173-B4DB-AEF72269F164}" srcOrd="3" destOrd="0" presId="urn:microsoft.com/office/officeart/2005/8/layout/process1"/>
    <dgm:cxn modelId="{B7120398-58D5-419C-9B51-3A5167A6C83B}" type="presParOf" srcId="{1344F49E-DA71-4173-B4DB-AEF72269F164}" destId="{B587A7C0-F52C-4AD7-95A4-D3B8A0D8C1DA}" srcOrd="0" destOrd="0" presId="urn:microsoft.com/office/officeart/2005/8/layout/process1"/>
    <dgm:cxn modelId="{180D34DA-56F0-41D7-9845-958FFF3A1C02}" type="presParOf" srcId="{8BA50594-DF35-4426-A825-CF69DF9CD502}" destId="{D6604034-2981-4EE0-8AA2-6BBDC0209371}" srcOrd="4" destOrd="0" presId="urn:microsoft.com/office/officeart/2005/8/layout/process1"/>
    <dgm:cxn modelId="{6F281821-FEEA-40F5-95CA-1406B7D95C93}" type="presParOf" srcId="{8BA50594-DF35-4426-A825-CF69DF9CD502}" destId="{979916C1-8D52-401E-BFC3-E4D2A44E887D}" srcOrd="5" destOrd="0" presId="urn:microsoft.com/office/officeart/2005/8/layout/process1"/>
    <dgm:cxn modelId="{5E9A3FD6-B9F4-4B26-A7E6-A1CE46CD49A2}" type="presParOf" srcId="{979916C1-8D52-401E-BFC3-E4D2A44E887D}" destId="{23DB7945-033F-4CF4-974F-B93D1845AB30}" srcOrd="0" destOrd="0" presId="urn:microsoft.com/office/officeart/2005/8/layout/process1"/>
    <dgm:cxn modelId="{360B8F96-AD7D-4F18-A6A8-E11EF2168927}" type="presParOf" srcId="{8BA50594-DF35-4426-A825-CF69DF9CD502}" destId="{5CC7863E-5A6D-4E02-9D99-44B625BD37A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6046C18-6CAC-41B4-A6A9-E2F613D48F3E}" type="doc">
      <dgm:prSet loTypeId="urn:microsoft.com/office/officeart/2005/8/layout/default" loCatId="list" qsTypeId="urn:microsoft.com/office/officeart/2005/8/quickstyle/simple1" qsCatId="simple" csTypeId="urn:microsoft.com/office/officeart/2005/8/colors/colorful5" csCatId="colorful"/>
      <dgm:spPr/>
      <dgm:t>
        <a:bodyPr/>
        <a:lstStyle/>
        <a:p>
          <a:endParaRPr lang="en-US"/>
        </a:p>
      </dgm:t>
    </dgm:pt>
    <dgm:pt modelId="{9337F0EB-6137-47C1-9D01-34AFA87EAA24}">
      <dgm:prSet/>
      <dgm:spPr/>
      <dgm:t>
        <a:bodyPr/>
        <a:lstStyle/>
        <a:p>
          <a:r>
            <a:rPr lang="en-US"/>
            <a:t>Day 1: PREMEDICATION: Palonosetron, Dexamethasone, Olanzapine </a:t>
          </a:r>
        </a:p>
      </dgm:t>
    </dgm:pt>
    <dgm:pt modelId="{88DDF7D6-E115-417C-BB9A-622A40487235}" type="parTrans" cxnId="{1B27CF9E-A546-4B0B-8B70-96F2F627BEFB}">
      <dgm:prSet/>
      <dgm:spPr/>
      <dgm:t>
        <a:bodyPr/>
        <a:lstStyle/>
        <a:p>
          <a:endParaRPr lang="en-US"/>
        </a:p>
      </dgm:t>
    </dgm:pt>
    <dgm:pt modelId="{D0322277-5B51-4BB6-A42F-DD157BB0D45B}" type="sibTrans" cxnId="{1B27CF9E-A546-4B0B-8B70-96F2F627BEFB}">
      <dgm:prSet/>
      <dgm:spPr/>
      <dgm:t>
        <a:bodyPr/>
        <a:lstStyle/>
        <a:p>
          <a:endParaRPr lang="en-US"/>
        </a:p>
      </dgm:t>
    </dgm:pt>
    <dgm:pt modelId="{EA4795B4-9D52-4F6B-BA51-4A25FF9A4DDB}">
      <dgm:prSet/>
      <dgm:spPr/>
      <dgm:t>
        <a:bodyPr/>
        <a:lstStyle/>
        <a:p>
          <a:r>
            <a:rPr lang="en-US"/>
            <a:t>Days 2,3: dexamethasone 8mg in am with olanzapine 5mg at HS</a:t>
          </a:r>
        </a:p>
      </dgm:t>
    </dgm:pt>
    <dgm:pt modelId="{E2BD58BA-FC5B-492A-8FCF-CA17895F0E36}" type="parTrans" cxnId="{D99BE4E8-6E6C-40A9-9B24-5DCF1CBC5E4B}">
      <dgm:prSet/>
      <dgm:spPr/>
      <dgm:t>
        <a:bodyPr/>
        <a:lstStyle/>
        <a:p>
          <a:endParaRPr lang="en-US"/>
        </a:p>
      </dgm:t>
    </dgm:pt>
    <dgm:pt modelId="{2246B77F-0BDD-4E37-9CF4-37A04D34F515}" type="sibTrans" cxnId="{D99BE4E8-6E6C-40A9-9B24-5DCF1CBC5E4B}">
      <dgm:prSet/>
      <dgm:spPr/>
      <dgm:t>
        <a:bodyPr/>
        <a:lstStyle/>
        <a:p>
          <a:endParaRPr lang="en-US"/>
        </a:p>
      </dgm:t>
    </dgm:pt>
    <dgm:pt modelId="{170B08D3-A29C-4825-91AC-7AF8436F7B3A}">
      <dgm:prSet/>
      <dgm:spPr/>
      <dgm:t>
        <a:bodyPr/>
        <a:lstStyle/>
        <a:p>
          <a:r>
            <a:rPr lang="en-US"/>
            <a:t>Day 4 Dexamethasone 4mg in am, olanzapine 5mg at HS</a:t>
          </a:r>
        </a:p>
      </dgm:t>
    </dgm:pt>
    <dgm:pt modelId="{9FE814E4-6032-4F85-8C26-10DFC8ED4756}" type="parTrans" cxnId="{930D2E50-40F5-43B7-BE5A-655657A9E48D}">
      <dgm:prSet/>
      <dgm:spPr/>
      <dgm:t>
        <a:bodyPr/>
        <a:lstStyle/>
        <a:p>
          <a:endParaRPr lang="en-US"/>
        </a:p>
      </dgm:t>
    </dgm:pt>
    <dgm:pt modelId="{D90CB0BC-8F4F-4E7B-9CBF-70818F65E26F}" type="sibTrans" cxnId="{930D2E50-40F5-43B7-BE5A-655657A9E48D}">
      <dgm:prSet/>
      <dgm:spPr/>
      <dgm:t>
        <a:bodyPr/>
        <a:lstStyle/>
        <a:p>
          <a:endParaRPr lang="en-US"/>
        </a:p>
      </dgm:t>
    </dgm:pt>
    <dgm:pt modelId="{A83B2E4C-D2B6-41D5-BDD5-CBBE51B2FE51}">
      <dgm:prSet/>
      <dgm:spPr/>
      <dgm:t>
        <a:bodyPr/>
        <a:lstStyle/>
        <a:p>
          <a:r>
            <a:rPr lang="en-US"/>
            <a:t>Day 5 Dexamethasone 4mg in am</a:t>
          </a:r>
        </a:p>
      </dgm:t>
    </dgm:pt>
    <dgm:pt modelId="{B8028C94-35CB-47B9-B5DF-88F13C66CD87}" type="parTrans" cxnId="{17FFFAB1-8885-4430-8768-808811182EAF}">
      <dgm:prSet/>
      <dgm:spPr/>
      <dgm:t>
        <a:bodyPr/>
        <a:lstStyle/>
        <a:p>
          <a:endParaRPr lang="en-US"/>
        </a:p>
      </dgm:t>
    </dgm:pt>
    <dgm:pt modelId="{AECB926C-27DE-44B5-BBDB-4EA3E328D526}" type="sibTrans" cxnId="{17FFFAB1-8885-4430-8768-808811182EAF}">
      <dgm:prSet/>
      <dgm:spPr/>
      <dgm:t>
        <a:bodyPr/>
        <a:lstStyle/>
        <a:p>
          <a:endParaRPr lang="en-US"/>
        </a:p>
      </dgm:t>
    </dgm:pt>
    <dgm:pt modelId="{22DED6EF-7E0B-4EE9-BB3A-270067810505}">
      <dgm:prSet/>
      <dgm:spPr/>
      <dgm:t>
        <a:bodyPr/>
        <a:lstStyle/>
        <a:p>
          <a:r>
            <a:rPr lang="en-US"/>
            <a:t>PRN nausea prochlorperazine 10mg, q 6PRN, ondansetron 8mg q 8PRN, olanzapine 5mg at HS</a:t>
          </a:r>
        </a:p>
      </dgm:t>
    </dgm:pt>
    <dgm:pt modelId="{660BB582-425D-43FF-9D01-A38AE4110486}" type="parTrans" cxnId="{0E9CE16F-E613-4030-92C1-18BEB5948BD2}">
      <dgm:prSet/>
      <dgm:spPr/>
      <dgm:t>
        <a:bodyPr/>
        <a:lstStyle/>
        <a:p>
          <a:endParaRPr lang="en-US"/>
        </a:p>
      </dgm:t>
    </dgm:pt>
    <dgm:pt modelId="{3BE765C9-41B9-4948-B7C9-BA0D8D84C93E}" type="sibTrans" cxnId="{0E9CE16F-E613-4030-92C1-18BEB5948BD2}">
      <dgm:prSet/>
      <dgm:spPr/>
      <dgm:t>
        <a:bodyPr/>
        <a:lstStyle/>
        <a:p>
          <a:endParaRPr lang="en-US"/>
        </a:p>
      </dgm:t>
    </dgm:pt>
    <dgm:pt modelId="{544AFD53-E388-4644-AAB3-951BCEBFF321}" type="pres">
      <dgm:prSet presAssocID="{86046C18-6CAC-41B4-A6A9-E2F613D48F3E}" presName="diagram" presStyleCnt="0">
        <dgm:presLayoutVars>
          <dgm:dir/>
          <dgm:resizeHandles val="exact"/>
        </dgm:presLayoutVars>
      </dgm:prSet>
      <dgm:spPr/>
    </dgm:pt>
    <dgm:pt modelId="{46CE67F4-1985-4971-9E6E-47A33AB6812C}" type="pres">
      <dgm:prSet presAssocID="{9337F0EB-6137-47C1-9D01-34AFA87EAA24}" presName="node" presStyleLbl="node1" presStyleIdx="0" presStyleCnt="5">
        <dgm:presLayoutVars>
          <dgm:bulletEnabled val="1"/>
        </dgm:presLayoutVars>
      </dgm:prSet>
      <dgm:spPr/>
    </dgm:pt>
    <dgm:pt modelId="{EE809B60-DD92-4645-80A2-A9A652A2C3EF}" type="pres">
      <dgm:prSet presAssocID="{D0322277-5B51-4BB6-A42F-DD157BB0D45B}" presName="sibTrans" presStyleCnt="0"/>
      <dgm:spPr/>
    </dgm:pt>
    <dgm:pt modelId="{99CDB898-B1C7-4335-8A6B-FBEBCA4E27C2}" type="pres">
      <dgm:prSet presAssocID="{EA4795B4-9D52-4F6B-BA51-4A25FF9A4DDB}" presName="node" presStyleLbl="node1" presStyleIdx="1" presStyleCnt="5">
        <dgm:presLayoutVars>
          <dgm:bulletEnabled val="1"/>
        </dgm:presLayoutVars>
      </dgm:prSet>
      <dgm:spPr/>
    </dgm:pt>
    <dgm:pt modelId="{3AA3F512-2495-47F8-8BEF-0C3F50140FA4}" type="pres">
      <dgm:prSet presAssocID="{2246B77F-0BDD-4E37-9CF4-37A04D34F515}" presName="sibTrans" presStyleCnt="0"/>
      <dgm:spPr/>
    </dgm:pt>
    <dgm:pt modelId="{C1474D7E-B474-4C4F-B1CD-E87EB9677B76}" type="pres">
      <dgm:prSet presAssocID="{170B08D3-A29C-4825-91AC-7AF8436F7B3A}" presName="node" presStyleLbl="node1" presStyleIdx="2" presStyleCnt="5">
        <dgm:presLayoutVars>
          <dgm:bulletEnabled val="1"/>
        </dgm:presLayoutVars>
      </dgm:prSet>
      <dgm:spPr/>
    </dgm:pt>
    <dgm:pt modelId="{9045ABEE-AEC8-4666-9FA3-42CB24E4A86A}" type="pres">
      <dgm:prSet presAssocID="{D90CB0BC-8F4F-4E7B-9CBF-70818F65E26F}" presName="sibTrans" presStyleCnt="0"/>
      <dgm:spPr/>
    </dgm:pt>
    <dgm:pt modelId="{764CB66C-AFFD-4774-816F-7A8B267608DC}" type="pres">
      <dgm:prSet presAssocID="{A83B2E4C-D2B6-41D5-BDD5-CBBE51B2FE51}" presName="node" presStyleLbl="node1" presStyleIdx="3" presStyleCnt="5">
        <dgm:presLayoutVars>
          <dgm:bulletEnabled val="1"/>
        </dgm:presLayoutVars>
      </dgm:prSet>
      <dgm:spPr/>
    </dgm:pt>
    <dgm:pt modelId="{0C0A8548-22AD-46B3-A042-372783F1A60F}" type="pres">
      <dgm:prSet presAssocID="{AECB926C-27DE-44B5-BBDB-4EA3E328D526}" presName="sibTrans" presStyleCnt="0"/>
      <dgm:spPr/>
    </dgm:pt>
    <dgm:pt modelId="{25FF3B27-76C2-4464-A631-7EDD9D3EDC0F}" type="pres">
      <dgm:prSet presAssocID="{22DED6EF-7E0B-4EE9-BB3A-270067810505}" presName="node" presStyleLbl="node1" presStyleIdx="4" presStyleCnt="5">
        <dgm:presLayoutVars>
          <dgm:bulletEnabled val="1"/>
        </dgm:presLayoutVars>
      </dgm:prSet>
      <dgm:spPr/>
    </dgm:pt>
  </dgm:ptLst>
  <dgm:cxnLst>
    <dgm:cxn modelId="{5C2B2F4A-2E0C-460B-A14F-2D2098506E8D}" type="presOf" srcId="{22DED6EF-7E0B-4EE9-BB3A-270067810505}" destId="{25FF3B27-76C2-4464-A631-7EDD9D3EDC0F}" srcOrd="0" destOrd="0" presId="urn:microsoft.com/office/officeart/2005/8/layout/default"/>
    <dgm:cxn modelId="{930D2E50-40F5-43B7-BE5A-655657A9E48D}" srcId="{86046C18-6CAC-41B4-A6A9-E2F613D48F3E}" destId="{170B08D3-A29C-4825-91AC-7AF8436F7B3A}" srcOrd="2" destOrd="0" parTransId="{9FE814E4-6032-4F85-8C26-10DFC8ED4756}" sibTransId="{D90CB0BC-8F4F-4E7B-9CBF-70818F65E26F}"/>
    <dgm:cxn modelId="{5608EE53-EF36-4C41-9B96-6128DA743FAC}" type="presOf" srcId="{170B08D3-A29C-4825-91AC-7AF8436F7B3A}" destId="{C1474D7E-B474-4C4F-B1CD-E87EB9677B76}" srcOrd="0" destOrd="0" presId="urn:microsoft.com/office/officeart/2005/8/layout/default"/>
    <dgm:cxn modelId="{0E9CE16F-E613-4030-92C1-18BEB5948BD2}" srcId="{86046C18-6CAC-41B4-A6A9-E2F613D48F3E}" destId="{22DED6EF-7E0B-4EE9-BB3A-270067810505}" srcOrd="4" destOrd="0" parTransId="{660BB582-425D-43FF-9D01-A38AE4110486}" sibTransId="{3BE765C9-41B9-4948-B7C9-BA0D8D84C93E}"/>
    <dgm:cxn modelId="{5342E070-F4BB-4FE8-917E-3012771C8EF4}" type="presOf" srcId="{9337F0EB-6137-47C1-9D01-34AFA87EAA24}" destId="{46CE67F4-1985-4971-9E6E-47A33AB6812C}" srcOrd="0" destOrd="0" presId="urn:microsoft.com/office/officeart/2005/8/layout/default"/>
    <dgm:cxn modelId="{390A738F-DB47-4586-92CF-89D697F577FA}" type="presOf" srcId="{EA4795B4-9D52-4F6B-BA51-4A25FF9A4DDB}" destId="{99CDB898-B1C7-4335-8A6B-FBEBCA4E27C2}" srcOrd="0" destOrd="0" presId="urn:microsoft.com/office/officeart/2005/8/layout/default"/>
    <dgm:cxn modelId="{A743099C-CE05-4E5D-B8EE-62FFC2DC94FB}" type="presOf" srcId="{86046C18-6CAC-41B4-A6A9-E2F613D48F3E}" destId="{544AFD53-E388-4644-AAB3-951BCEBFF321}" srcOrd="0" destOrd="0" presId="urn:microsoft.com/office/officeart/2005/8/layout/default"/>
    <dgm:cxn modelId="{1B27CF9E-A546-4B0B-8B70-96F2F627BEFB}" srcId="{86046C18-6CAC-41B4-A6A9-E2F613D48F3E}" destId="{9337F0EB-6137-47C1-9D01-34AFA87EAA24}" srcOrd="0" destOrd="0" parTransId="{88DDF7D6-E115-417C-BB9A-622A40487235}" sibTransId="{D0322277-5B51-4BB6-A42F-DD157BB0D45B}"/>
    <dgm:cxn modelId="{17FFFAB1-8885-4430-8768-808811182EAF}" srcId="{86046C18-6CAC-41B4-A6A9-E2F613D48F3E}" destId="{A83B2E4C-D2B6-41D5-BDD5-CBBE51B2FE51}" srcOrd="3" destOrd="0" parTransId="{B8028C94-35CB-47B9-B5DF-88F13C66CD87}" sibTransId="{AECB926C-27DE-44B5-BBDB-4EA3E328D526}"/>
    <dgm:cxn modelId="{C58546B8-5664-4828-A4C0-18D20E7FD143}" type="presOf" srcId="{A83B2E4C-D2B6-41D5-BDD5-CBBE51B2FE51}" destId="{764CB66C-AFFD-4774-816F-7A8B267608DC}" srcOrd="0" destOrd="0" presId="urn:microsoft.com/office/officeart/2005/8/layout/default"/>
    <dgm:cxn modelId="{D99BE4E8-6E6C-40A9-9B24-5DCF1CBC5E4B}" srcId="{86046C18-6CAC-41B4-A6A9-E2F613D48F3E}" destId="{EA4795B4-9D52-4F6B-BA51-4A25FF9A4DDB}" srcOrd="1" destOrd="0" parTransId="{E2BD58BA-FC5B-492A-8FCF-CA17895F0E36}" sibTransId="{2246B77F-0BDD-4E37-9CF4-37A04D34F515}"/>
    <dgm:cxn modelId="{B9522E2B-A5E4-4C61-86F1-35C5D6007BDC}" type="presParOf" srcId="{544AFD53-E388-4644-AAB3-951BCEBFF321}" destId="{46CE67F4-1985-4971-9E6E-47A33AB6812C}" srcOrd="0" destOrd="0" presId="urn:microsoft.com/office/officeart/2005/8/layout/default"/>
    <dgm:cxn modelId="{C0BFBBA5-1873-49A2-83F6-CB0BE0D41ED9}" type="presParOf" srcId="{544AFD53-E388-4644-AAB3-951BCEBFF321}" destId="{EE809B60-DD92-4645-80A2-A9A652A2C3EF}" srcOrd="1" destOrd="0" presId="urn:microsoft.com/office/officeart/2005/8/layout/default"/>
    <dgm:cxn modelId="{F78AD43D-B632-4072-AA75-C583BE5F5865}" type="presParOf" srcId="{544AFD53-E388-4644-AAB3-951BCEBFF321}" destId="{99CDB898-B1C7-4335-8A6B-FBEBCA4E27C2}" srcOrd="2" destOrd="0" presId="urn:microsoft.com/office/officeart/2005/8/layout/default"/>
    <dgm:cxn modelId="{C6676A31-BB8C-4506-8F75-68AD68ABFCB7}" type="presParOf" srcId="{544AFD53-E388-4644-AAB3-951BCEBFF321}" destId="{3AA3F512-2495-47F8-8BEF-0C3F50140FA4}" srcOrd="3" destOrd="0" presId="urn:microsoft.com/office/officeart/2005/8/layout/default"/>
    <dgm:cxn modelId="{2F7A555F-5A32-48BE-9323-E1F39525E8C1}" type="presParOf" srcId="{544AFD53-E388-4644-AAB3-951BCEBFF321}" destId="{C1474D7E-B474-4C4F-B1CD-E87EB9677B76}" srcOrd="4" destOrd="0" presId="urn:microsoft.com/office/officeart/2005/8/layout/default"/>
    <dgm:cxn modelId="{A0F1C75F-1A33-4914-962A-385877CA7CF1}" type="presParOf" srcId="{544AFD53-E388-4644-AAB3-951BCEBFF321}" destId="{9045ABEE-AEC8-4666-9FA3-42CB24E4A86A}" srcOrd="5" destOrd="0" presId="urn:microsoft.com/office/officeart/2005/8/layout/default"/>
    <dgm:cxn modelId="{852EAB94-61D3-46B8-BBBF-20D0D061C700}" type="presParOf" srcId="{544AFD53-E388-4644-AAB3-951BCEBFF321}" destId="{764CB66C-AFFD-4774-816F-7A8B267608DC}" srcOrd="6" destOrd="0" presId="urn:microsoft.com/office/officeart/2005/8/layout/default"/>
    <dgm:cxn modelId="{B0B4B9CE-EFC5-496D-927E-20C58308184A}" type="presParOf" srcId="{544AFD53-E388-4644-AAB3-951BCEBFF321}" destId="{0C0A8548-22AD-46B3-A042-372783F1A60F}" srcOrd="7" destOrd="0" presId="urn:microsoft.com/office/officeart/2005/8/layout/default"/>
    <dgm:cxn modelId="{0E427312-4BCC-4E50-BF19-195E3BFF1235}" type="presParOf" srcId="{544AFD53-E388-4644-AAB3-951BCEBFF321}" destId="{25FF3B27-76C2-4464-A631-7EDD9D3EDC0F}"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40D3E80-0673-4C38-B91D-5FD56F41424A}"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86E97EA0-7A47-432E-95F1-01374C357165}">
      <dgm:prSet/>
      <dgm:spPr/>
      <dgm:t>
        <a:bodyPr/>
        <a:lstStyle/>
        <a:p>
          <a:r>
            <a:rPr lang="en-US"/>
            <a:t>Lack of easy, accurate screening tests for early detection </a:t>
          </a:r>
        </a:p>
      </dgm:t>
    </dgm:pt>
    <dgm:pt modelId="{848914D3-E71B-439B-B8CA-27C9EEC5FF36}" type="parTrans" cxnId="{EC256151-85BD-4ED5-BC67-25C46CBEA184}">
      <dgm:prSet/>
      <dgm:spPr/>
      <dgm:t>
        <a:bodyPr/>
        <a:lstStyle/>
        <a:p>
          <a:endParaRPr lang="en-US"/>
        </a:p>
      </dgm:t>
    </dgm:pt>
    <dgm:pt modelId="{A5CE2DE6-6C7B-4E16-8B10-790AA2F8B888}" type="sibTrans" cxnId="{EC256151-85BD-4ED5-BC67-25C46CBEA184}">
      <dgm:prSet/>
      <dgm:spPr/>
      <dgm:t>
        <a:bodyPr/>
        <a:lstStyle/>
        <a:p>
          <a:endParaRPr lang="en-US"/>
        </a:p>
      </dgm:t>
    </dgm:pt>
    <dgm:pt modelId="{87659E34-E196-462F-9095-4844FC0A9110}">
      <dgm:prSet/>
      <dgm:spPr/>
      <dgm:t>
        <a:bodyPr/>
        <a:lstStyle/>
        <a:p>
          <a:r>
            <a:rPr lang="en-US"/>
            <a:t>Infiltrative growth around blood vessels – unresectable </a:t>
          </a:r>
        </a:p>
      </dgm:t>
    </dgm:pt>
    <dgm:pt modelId="{8D725B29-32CE-4BF2-AA29-C331F712EF8C}" type="parTrans" cxnId="{7567EF4D-4FFC-4449-8606-93E5F35BA452}">
      <dgm:prSet/>
      <dgm:spPr/>
      <dgm:t>
        <a:bodyPr/>
        <a:lstStyle/>
        <a:p>
          <a:endParaRPr lang="en-US"/>
        </a:p>
      </dgm:t>
    </dgm:pt>
    <dgm:pt modelId="{3E26ED2B-CB22-4C33-B049-05DA0828488A}" type="sibTrans" cxnId="{7567EF4D-4FFC-4449-8606-93E5F35BA452}">
      <dgm:prSet/>
      <dgm:spPr/>
      <dgm:t>
        <a:bodyPr/>
        <a:lstStyle/>
        <a:p>
          <a:endParaRPr lang="en-US"/>
        </a:p>
      </dgm:t>
    </dgm:pt>
    <dgm:pt modelId="{C7CB4A68-8D8B-4FE9-A031-21B9528F7B37}">
      <dgm:prSet/>
      <dgm:spPr/>
      <dgm:t>
        <a:bodyPr/>
        <a:lstStyle/>
        <a:p>
          <a:r>
            <a:rPr lang="en-US"/>
            <a:t>Spreads early – not visible on imaging. ‘Biologically stage IV at diagnosis’</a:t>
          </a:r>
        </a:p>
      </dgm:t>
    </dgm:pt>
    <dgm:pt modelId="{963EAB55-F850-42FE-BEE9-09765F237DEB}" type="parTrans" cxnId="{D1B60C0B-D4C6-4283-A84F-2123BC7D5F14}">
      <dgm:prSet/>
      <dgm:spPr/>
      <dgm:t>
        <a:bodyPr/>
        <a:lstStyle/>
        <a:p>
          <a:endParaRPr lang="en-US"/>
        </a:p>
      </dgm:t>
    </dgm:pt>
    <dgm:pt modelId="{FF4D0556-AF91-4736-8EF5-09870FEB5273}" type="sibTrans" cxnId="{D1B60C0B-D4C6-4283-A84F-2123BC7D5F14}">
      <dgm:prSet/>
      <dgm:spPr/>
      <dgm:t>
        <a:bodyPr/>
        <a:lstStyle/>
        <a:p>
          <a:endParaRPr lang="en-US"/>
        </a:p>
      </dgm:t>
    </dgm:pt>
    <dgm:pt modelId="{113D1BB7-B71B-4DE2-A414-679816BC0CBA}">
      <dgm:prSet/>
      <dgm:spPr/>
      <dgm:t>
        <a:bodyPr/>
        <a:lstStyle/>
        <a:p>
          <a:r>
            <a:rPr lang="en-US"/>
            <a:t>Desmoplastic and immunosuppressive microenvironment – resistant to current immunotherapies</a:t>
          </a:r>
        </a:p>
      </dgm:t>
    </dgm:pt>
    <dgm:pt modelId="{710DE6A3-CEFA-410E-8C64-51DF2898C1EB}" type="parTrans" cxnId="{8DC13609-1B96-48AF-B2C7-FCE59CA62D7F}">
      <dgm:prSet/>
      <dgm:spPr/>
      <dgm:t>
        <a:bodyPr/>
        <a:lstStyle/>
        <a:p>
          <a:endParaRPr lang="en-US"/>
        </a:p>
      </dgm:t>
    </dgm:pt>
    <dgm:pt modelId="{0452F3E8-8F95-4F0F-8513-DF2A8FCC3F62}" type="sibTrans" cxnId="{8DC13609-1B96-48AF-B2C7-FCE59CA62D7F}">
      <dgm:prSet/>
      <dgm:spPr/>
      <dgm:t>
        <a:bodyPr/>
        <a:lstStyle/>
        <a:p>
          <a:endParaRPr lang="en-US"/>
        </a:p>
      </dgm:t>
    </dgm:pt>
    <dgm:pt modelId="{C71F8008-81B0-459A-9DAD-9F3740ADBA28}">
      <dgm:prSet/>
      <dgm:spPr/>
      <dgm:t>
        <a:bodyPr/>
        <a:lstStyle/>
        <a:p>
          <a:r>
            <a:rPr lang="en-US"/>
            <a:t>Lack of targetable mutations </a:t>
          </a:r>
        </a:p>
      </dgm:t>
    </dgm:pt>
    <dgm:pt modelId="{539C6332-E32E-44C4-A425-A75C20F7F632}" type="parTrans" cxnId="{047B8008-96CB-476C-A005-B680F7EE13C2}">
      <dgm:prSet/>
      <dgm:spPr/>
      <dgm:t>
        <a:bodyPr/>
        <a:lstStyle/>
        <a:p>
          <a:endParaRPr lang="en-US"/>
        </a:p>
      </dgm:t>
    </dgm:pt>
    <dgm:pt modelId="{BA9ADA38-0D8F-4CB7-B3C9-B748D1AE8537}" type="sibTrans" cxnId="{047B8008-96CB-476C-A005-B680F7EE13C2}">
      <dgm:prSet/>
      <dgm:spPr/>
      <dgm:t>
        <a:bodyPr/>
        <a:lstStyle/>
        <a:p>
          <a:endParaRPr lang="en-US"/>
        </a:p>
      </dgm:t>
    </dgm:pt>
    <dgm:pt modelId="{F4EB6BCE-5CDC-48AE-ACB7-279D653C316D}" type="pres">
      <dgm:prSet presAssocID="{F40D3E80-0673-4C38-B91D-5FD56F41424A}" presName="cycle" presStyleCnt="0">
        <dgm:presLayoutVars>
          <dgm:dir/>
          <dgm:resizeHandles val="exact"/>
        </dgm:presLayoutVars>
      </dgm:prSet>
      <dgm:spPr/>
    </dgm:pt>
    <dgm:pt modelId="{C92A2ABA-41A7-429D-8108-6A17AE407778}" type="pres">
      <dgm:prSet presAssocID="{86E97EA0-7A47-432E-95F1-01374C357165}" presName="dummy" presStyleCnt="0"/>
      <dgm:spPr/>
    </dgm:pt>
    <dgm:pt modelId="{C126720C-6E83-45DD-B5AC-30CC01F5850B}" type="pres">
      <dgm:prSet presAssocID="{86E97EA0-7A47-432E-95F1-01374C357165}" presName="node" presStyleLbl="revTx" presStyleIdx="0" presStyleCnt="5">
        <dgm:presLayoutVars>
          <dgm:bulletEnabled val="1"/>
        </dgm:presLayoutVars>
      </dgm:prSet>
      <dgm:spPr/>
    </dgm:pt>
    <dgm:pt modelId="{9E532F3F-9D32-4973-A7B8-37BD2674AF29}" type="pres">
      <dgm:prSet presAssocID="{A5CE2DE6-6C7B-4E16-8B10-790AA2F8B888}" presName="sibTrans" presStyleLbl="node1" presStyleIdx="0" presStyleCnt="5"/>
      <dgm:spPr/>
    </dgm:pt>
    <dgm:pt modelId="{71D1C853-6425-45EA-A03F-9822E099536C}" type="pres">
      <dgm:prSet presAssocID="{87659E34-E196-462F-9095-4844FC0A9110}" presName="dummy" presStyleCnt="0"/>
      <dgm:spPr/>
    </dgm:pt>
    <dgm:pt modelId="{537808B3-FEF5-405A-92BD-3FC1F6595754}" type="pres">
      <dgm:prSet presAssocID="{87659E34-E196-462F-9095-4844FC0A9110}" presName="node" presStyleLbl="revTx" presStyleIdx="1" presStyleCnt="5">
        <dgm:presLayoutVars>
          <dgm:bulletEnabled val="1"/>
        </dgm:presLayoutVars>
      </dgm:prSet>
      <dgm:spPr/>
    </dgm:pt>
    <dgm:pt modelId="{9EDE7AEE-1E05-4E96-B31C-C702D23FBA5D}" type="pres">
      <dgm:prSet presAssocID="{3E26ED2B-CB22-4C33-B049-05DA0828488A}" presName="sibTrans" presStyleLbl="node1" presStyleIdx="1" presStyleCnt="5"/>
      <dgm:spPr/>
    </dgm:pt>
    <dgm:pt modelId="{6A8BC140-E7D7-4100-B444-2249C5BAD462}" type="pres">
      <dgm:prSet presAssocID="{C7CB4A68-8D8B-4FE9-A031-21B9528F7B37}" presName="dummy" presStyleCnt="0"/>
      <dgm:spPr/>
    </dgm:pt>
    <dgm:pt modelId="{6744DEAF-2D76-4FC9-B354-DC0D87B4ADD1}" type="pres">
      <dgm:prSet presAssocID="{C7CB4A68-8D8B-4FE9-A031-21B9528F7B37}" presName="node" presStyleLbl="revTx" presStyleIdx="2" presStyleCnt="5">
        <dgm:presLayoutVars>
          <dgm:bulletEnabled val="1"/>
        </dgm:presLayoutVars>
      </dgm:prSet>
      <dgm:spPr/>
    </dgm:pt>
    <dgm:pt modelId="{04F646A2-4551-4F60-B375-C97FFC0CC8CB}" type="pres">
      <dgm:prSet presAssocID="{FF4D0556-AF91-4736-8EF5-09870FEB5273}" presName="sibTrans" presStyleLbl="node1" presStyleIdx="2" presStyleCnt="5"/>
      <dgm:spPr/>
    </dgm:pt>
    <dgm:pt modelId="{47A2B818-C580-43D9-BE3B-4F1A29724C9D}" type="pres">
      <dgm:prSet presAssocID="{113D1BB7-B71B-4DE2-A414-679816BC0CBA}" presName="dummy" presStyleCnt="0"/>
      <dgm:spPr/>
    </dgm:pt>
    <dgm:pt modelId="{A9139437-4B3F-4AC6-9C59-2D7B7CC953F8}" type="pres">
      <dgm:prSet presAssocID="{113D1BB7-B71B-4DE2-A414-679816BC0CBA}" presName="node" presStyleLbl="revTx" presStyleIdx="3" presStyleCnt="5">
        <dgm:presLayoutVars>
          <dgm:bulletEnabled val="1"/>
        </dgm:presLayoutVars>
      </dgm:prSet>
      <dgm:spPr/>
    </dgm:pt>
    <dgm:pt modelId="{CD7A5C3B-2882-4630-9140-C31AF77DA35F}" type="pres">
      <dgm:prSet presAssocID="{0452F3E8-8F95-4F0F-8513-DF2A8FCC3F62}" presName="sibTrans" presStyleLbl="node1" presStyleIdx="3" presStyleCnt="5"/>
      <dgm:spPr/>
    </dgm:pt>
    <dgm:pt modelId="{4E3F2FEF-3A58-4EE5-A6C0-972C4155C15D}" type="pres">
      <dgm:prSet presAssocID="{C71F8008-81B0-459A-9DAD-9F3740ADBA28}" presName="dummy" presStyleCnt="0"/>
      <dgm:spPr/>
    </dgm:pt>
    <dgm:pt modelId="{8C0CD827-E624-40F8-81DB-1A808CC049C1}" type="pres">
      <dgm:prSet presAssocID="{C71F8008-81B0-459A-9DAD-9F3740ADBA28}" presName="node" presStyleLbl="revTx" presStyleIdx="4" presStyleCnt="5">
        <dgm:presLayoutVars>
          <dgm:bulletEnabled val="1"/>
        </dgm:presLayoutVars>
      </dgm:prSet>
      <dgm:spPr/>
    </dgm:pt>
    <dgm:pt modelId="{8D1D2E2A-65B0-430A-886F-B7CC994A19FB}" type="pres">
      <dgm:prSet presAssocID="{BA9ADA38-0D8F-4CB7-B3C9-B748D1AE8537}" presName="sibTrans" presStyleLbl="node1" presStyleIdx="4" presStyleCnt="5"/>
      <dgm:spPr/>
    </dgm:pt>
  </dgm:ptLst>
  <dgm:cxnLst>
    <dgm:cxn modelId="{047B8008-96CB-476C-A005-B680F7EE13C2}" srcId="{F40D3E80-0673-4C38-B91D-5FD56F41424A}" destId="{C71F8008-81B0-459A-9DAD-9F3740ADBA28}" srcOrd="4" destOrd="0" parTransId="{539C6332-E32E-44C4-A425-A75C20F7F632}" sibTransId="{BA9ADA38-0D8F-4CB7-B3C9-B748D1AE8537}"/>
    <dgm:cxn modelId="{8DC13609-1B96-48AF-B2C7-FCE59CA62D7F}" srcId="{F40D3E80-0673-4C38-B91D-5FD56F41424A}" destId="{113D1BB7-B71B-4DE2-A414-679816BC0CBA}" srcOrd="3" destOrd="0" parTransId="{710DE6A3-CEFA-410E-8C64-51DF2898C1EB}" sibTransId="{0452F3E8-8F95-4F0F-8513-DF2A8FCC3F62}"/>
    <dgm:cxn modelId="{D1B60C0B-D4C6-4283-A84F-2123BC7D5F14}" srcId="{F40D3E80-0673-4C38-B91D-5FD56F41424A}" destId="{C7CB4A68-8D8B-4FE9-A031-21B9528F7B37}" srcOrd="2" destOrd="0" parTransId="{963EAB55-F850-42FE-BEE9-09765F237DEB}" sibTransId="{FF4D0556-AF91-4736-8EF5-09870FEB5273}"/>
    <dgm:cxn modelId="{CC85AC0D-9384-4B89-97DF-0FC09C0F7BB1}" type="presOf" srcId="{86E97EA0-7A47-432E-95F1-01374C357165}" destId="{C126720C-6E83-45DD-B5AC-30CC01F5850B}" srcOrd="0" destOrd="0" presId="urn:microsoft.com/office/officeart/2005/8/layout/cycle1"/>
    <dgm:cxn modelId="{091CBC34-0501-4A54-9C6A-527B70A903EA}" type="presOf" srcId="{A5CE2DE6-6C7B-4E16-8B10-790AA2F8B888}" destId="{9E532F3F-9D32-4973-A7B8-37BD2674AF29}" srcOrd="0" destOrd="0" presId="urn:microsoft.com/office/officeart/2005/8/layout/cycle1"/>
    <dgm:cxn modelId="{7567EF4D-4FFC-4449-8606-93E5F35BA452}" srcId="{F40D3E80-0673-4C38-B91D-5FD56F41424A}" destId="{87659E34-E196-462F-9095-4844FC0A9110}" srcOrd="1" destOrd="0" parTransId="{8D725B29-32CE-4BF2-AA29-C331F712EF8C}" sibTransId="{3E26ED2B-CB22-4C33-B049-05DA0828488A}"/>
    <dgm:cxn modelId="{EC256151-85BD-4ED5-BC67-25C46CBEA184}" srcId="{F40D3E80-0673-4C38-B91D-5FD56F41424A}" destId="{86E97EA0-7A47-432E-95F1-01374C357165}" srcOrd="0" destOrd="0" parTransId="{848914D3-E71B-439B-B8CA-27C9EEC5FF36}" sibTransId="{A5CE2DE6-6C7B-4E16-8B10-790AA2F8B888}"/>
    <dgm:cxn modelId="{C4080353-7A53-4CBD-8B35-C5B556FF626B}" type="presOf" srcId="{FF4D0556-AF91-4736-8EF5-09870FEB5273}" destId="{04F646A2-4551-4F60-B375-C97FFC0CC8CB}" srcOrd="0" destOrd="0" presId="urn:microsoft.com/office/officeart/2005/8/layout/cycle1"/>
    <dgm:cxn modelId="{6B33F45F-75B3-4CD1-A4CB-05FE0D4072ED}" type="presOf" srcId="{87659E34-E196-462F-9095-4844FC0A9110}" destId="{537808B3-FEF5-405A-92BD-3FC1F6595754}" srcOrd="0" destOrd="0" presId="urn:microsoft.com/office/officeart/2005/8/layout/cycle1"/>
    <dgm:cxn modelId="{572F7366-45E8-4293-B732-B2096F6A50BF}" type="presOf" srcId="{C7CB4A68-8D8B-4FE9-A031-21B9528F7B37}" destId="{6744DEAF-2D76-4FC9-B354-DC0D87B4ADD1}" srcOrd="0" destOrd="0" presId="urn:microsoft.com/office/officeart/2005/8/layout/cycle1"/>
    <dgm:cxn modelId="{4F4B2589-9574-423D-9A19-34A44567B66E}" type="presOf" srcId="{0452F3E8-8F95-4F0F-8513-DF2A8FCC3F62}" destId="{CD7A5C3B-2882-4630-9140-C31AF77DA35F}" srcOrd="0" destOrd="0" presId="urn:microsoft.com/office/officeart/2005/8/layout/cycle1"/>
    <dgm:cxn modelId="{C313439A-CC18-464D-B205-509433D7AD2F}" type="presOf" srcId="{C71F8008-81B0-459A-9DAD-9F3740ADBA28}" destId="{8C0CD827-E624-40F8-81DB-1A808CC049C1}" srcOrd="0" destOrd="0" presId="urn:microsoft.com/office/officeart/2005/8/layout/cycle1"/>
    <dgm:cxn modelId="{EBAED7BA-16C1-4773-8B33-EBE1C7C84213}" type="presOf" srcId="{BA9ADA38-0D8F-4CB7-B3C9-B748D1AE8537}" destId="{8D1D2E2A-65B0-430A-886F-B7CC994A19FB}" srcOrd="0" destOrd="0" presId="urn:microsoft.com/office/officeart/2005/8/layout/cycle1"/>
    <dgm:cxn modelId="{550D34C5-6A94-4DE3-8C98-FD1C89D079C3}" type="presOf" srcId="{3E26ED2B-CB22-4C33-B049-05DA0828488A}" destId="{9EDE7AEE-1E05-4E96-B31C-C702D23FBA5D}" srcOrd="0" destOrd="0" presId="urn:microsoft.com/office/officeart/2005/8/layout/cycle1"/>
    <dgm:cxn modelId="{A86F93C9-CD93-41D2-B17A-99EF4E3CF0BA}" type="presOf" srcId="{F40D3E80-0673-4C38-B91D-5FD56F41424A}" destId="{F4EB6BCE-5CDC-48AE-ACB7-279D653C316D}" srcOrd="0" destOrd="0" presId="urn:microsoft.com/office/officeart/2005/8/layout/cycle1"/>
    <dgm:cxn modelId="{2EDA88FD-BF40-40B5-B63D-B88FEC6255EB}" type="presOf" srcId="{113D1BB7-B71B-4DE2-A414-679816BC0CBA}" destId="{A9139437-4B3F-4AC6-9C59-2D7B7CC953F8}" srcOrd="0" destOrd="0" presId="urn:microsoft.com/office/officeart/2005/8/layout/cycle1"/>
    <dgm:cxn modelId="{FBC5CE8B-CD18-4385-A71B-2C1FA79DE520}" type="presParOf" srcId="{F4EB6BCE-5CDC-48AE-ACB7-279D653C316D}" destId="{C92A2ABA-41A7-429D-8108-6A17AE407778}" srcOrd="0" destOrd="0" presId="urn:microsoft.com/office/officeart/2005/8/layout/cycle1"/>
    <dgm:cxn modelId="{2268CD66-B37B-489B-B2BD-B0DDFDAAAE9F}" type="presParOf" srcId="{F4EB6BCE-5CDC-48AE-ACB7-279D653C316D}" destId="{C126720C-6E83-45DD-B5AC-30CC01F5850B}" srcOrd="1" destOrd="0" presId="urn:microsoft.com/office/officeart/2005/8/layout/cycle1"/>
    <dgm:cxn modelId="{CF45948E-04E2-4F72-8E3E-F2DD76912F88}" type="presParOf" srcId="{F4EB6BCE-5CDC-48AE-ACB7-279D653C316D}" destId="{9E532F3F-9D32-4973-A7B8-37BD2674AF29}" srcOrd="2" destOrd="0" presId="urn:microsoft.com/office/officeart/2005/8/layout/cycle1"/>
    <dgm:cxn modelId="{6B28783E-4EAC-43AC-A1CB-32E3B8BA80C8}" type="presParOf" srcId="{F4EB6BCE-5CDC-48AE-ACB7-279D653C316D}" destId="{71D1C853-6425-45EA-A03F-9822E099536C}" srcOrd="3" destOrd="0" presId="urn:microsoft.com/office/officeart/2005/8/layout/cycle1"/>
    <dgm:cxn modelId="{D990BEFE-DD58-4A0B-90DA-951917AEBE84}" type="presParOf" srcId="{F4EB6BCE-5CDC-48AE-ACB7-279D653C316D}" destId="{537808B3-FEF5-405A-92BD-3FC1F6595754}" srcOrd="4" destOrd="0" presId="urn:microsoft.com/office/officeart/2005/8/layout/cycle1"/>
    <dgm:cxn modelId="{6CD7C04A-CD9C-44B3-A0F8-C1D25A85D926}" type="presParOf" srcId="{F4EB6BCE-5CDC-48AE-ACB7-279D653C316D}" destId="{9EDE7AEE-1E05-4E96-B31C-C702D23FBA5D}" srcOrd="5" destOrd="0" presId="urn:microsoft.com/office/officeart/2005/8/layout/cycle1"/>
    <dgm:cxn modelId="{06B01EE6-2FA8-469B-A724-C306171DCA43}" type="presParOf" srcId="{F4EB6BCE-5CDC-48AE-ACB7-279D653C316D}" destId="{6A8BC140-E7D7-4100-B444-2249C5BAD462}" srcOrd="6" destOrd="0" presId="urn:microsoft.com/office/officeart/2005/8/layout/cycle1"/>
    <dgm:cxn modelId="{074D0871-6499-43CD-8B14-E92A4525861F}" type="presParOf" srcId="{F4EB6BCE-5CDC-48AE-ACB7-279D653C316D}" destId="{6744DEAF-2D76-4FC9-B354-DC0D87B4ADD1}" srcOrd="7" destOrd="0" presId="urn:microsoft.com/office/officeart/2005/8/layout/cycle1"/>
    <dgm:cxn modelId="{E1EFAB5D-A463-4FDF-8FB7-7D391E6325FB}" type="presParOf" srcId="{F4EB6BCE-5CDC-48AE-ACB7-279D653C316D}" destId="{04F646A2-4551-4F60-B375-C97FFC0CC8CB}" srcOrd="8" destOrd="0" presId="urn:microsoft.com/office/officeart/2005/8/layout/cycle1"/>
    <dgm:cxn modelId="{1D88F44E-0CA8-4864-95BF-CD614F476E79}" type="presParOf" srcId="{F4EB6BCE-5CDC-48AE-ACB7-279D653C316D}" destId="{47A2B818-C580-43D9-BE3B-4F1A29724C9D}" srcOrd="9" destOrd="0" presId="urn:microsoft.com/office/officeart/2005/8/layout/cycle1"/>
    <dgm:cxn modelId="{B23A1B4C-1775-4F26-B4D7-2D75183FBCD7}" type="presParOf" srcId="{F4EB6BCE-5CDC-48AE-ACB7-279D653C316D}" destId="{A9139437-4B3F-4AC6-9C59-2D7B7CC953F8}" srcOrd="10" destOrd="0" presId="urn:microsoft.com/office/officeart/2005/8/layout/cycle1"/>
    <dgm:cxn modelId="{DD995612-A4DE-4A2F-9CBB-209B91C503A0}" type="presParOf" srcId="{F4EB6BCE-5CDC-48AE-ACB7-279D653C316D}" destId="{CD7A5C3B-2882-4630-9140-C31AF77DA35F}" srcOrd="11" destOrd="0" presId="urn:microsoft.com/office/officeart/2005/8/layout/cycle1"/>
    <dgm:cxn modelId="{0EBC0C77-BE6F-4687-AB91-9C82DE11662D}" type="presParOf" srcId="{F4EB6BCE-5CDC-48AE-ACB7-279D653C316D}" destId="{4E3F2FEF-3A58-4EE5-A6C0-972C4155C15D}" srcOrd="12" destOrd="0" presId="urn:microsoft.com/office/officeart/2005/8/layout/cycle1"/>
    <dgm:cxn modelId="{854B7815-1201-4AD5-BB84-9DEB54262888}" type="presParOf" srcId="{F4EB6BCE-5CDC-48AE-ACB7-279D653C316D}" destId="{8C0CD827-E624-40F8-81DB-1A808CC049C1}" srcOrd="13" destOrd="0" presId="urn:microsoft.com/office/officeart/2005/8/layout/cycle1"/>
    <dgm:cxn modelId="{3DD314E9-B619-49A0-A498-F48CB1E66D61}" type="presParOf" srcId="{F4EB6BCE-5CDC-48AE-ACB7-279D653C316D}" destId="{8D1D2E2A-65B0-430A-886F-B7CC994A19FB}"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70F6239-C652-4C61-9249-333FA235B36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02B56AF-82AE-455B-834B-13FB15C2EE10}">
      <dgm:prSet/>
      <dgm:spPr/>
      <dgm:t>
        <a:bodyPr/>
        <a:lstStyle/>
        <a:p>
          <a:r>
            <a:rPr lang="en-US" b="1"/>
            <a:t>Generally well tolerated</a:t>
          </a:r>
          <a:r>
            <a:rPr lang="en-US"/>
            <a:t> with a </a:t>
          </a:r>
          <a:r>
            <a:rPr lang="en-US" b="1"/>
            <a:t>manageable safety profile</a:t>
          </a:r>
          <a:r>
            <a:rPr lang="en-US"/>
            <a:t> across several clinical trials. As of early 2026, data from Phase 1/2 and Phase 3 trials</a:t>
          </a:r>
        </a:p>
      </dgm:t>
    </dgm:pt>
    <dgm:pt modelId="{015FDBEF-085B-414C-BF73-47AD17AD3020}" type="parTrans" cxnId="{A61FB7E3-B844-41F0-9D0B-2AD6E9641BBB}">
      <dgm:prSet/>
      <dgm:spPr/>
      <dgm:t>
        <a:bodyPr/>
        <a:lstStyle/>
        <a:p>
          <a:endParaRPr lang="en-US"/>
        </a:p>
      </dgm:t>
    </dgm:pt>
    <dgm:pt modelId="{E04EA03E-51B2-4669-9810-894812F99073}" type="sibTrans" cxnId="{A61FB7E3-B844-41F0-9D0B-2AD6E9641BBB}">
      <dgm:prSet/>
      <dgm:spPr/>
      <dgm:t>
        <a:bodyPr/>
        <a:lstStyle/>
        <a:p>
          <a:endParaRPr lang="en-US"/>
        </a:p>
      </dgm:t>
    </dgm:pt>
    <dgm:pt modelId="{41EF385D-F042-4D28-9BD7-4B58386172F8}">
      <dgm:prSet/>
      <dgm:spPr/>
      <dgm:t>
        <a:bodyPr/>
        <a:lstStyle/>
        <a:p>
          <a:r>
            <a:rPr lang="en-US" b="1"/>
            <a:t>Grade ≥3 Events:</a:t>
          </a:r>
          <a:r>
            <a:rPr lang="en-US"/>
            <a:t> In first-line monotherapy trials, Grade 3 or higher TRAEs occurred in approximately </a:t>
          </a:r>
          <a:r>
            <a:rPr lang="en-US" b="1"/>
            <a:t>38%</a:t>
          </a:r>
          <a:r>
            <a:rPr lang="en-US"/>
            <a:t> of patients. The most frequent Grade 3 events were rash, diarrhea, and stomatitis.</a:t>
          </a:r>
        </a:p>
      </dgm:t>
    </dgm:pt>
    <dgm:pt modelId="{51FD5DDA-D8DE-49E4-A3C0-25B2DEC37E33}" type="parTrans" cxnId="{06EE2F2A-1D41-4479-8E3C-4502C6DD0648}">
      <dgm:prSet/>
      <dgm:spPr/>
      <dgm:t>
        <a:bodyPr/>
        <a:lstStyle/>
        <a:p>
          <a:endParaRPr lang="en-US"/>
        </a:p>
      </dgm:t>
    </dgm:pt>
    <dgm:pt modelId="{AE74B777-BE07-4D5D-A42A-C7342E4AF147}" type="sibTrans" cxnId="{06EE2F2A-1D41-4479-8E3C-4502C6DD0648}">
      <dgm:prSet/>
      <dgm:spPr/>
      <dgm:t>
        <a:bodyPr/>
        <a:lstStyle/>
        <a:p>
          <a:endParaRPr lang="en-US"/>
        </a:p>
      </dgm:t>
    </dgm:pt>
    <dgm:pt modelId="{1810B66A-592E-4072-8B39-969CF097FF16}">
      <dgm:prSet/>
      <dgm:spPr/>
      <dgm:t>
        <a:bodyPr/>
        <a:lstStyle/>
        <a:p>
          <a:r>
            <a:rPr lang="en-US" b="1"/>
            <a:t>Comparison to Chemotherapy:</a:t>
          </a:r>
          <a:r>
            <a:rPr lang="en-US"/>
            <a:t> The incidence of Grade ≥3 TRAEs was significantly lower with daraxonrasib monotherapy (38%) compared to standard chemotherapy (73%) in comparative studies.</a:t>
          </a:r>
        </a:p>
      </dgm:t>
    </dgm:pt>
    <dgm:pt modelId="{AB37EF25-4C58-43C7-B5EE-F0D7F9CA29A1}" type="parTrans" cxnId="{88CEB9CC-D872-48CD-8B08-7DE809579247}">
      <dgm:prSet/>
      <dgm:spPr/>
      <dgm:t>
        <a:bodyPr/>
        <a:lstStyle/>
        <a:p>
          <a:endParaRPr lang="en-US"/>
        </a:p>
      </dgm:t>
    </dgm:pt>
    <dgm:pt modelId="{5E0D7478-A67C-4B0C-ABE6-EBCED45D3DF5}" type="sibTrans" cxnId="{88CEB9CC-D872-48CD-8B08-7DE809579247}">
      <dgm:prSet/>
      <dgm:spPr/>
      <dgm:t>
        <a:bodyPr/>
        <a:lstStyle/>
        <a:p>
          <a:endParaRPr lang="en-US"/>
        </a:p>
      </dgm:t>
    </dgm:pt>
    <dgm:pt modelId="{7837DC21-72C3-4004-B56A-F8579C0DDDD4}">
      <dgm:prSet/>
      <dgm:spPr/>
      <dgm:t>
        <a:bodyPr/>
        <a:lstStyle/>
        <a:p>
          <a:r>
            <a:rPr lang="en-US" b="1"/>
            <a:t>Discontinuations:</a:t>
          </a:r>
          <a:r>
            <a:rPr lang="en-US"/>
            <a:t> Permanent discontinuation due to toxicity is relatively rare; one first-line study reported only a 3% discontinuation rate.</a:t>
          </a:r>
        </a:p>
      </dgm:t>
    </dgm:pt>
    <dgm:pt modelId="{749B9F25-0560-4C20-B46B-2BAB11D3C4A0}" type="parTrans" cxnId="{A44C54DD-6C05-4CC5-8635-2FDC8DB17A26}">
      <dgm:prSet/>
      <dgm:spPr/>
      <dgm:t>
        <a:bodyPr/>
        <a:lstStyle/>
        <a:p>
          <a:endParaRPr lang="en-US"/>
        </a:p>
      </dgm:t>
    </dgm:pt>
    <dgm:pt modelId="{0A7DF8A4-7C41-44F8-8525-9193DBC52C00}" type="sibTrans" cxnId="{A44C54DD-6C05-4CC5-8635-2FDC8DB17A26}">
      <dgm:prSet/>
      <dgm:spPr/>
      <dgm:t>
        <a:bodyPr/>
        <a:lstStyle/>
        <a:p>
          <a:endParaRPr lang="en-US"/>
        </a:p>
      </dgm:t>
    </dgm:pt>
    <dgm:pt modelId="{DE1A7280-F464-4FC7-B5B5-5ED2309897F6}">
      <dgm:prSet/>
      <dgm:spPr/>
      <dgm:t>
        <a:bodyPr/>
        <a:lstStyle/>
        <a:p>
          <a:r>
            <a:rPr lang="en-US" b="1"/>
            <a:t>Dose Modifications:</a:t>
          </a:r>
          <a:r>
            <a:rPr lang="en-US"/>
            <a:t> To manage toxicities, dose interruptions and reductions are common, with modifications required in 60-70% of patients in some trial arms. The mean relative dose intensity remained favorable at approximately 84-89%.</a:t>
          </a:r>
        </a:p>
      </dgm:t>
    </dgm:pt>
    <dgm:pt modelId="{3863F7A3-C922-43E8-A4D7-C099E4401B55}" type="parTrans" cxnId="{56FEFD5E-7AA6-48D6-B593-51F15D23B157}">
      <dgm:prSet/>
      <dgm:spPr/>
      <dgm:t>
        <a:bodyPr/>
        <a:lstStyle/>
        <a:p>
          <a:endParaRPr lang="en-US"/>
        </a:p>
      </dgm:t>
    </dgm:pt>
    <dgm:pt modelId="{6D92ED99-8717-4492-AC8E-6BB12EE4F3D2}" type="sibTrans" cxnId="{56FEFD5E-7AA6-48D6-B593-51F15D23B157}">
      <dgm:prSet/>
      <dgm:spPr/>
      <dgm:t>
        <a:bodyPr/>
        <a:lstStyle/>
        <a:p>
          <a:endParaRPr lang="en-US"/>
        </a:p>
      </dgm:t>
    </dgm:pt>
    <dgm:pt modelId="{4E8C3BCB-62A0-41D0-A5CB-96418E266416}">
      <dgm:prSet/>
      <dgm:spPr/>
      <dgm:t>
        <a:bodyPr/>
        <a:lstStyle/>
        <a:p>
          <a:r>
            <a:rPr lang="en-US" b="1"/>
            <a:t>Fatalities:</a:t>
          </a:r>
          <a:r>
            <a:rPr lang="en-US"/>
            <a:t> No Grade 4 or Grade 5 (fatal) TRAEs were reported at the standard 300 mg daily dose in several clinical updates. </a:t>
          </a:r>
        </a:p>
      </dgm:t>
    </dgm:pt>
    <dgm:pt modelId="{38A3BAAD-B4EF-4B4B-A280-8E63E372203B}" type="parTrans" cxnId="{C0B116F6-1FE2-4B14-BF14-36B7EFC1AC14}">
      <dgm:prSet/>
      <dgm:spPr/>
      <dgm:t>
        <a:bodyPr/>
        <a:lstStyle/>
        <a:p>
          <a:endParaRPr lang="en-US"/>
        </a:p>
      </dgm:t>
    </dgm:pt>
    <dgm:pt modelId="{FC3A0BC2-337B-4C1B-A026-A15D50AFBA27}" type="sibTrans" cxnId="{C0B116F6-1FE2-4B14-BF14-36B7EFC1AC14}">
      <dgm:prSet/>
      <dgm:spPr/>
      <dgm:t>
        <a:bodyPr/>
        <a:lstStyle/>
        <a:p>
          <a:endParaRPr lang="en-US"/>
        </a:p>
      </dgm:t>
    </dgm:pt>
    <dgm:pt modelId="{EEB1ABBE-6D24-42FC-A370-F683819F97BC}">
      <dgm:prSet/>
      <dgm:spPr/>
      <dgm:t>
        <a:bodyPr/>
        <a:lstStyle/>
        <a:p>
          <a:r>
            <a:rPr lang="en-US" b="1"/>
            <a:t>Safety in Combination Therapy: </a:t>
          </a:r>
          <a:r>
            <a:rPr lang="en-US"/>
            <a:t>When combined with chemotherapy (such as gemcitabine/nab-paclitaxel), the safety profile was consistent with the known toxicities of each individual agent, with </a:t>
          </a:r>
          <a:r>
            <a:rPr lang="en-US" b="1"/>
            <a:t>no new safety signals</a:t>
          </a:r>
          <a:r>
            <a:rPr lang="en-US"/>
            <a:t> identified for the combination regimen</a:t>
          </a:r>
        </a:p>
      </dgm:t>
    </dgm:pt>
    <dgm:pt modelId="{141342F5-5B1D-4C2F-BCA1-2D4E14E12705}" type="parTrans" cxnId="{BF7C298C-108B-42F9-8730-2D35A23FFF6A}">
      <dgm:prSet/>
      <dgm:spPr/>
      <dgm:t>
        <a:bodyPr/>
        <a:lstStyle/>
        <a:p>
          <a:endParaRPr lang="en-US"/>
        </a:p>
      </dgm:t>
    </dgm:pt>
    <dgm:pt modelId="{6E615B13-A819-476F-9EE9-6120B7989FD5}" type="sibTrans" cxnId="{BF7C298C-108B-42F9-8730-2D35A23FFF6A}">
      <dgm:prSet/>
      <dgm:spPr/>
      <dgm:t>
        <a:bodyPr/>
        <a:lstStyle/>
        <a:p>
          <a:endParaRPr lang="en-US"/>
        </a:p>
      </dgm:t>
    </dgm:pt>
    <dgm:pt modelId="{60E000FD-F04D-40DA-A0A4-30DDC74B883F}" type="pres">
      <dgm:prSet presAssocID="{470F6239-C652-4C61-9249-333FA235B368}" presName="linear" presStyleCnt="0">
        <dgm:presLayoutVars>
          <dgm:animLvl val="lvl"/>
          <dgm:resizeHandles val="exact"/>
        </dgm:presLayoutVars>
      </dgm:prSet>
      <dgm:spPr/>
    </dgm:pt>
    <dgm:pt modelId="{388533E1-80D4-4B0E-93E6-A3DBA2C985A8}" type="pres">
      <dgm:prSet presAssocID="{B02B56AF-82AE-455B-834B-13FB15C2EE10}" presName="parentText" presStyleLbl="node1" presStyleIdx="0" presStyleCnt="7">
        <dgm:presLayoutVars>
          <dgm:chMax val="0"/>
          <dgm:bulletEnabled val="1"/>
        </dgm:presLayoutVars>
      </dgm:prSet>
      <dgm:spPr/>
    </dgm:pt>
    <dgm:pt modelId="{DC0E0EA7-ED41-4679-88A7-F4B1842549B7}" type="pres">
      <dgm:prSet presAssocID="{E04EA03E-51B2-4669-9810-894812F99073}" presName="spacer" presStyleCnt="0"/>
      <dgm:spPr/>
    </dgm:pt>
    <dgm:pt modelId="{66689404-19D0-44F6-904D-785ACAD760FD}" type="pres">
      <dgm:prSet presAssocID="{41EF385D-F042-4D28-9BD7-4B58386172F8}" presName="parentText" presStyleLbl="node1" presStyleIdx="1" presStyleCnt="7">
        <dgm:presLayoutVars>
          <dgm:chMax val="0"/>
          <dgm:bulletEnabled val="1"/>
        </dgm:presLayoutVars>
      </dgm:prSet>
      <dgm:spPr/>
    </dgm:pt>
    <dgm:pt modelId="{1576F64C-E3D1-4FD3-ABD0-E19D3880AFC2}" type="pres">
      <dgm:prSet presAssocID="{AE74B777-BE07-4D5D-A42A-C7342E4AF147}" presName="spacer" presStyleCnt="0"/>
      <dgm:spPr/>
    </dgm:pt>
    <dgm:pt modelId="{18619CEF-2D5C-47A1-ABD7-1FE4AD515428}" type="pres">
      <dgm:prSet presAssocID="{1810B66A-592E-4072-8B39-969CF097FF16}" presName="parentText" presStyleLbl="node1" presStyleIdx="2" presStyleCnt="7">
        <dgm:presLayoutVars>
          <dgm:chMax val="0"/>
          <dgm:bulletEnabled val="1"/>
        </dgm:presLayoutVars>
      </dgm:prSet>
      <dgm:spPr/>
    </dgm:pt>
    <dgm:pt modelId="{A2982133-F324-467E-876F-477D801043A6}" type="pres">
      <dgm:prSet presAssocID="{5E0D7478-A67C-4B0C-ABE6-EBCED45D3DF5}" presName="spacer" presStyleCnt="0"/>
      <dgm:spPr/>
    </dgm:pt>
    <dgm:pt modelId="{A01EBC70-B96B-45C5-8C5C-C09D9C8B6A00}" type="pres">
      <dgm:prSet presAssocID="{7837DC21-72C3-4004-B56A-F8579C0DDDD4}" presName="parentText" presStyleLbl="node1" presStyleIdx="3" presStyleCnt="7">
        <dgm:presLayoutVars>
          <dgm:chMax val="0"/>
          <dgm:bulletEnabled val="1"/>
        </dgm:presLayoutVars>
      </dgm:prSet>
      <dgm:spPr/>
    </dgm:pt>
    <dgm:pt modelId="{93A1BEFA-6198-4152-AC9F-950DE23B332D}" type="pres">
      <dgm:prSet presAssocID="{0A7DF8A4-7C41-44F8-8525-9193DBC52C00}" presName="spacer" presStyleCnt="0"/>
      <dgm:spPr/>
    </dgm:pt>
    <dgm:pt modelId="{336D4A61-55CD-4BFA-93B3-E799FAE3DF7C}" type="pres">
      <dgm:prSet presAssocID="{DE1A7280-F464-4FC7-B5B5-5ED2309897F6}" presName="parentText" presStyleLbl="node1" presStyleIdx="4" presStyleCnt="7">
        <dgm:presLayoutVars>
          <dgm:chMax val="0"/>
          <dgm:bulletEnabled val="1"/>
        </dgm:presLayoutVars>
      </dgm:prSet>
      <dgm:spPr/>
    </dgm:pt>
    <dgm:pt modelId="{FC060325-C719-4A40-B6D1-24BDF569A4EC}" type="pres">
      <dgm:prSet presAssocID="{6D92ED99-8717-4492-AC8E-6BB12EE4F3D2}" presName="spacer" presStyleCnt="0"/>
      <dgm:spPr/>
    </dgm:pt>
    <dgm:pt modelId="{92EC4FB4-E514-43DC-93D4-3BBA489BCFB2}" type="pres">
      <dgm:prSet presAssocID="{4E8C3BCB-62A0-41D0-A5CB-96418E266416}" presName="parentText" presStyleLbl="node1" presStyleIdx="5" presStyleCnt="7">
        <dgm:presLayoutVars>
          <dgm:chMax val="0"/>
          <dgm:bulletEnabled val="1"/>
        </dgm:presLayoutVars>
      </dgm:prSet>
      <dgm:spPr/>
    </dgm:pt>
    <dgm:pt modelId="{46C1C9B5-7763-411D-822E-F2F2CFC38161}" type="pres">
      <dgm:prSet presAssocID="{FC3A0BC2-337B-4C1B-A026-A15D50AFBA27}" presName="spacer" presStyleCnt="0"/>
      <dgm:spPr/>
    </dgm:pt>
    <dgm:pt modelId="{E54ABD59-92FF-4758-B8C3-BC84BA5C4DD2}" type="pres">
      <dgm:prSet presAssocID="{EEB1ABBE-6D24-42FC-A370-F683819F97BC}" presName="parentText" presStyleLbl="node1" presStyleIdx="6" presStyleCnt="7">
        <dgm:presLayoutVars>
          <dgm:chMax val="0"/>
          <dgm:bulletEnabled val="1"/>
        </dgm:presLayoutVars>
      </dgm:prSet>
      <dgm:spPr/>
    </dgm:pt>
  </dgm:ptLst>
  <dgm:cxnLst>
    <dgm:cxn modelId="{06EE2F2A-1D41-4479-8E3C-4502C6DD0648}" srcId="{470F6239-C652-4C61-9249-333FA235B368}" destId="{41EF385D-F042-4D28-9BD7-4B58386172F8}" srcOrd="1" destOrd="0" parTransId="{51FD5DDA-D8DE-49E4-A3C0-25B2DEC37E33}" sibTransId="{AE74B777-BE07-4D5D-A42A-C7342E4AF147}"/>
    <dgm:cxn modelId="{C883044C-BFB5-4EBD-B7B8-B67363936FBB}" type="presOf" srcId="{EEB1ABBE-6D24-42FC-A370-F683819F97BC}" destId="{E54ABD59-92FF-4758-B8C3-BC84BA5C4DD2}" srcOrd="0" destOrd="0" presId="urn:microsoft.com/office/officeart/2005/8/layout/vList2"/>
    <dgm:cxn modelId="{56FEFD5E-7AA6-48D6-B593-51F15D23B157}" srcId="{470F6239-C652-4C61-9249-333FA235B368}" destId="{DE1A7280-F464-4FC7-B5B5-5ED2309897F6}" srcOrd="4" destOrd="0" parTransId="{3863F7A3-C922-43E8-A4D7-C099E4401B55}" sibTransId="{6D92ED99-8717-4492-AC8E-6BB12EE4F3D2}"/>
    <dgm:cxn modelId="{B1B6B084-C58A-4A8F-865E-805AC2676918}" type="presOf" srcId="{470F6239-C652-4C61-9249-333FA235B368}" destId="{60E000FD-F04D-40DA-A0A4-30DDC74B883F}" srcOrd="0" destOrd="0" presId="urn:microsoft.com/office/officeart/2005/8/layout/vList2"/>
    <dgm:cxn modelId="{936A5185-3A48-410E-8BAE-DDBC00826D99}" type="presOf" srcId="{4E8C3BCB-62A0-41D0-A5CB-96418E266416}" destId="{92EC4FB4-E514-43DC-93D4-3BBA489BCFB2}" srcOrd="0" destOrd="0" presId="urn:microsoft.com/office/officeart/2005/8/layout/vList2"/>
    <dgm:cxn modelId="{BF7C298C-108B-42F9-8730-2D35A23FFF6A}" srcId="{470F6239-C652-4C61-9249-333FA235B368}" destId="{EEB1ABBE-6D24-42FC-A370-F683819F97BC}" srcOrd="6" destOrd="0" parTransId="{141342F5-5B1D-4C2F-BCA1-2D4E14E12705}" sibTransId="{6E615B13-A819-476F-9EE9-6120B7989FD5}"/>
    <dgm:cxn modelId="{32FE318D-3420-49C3-90B8-2F8F841BF29C}" type="presOf" srcId="{1810B66A-592E-4072-8B39-969CF097FF16}" destId="{18619CEF-2D5C-47A1-ABD7-1FE4AD515428}" srcOrd="0" destOrd="0" presId="urn:microsoft.com/office/officeart/2005/8/layout/vList2"/>
    <dgm:cxn modelId="{ECCE2CBE-2D9B-42AE-B012-DBA639BD8306}" type="presOf" srcId="{DE1A7280-F464-4FC7-B5B5-5ED2309897F6}" destId="{336D4A61-55CD-4BFA-93B3-E799FAE3DF7C}" srcOrd="0" destOrd="0" presId="urn:microsoft.com/office/officeart/2005/8/layout/vList2"/>
    <dgm:cxn modelId="{371344C1-1F84-4DBC-B620-F9003DF00EF3}" type="presOf" srcId="{7837DC21-72C3-4004-B56A-F8579C0DDDD4}" destId="{A01EBC70-B96B-45C5-8C5C-C09D9C8B6A00}" srcOrd="0" destOrd="0" presId="urn:microsoft.com/office/officeart/2005/8/layout/vList2"/>
    <dgm:cxn modelId="{295E84CB-AE69-4E94-B301-5C1348CA0B51}" type="presOf" srcId="{B02B56AF-82AE-455B-834B-13FB15C2EE10}" destId="{388533E1-80D4-4B0E-93E6-A3DBA2C985A8}" srcOrd="0" destOrd="0" presId="urn:microsoft.com/office/officeart/2005/8/layout/vList2"/>
    <dgm:cxn modelId="{88CEB9CC-D872-48CD-8B08-7DE809579247}" srcId="{470F6239-C652-4C61-9249-333FA235B368}" destId="{1810B66A-592E-4072-8B39-969CF097FF16}" srcOrd="2" destOrd="0" parTransId="{AB37EF25-4C58-43C7-B5EE-F0D7F9CA29A1}" sibTransId="{5E0D7478-A67C-4B0C-ABE6-EBCED45D3DF5}"/>
    <dgm:cxn modelId="{A44C54DD-6C05-4CC5-8635-2FDC8DB17A26}" srcId="{470F6239-C652-4C61-9249-333FA235B368}" destId="{7837DC21-72C3-4004-B56A-F8579C0DDDD4}" srcOrd="3" destOrd="0" parTransId="{749B9F25-0560-4C20-B46B-2BAB11D3C4A0}" sibTransId="{0A7DF8A4-7C41-44F8-8525-9193DBC52C00}"/>
    <dgm:cxn modelId="{A61FB7E3-B844-41F0-9D0B-2AD6E9641BBB}" srcId="{470F6239-C652-4C61-9249-333FA235B368}" destId="{B02B56AF-82AE-455B-834B-13FB15C2EE10}" srcOrd="0" destOrd="0" parTransId="{015FDBEF-085B-414C-BF73-47AD17AD3020}" sibTransId="{E04EA03E-51B2-4669-9810-894812F99073}"/>
    <dgm:cxn modelId="{348E99F4-9568-48C9-81C9-312090F93E85}" type="presOf" srcId="{41EF385D-F042-4D28-9BD7-4B58386172F8}" destId="{66689404-19D0-44F6-904D-785ACAD760FD}" srcOrd="0" destOrd="0" presId="urn:microsoft.com/office/officeart/2005/8/layout/vList2"/>
    <dgm:cxn modelId="{C0B116F6-1FE2-4B14-BF14-36B7EFC1AC14}" srcId="{470F6239-C652-4C61-9249-333FA235B368}" destId="{4E8C3BCB-62A0-41D0-A5CB-96418E266416}" srcOrd="5" destOrd="0" parTransId="{38A3BAAD-B4EF-4B4B-A280-8E63E372203B}" sibTransId="{FC3A0BC2-337B-4C1B-A026-A15D50AFBA27}"/>
    <dgm:cxn modelId="{72B752B2-24AD-4C40-A682-A9E87BC7DA80}" type="presParOf" srcId="{60E000FD-F04D-40DA-A0A4-30DDC74B883F}" destId="{388533E1-80D4-4B0E-93E6-A3DBA2C985A8}" srcOrd="0" destOrd="0" presId="urn:microsoft.com/office/officeart/2005/8/layout/vList2"/>
    <dgm:cxn modelId="{6C3F5487-4643-4A95-8B90-8D7EFEBBE56F}" type="presParOf" srcId="{60E000FD-F04D-40DA-A0A4-30DDC74B883F}" destId="{DC0E0EA7-ED41-4679-88A7-F4B1842549B7}" srcOrd="1" destOrd="0" presId="urn:microsoft.com/office/officeart/2005/8/layout/vList2"/>
    <dgm:cxn modelId="{0802E324-8641-4C7C-8C61-43FE0DA33533}" type="presParOf" srcId="{60E000FD-F04D-40DA-A0A4-30DDC74B883F}" destId="{66689404-19D0-44F6-904D-785ACAD760FD}" srcOrd="2" destOrd="0" presId="urn:microsoft.com/office/officeart/2005/8/layout/vList2"/>
    <dgm:cxn modelId="{CAD354D5-F11F-48A7-8169-9DC6CF8570B8}" type="presParOf" srcId="{60E000FD-F04D-40DA-A0A4-30DDC74B883F}" destId="{1576F64C-E3D1-4FD3-ABD0-E19D3880AFC2}" srcOrd="3" destOrd="0" presId="urn:microsoft.com/office/officeart/2005/8/layout/vList2"/>
    <dgm:cxn modelId="{787B1562-80E8-412D-8857-9E3211C85009}" type="presParOf" srcId="{60E000FD-F04D-40DA-A0A4-30DDC74B883F}" destId="{18619CEF-2D5C-47A1-ABD7-1FE4AD515428}" srcOrd="4" destOrd="0" presId="urn:microsoft.com/office/officeart/2005/8/layout/vList2"/>
    <dgm:cxn modelId="{E1FCEFEB-E33E-4C3F-8D77-3A79F0937199}" type="presParOf" srcId="{60E000FD-F04D-40DA-A0A4-30DDC74B883F}" destId="{A2982133-F324-467E-876F-477D801043A6}" srcOrd="5" destOrd="0" presId="urn:microsoft.com/office/officeart/2005/8/layout/vList2"/>
    <dgm:cxn modelId="{E630E2AB-94AC-4664-9767-D4F49F5CEDD7}" type="presParOf" srcId="{60E000FD-F04D-40DA-A0A4-30DDC74B883F}" destId="{A01EBC70-B96B-45C5-8C5C-C09D9C8B6A00}" srcOrd="6" destOrd="0" presId="urn:microsoft.com/office/officeart/2005/8/layout/vList2"/>
    <dgm:cxn modelId="{3E7C85DA-D401-404C-B790-EE93752163C8}" type="presParOf" srcId="{60E000FD-F04D-40DA-A0A4-30DDC74B883F}" destId="{93A1BEFA-6198-4152-AC9F-950DE23B332D}" srcOrd="7" destOrd="0" presId="urn:microsoft.com/office/officeart/2005/8/layout/vList2"/>
    <dgm:cxn modelId="{CA8C6A69-5BDF-470A-B030-B5A50AF3C898}" type="presParOf" srcId="{60E000FD-F04D-40DA-A0A4-30DDC74B883F}" destId="{336D4A61-55CD-4BFA-93B3-E799FAE3DF7C}" srcOrd="8" destOrd="0" presId="urn:microsoft.com/office/officeart/2005/8/layout/vList2"/>
    <dgm:cxn modelId="{66137F15-903C-4A80-8FB3-2D788D266BC8}" type="presParOf" srcId="{60E000FD-F04D-40DA-A0A4-30DDC74B883F}" destId="{FC060325-C719-4A40-B6D1-24BDF569A4EC}" srcOrd="9" destOrd="0" presId="urn:microsoft.com/office/officeart/2005/8/layout/vList2"/>
    <dgm:cxn modelId="{C64ADA88-EE2E-4EF8-ACB8-5E670A7B694B}" type="presParOf" srcId="{60E000FD-F04D-40DA-A0A4-30DDC74B883F}" destId="{92EC4FB4-E514-43DC-93D4-3BBA489BCFB2}" srcOrd="10" destOrd="0" presId="urn:microsoft.com/office/officeart/2005/8/layout/vList2"/>
    <dgm:cxn modelId="{2954A8FD-F7FD-4BC4-B87A-DB532DD53AA3}" type="presParOf" srcId="{60E000FD-F04D-40DA-A0A4-30DDC74B883F}" destId="{46C1C9B5-7763-411D-822E-F2F2CFC38161}" srcOrd="11" destOrd="0" presId="urn:microsoft.com/office/officeart/2005/8/layout/vList2"/>
    <dgm:cxn modelId="{177B65A6-A9B6-4DC4-91D6-B3C57D6A70E7}" type="presParOf" srcId="{60E000FD-F04D-40DA-A0A4-30DDC74B883F}" destId="{E54ABD59-92FF-4758-B8C3-BC84BA5C4DD2}"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49E8D9-5603-4749-A0D5-D3E8057AA6BF}"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C74F68C6-01CD-4150-867E-F778F6801C72}">
      <dgm:prSet/>
      <dgm:spPr/>
      <dgm:t>
        <a:bodyPr/>
        <a:lstStyle/>
        <a:p>
          <a:r>
            <a:rPr lang="en-US"/>
            <a:t>Referral to social work</a:t>
          </a:r>
        </a:p>
      </dgm:t>
    </dgm:pt>
    <dgm:pt modelId="{02FAC3DD-39E2-430B-A52D-CC0B52F32D67}" type="parTrans" cxnId="{0A30160F-D728-4F90-A3E6-D52BC856FD1A}">
      <dgm:prSet/>
      <dgm:spPr/>
      <dgm:t>
        <a:bodyPr/>
        <a:lstStyle/>
        <a:p>
          <a:endParaRPr lang="en-US"/>
        </a:p>
      </dgm:t>
    </dgm:pt>
    <dgm:pt modelId="{C5E97CFF-BDE6-4B15-B0F2-FE1E2AAD126C}" type="sibTrans" cxnId="{0A30160F-D728-4F90-A3E6-D52BC856FD1A}">
      <dgm:prSet/>
      <dgm:spPr/>
      <dgm:t>
        <a:bodyPr/>
        <a:lstStyle/>
        <a:p>
          <a:endParaRPr lang="en-US"/>
        </a:p>
      </dgm:t>
    </dgm:pt>
    <dgm:pt modelId="{D61ADB44-CCD2-49F6-ABEA-04A5FFF18E1E}">
      <dgm:prSet/>
      <dgm:spPr/>
      <dgm:t>
        <a:bodyPr/>
        <a:lstStyle/>
        <a:p>
          <a:r>
            <a:rPr lang="en-US"/>
            <a:t>Referral nutrition</a:t>
          </a:r>
        </a:p>
      </dgm:t>
    </dgm:pt>
    <dgm:pt modelId="{E0AE44E5-6881-4D0B-A052-DF270D5C8BBE}" type="parTrans" cxnId="{1BC28192-2D8B-4C4B-9392-D6C2DF8CBEAF}">
      <dgm:prSet/>
      <dgm:spPr/>
      <dgm:t>
        <a:bodyPr/>
        <a:lstStyle/>
        <a:p>
          <a:endParaRPr lang="en-US"/>
        </a:p>
      </dgm:t>
    </dgm:pt>
    <dgm:pt modelId="{086BD425-0795-4677-8183-26A920A6CD3C}" type="sibTrans" cxnId="{1BC28192-2D8B-4C4B-9392-D6C2DF8CBEAF}">
      <dgm:prSet/>
      <dgm:spPr/>
      <dgm:t>
        <a:bodyPr/>
        <a:lstStyle/>
        <a:p>
          <a:endParaRPr lang="en-US"/>
        </a:p>
      </dgm:t>
    </dgm:pt>
    <dgm:pt modelId="{93672C89-2CA1-41B1-A0E2-D0FCA187D463}">
      <dgm:prSet/>
      <dgm:spPr/>
      <dgm:t>
        <a:bodyPr/>
        <a:lstStyle/>
        <a:p>
          <a:r>
            <a:rPr lang="en-US"/>
            <a:t>Referral to Palliative care team- pain management, goal setting symptom management</a:t>
          </a:r>
        </a:p>
      </dgm:t>
    </dgm:pt>
    <dgm:pt modelId="{0809F4FE-94A6-458A-8DC0-B2CD15B74D07}" type="parTrans" cxnId="{2488DA71-E42D-4079-AECB-5DDB5EC009F5}">
      <dgm:prSet/>
      <dgm:spPr/>
      <dgm:t>
        <a:bodyPr/>
        <a:lstStyle/>
        <a:p>
          <a:endParaRPr lang="en-US"/>
        </a:p>
      </dgm:t>
    </dgm:pt>
    <dgm:pt modelId="{2F6790C3-0BC2-4279-A5E2-19477584DADD}" type="sibTrans" cxnId="{2488DA71-E42D-4079-AECB-5DDB5EC009F5}">
      <dgm:prSet/>
      <dgm:spPr/>
      <dgm:t>
        <a:bodyPr/>
        <a:lstStyle/>
        <a:p>
          <a:endParaRPr lang="en-US"/>
        </a:p>
      </dgm:t>
    </dgm:pt>
    <dgm:pt modelId="{7D989BB6-F50C-43BB-9CF3-5B25CB7934FB}">
      <dgm:prSet/>
      <dgm:spPr/>
      <dgm:t>
        <a:bodyPr/>
        <a:lstStyle/>
        <a:p>
          <a:r>
            <a:rPr lang="en-US"/>
            <a:t>Interventional Radiology for para/thoracentesis</a:t>
          </a:r>
        </a:p>
      </dgm:t>
    </dgm:pt>
    <dgm:pt modelId="{2833B915-6E07-4B16-A05F-982226BA6F35}" type="parTrans" cxnId="{A2BBB17F-93A7-4CC8-8DF2-B9E652CADC8F}">
      <dgm:prSet/>
      <dgm:spPr/>
      <dgm:t>
        <a:bodyPr/>
        <a:lstStyle/>
        <a:p>
          <a:endParaRPr lang="en-US"/>
        </a:p>
      </dgm:t>
    </dgm:pt>
    <dgm:pt modelId="{DAA15E1B-ECBC-459D-9966-067B55C15D50}" type="sibTrans" cxnId="{A2BBB17F-93A7-4CC8-8DF2-B9E652CADC8F}">
      <dgm:prSet/>
      <dgm:spPr/>
      <dgm:t>
        <a:bodyPr/>
        <a:lstStyle/>
        <a:p>
          <a:endParaRPr lang="en-US"/>
        </a:p>
      </dgm:t>
    </dgm:pt>
    <dgm:pt modelId="{29D9DAE4-4AB0-414F-8284-8CC809C29740}">
      <dgm:prSet/>
      <dgm:spPr/>
      <dgm:t>
        <a:bodyPr/>
        <a:lstStyle/>
        <a:p>
          <a:r>
            <a:rPr lang="en-US"/>
            <a:t>GI- stent changes</a:t>
          </a:r>
        </a:p>
      </dgm:t>
    </dgm:pt>
    <dgm:pt modelId="{1B3352DF-BAA4-4EA0-B116-FF7337676AE8}" type="parTrans" cxnId="{FB83767E-053A-4DC9-BA91-9131B2CE885A}">
      <dgm:prSet/>
      <dgm:spPr/>
      <dgm:t>
        <a:bodyPr/>
        <a:lstStyle/>
        <a:p>
          <a:endParaRPr lang="en-US"/>
        </a:p>
      </dgm:t>
    </dgm:pt>
    <dgm:pt modelId="{491495CC-7983-497A-9C59-784579551962}" type="sibTrans" cxnId="{FB83767E-053A-4DC9-BA91-9131B2CE885A}">
      <dgm:prSet/>
      <dgm:spPr/>
      <dgm:t>
        <a:bodyPr/>
        <a:lstStyle/>
        <a:p>
          <a:endParaRPr lang="en-US"/>
        </a:p>
      </dgm:t>
    </dgm:pt>
    <dgm:pt modelId="{89200833-6130-445E-82DD-AB2B9309D6E1}" type="pres">
      <dgm:prSet presAssocID="{5B49E8D9-5603-4749-A0D5-D3E8057AA6BF}" presName="root" presStyleCnt="0">
        <dgm:presLayoutVars>
          <dgm:dir/>
          <dgm:resizeHandles val="exact"/>
        </dgm:presLayoutVars>
      </dgm:prSet>
      <dgm:spPr/>
    </dgm:pt>
    <dgm:pt modelId="{5DF4E721-ACDC-4157-9B6D-952AB9504B1C}" type="pres">
      <dgm:prSet presAssocID="{C74F68C6-01CD-4150-867E-F778F6801C72}" presName="compNode" presStyleCnt="0"/>
      <dgm:spPr/>
    </dgm:pt>
    <dgm:pt modelId="{0566B53D-3B5E-4D30-8B0C-95422C6823F7}" type="pres">
      <dgm:prSet presAssocID="{C74F68C6-01CD-4150-867E-F778F6801C72}"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1BBD3112-C213-4465-A49A-829A056607F8}" type="pres">
      <dgm:prSet presAssocID="{C74F68C6-01CD-4150-867E-F778F6801C72}" presName="spaceRect" presStyleCnt="0"/>
      <dgm:spPr/>
    </dgm:pt>
    <dgm:pt modelId="{A349DE30-8733-4597-AE7C-7F87790E0167}" type="pres">
      <dgm:prSet presAssocID="{C74F68C6-01CD-4150-867E-F778F6801C72}" presName="textRect" presStyleLbl="revTx" presStyleIdx="0" presStyleCnt="5">
        <dgm:presLayoutVars>
          <dgm:chMax val="1"/>
          <dgm:chPref val="1"/>
        </dgm:presLayoutVars>
      </dgm:prSet>
      <dgm:spPr/>
    </dgm:pt>
    <dgm:pt modelId="{DE5BCD47-C881-416F-9DB5-CA336E468BCD}" type="pres">
      <dgm:prSet presAssocID="{C5E97CFF-BDE6-4B15-B0F2-FE1E2AAD126C}" presName="sibTrans" presStyleCnt="0"/>
      <dgm:spPr/>
    </dgm:pt>
    <dgm:pt modelId="{3FA26F50-FA55-45D3-8D98-6D89AF5EB1DE}" type="pres">
      <dgm:prSet presAssocID="{D61ADB44-CCD2-49F6-ABEA-04A5FFF18E1E}" presName="compNode" presStyleCnt="0"/>
      <dgm:spPr/>
    </dgm:pt>
    <dgm:pt modelId="{781A1E43-1B97-4BE3-909A-69F25B5E23BD}" type="pres">
      <dgm:prSet presAssocID="{D61ADB44-CCD2-49F6-ABEA-04A5FFF18E1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28710787-0AB2-4EF7-AA4D-BC4236693196}" type="pres">
      <dgm:prSet presAssocID="{D61ADB44-CCD2-49F6-ABEA-04A5FFF18E1E}" presName="spaceRect" presStyleCnt="0"/>
      <dgm:spPr/>
    </dgm:pt>
    <dgm:pt modelId="{EE021255-74C3-432D-B7E9-8953E4BA44FE}" type="pres">
      <dgm:prSet presAssocID="{D61ADB44-CCD2-49F6-ABEA-04A5FFF18E1E}" presName="textRect" presStyleLbl="revTx" presStyleIdx="1" presStyleCnt="5">
        <dgm:presLayoutVars>
          <dgm:chMax val="1"/>
          <dgm:chPref val="1"/>
        </dgm:presLayoutVars>
      </dgm:prSet>
      <dgm:spPr/>
    </dgm:pt>
    <dgm:pt modelId="{0B926E59-4DF8-4BB3-B59A-6A8C09D29B2E}" type="pres">
      <dgm:prSet presAssocID="{086BD425-0795-4677-8183-26A920A6CD3C}" presName="sibTrans" presStyleCnt="0"/>
      <dgm:spPr/>
    </dgm:pt>
    <dgm:pt modelId="{D852A957-FFF3-4506-86ED-9FBF95483E4E}" type="pres">
      <dgm:prSet presAssocID="{93672C89-2CA1-41B1-A0E2-D0FCA187D463}" presName="compNode" presStyleCnt="0"/>
      <dgm:spPr/>
    </dgm:pt>
    <dgm:pt modelId="{77DD6371-8964-4ACA-9020-6B61B397CC29}" type="pres">
      <dgm:prSet presAssocID="{93672C89-2CA1-41B1-A0E2-D0FCA187D46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8A199521-0E9C-44BD-BC80-618849D329E3}" type="pres">
      <dgm:prSet presAssocID="{93672C89-2CA1-41B1-A0E2-D0FCA187D463}" presName="spaceRect" presStyleCnt="0"/>
      <dgm:spPr/>
    </dgm:pt>
    <dgm:pt modelId="{53D92E82-EEE0-4179-8A50-3EA3E46F7E1B}" type="pres">
      <dgm:prSet presAssocID="{93672C89-2CA1-41B1-A0E2-D0FCA187D463}" presName="textRect" presStyleLbl="revTx" presStyleIdx="2" presStyleCnt="5">
        <dgm:presLayoutVars>
          <dgm:chMax val="1"/>
          <dgm:chPref val="1"/>
        </dgm:presLayoutVars>
      </dgm:prSet>
      <dgm:spPr/>
    </dgm:pt>
    <dgm:pt modelId="{5B041C62-81B3-4818-A160-9E07EE79424B}" type="pres">
      <dgm:prSet presAssocID="{2F6790C3-0BC2-4279-A5E2-19477584DADD}" presName="sibTrans" presStyleCnt="0"/>
      <dgm:spPr/>
    </dgm:pt>
    <dgm:pt modelId="{383BF9D4-9A07-4C98-875C-9387D6EB30E3}" type="pres">
      <dgm:prSet presAssocID="{7D989BB6-F50C-43BB-9CF3-5B25CB7934FB}" presName="compNode" presStyleCnt="0"/>
      <dgm:spPr/>
    </dgm:pt>
    <dgm:pt modelId="{6A85399C-CFBA-422F-ABB6-3D65BC783381}" type="pres">
      <dgm:prSet presAssocID="{7D989BB6-F50C-43BB-9CF3-5B25CB7934FB}"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E8B9C2F8-BA2C-48B4-A265-AC1DD974AB7E}" type="pres">
      <dgm:prSet presAssocID="{7D989BB6-F50C-43BB-9CF3-5B25CB7934FB}" presName="spaceRect" presStyleCnt="0"/>
      <dgm:spPr/>
    </dgm:pt>
    <dgm:pt modelId="{7FAA2FD7-4D7C-47E3-9893-8A094902B5E6}" type="pres">
      <dgm:prSet presAssocID="{7D989BB6-F50C-43BB-9CF3-5B25CB7934FB}" presName="textRect" presStyleLbl="revTx" presStyleIdx="3" presStyleCnt="5">
        <dgm:presLayoutVars>
          <dgm:chMax val="1"/>
          <dgm:chPref val="1"/>
        </dgm:presLayoutVars>
      </dgm:prSet>
      <dgm:spPr/>
    </dgm:pt>
    <dgm:pt modelId="{0BC4CE34-2603-4A06-904B-B3E46283107E}" type="pres">
      <dgm:prSet presAssocID="{DAA15E1B-ECBC-459D-9966-067B55C15D50}" presName="sibTrans" presStyleCnt="0"/>
      <dgm:spPr/>
    </dgm:pt>
    <dgm:pt modelId="{3F30C790-BDF1-485C-BBA7-CA69D0FDDD12}" type="pres">
      <dgm:prSet presAssocID="{29D9DAE4-4AB0-414F-8284-8CC809C29740}" presName="compNode" presStyleCnt="0"/>
      <dgm:spPr/>
    </dgm:pt>
    <dgm:pt modelId="{234BAE52-A6A9-49BB-9027-65EB7E2E5E18}" type="pres">
      <dgm:prSet presAssocID="{29D9DAE4-4AB0-414F-8284-8CC809C2974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07F2E79C-37F9-41D1-956E-6078D6B1D608}" type="pres">
      <dgm:prSet presAssocID="{29D9DAE4-4AB0-414F-8284-8CC809C29740}" presName="spaceRect" presStyleCnt="0"/>
      <dgm:spPr/>
    </dgm:pt>
    <dgm:pt modelId="{52BE870D-622A-43EA-925D-B2F7C8B35F5C}" type="pres">
      <dgm:prSet presAssocID="{29D9DAE4-4AB0-414F-8284-8CC809C29740}" presName="textRect" presStyleLbl="revTx" presStyleIdx="4" presStyleCnt="5">
        <dgm:presLayoutVars>
          <dgm:chMax val="1"/>
          <dgm:chPref val="1"/>
        </dgm:presLayoutVars>
      </dgm:prSet>
      <dgm:spPr/>
    </dgm:pt>
  </dgm:ptLst>
  <dgm:cxnLst>
    <dgm:cxn modelId="{0A30160F-D728-4F90-A3E6-D52BC856FD1A}" srcId="{5B49E8D9-5603-4749-A0D5-D3E8057AA6BF}" destId="{C74F68C6-01CD-4150-867E-F778F6801C72}" srcOrd="0" destOrd="0" parTransId="{02FAC3DD-39E2-430B-A52D-CC0B52F32D67}" sibTransId="{C5E97CFF-BDE6-4B15-B0F2-FE1E2AAD126C}"/>
    <dgm:cxn modelId="{2488DA71-E42D-4079-AECB-5DDB5EC009F5}" srcId="{5B49E8D9-5603-4749-A0D5-D3E8057AA6BF}" destId="{93672C89-2CA1-41B1-A0E2-D0FCA187D463}" srcOrd="2" destOrd="0" parTransId="{0809F4FE-94A6-458A-8DC0-B2CD15B74D07}" sibTransId="{2F6790C3-0BC2-4279-A5E2-19477584DADD}"/>
    <dgm:cxn modelId="{FB83767E-053A-4DC9-BA91-9131B2CE885A}" srcId="{5B49E8D9-5603-4749-A0D5-D3E8057AA6BF}" destId="{29D9DAE4-4AB0-414F-8284-8CC809C29740}" srcOrd="4" destOrd="0" parTransId="{1B3352DF-BAA4-4EA0-B116-FF7337676AE8}" sibTransId="{491495CC-7983-497A-9C59-784579551962}"/>
    <dgm:cxn modelId="{A2BBB17F-93A7-4CC8-8DF2-B9E652CADC8F}" srcId="{5B49E8D9-5603-4749-A0D5-D3E8057AA6BF}" destId="{7D989BB6-F50C-43BB-9CF3-5B25CB7934FB}" srcOrd="3" destOrd="0" parTransId="{2833B915-6E07-4B16-A05F-982226BA6F35}" sibTransId="{DAA15E1B-ECBC-459D-9966-067B55C15D50}"/>
    <dgm:cxn modelId="{1D180982-4384-4FAD-845E-646F8E6E82D4}" type="presOf" srcId="{29D9DAE4-4AB0-414F-8284-8CC809C29740}" destId="{52BE870D-622A-43EA-925D-B2F7C8B35F5C}" srcOrd="0" destOrd="0" presId="urn:microsoft.com/office/officeart/2018/2/layout/IconLabelList"/>
    <dgm:cxn modelId="{1BC28192-2D8B-4C4B-9392-D6C2DF8CBEAF}" srcId="{5B49E8D9-5603-4749-A0D5-D3E8057AA6BF}" destId="{D61ADB44-CCD2-49F6-ABEA-04A5FFF18E1E}" srcOrd="1" destOrd="0" parTransId="{E0AE44E5-6881-4D0B-A052-DF270D5C8BBE}" sibTransId="{086BD425-0795-4677-8183-26A920A6CD3C}"/>
    <dgm:cxn modelId="{539330CC-7A19-46B7-B0FF-C8B75BC97866}" type="presOf" srcId="{7D989BB6-F50C-43BB-9CF3-5B25CB7934FB}" destId="{7FAA2FD7-4D7C-47E3-9893-8A094902B5E6}" srcOrd="0" destOrd="0" presId="urn:microsoft.com/office/officeart/2018/2/layout/IconLabelList"/>
    <dgm:cxn modelId="{373828ED-4CF3-49A9-BDB4-B6BDB5DB5323}" type="presOf" srcId="{D61ADB44-CCD2-49F6-ABEA-04A5FFF18E1E}" destId="{EE021255-74C3-432D-B7E9-8953E4BA44FE}" srcOrd="0" destOrd="0" presId="urn:microsoft.com/office/officeart/2018/2/layout/IconLabelList"/>
    <dgm:cxn modelId="{1C4541F6-1B4C-462B-A697-1AD9F9DECAF3}" type="presOf" srcId="{93672C89-2CA1-41B1-A0E2-D0FCA187D463}" destId="{53D92E82-EEE0-4179-8A50-3EA3E46F7E1B}" srcOrd="0" destOrd="0" presId="urn:microsoft.com/office/officeart/2018/2/layout/IconLabelList"/>
    <dgm:cxn modelId="{51DD83FA-3A1C-4C4F-A533-E8C8483100A1}" type="presOf" srcId="{C74F68C6-01CD-4150-867E-F778F6801C72}" destId="{A349DE30-8733-4597-AE7C-7F87790E0167}" srcOrd="0" destOrd="0" presId="urn:microsoft.com/office/officeart/2018/2/layout/IconLabelList"/>
    <dgm:cxn modelId="{2C1041FF-BBAD-4A05-B222-8626FA5FCFD8}" type="presOf" srcId="{5B49E8D9-5603-4749-A0D5-D3E8057AA6BF}" destId="{89200833-6130-445E-82DD-AB2B9309D6E1}" srcOrd="0" destOrd="0" presId="urn:microsoft.com/office/officeart/2018/2/layout/IconLabelList"/>
    <dgm:cxn modelId="{C11C7154-CABC-4BED-85E9-431AAFA0DD03}" type="presParOf" srcId="{89200833-6130-445E-82DD-AB2B9309D6E1}" destId="{5DF4E721-ACDC-4157-9B6D-952AB9504B1C}" srcOrd="0" destOrd="0" presId="urn:microsoft.com/office/officeart/2018/2/layout/IconLabelList"/>
    <dgm:cxn modelId="{BD6F52C9-D226-4B79-9A15-53CA41619F8B}" type="presParOf" srcId="{5DF4E721-ACDC-4157-9B6D-952AB9504B1C}" destId="{0566B53D-3B5E-4D30-8B0C-95422C6823F7}" srcOrd="0" destOrd="0" presId="urn:microsoft.com/office/officeart/2018/2/layout/IconLabelList"/>
    <dgm:cxn modelId="{F971A55B-C7D5-40C7-8DE5-0F54DD54932B}" type="presParOf" srcId="{5DF4E721-ACDC-4157-9B6D-952AB9504B1C}" destId="{1BBD3112-C213-4465-A49A-829A056607F8}" srcOrd="1" destOrd="0" presId="urn:microsoft.com/office/officeart/2018/2/layout/IconLabelList"/>
    <dgm:cxn modelId="{93D44936-A93C-4361-9A7F-43D8A928F1C2}" type="presParOf" srcId="{5DF4E721-ACDC-4157-9B6D-952AB9504B1C}" destId="{A349DE30-8733-4597-AE7C-7F87790E0167}" srcOrd="2" destOrd="0" presId="urn:microsoft.com/office/officeart/2018/2/layout/IconLabelList"/>
    <dgm:cxn modelId="{6F44AE08-DB40-4B75-9BA5-718D148DE895}" type="presParOf" srcId="{89200833-6130-445E-82DD-AB2B9309D6E1}" destId="{DE5BCD47-C881-416F-9DB5-CA336E468BCD}" srcOrd="1" destOrd="0" presId="urn:microsoft.com/office/officeart/2018/2/layout/IconLabelList"/>
    <dgm:cxn modelId="{5F014A2A-795B-4457-9F12-1089FCAC9C66}" type="presParOf" srcId="{89200833-6130-445E-82DD-AB2B9309D6E1}" destId="{3FA26F50-FA55-45D3-8D98-6D89AF5EB1DE}" srcOrd="2" destOrd="0" presId="urn:microsoft.com/office/officeart/2018/2/layout/IconLabelList"/>
    <dgm:cxn modelId="{761F6586-4434-4D3C-B1B0-FC3B83B60B3E}" type="presParOf" srcId="{3FA26F50-FA55-45D3-8D98-6D89AF5EB1DE}" destId="{781A1E43-1B97-4BE3-909A-69F25B5E23BD}" srcOrd="0" destOrd="0" presId="urn:microsoft.com/office/officeart/2018/2/layout/IconLabelList"/>
    <dgm:cxn modelId="{80F5B803-60BA-4660-AF5E-7AEA21C9F032}" type="presParOf" srcId="{3FA26F50-FA55-45D3-8D98-6D89AF5EB1DE}" destId="{28710787-0AB2-4EF7-AA4D-BC4236693196}" srcOrd="1" destOrd="0" presId="urn:microsoft.com/office/officeart/2018/2/layout/IconLabelList"/>
    <dgm:cxn modelId="{C68964BD-4E96-43A9-945D-A0973EAEFC40}" type="presParOf" srcId="{3FA26F50-FA55-45D3-8D98-6D89AF5EB1DE}" destId="{EE021255-74C3-432D-B7E9-8953E4BA44FE}" srcOrd="2" destOrd="0" presId="urn:microsoft.com/office/officeart/2018/2/layout/IconLabelList"/>
    <dgm:cxn modelId="{E94E725D-F118-4045-9D9A-142BCC1BE46C}" type="presParOf" srcId="{89200833-6130-445E-82DD-AB2B9309D6E1}" destId="{0B926E59-4DF8-4BB3-B59A-6A8C09D29B2E}" srcOrd="3" destOrd="0" presId="urn:microsoft.com/office/officeart/2018/2/layout/IconLabelList"/>
    <dgm:cxn modelId="{13D9C939-F6A0-4186-A576-4430AFEF8CA0}" type="presParOf" srcId="{89200833-6130-445E-82DD-AB2B9309D6E1}" destId="{D852A957-FFF3-4506-86ED-9FBF95483E4E}" srcOrd="4" destOrd="0" presId="urn:microsoft.com/office/officeart/2018/2/layout/IconLabelList"/>
    <dgm:cxn modelId="{B37E843D-A7FA-421B-8516-D2559015CBBF}" type="presParOf" srcId="{D852A957-FFF3-4506-86ED-9FBF95483E4E}" destId="{77DD6371-8964-4ACA-9020-6B61B397CC29}" srcOrd="0" destOrd="0" presId="urn:microsoft.com/office/officeart/2018/2/layout/IconLabelList"/>
    <dgm:cxn modelId="{23620F88-6B45-4859-B133-4DBE1B92BE68}" type="presParOf" srcId="{D852A957-FFF3-4506-86ED-9FBF95483E4E}" destId="{8A199521-0E9C-44BD-BC80-618849D329E3}" srcOrd="1" destOrd="0" presId="urn:microsoft.com/office/officeart/2018/2/layout/IconLabelList"/>
    <dgm:cxn modelId="{B4456769-D63C-446A-9F44-E2A1C0238150}" type="presParOf" srcId="{D852A957-FFF3-4506-86ED-9FBF95483E4E}" destId="{53D92E82-EEE0-4179-8A50-3EA3E46F7E1B}" srcOrd="2" destOrd="0" presId="urn:microsoft.com/office/officeart/2018/2/layout/IconLabelList"/>
    <dgm:cxn modelId="{EB8F6333-5CAC-45E1-BA0B-5E34EB1AB1F3}" type="presParOf" srcId="{89200833-6130-445E-82DD-AB2B9309D6E1}" destId="{5B041C62-81B3-4818-A160-9E07EE79424B}" srcOrd="5" destOrd="0" presId="urn:microsoft.com/office/officeart/2018/2/layout/IconLabelList"/>
    <dgm:cxn modelId="{91A6BE57-6507-4181-AC53-6508F0575F61}" type="presParOf" srcId="{89200833-6130-445E-82DD-AB2B9309D6E1}" destId="{383BF9D4-9A07-4C98-875C-9387D6EB30E3}" srcOrd="6" destOrd="0" presId="urn:microsoft.com/office/officeart/2018/2/layout/IconLabelList"/>
    <dgm:cxn modelId="{DDC111D1-1AD1-4C8A-B178-53262FF788D2}" type="presParOf" srcId="{383BF9D4-9A07-4C98-875C-9387D6EB30E3}" destId="{6A85399C-CFBA-422F-ABB6-3D65BC783381}" srcOrd="0" destOrd="0" presId="urn:microsoft.com/office/officeart/2018/2/layout/IconLabelList"/>
    <dgm:cxn modelId="{29342083-8C83-4F10-BA23-C3BD56517FCB}" type="presParOf" srcId="{383BF9D4-9A07-4C98-875C-9387D6EB30E3}" destId="{E8B9C2F8-BA2C-48B4-A265-AC1DD974AB7E}" srcOrd="1" destOrd="0" presId="urn:microsoft.com/office/officeart/2018/2/layout/IconLabelList"/>
    <dgm:cxn modelId="{6691C262-6278-487D-9FA3-4304C5084322}" type="presParOf" srcId="{383BF9D4-9A07-4C98-875C-9387D6EB30E3}" destId="{7FAA2FD7-4D7C-47E3-9893-8A094902B5E6}" srcOrd="2" destOrd="0" presId="urn:microsoft.com/office/officeart/2018/2/layout/IconLabelList"/>
    <dgm:cxn modelId="{09419122-77E0-4526-92D3-F5B6A78387E6}" type="presParOf" srcId="{89200833-6130-445E-82DD-AB2B9309D6E1}" destId="{0BC4CE34-2603-4A06-904B-B3E46283107E}" srcOrd="7" destOrd="0" presId="urn:microsoft.com/office/officeart/2018/2/layout/IconLabelList"/>
    <dgm:cxn modelId="{ACE67295-B81E-4126-98DC-3C8C7F4F9863}" type="presParOf" srcId="{89200833-6130-445E-82DD-AB2B9309D6E1}" destId="{3F30C790-BDF1-485C-BBA7-CA69D0FDDD12}" srcOrd="8" destOrd="0" presId="urn:microsoft.com/office/officeart/2018/2/layout/IconLabelList"/>
    <dgm:cxn modelId="{6F2AE60A-5278-4DF4-9C17-92EBD2DFA605}" type="presParOf" srcId="{3F30C790-BDF1-485C-BBA7-CA69D0FDDD12}" destId="{234BAE52-A6A9-49BB-9027-65EB7E2E5E18}" srcOrd="0" destOrd="0" presId="urn:microsoft.com/office/officeart/2018/2/layout/IconLabelList"/>
    <dgm:cxn modelId="{F9E7EBE9-1C0E-4C1F-96B3-53CAB1D8871F}" type="presParOf" srcId="{3F30C790-BDF1-485C-BBA7-CA69D0FDDD12}" destId="{07F2E79C-37F9-41D1-956E-6078D6B1D608}" srcOrd="1" destOrd="0" presId="urn:microsoft.com/office/officeart/2018/2/layout/IconLabelList"/>
    <dgm:cxn modelId="{4E3DBD01-E883-4F19-9474-9A2ADE56ECAD}" type="presParOf" srcId="{3F30C790-BDF1-485C-BBA7-CA69D0FDDD12}" destId="{52BE870D-622A-43EA-925D-B2F7C8B35F5C}"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24B2B2-6B2D-4B2A-9C60-779A44C4BC6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027A30DB-F4DA-4444-B4F4-F185E4F36C29}">
      <dgm:prSet/>
      <dgm:spPr/>
      <dgm:t>
        <a:bodyPr/>
        <a:lstStyle/>
        <a:p>
          <a:r>
            <a:rPr lang="en-US"/>
            <a:t>Aggressive pain management with LA opioids, breakthrough, thoughtful about delivery mode</a:t>
          </a:r>
        </a:p>
      </dgm:t>
    </dgm:pt>
    <dgm:pt modelId="{DACC39DF-8A3E-481D-ACCA-747E2DC73652}" type="parTrans" cxnId="{48EF9855-161A-418A-A00B-1074C2F25672}">
      <dgm:prSet/>
      <dgm:spPr/>
      <dgm:t>
        <a:bodyPr/>
        <a:lstStyle/>
        <a:p>
          <a:endParaRPr lang="en-US"/>
        </a:p>
      </dgm:t>
    </dgm:pt>
    <dgm:pt modelId="{F94DD001-6599-4D61-955A-1B7E6C8FD28A}" type="sibTrans" cxnId="{48EF9855-161A-418A-A00B-1074C2F25672}">
      <dgm:prSet/>
      <dgm:spPr/>
      <dgm:t>
        <a:bodyPr/>
        <a:lstStyle/>
        <a:p>
          <a:endParaRPr lang="en-US"/>
        </a:p>
      </dgm:t>
    </dgm:pt>
    <dgm:pt modelId="{A19AD78E-DE73-4C68-A728-6F3C7F6B8CA4}">
      <dgm:prSet/>
      <dgm:spPr/>
      <dgm:t>
        <a:bodyPr/>
        <a:lstStyle/>
        <a:p>
          <a:r>
            <a:rPr lang="en-US"/>
            <a:t>Coordination with GI/IR for management of biliary stents and drains, paracentesis, thoracentesis</a:t>
          </a:r>
        </a:p>
      </dgm:t>
    </dgm:pt>
    <dgm:pt modelId="{C1DC03E2-FE43-4D75-98AD-92C5E5F2CE62}" type="parTrans" cxnId="{CA6821F7-7920-4997-A895-9481600A958D}">
      <dgm:prSet/>
      <dgm:spPr/>
      <dgm:t>
        <a:bodyPr/>
        <a:lstStyle/>
        <a:p>
          <a:endParaRPr lang="en-US"/>
        </a:p>
      </dgm:t>
    </dgm:pt>
    <dgm:pt modelId="{48275910-5AC6-45C1-B632-5BFF5FB902FB}" type="sibTrans" cxnId="{CA6821F7-7920-4997-A895-9481600A958D}">
      <dgm:prSet/>
      <dgm:spPr/>
      <dgm:t>
        <a:bodyPr/>
        <a:lstStyle/>
        <a:p>
          <a:endParaRPr lang="en-US"/>
        </a:p>
      </dgm:t>
    </dgm:pt>
    <dgm:pt modelId="{E27439E4-9C6B-447D-94EF-07DEE7054048}">
      <dgm:prSet/>
      <dgm:spPr/>
      <dgm:t>
        <a:bodyPr/>
        <a:lstStyle/>
        <a:p>
          <a:r>
            <a:rPr lang="en-US"/>
            <a:t>Delayed gastric emptying: metoclopramide, erythromycin</a:t>
          </a:r>
        </a:p>
      </dgm:t>
    </dgm:pt>
    <dgm:pt modelId="{1CAC9E42-D0F1-4219-91CE-A78A19275AA3}" type="parTrans" cxnId="{77A07C34-02D9-4C0A-A733-9C22BC21F338}">
      <dgm:prSet/>
      <dgm:spPr/>
      <dgm:t>
        <a:bodyPr/>
        <a:lstStyle/>
        <a:p>
          <a:endParaRPr lang="en-US"/>
        </a:p>
      </dgm:t>
    </dgm:pt>
    <dgm:pt modelId="{43DE60F1-B6C3-4CFD-B71E-474A91AD91AD}" type="sibTrans" cxnId="{77A07C34-02D9-4C0A-A733-9C22BC21F338}">
      <dgm:prSet/>
      <dgm:spPr/>
      <dgm:t>
        <a:bodyPr/>
        <a:lstStyle/>
        <a:p>
          <a:endParaRPr lang="en-US"/>
        </a:p>
      </dgm:t>
    </dgm:pt>
    <dgm:pt modelId="{3BDAFA41-3834-4C32-8BD0-A3E4712E3DA5}">
      <dgm:prSet/>
      <dgm:spPr/>
      <dgm:t>
        <a:bodyPr/>
        <a:lstStyle/>
        <a:p>
          <a:r>
            <a:rPr lang="en-US" dirty="0"/>
            <a:t>Weight loss- small, frequent, protein rich, calorie dense meals and snacks. Supplements - commercial shakes </a:t>
          </a:r>
          <a:br>
            <a:rPr lang="en-US" dirty="0"/>
          </a:br>
          <a:r>
            <a:rPr lang="en-US" dirty="0"/>
            <a:t>and drinks</a:t>
          </a:r>
        </a:p>
      </dgm:t>
    </dgm:pt>
    <dgm:pt modelId="{9DD01E2F-FF9A-445A-8577-15B745A684F5}" type="parTrans" cxnId="{1EBF4626-E5CB-48D4-9E0E-634A0EF20B42}">
      <dgm:prSet/>
      <dgm:spPr/>
      <dgm:t>
        <a:bodyPr/>
        <a:lstStyle/>
        <a:p>
          <a:endParaRPr lang="en-US"/>
        </a:p>
      </dgm:t>
    </dgm:pt>
    <dgm:pt modelId="{DFC35E5F-1F1D-417B-BCB4-32130302DA37}" type="sibTrans" cxnId="{1EBF4626-E5CB-48D4-9E0E-634A0EF20B42}">
      <dgm:prSet/>
      <dgm:spPr/>
      <dgm:t>
        <a:bodyPr/>
        <a:lstStyle/>
        <a:p>
          <a:endParaRPr lang="en-US"/>
        </a:p>
      </dgm:t>
    </dgm:pt>
    <dgm:pt modelId="{94FF4714-A08B-4DEC-8968-E27CBB5EC8A2}">
      <dgm:prSet/>
      <dgm:spPr/>
      <dgm:t>
        <a:bodyPr/>
        <a:lstStyle/>
        <a:p>
          <a:r>
            <a:rPr lang="en-US"/>
            <a:t>Manage pancreatic insufficiency with pancreatic enzymes to address chronic diarrhea, gas and bloating with meals</a:t>
          </a:r>
        </a:p>
      </dgm:t>
    </dgm:pt>
    <dgm:pt modelId="{2D9AFF7F-284E-47CD-B8D7-D20FEA804568}" type="parTrans" cxnId="{BECD0892-3701-4E3C-8A40-79365FF85501}">
      <dgm:prSet/>
      <dgm:spPr/>
      <dgm:t>
        <a:bodyPr/>
        <a:lstStyle/>
        <a:p>
          <a:endParaRPr lang="en-US"/>
        </a:p>
      </dgm:t>
    </dgm:pt>
    <dgm:pt modelId="{5FCF1D21-E493-4269-89D9-5930D5B94AC9}" type="sibTrans" cxnId="{BECD0892-3701-4E3C-8A40-79365FF85501}">
      <dgm:prSet/>
      <dgm:spPr/>
      <dgm:t>
        <a:bodyPr/>
        <a:lstStyle/>
        <a:p>
          <a:endParaRPr lang="en-US"/>
        </a:p>
      </dgm:t>
    </dgm:pt>
    <dgm:pt modelId="{43561832-72FE-474C-8173-308EA11ABE36}" type="pres">
      <dgm:prSet presAssocID="{BA24B2B2-6B2D-4B2A-9C60-779A44C4BC67}" presName="Name0" presStyleCnt="0">
        <dgm:presLayoutVars>
          <dgm:dir/>
          <dgm:animLvl val="lvl"/>
          <dgm:resizeHandles val="exact"/>
        </dgm:presLayoutVars>
      </dgm:prSet>
      <dgm:spPr/>
    </dgm:pt>
    <dgm:pt modelId="{B41AD1F9-BA69-4A7B-9224-B345F235D028}" type="pres">
      <dgm:prSet presAssocID="{027A30DB-F4DA-4444-B4F4-F185E4F36C29}" presName="linNode" presStyleCnt="0"/>
      <dgm:spPr/>
    </dgm:pt>
    <dgm:pt modelId="{5B7CBE42-2158-4494-A3FA-18FB1004BB1F}" type="pres">
      <dgm:prSet presAssocID="{027A30DB-F4DA-4444-B4F4-F185E4F36C29}" presName="parentText" presStyleLbl="node1" presStyleIdx="0" presStyleCnt="5">
        <dgm:presLayoutVars>
          <dgm:chMax val="1"/>
          <dgm:bulletEnabled val="1"/>
        </dgm:presLayoutVars>
      </dgm:prSet>
      <dgm:spPr/>
    </dgm:pt>
    <dgm:pt modelId="{8697FD4C-E03B-441E-B75E-920FFFB825E1}" type="pres">
      <dgm:prSet presAssocID="{F94DD001-6599-4D61-955A-1B7E6C8FD28A}" presName="sp" presStyleCnt="0"/>
      <dgm:spPr/>
    </dgm:pt>
    <dgm:pt modelId="{E0D9DACE-61B3-49CD-9CCC-01B353886594}" type="pres">
      <dgm:prSet presAssocID="{A19AD78E-DE73-4C68-A728-6F3C7F6B8CA4}" presName="linNode" presStyleCnt="0"/>
      <dgm:spPr/>
    </dgm:pt>
    <dgm:pt modelId="{F76B0C05-E799-48AF-928D-1896EBA06CD3}" type="pres">
      <dgm:prSet presAssocID="{A19AD78E-DE73-4C68-A728-6F3C7F6B8CA4}" presName="parentText" presStyleLbl="node1" presStyleIdx="1" presStyleCnt="5">
        <dgm:presLayoutVars>
          <dgm:chMax val="1"/>
          <dgm:bulletEnabled val="1"/>
        </dgm:presLayoutVars>
      </dgm:prSet>
      <dgm:spPr/>
    </dgm:pt>
    <dgm:pt modelId="{867E31A8-0E09-4BD0-BEF5-C18C2696D5DA}" type="pres">
      <dgm:prSet presAssocID="{48275910-5AC6-45C1-B632-5BFF5FB902FB}" presName="sp" presStyleCnt="0"/>
      <dgm:spPr/>
    </dgm:pt>
    <dgm:pt modelId="{518E1E57-FC04-40EF-9656-C4EF4D6D07B3}" type="pres">
      <dgm:prSet presAssocID="{E27439E4-9C6B-447D-94EF-07DEE7054048}" presName="linNode" presStyleCnt="0"/>
      <dgm:spPr/>
    </dgm:pt>
    <dgm:pt modelId="{36890250-588C-4626-8DAB-360055C7A978}" type="pres">
      <dgm:prSet presAssocID="{E27439E4-9C6B-447D-94EF-07DEE7054048}" presName="parentText" presStyleLbl="node1" presStyleIdx="2" presStyleCnt="5">
        <dgm:presLayoutVars>
          <dgm:chMax val="1"/>
          <dgm:bulletEnabled val="1"/>
        </dgm:presLayoutVars>
      </dgm:prSet>
      <dgm:spPr/>
    </dgm:pt>
    <dgm:pt modelId="{0EC94F78-11D5-4447-8C12-8244BDCCFA24}" type="pres">
      <dgm:prSet presAssocID="{43DE60F1-B6C3-4CFD-B71E-474A91AD91AD}" presName="sp" presStyleCnt="0"/>
      <dgm:spPr/>
    </dgm:pt>
    <dgm:pt modelId="{56D00CC8-75F1-4D5A-89BE-5707B8BAA4C9}" type="pres">
      <dgm:prSet presAssocID="{3BDAFA41-3834-4C32-8BD0-A3E4712E3DA5}" presName="linNode" presStyleCnt="0"/>
      <dgm:spPr/>
    </dgm:pt>
    <dgm:pt modelId="{F4934F7E-325B-4CDA-8264-1D76C2B28AA6}" type="pres">
      <dgm:prSet presAssocID="{3BDAFA41-3834-4C32-8BD0-A3E4712E3DA5}" presName="parentText" presStyleLbl="node1" presStyleIdx="3" presStyleCnt="5">
        <dgm:presLayoutVars>
          <dgm:chMax val="1"/>
          <dgm:bulletEnabled val="1"/>
        </dgm:presLayoutVars>
      </dgm:prSet>
      <dgm:spPr/>
    </dgm:pt>
    <dgm:pt modelId="{F8A33CC2-B9B5-472E-ACCF-6402DBF568EA}" type="pres">
      <dgm:prSet presAssocID="{DFC35E5F-1F1D-417B-BCB4-32130302DA37}" presName="sp" presStyleCnt="0"/>
      <dgm:spPr/>
    </dgm:pt>
    <dgm:pt modelId="{7D669411-5CA2-4FDD-99FA-9ABF24131BB1}" type="pres">
      <dgm:prSet presAssocID="{94FF4714-A08B-4DEC-8968-E27CBB5EC8A2}" presName="linNode" presStyleCnt="0"/>
      <dgm:spPr/>
    </dgm:pt>
    <dgm:pt modelId="{1FBA81F9-5790-4B19-97B4-42AC84CEFD20}" type="pres">
      <dgm:prSet presAssocID="{94FF4714-A08B-4DEC-8968-E27CBB5EC8A2}" presName="parentText" presStyleLbl="node1" presStyleIdx="4" presStyleCnt="5">
        <dgm:presLayoutVars>
          <dgm:chMax val="1"/>
          <dgm:bulletEnabled val="1"/>
        </dgm:presLayoutVars>
      </dgm:prSet>
      <dgm:spPr/>
    </dgm:pt>
  </dgm:ptLst>
  <dgm:cxnLst>
    <dgm:cxn modelId="{F834D213-52AB-4E8E-A985-1F32E423A307}" type="presOf" srcId="{3BDAFA41-3834-4C32-8BD0-A3E4712E3DA5}" destId="{F4934F7E-325B-4CDA-8264-1D76C2B28AA6}" srcOrd="0" destOrd="0" presId="urn:microsoft.com/office/officeart/2005/8/layout/vList5"/>
    <dgm:cxn modelId="{1EBF4626-E5CB-48D4-9E0E-634A0EF20B42}" srcId="{BA24B2B2-6B2D-4B2A-9C60-779A44C4BC67}" destId="{3BDAFA41-3834-4C32-8BD0-A3E4712E3DA5}" srcOrd="3" destOrd="0" parTransId="{9DD01E2F-FF9A-445A-8577-15B745A684F5}" sibTransId="{DFC35E5F-1F1D-417B-BCB4-32130302DA37}"/>
    <dgm:cxn modelId="{CC6DC82C-2421-409A-B458-27449118919F}" type="presOf" srcId="{027A30DB-F4DA-4444-B4F4-F185E4F36C29}" destId="{5B7CBE42-2158-4494-A3FA-18FB1004BB1F}" srcOrd="0" destOrd="0" presId="urn:microsoft.com/office/officeart/2005/8/layout/vList5"/>
    <dgm:cxn modelId="{77A07C34-02D9-4C0A-A733-9C22BC21F338}" srcId="{BA24B2B2-6B2D-4B2A-9C60-779A44C4BC67}" destId="{E27439E4-9C6B-447D-94EF-07DEE7054048}" srcOrd="2" destOrd="0" parTransId="{1CAC9E42-D0F1-4219-91CE-A78A19275AA3}" sibTransId="{43DE60F1-B6C3-4CFD-B71E-474A91AD91AD}"/>
    <dgm:cxn modelId="{48EF9855-161A-418A-A00B-1074C2F25672}" srcId="{BA24B2B2-6B2D-4B2A-9C60-779A44C4BC67}" destId="{027A30DB-F4DA-4444-B4F4-F185E4F36C29}" srcOrd="0" destOrd="0" parTransId="{DACC39DF-8A3E-481D-ACCA-747E2DC73652}" sibTransId="{F94DD001-6599-4D61-955A-1B7E6C8FD28A}"/>
    <dgm:cxn modelId="{8F55AC82-674E-401F-AB2B-1D5F734AD9ED}" type="presOf" srcId="{BA24B2B2-6B2D-4B2A-9C60-779A44C4BC67}" destId="{43561832-72FE-474C-8173-308EA11ABE36}" srcOrd="0" destOrd="0" presId="urn:microsoft.com/office/officeart/2005/8/layout/vList5"/>
    <dgm:cxn modelId="{EDB85B89-A573-4F58-AA7B-AD2D23EF444B}" type="presOf" srcId="{94FF4714-A08B-4DEC-8968-E27CBB5EC8A2}" destId="{1FBA81F9-5790-4B19-97B4-42AC84CEFD20}" srcOrd="0" destOrd="0" presId="urn:microsoft.com/office/officeart/2005/8/layout/vList5"/>
    <dgm:cxn modelId="{7389C88A-4F74-41B1-95FC-F7F0A5D593CF}" type="presOf" srcId="{A19AD78E-DE73-4C68-A728-6F3C7F6B8CA4}" destId="{F76B0C05-E799-48AF-928D-1896EBA06CD3}" srcOrd="0" destOrd="0" presId="urn:microsoft.com/office/officeart/2005/8/layout/vList5"/>
    <dgm:cxn modelId="{BECD0892-3701-4E3C-8A40-79365FF85501}" srcId="{BA24B2B2-6B2D-4B2A-9C60-779A44C4BC67}" destId="{94FF4714-A08B-4DEC-8968-E27CBB5EC8A2}" srcOrd="4" destOrd="0" parTransId="{2D9AFF7F-284E-47CD-B8D7-D20FEA804568}" sibTransId="{5FCF1D21-E493-4269-89D9-5930D5B94AC9}"/>
    <dgm:cxn modelId="{E42383C4-06DB-4212-A9AF-1D1765B859D1}" type="presOf" srcId="{E27439E4-9C6B-447D-94EF-07DEE7054048}" destId="{36890250-588C-4626-8DAB-360055C7A978}" srcOrd="0" destOrd="0" presId="urn:microsoft.com/office/officeart/2005/8/layout/vList5"/>
    <dgm:cxn modelId="{CA6821F7-7920-4997-A895-9481600A958D}" srcId="{BA24B2B2-6B2D-4B2A-9C60-779A44C4BC67}" destId="{A19AD78E-DE73-4C68-A728-6F3C7F6B8CA4}" srcOrd="1" destOrd="0" parTransId="{C1DC03E2-FE43-4D75-98AD-92C5E5F2CE62}" sibTransId="{48275910-5AC6-45C1-B632-5BFF5FB902FB}"/>
    <dgm:cxn modelId="{BDD1D03F-D628-472F-939A-862DE67CAE04}" type="presParOf" srcId="{43561832-72FE-474C-8173-308EA11ABE36}" destId="{B41AD1F9-BA69-4A7B-9224-B345F235D028}" srcOrd="0" destOrd="0" presId="urn:microsoft.com/office/officeart/2005/8/layout/vList5"/>
    <dgm:cxn modelId="{8A683129-60D3-431D-8DC2-FA0C647A087C}" type="presParOf" srcId="{B41AD1F9-BA69-4A7B-9224-B345F235D028}" destId="{5B7CBE42-2158-4494-A3FA-18FB1004BB1F}" srcOrd="0" destOrd="0" presId="urn:microsoft.com/office/officeart/2005/8/layout/vList5"/>
    <dgm:cxn modelId="{20095DF9-D644-422E-A19E-8A4C38EF70D5}" type="presParOf" srcId="{43561832-72FE-474C-8173-308EA11ABE36}" destId="{8697FD4C-E03B-441E-B75E-920FFFB825E1}" srcOrd="1" destOrd="0" presId="urn:microsoft.com/office/officeart/2005/8/layout/vList5"/>
    <dgm:cxn modelId="{E16B94EA-6930-4D5E-8327-C147CF52F59C}" type="presParOf" srcId="{43561832-72FE-474C-8173-308EA11ABE36}" destId="{E0D9DACE-61B3-49CD-9CCC-01B353886594}" srcOrd="2" destOrd="0" presId="urn:microsoft.com/office/officeart/2005/8/layout/vList5"/>
    <dgm:cxn modelId="{4C88D845-8950-469A-9BF3-36C20E930B49}" type="presParOf" srcId="{E0D9DACE-61B3-49CD-9CCC-01B353886594}" destId="{F76B0C05-E799-48AF-928D-1896EBA06CD3}" srcOrd="0" destOrd="0" presId="urn:microsoft.com/office/officeart/2005/8/layout/vList5"/>
    <dgm:cxn modelId="{9BB6D8A4-7C40-4612-A5BA-2AF70D4B7A7B}" type="presParOf" srcId="{43561832-72FE-474C-8173-308EA11ABE36}" destId="{867E31A8-0E09-4BD0-BEF5-C18C2696D5DA}" srcOrd="3" destOrd="0" presId="urn:microsoft.com/office/officeart/2005/8/layout/vList5"/>
    <dgm:cxn modelId="{FA548C21-1562-4382-AD33-F42E302441A1}" type="presParOf" srcId="{43561832-72FE-474C-8173-308EA11ABE36}" destId="{518E1E57-FC04-40EF-9656-C4EF4D6D07B3}" srcOrd="4" destOrd="0" presId="urn:microsoft.com/office/officeart/2005/8/layout/vList5"/>
    <dgm:cxn modelId="{7A8376B5-D310-47DA-A702-4724C551976A}" type="presParOf" srcId="{518E1E57-FC04-40EF-9656-C4EF4D6D07B3}" destId="{36890250-588C-4626-8DAB-360055C7A978}" srcOrd="0" destOrd="0" presId="urn:microsoft.com/office/officeart/2005/8/layout/vList5"/>
    <dgm:cxn modelId="{946ABAF6-3987-4C5F-B1A7-9275281BCF3B}" type="presParOf" srcId="{43561832-72FE-474C-8173-308EA11ABE36}" destId="{0EC94F78-11D5-4447-8C12-8244BDCCFA24}" srcOrd="5" destOrd="0" presId="urn:microsoft.com/office/officeart/2005/8/layout/vList5"/>
    <dgm:cxn modelId="{08F12787-4DD9-477A-AC3E-0F091CAEB00C}" type="presParOf" srcId="{43561832-72FE-474C-8173-308EA11ABE36}" destId="{56D00CC8-75F1-4D5A-89BE-5707B8BAA4C9}" srcOrd="6" destOrd="0" presId="urn:microsoft.com/office/officeart/2005/8/layout/vList5"/>
    <dgm:cxn modelId="{C9CDE8B4-3294-4301-AA9E-112A57BDDE37}" type="presParOf" srcId="{56D00CC8-75F1-4D5A-89BE-5707B8BAA4C9}" destId="{F4934F7E-325B-4CDA-8264-1D76C2B28AA6}" srcOrd="0" destOrd="0" presId="urn:microsoft.com/office/officeart/2005/8/layout/vList5"/>
    <dgm:cxn modelId="{FD992BCD-6BF0-4246-8BAF-91D964342603}" type="presParOf" srcId="{43561832-72FE-474C-8173-308EA11ABE36}" destId="{F8A33CC2-B9B5-472E-ACCF-6402DBF568EA}" srcOrd="7" destOrd="0" presId="urn:microsoft.com/office/officeart/2005/8/layout/vList5"/>
    <dgm:cxn modelId="{7442C6B4-8333-4D29-91C3-28A204A51E0E}" type="presParOf" srcId="{43561832-72FE-474C-8173-308EA11ABE36}" destId="{7D669411-5CA2-4FDD-99FA-9ABF24131BB1}" srcOrd="8" destOrd="0" presId="urn:microsoft.com/office/officeart/2005/8/layout/vList5"/>
    <dgm:cxn modelId="{37019CB4-A846-42E6-A177-D01624E9F69B}" type="presParOf" srcId="{7D669411-5CA2-4FDD-99FA-9ABF24131BB1}" destId="{1FBA81F9-5790-4B19-97B4-42AC84CEFD20}"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6BB1688-318A-4BCF-9F43-C5F7A0D0E954}" type="doc">
      <dgm:prSet loTypeId="urn:microsoft.com/office/officeart/2005/8/layout/hierarchy1" loCatId="hierarchy" qsTypeId="urn:microsoft.com/office/officeart/2005/8/quickstyle/simple4" qsCatId="simple" csTypeId="urn:microsoft.com/office/officeart/2005/8/colors/accent3_2" csCatId="accent3"/>
      <dgm:spPr/>
      <dgm:t>
        <a:bodyPr/>
        <a:lstStyle/>
        <a:p>
          <a:endParaRPr lang="en-US"/>
        </a:p>
      </dgm:t>
    </dgm:pt>
    <dgm:pt modelId="{F977BEFC-AE66-4DEC-9B50-14FB25118FA7}">
      <dgm:prSet/>
      <dgm:spPr/>
      <dgm:t>
        <a:bodyPr/>
        <a:lstStyle/>
        <a:p>
          <a:r>
            <a:rPr lang="en-US"/>
            <a:t>Involvement with palliative care to assist in pain management</a:t>
          </a:r>
        </a:p>
      </dgm:t>
    </dgm:pt>
    <dgm:pt modelId="{6DC12DA9-6087-4A7C-B380-F195F0AB35DB}" type="parTrans" cxnId="{43E52651-64A7-4D1D-9098-1F2161CE4038}">
      <dgm:prSet/>
      <dgm:spPr/>
      <dgm:t>
        <a:bodyPr/>
        <a:lstStyle/>
        <a:p>
          <a:endParaRPr lang="en-US"/>
        </a:p>
      </dgm:t>
    </dgm:pt>
    <dgm:pt modelId="{1DAB65C5-E1BC-47C9-9847-5BDBE658072F}" type="sibTrans" cxnId="{43E52651-64A7-4D1D-9098-1F2161CE4038}">
      <dgm:prSet/>
      <dgm:spPr/>
      <dgm:t>
        <a:bodyPr/>
        <a:lstStyle/>
        <a:p>
          <a:endParaRPr lang="en-US"/>
        </a:p>
      </dgm:t>
    </dgm:pt>
    <dgm:pt modelId="{DF9D5FEE-DC70-4E51-B210-E856A5B222DB}">
      <dgm:prSet/>
      <dgm:spPr/>
      <dgm:t>
        <a:bodyPr/>
        <a:lstStyle/>
        <a:p>
          <a:r>
            <a:rPr lang="en-US"/>
            <a:t>Start pancreatic enzymes to help with diarrhea, gas, bloating and weight loss</a:t>
          </a:r>
        </a:p>
      </dgm:t>
    </dgm:pt>
    <dgm:pt modelId="{CE2F2F0E-7BE0-4A80-9BA6-D725A8978B0E}" type="parTrans" cxnId="{CD395280-F24C-44A3-A4F5-69C3D50FCA68}">
      <dgm:prSet/>
      <dgm:spPr/>
      <dgm:t>
        <a:bodyPr/>
        <a:lstStyle/>
        <a:p>
          <a:endParaRPr lang="en-US"/>
        </a:p>
      </dgm:t>
    </dgm:pt>
    <dgm:pt modelId="{918DB8D4-1077-4D77-9B78-7DA9B71C64ED}" type="sibTrans" cxnId="{CD395280-F24C-44A3-A4F5-69C3D50FCA68}">
      <dgm:prSet/>
      <dgm:spPr/>
      <dgm:t>
        <a:bodyPr/>
        <a:lstStyle/>
        <a:p>
          <a:endParaRPr lang="en-US"/>
        </a:p>
      </dgm:t>
    </dgm:pt>
    <dgm:pt modelId="{8C19BF1A-9BDA-4B4C-91D1-FA534415CC9D}">
      <dgm:prSet/>
      <dgm:spPr/>
      <dgm:t>
        <a:bodyPr/>
        <a:lstStyle/>
        <a:p>
          <a:r>
            <a:rPr lang="en-US"/>
            <a:t>With improved supportive care able to work in his garden, get out to see friends, entertain at his home</a:t>
          </a:r>
        </a:p>
      </dgm:t>
    </dgm:pt>
    <dgm:pt modelId="{7BAF399B-78DA-4F31-BC87-16010936DA66}" type="parTrans" cxnId="{5CDE83F9-E4C4-41EE-9997-ED125C6DCC31}">
      <dgm:prSet/>
      <dgm:spPr/>
      <dgm:t>
        <a:bodyPr/>
        <a:lstStyle/>
        <a:p>
          <a:endParaRPr lang="en-US"/>
        </a:p>
      </dgm:t>
    </dgm:pt>
    <dgm:pt modelId="{7CAAEF5D-1BDA-47BB-A36E-B3C7402F6B86}" type="sibTrans" cxnId="{5CDE83F9-E4C4-41EE-9997-ED125C6DCC31}">
      <dgm:prSet/>
      <dgm:spPr/>
      <dgm:t>
        <a:bodyPr/>
        <a:lstStyle/>
        <a:p>
          <a:endParaRPr lang="en-US"/>
        </a:p>
      </dgm:t>
    </dgm:pt>
    <dgm:pt modelId="{4567E9F8-FF1C-4C9C-9880-E518F9992CBD}">
      <dgm:prSet/>
      <dgm:spPr/>
      <dgm:t>
        <a:bodyPr/>
        <a:lstStyle/>
        <a:p>
          <a:r>
            <a:rPr lang="en-US"/>
            <a:t>Initiate antidepressant that improved mood and engagement with others </a:t>
          </a:r>
        </a:p>
      </dgm:t>
    </dgm:pt>
    <dgm:pt modelId="{B2BDF3D9-8650-4B94-86F2-A29C6A83CC70}" type="parTrans" cxnId="{086412C7-85E2-4B35-A3B3-56D345133CFF}">
      <dgm:prSet/>
      <dgm:spPr/>
      <dgm:t>
        <a:bodyPr/>
        <a:lstStyle/>
        <a:p>
          <a:endParaRPr lang="en-US"/>
        </a:p>
      </dgm:t>
    </dgm:pt>
    <dgm:pt modelId="{5467DE30-B025-449E-83A6-43FFA88C23DE}" type="sibTrans" cxnId="{086412C7-85E2-4B35-A3B3-56D345133CFF}">
      <dgm:prSet/>
      <dgm:spPr/>
      <dgm:t>
        <a:bodyPr/>
        <a:lstStyle/>
        <a:p>
          <a:endParaRPr lang="en-US"/>
        </a:p>
      </dgm:t>
    </dgm:pt>
    <dgm:pt modelId="{0DCB0257-2E8A-4A73-855A-DB7761CB3C8C}" type="pres">
      <dgm:prSet presAssocID="{96BB1688-318A-4BCF-9F43-C5F7A0D0E954}" presName="hierChild1" presStyleCnt="0">
        <dgm:presLayoutVars>
          <dgm:chPref val="1"/>
          <dgm:dir/>
          <dgm:animOne val="branch"/>
          <dgm:animLvl val="lvl"/>
          <dgm:resizeHandles/>
        </dgm:presLayoutVars>
      </dgm:prSet>
      <dgm:spPr/>
    </dgm:pt>
    <dgm:pt modelId="{00D1A8A4-30AC-44BE-822B-EEAA18D7D4AB}" type="pres">
      <dgm:prSet presAssocID="{F977BEFC-AE66-4DEC-9B50-14FB25118FA7}" presName="hierRoot1" presStyleCnt="0"/>
      <dgm:spPr/>
    </dgm:pt>
    <dgm:pt modelId="{F978E98D-14A1-4F36-84E3-64A4B7406CED}" type="pres">
      <dgm:prSet presAssocID="{F977BEFC-AE66-4DEC-9B50-14FB25118FA7}" presName="composite" presStyleCnt="0"/>
      <dgm:spPr/>
    </dgm:pt>
    <dgm:pt modelId="{8E6C9518-ED7E-4CCC-B4BB-E2A45682AE2B}" type="pres">
      <dgm:prSet presAssocID="{F977BEFC-AE66-4DEC-9B50-14FB25118FA7}" presName="background" presStyleLbl="node0" presStyleIdx="0" presStyleCnt="4"/>
      <dgm:spPr/>
    </dgm:pt>
    <dgm:pt modelId="{FEAC464E-51E4-4629-A0CC-9FBE44BF7B15}" type="pres">
      <dgm:prSet presAssocID="{F977BEFC-AE66-4DEC-9B50-14FB25118FA7}" presName="text" presStyleLbl="fgAcc0" presStyleIdx="0" presStyleCnt="4">
        <dgm:presLayoutVars>
          <dgm:chPref val="3"/>
        </dgm:presLayoutVars>
      </dgm:prSet>
      <dgm:spPr/>
    </dgm:pt>
    <dgm:pt modelId="{71316239-BE13-49B6-8880-B1692A627366}" type="pres">
      <dgm:prSet presAssocID="{F977BEFC-AE66-4DEC-9B50-14FB25118FA7}" presName="hierChild2" presStyleCnt="0"/>
      <dgm:spPr/>
    </dgm:pt>
    <dgm:pt modelId="{C3834291-7679-4717-8319-1D47F8EA09C0}" type="pres">
      <dgm:prSet presAssocID="{DF9D5FEE-DC70-4E51-B210-E856A5B222DB}" presName="hierRoot1" presStyleCnt="0"/>
      <dgm:spPr/>
    </dgm:pt>
    <dgm:pt modelId="{2D4B3EE1-8394-402E-AA7A-77960D3B7C28}" type="pres">
      <dgm:prSet presAssocID="{DF9D5FEE-DC70-4E51-B210-E856A5B222DB}" presName="composite" presStyleCnt="0"/>
      <dgm:spPr/>
    </dgm:pt>
    <dgm:pt modelId="{32185306-7570-4116-BF27-88FDCB819B2D}" type="pres">
      <dgm:prSet presAssocID="{DF9D5FEE-DC70-4E51-B210-E856A5B222DB}" presName="background" presStyleLbl="node0" presStyleIdx="1" presStyleCnt="4"/>
      <dgm:spPr/>
    </dgm:pt>
    <dgm:pt modelId="{A69882CF-6186-43E8-B01A-DA02A38A1404}" type="pres">
      <dgm:prSet presAssocID="{DF9D5FEE-DC70-4E51-B210-E856A5B222DB}" presName="text" presStyleLbl="fgAcc0" presStyleIdx="1" presStyleCnt="4">
        <dgm:presLayoutVars>
          <dgm:chPref val="3"/>
        </dgm:presLayoutVars>
      </dgm:prSet>
      <dgm:spPr/>
    </dgm:pt>
    <dgm:pt modelId="{AA194D70-14DD-473A-A82B-DB2D6477CA33}" type="pres">
      <dgm:prSet presAssocID="{DF9D5FEE-DC70-4E51-B210-E856A5B222DB}" presName="hierChild2" presStyleCnt="0"/>
      <dgm:spPr/>
    </dgm:pt>
    <dgm:pt modelId="{F1AA9599-F13F-43BC-90A0-CB7E13AE6AE8}" type="pres">
      <dgm:prSet presAssocID="{8C19BF1A-9BDA-4B4C-91D1-FA534415CC9D}" presName="hierRoot1" presStyleCnt="0"/>
      <dgm:spPr/>
    </dgm:pt>
    <dgm:pt modelId="{AD3746C7-C754-4D46-AD34-B7C801BF49E2}" type="pres">
      <dgm:prSet presAssocID="{8C19BF1A-9BDA-4B4C-91D1-FA534415CC9D}" presName="composite" presStyleCnt="0"/>
      <dgm:spPr/>
    </dgm:pt>
    <dgm:pt modelId="{462363D7-0F61-4BDA-A2F8-EF21886A8D90}" type="pres">
      <dgm:prSet presAssocID="{8C19BF1A-9BDA-4B4C-91D1-FA534415CC9D}" presName="background" presStyleLbl="node0" presStyleIdx="2" presStyleCnt="4"/>
      <dgm:spPr/>
    </dgm:pt>
    <dgm:pt modelId="{C0D0FD6B-F808-4445-B7EB-0124F03782BD}" type="pres">
      <dgm:prSet presAssocID="{8C19BF1A-9BDA-4B4C-91D1-FA534415CC9D}" presName="text" presStyleLbl="fgAcc0" presStyleIdx="2" presStyleCnt="4">
        <dgm:presLayoutVars>
          <dgm:chPref val="3"/>
        </dgm:presLayoutVars>
      </dgm:prSet>
      <dgm:spPr/>
    </dgm:pt>
    <dgm:pt modelId="{8977B774-9604-4ED5-883B-7DC0E378D95E}" type="pres">
      <dgm:prSet presAssocID="{8C19BF1A-9BDA-4B4C-91D1-FA534415CC9D}" presName="hierChild2" presStyleCnt="0"/>
      <dgm:spPr/>
    </dgm:pt>
    <dgm:pt modelId="{6B93B0EB-6BB5-4B64-AC6C-0AEB782CD392}" type="pres">
      <dgm:prSet presAssocID="{4567E9F8-FF1C-4C9C-9880-E518F9992CBD}" presName="hierRoot1" presStyleCnt="0"/>
      <dgm:spPr/>
    </dgm:pt>
    <dgm:pt modelId="{EA874037-A3C9-41A2-92D2-6B3FE2C185D8}" type="pres">
      <dgm:prSet presAssocID="{4567E9F8-FF1C-4C9C-9880-E518F9992CBD}" presName="composite" presStyleCnt="0"/>
      <dgm:spPr/>
    </dgm:pt>
    <dgm:pt modelId="{4B1786DB-8A63-457B-8B87-1AE8BF14C41C}" type="pres">
      <dgm:prSet presAssocID="{4567E9F8-FF1C-4C9C-9880-E518F9992CBD}" presName="background" presStyleLbl="node0" presStyleIdx="3" presStyleCnt="4"/>
      <dgm:spPr/>
    </dgm:pt>
    <dgm:pt modelId="{D7039060-D175-4401-8F76-2CFB87EB5D9A}" type="pres">
      <dgm:prSet presAssocID="{4567E9F8-FF1C-4C9C-9880-E518F9992CBD}" presName="text" presStyleLbl="fgAcc0" presStyleIdx="3" presStyleCnt="4">
        <dgm:presLayoutVars>
          <dgm:chPref val="3"/>
        </dgm:presLayoutVars>
      </dgm:prSet>
      <dgm:spPr/>
    </dgm:pt>
    <dgm:pt modelId="{57DB9CAF-9B3E-44A3-861C-C0EE2C8E64C6}" type="pres">
      <dgm:prSet presAssocID="{4567E9F8-FF1C-4C9C-9880-E518F9992CBD}" presName="hierChild2" presStyleCnt="0"/>
      <dgm:spPr/>
    </dgm:pt>
  </dgm:ptLst>
  <dgm:cxnLst>
    <dgm:cxn modelId="{43E52651-64A7-4D1D-9098-1F2161CE4038}" srcId="{96BB1688-318A-4BCF-9F43-C5F7A0D0E954}" destId="{F977BEFC-AE66-4DEC-9B50-14FB25118FA7}" srcOrd="0" destOrd="0" parTransId="{6DC12DA9-6087-4A7C-B380-F195F0AB35DB}" sibTransId="{1DAB65C5-E1BC-47C9-9847-5BDBE658072F}"/>
    <dgm:cxn modelId="{898F757E-AE68-4623-9521-13736F8E5B50}" type="presOf" srcId="{DF9D5FEE-DC70-4E51-B210-E856A5B222DB}" destId="{A69882CF-6186-43E8-B01A-DA02A38A1404}" srcOrd="0" destOrd="0" presId="urn:microsoft.com/office/officeart/2005/8/layout/hierarchy1"/>
    <dgm:cxn modelId="{CD395280-F24C-44A3-A4F5-69C3D50FCA68}" srcId="{96BB1688-318A-4BCF-9F43-C5F7A0D0E954}" destId="{DF9D5FEE-DC70-4E51-B210-E856A5B222DB}" srcOrd="1" destOrd="0" parTransId="{CE2F2F0E-7BE0-4A80-9BA6-D725A8978B0E}" sibTransId="{918DB8D4-1077-4D77-9B78-7DA9B71C64ED}"/>
    <dgm:cxn modelId="{4FDEDE8E-444F-4D4B-A7FB-DA91DC4AAC4D}" type="presOf" srcId="{8C19BF1A-9BDA-4B4C-91D1-FA534415CC9D}" destId="{C0D0FD6B-F808-4445-B7EB-0124F03782BD}" srcOrd="0" destOrd="0" presId="urn:microsoft.com/office/officeart/2005/8/layout/hierarchy1"/>
    <dgm:cxn modelId="{7B79C9C6-B443-48A0-80DE-C87CD336F6A6}" type="presOf" srcId="{F977BEFC-AE66-4DEC-9B50-14FB25118FA7}" destId="{FEAC464E-51E4-4629-A0CC-9FBE44BF7B15}" srcOrd="0" destOrd="0" presId="urn:microsoft.com/office/officeart/2005/8/layout/hierarchy1"/>
    <dgm:cxn modelId="{086412C7-85E2-4B35-A3B3-56D345133CFF}" srcId="{96BB1688-318A-4BCF-9F43-C5F7A0D0E954}" destId="{4567E9F8-FF1C-4C9C-9880-E518F9992CBD}" srcOrd="3" destOrd="0" parTransId="{B2BDF3D9-8650-4B94-86F2-A29C6A83CC70}" sibTransId="{5467DE30-B025-449E-83A6-43FFA88C23DE}"/>
    <dgm:cxn modelId="{72D381EC-E1D8-42EE-8D26-AC6B1F20F3DA}" type="presOf" srcId="{4567E9F8-FF1C-4C9C-9880-E518F9992CBD}" destId="{D7039060-D175-4401-8F76-2CFB87EB5D9A}" srcOrd="0" destOrd="0" presId="urn:microsoft.com/office/officeart/2005/8/layout/hierarchy1"/>
    <dgm:cxn modelId="{4FB82AF5-F4BB-4D63-BE63-6BD0E70D312F}" type="presOf" srcId="{96BB1688-318A-4BCF-9F43-C5F7A0D0E954}" destId="{0DCB0257-2E8A-4A73-855A-DB7761CB3C8C}" srcOrd="0" destOrd="0" presId="urn:microsoft.com/office/officeart/2005/8/layout/hierarchy1"/>
    <dgm:cxn modelId="{5CDE83F9-E4C4-41EE-9997-ED125C6DCC31}" srcId="{96BB1688-318A-4BCF-9F43-C5F7A0D0E954}" destId="{8C19BF1A-9BDA-4B4C-91D1-FA534415CC9D}" srcOrd="2" destOrd="0" parTransId="{7BAF399B-78DA-4F31-BC87-16010936DA66}" sibTransId="{7CAAEF5D-1BDA-47BB-A36E-B3C7402F6B86}"/>
    <dgm:cxn modelId="{1B86E050-C411-4870-85C4-EE3A5E424248}" type="presParOf" srcId="{0DCB0257-2E8A-4A73-855A-DB7761CB3C8C}" destId="{00D1A8A4-30AC-44BE-822B-EEAA18D7D4AB}" srcOrd="0" destOrd="0" presId="urn:microsoft.com/office/officeart/2005/8/layout/hierarchy1"/>
    <dgm:cxn modelId="{600D5C6F-B0B2-4CF9-A2CC-6BCE7D5C2A79}" type="presParOf" srcId="{00D1A8A4-30AC-44BE-822B-EEAA18D7D4AB}" destId="{F978E98D-14A1-4F36-84E3-64A4B7406CED}" srcOrd="0" destOrd="0" presId="urn:microsoft.com/office/officeart/2005/8/layout/hierarchy1"/>
    <dgm:cxn modelId="{60C4E4FC-DC83-4ACF-8FB7-183C1CFECF79}" type="presParOf" srcId="{F978E98D-14A1-4F36-84E3-64A4B7406CED}" destId="{8E6C9518-ED7E-4CCC-B4BB-E2A45682AE2B}" srcOrd="0" destOrd="0" presId="urn:microsoft.com/office/officeart/2005/8/layout/hierarchy1"/>
    <dgm:cxn modelId="{F1635EBC-974D-468D-852D-AF0E28212525}" type="presParOf" srcId="{F978E98D-14A1-4F36-84E3-64A4B7406CED}" destId="{FEAC464E-51E4-4629-A0CC-9FBE44BF7B15}" srcOrd="1" destOrd="0" presId="urn:microsoft.com/office/officeart/2005/8/layout/hierarchy1"/>
    <dgm:cxn modelId="{ACC413E5-086D-4C8E-9A81-88E9858F03D1}" type="presParOf" srcId="{00D1A8A4-30AC-44BE-822B-EEAA18D7D4AB}" destId="{71316239-BE13-49B6-8880-B1692A627366}" srcOrd="1" destOrd="0" presId="urn:microsoft.com/office/officeart/2005/8/layout/hierarchy1"/>
    <dgm:cxn modelId="{D3358B15-BAAE-4670-A9EC-8A1F029B0EE0}" type="presParOf" srcId="{0DCB0257-2E8A-4A73-855A-DB7761CB3C8C}" destId="{C3834291-7679-4717-8319-1D47F8EA09C0}" srcOrd="1" destOrd="0" presId="urn:microsoft.com/office/officeart/2005/8/layout/hierarchy1"/>
    <dgm:cxn modelId="{E8E922FF-D059-4CBF-8FD5-407DAF1B2C66}" type="presParOf" srcId="{C3834291-7679-4717-8319-1D47F8EA09C0}" destId="{2D4B3EE1-8394-402E-AA7A-77960D3B7C28}" srcOrd="0" destOrd="0" presId="urn:microsoft.com/office/officeart/2005/8/layout/hierarchy1"/>
    <dgm:cxn modelId="{978F94A5-449F-45BD-A230-A78AB33C6D72}" type="presParOf" srcId="{2D4B3EE1-8394-402E-AA7A-77960D3B7C28}" destId="{32185306-7570-4116-BF27-88FDCB819B2D}" srcOrd="0" destOrd="0" presId="urn:microsoft.com/office/officeart/2005/8/layout/hierarchy1"/>
    <dgm:cxn modelId="{195F8730-1FB1-4F56-96E3-9CC6FED194EE}" type="presParOf" srcId="{2D4B3EE1-8394-402E-AA7A-77960D3B7C28}" destId="{A69882CF-6186-43E8-B01A-DA02A38A1404}" srcOrd="1" destOrd="0" presId="urn:microsoft.com/office/officeart/2005/8/layout/hierarchy1"/>
    <dgm:cxn modelId="{97D9B820-711F-40FE-8E3D-17EDF38113F7}" type="presParOf" srcId="{C3834291-7679-4717-8319-1D47F8EA09C0}" destId="{AA194D70-14DD-473A-A82B-DB2D6477CA33}" srcOrd="1" destOrd="0" presId="urn:microsoft.com/office/officeart/2005/8/layout/hierarchy1"/>
    <dgm:cxn modelId="{8E34505C-5584-468D-835A-19D9A5781A26}" type="presParOf" srcId="{0DCB0257-2E8A-4A73-855A-DB7761CB3C8C}" destId="{F1AA9599-F13F-43BC-90A0-CB7E13AE6AE8}" srcOrd="2" destOrd="0" presId="urn:microsoft.com/office/officeart/2005/8/layout/hierarchy1"/>
    <dgm:cxn modelId="{D384B72D-517A-4186-B24F-D39984AA9631}" type="presParOf" srcId="{F1AA9599-F13F-43BC-90A0-CB7E13AE6AE8}" destId="{AD3746C7-C754-4D46-AD34-B7C801BF49E2}" srcOrd="0" destOrd="0" presId="urn:microsoft.com/office/officeart/2005/8/layout/hierarchy1"/>
    <dgm:cxn modelId="{69864089-AFA3-4323-86B1-C99A1222B5F4}" type="presParOf" srcId="{AD3746C7-C754-4D46-AD34-B7C801BF49E2}" destId="{462363D7-0F61-4BDA-A2F8-EF21886A8D90}" srcOrd="0" destOrd="0" presId="urn:microsoft.com/office/officeart/2005/8/layout/hierarchy1"/>
    <dgm:cxn modelId="{F2E360CC-AC63-4595-9CD7-AE73AC4D584B}" type="presParOf" srcId="{AD3746C7-C754-4D46-AD34-B7C801BF49E2}" destId="{C0D0FD6B-F808-4445-B7EB-0124F03782BD}" srcOrd="1" destOrd="0" presId="urn:microsoft.com/office/officeart/2005/8/layout/hierarchy1"/>
    <dgm:cxn modelId="{F2EC97BA-FC4C-4697-8EFA-2EB18F490B54}" type="presParOf" srcId="{F1AA9599-F13F-43BC-90A0-CB7E13AE6AE8}" destId="{8977B774-9604-4ED5-883B-7DC0E378D95E}" srcOrd="1" destOrd="0" presId="urn:microsoft.com/office/officeart/2005/8/layout/hierarchy1"/>
    <dgm:cxn modelId="{5B33D397-D3EF-4392-AE3E-3BAF5C3C08AD}" type="presParOf" srcId="{0DCB0257-2E8A-4A73-855A-DB7761CB3C8C}" destId="{6B93B0EB-6BB5-4B64-AC6C-0AEB782CD392}" srcOrd="3" destOrd="0" presId="urn:microsoft.com/office/officeart/2005/8/layout/hierarchy1"/>
    <dgm:cxn modelId="{94F09F2D-6A6E-4355-BAE1-F016C5C67045}" type="presParOf" srcId="{6B93B0EB-6BB5-4B64-AC6C-0AEB782CD392}" destId="{EA874037-A3C9-41A2-92D2-6B3FE2C185D8}" srcOrd="0" destOrd="0" presId="urn:microsoft.com/office/officeart/2005/8/layout/hierarchy1"/>
    <dgm:cxn modelId="{1CD2E969-86EB-41C2-9AFD-FB4038880956}" type="presParOf" srcId="{EA874037-A3C9-41A2-92D2-6B3FE2C185D8}" destId="{4B1786DB-8A63-457B-8B87-1AE8BF14C41C}" srcOrd="0" destOrd="0" presId="urn:microsoft.com/office/officeart/2005/8/layout/hierarchy1"/>
    <dgm:cxn modelId="{8FA6829E-9CC2-47FF-A653-602BAE6D78D8}" type="presParOf" srcId="{EA874037-A3C9-41A2-92D2-6B3FE2C185D8}" destId="{D7039060-D175-4401-8F76-2CFB87EB5D9A}" srcOrd="1" destOrd="0" presId="urn:microsoft.com/office/officeart/2005/8/layout/hierarchy1"/>
    <dgm:cxn modelId="{6C5FED75-1698-4299-890A-D58D68E787CF}" type="presParOf" srcId="{6B93B0EB-6BB5-4B64-AC6C-0AEB782CD392}" destId="{57DB9CAF-9B3E-44A3-861C-C0EE2C8E64C6}"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69866D2-27EB-4F9A-8424-B73A4DEC8256}" type="doc">
      <dgm:prSet loTypeId="urn:microsoft.com/office/officeart/2005/8/layout/process1" loCatId="process" qsTypeId="urn:microsoft.com/office/officeart/2005/8/quickstyle/simple1" qsCatId="simple" csTypeId="urn:microsoft.com/office/officeart/2005/8/colors/colorful4" csCatId="colorful" phldr="1"/>
      <dgm:spPr/>
    </dgm:pt>
    <dgm:pt modelId="{28458085-DE70-403E-A593-28F2C84A7355}">
      <dgm:prSet phldrT="[Text]" custT="1"/>
      <dgm:spPr>
        <a:solidFill>
          <a:schemeClr val="bg1"/>
        </a:solidFill>
        <a:ln w="76200">
          <a:solidFill>
            <a:srgbClr val="FF2F92"/>
          </a:solidFill>
        </a:ln>
      </dgm:spPr>
      <dgm:t>
        <a:bodyPr/>
        <a:lstStyle/>
        <a:p>
          <a:pPr algn="ctr"/>
          <a:r>
            <a:rPr lang="en-US" sz="2400" b="1">
              <a:solidFill>
                <a:schemeClr val="tx1"/>
              </a:solidFill>
            </a:rPr>
            <a:t>1</a:t>
          </a:r>
          <a:r>
            <a:rPr lang="en-US" sz="2400" b="1" baseline="30000">
              <a:solidFill>
                <a:schemeClr val="tx1"/>
              </a:solidFill>
            </a:rPr>
            <a:t>st</a:t>
          </a:r>
          <a:r>
            <a:rPr lang="en-US" sz="2400" b="1">
              <a:solidFill>
                <a:schemeClr val="tx1"/>
              </a:solidFill>
            </a:rPr>
            <a:t> Line</a:t>
          </a:r>
          <a:r>
            <a:rPr lang="en-US" sz="2000">
              <a:solidFill>
                <a:schemeClr val="tx1"/>
              </a:solidFill>
            </a:rPr>
            <a:t>	</a:t>
          </a:r>
        </a:p>
      </dgm:t>
    </dgm:pt>
    <dgm:pt modelId="{DE220FF4-2AFE-4985-AF72-879EEA4072DD}" type="parTrans" cxnId="{401523BF-D0E0-454D-AFFA-E3DB029B4892}">
      <dgm:prSet/>
      <dgm:spPr/>
      <dgm:t>
        <a:bodyPr/>
        <a:lstStyle/>
        <a:p>
          <a:endParaRPr lang="en-US"/>
        </a:p>
      </dgm:t>
    </dgm:pt>
    <dgm:pt modelId="{CC584C45-86E6-48ED-A223-30822A492C8B}" type="sibTrans" cxnId="{401523BF-D0E0-454D-AFFA-E3DB029B4892}">
      <dgm:prSet/>
      <dgm:spPr>
        <a:solidFill>
          <a:srgbClr val="FF2F92"/>
        </a:solidFill>
      </dgm:spPr>
      <dgm:t>
        <a:bodyPr/>
        <a:lstStyle/>
        <a:p>
          <a:endParaRPr lang="en-US"/>
        </a:p>
      </dgm:t>
    </dgm:pt>
    <dgm:pt modelId="{B77F3913-424E-4F3F-95A2-35DEF4A1560C}">
      <dgm:prSet phldrT="[Text]" custT="1"/>
      <dgm:spPr>
        <a:solidFill>
          <a:schemeClr val="bg1"/>
        </a:solidFill>
        <a:ln w="76200">
          <a:solidFill>
            <a:srgbClr val="FF2F92"/>
          </a:solidFill>
        </a:ln>
      </dgm:spPr>
      <dgm:t>
        <a:bodyPr/>
        <a:lstStyle/>
        <a:p>
          <a:r>
            <a:rPr lang="en-US" sz="2400" b="1">
              <a:solidFill>
                <a:schemeClr val="tx1"/>
              </a:solidFill>
              <a:latin typeface="Arial" panose="020B0604020202020204" pitchFamily="34" charset="0"/>
              <a:cs typeface="Arial" panose="020B0604020202020204" pitchFamily="34" charset="0"/>
            </a:rPr>
            <a:t>2</a:t>
          </a:r>
          <a:r>
            <a:rPr lang="en-US" sz="2400" b="1" baseline="30000">
              <a:solidFill>
                <a:schemeClr val="tx1"/>
              </a:solidFill>
              <a:latin typeface="Arial" panose="020B0604020202020204" pitchFamily="34" charset="0"/>
              <a:cs typeface="Arial" panose="020B0604020202020204" pitchFamily="34" charset="0"/>
            </a:rPr>
            <a:t>nd</a:t>
          </a:r>
          <a:r>
            <a:rPr lang="en-US" sz="2400" b="1">
              <a:solidFill>
                <a:schemeClr val="tx1"/>
              </a:solidFill>
              <a:latin typeface="Arial" panose="020B0604020202020204" pitchFamily="34" charset="0"/>
              <a:cs typeface="Arial" panose="020B0604020202020204" pitchFamily="34" charset="0"/>
            </a:rPr>
            <a:t> line</a:t>
          </a:r>
        </a:p>
      </dgm:t>
    </dgm:pt>
    <dgm:pt modelId="{C68F9AA4-EF54-4AF2-8FB5-CE824A76F979}" type="parTrans" cxnId="{943D41DB-458B-4762-A572-61FA3C3BCF40}">
      <dgm:prSet/>
      <dgm:spPr/>
      <dgm:t>
        <a:bodyPr/>
        <a:lstStyle/>
        <a:p>
          <a:endParaRPr lang="en-US"/>
        </a:p>
      </dgm:t>
    </dgm:pt>
    <dgm:pt modelId="{76A3B0C1-EF81-49C5-85C9-90733FB2FC81}" type="sibTrans" cxnId="{943D41DB-458B-4762-A572-61FA3C3BCF40}">
      <dgm:prSet/>
      <dgm:spPr>
        <a:solidFill>
          <a:srgbClr val="FF2F92"/>
        </a:solidFill>
      </dgm:spPr>
      <dgm:t>
        <a:bodyPr/>
        <a:lstStyle/>
        <a:p>
          <a:endParaRPr lang="en-US"/>
        </a:p>
      </dgm:t>
    </dgm:pt>
    <dgm:pt modelId="{22B752A5-685A-46AA-908F-890AD8CAFD7A}">
      <dgm:prSet phldrT="[Text]" custT="1"/>
      <dgm:spPr>
        <a:solidFill>
          <a:schemeClr val="bg1"/>
        </a:solidFill>
        <a:ln w="76200">
          <a:solidFill>
            <a:srgbClr val="FF2F92"/>
          </a:solidFill>
        </a:ln>
      </dgm:spPr>
      <dgm:t>
        <a:bodyPr/>
        <a:lstStyle/>
        <a:p>
          <a:r>
            <a:rPr lang="en-US" sz="2400" b="1">
              <a:solidFill>
                <a:schemeClr val="tx1"/>
              </a:solidFill>
              <a:latin typeface="Arial" panose="020B0604020202020204" pitchFamily="34" charset="0"/>
              <a:cs typeface="Arial" panose="020B0604020202020204" pitchFamily="34" charset="0"/>
            </a:rPr>
            <a:t>3rd line</a:t>
          </a:r>
        </a:p>
      </dgm:t>
    </dgm:pt>
    <dgm:pt modelId="{27048E02-E684-4B2D-9C8F-5B89E87856B5}" type="parTrans" cxnId="{206FD2F4-7EB9-495E-BA98-66304BFA2666}">
      <dgm:prSet/>
      <dgm:spPr/>
      <dgm:t>
        <a:bodyPr/>
        <a:lstStyle/>
        <a:p>
          <a:endParaRPr lang="en-US"/>
        </a:p>
      </dgm:t>
    </dgm:pt>
    <dgm:pt modelId="{22F9E16F-AD90-4006-B593-9B61EFDF610D}" type="sibTrans" cxnId="{206FD2F4-7EB9-495E-BA98-66304BFA2666}">
      <dgm:prSet/>
      <dgm:spPr/>
      <dgm:t>
        <a:bodyPr/>
        <a:lstStyle/>
        <a:p>
          <a:endParaRPr lang="en-US"/>
        </a:p>
      </dgm:t>
    </dgm:pt>
    <dgm:pt modelId="{0E0B8721-B7FF-4C50-A927-04D0A112C5D0}" type="pres">
      <dgm:prSet presAssocID="{A69866D2-27EB-4F9A-8424-B73A4DEC8256}" presName="Name0" presStyleCnt="0">
        <dgm:presLayoutVars>
          <dgm:dir/>
          <dgm:resizeHandles val="exact"/>
        </dgm:presLayoutVars>
      </dgm:prSet>
      <dgm:spPr/>
    </dgm:pt>
    <dgm:pt modelId="{EFD161A3-CB64-45F1-8EE6-A4D6B6114DB8}" type="pres">
      <dgm:prSet presAssocID="{28458085-DE70-403E-A593-28F2C84A7355}" presName="node" presStyleLbl="node1" presStyleIdx="0" presStyleCnt="3" custLinFactNeighborY="-1323">
        <dgm:presLayoutVars>
          <dgm:bulletEnabled val="1"/>
        </dgm:presLayoutVars>
      </dgm:prSet>
      <dgm:spPr/>
    </dgm:pt>
    <dgm:pt modelId="{E2AB3CAE-5EA0-4C03-9948-5CADBD640F00}" type="pres">
      <dgm:prSet presAssocID="{CC584C45-86E6-48ED-A223-30822A492C8B}" presName="sibTrans" presStyleLbl="sibTrans2D1" presStyleIdx="0" presStyleCnt="2"/>
      <dgm:spPr/>
    </dgm:pt>
    <dgm:pt modelId="{41BB77B7-7ECC-4A13-A28E-B255E9025AC3}" type="pres">
      <dgm:prSet presAssocID="{CC584C45-86E6-48ED-A223-30822A492C8B}" presName="connectorText" presStyleLbl="sibTrans2D1" presStyleIdx="0" presStyleCnt="2"/>
      <dgm:spPr/>
    </dgm:pt>
    <dgm:pt modelId="{A16FA872-F8BF-4EF4-8716-531C62C000B7}" type="pres">
      <dgm:prSet presAssocID="{B77F3913-424E-4F3F-95A2-35DEF4A1560C}" presName="node" presStyleLbl="node1" presStyleIdx="1" presStyleCnt="3" custLinFactNeighborY="-1323">
        <dgm:presLayoutVars>
          <dgm:bulletEnabled val="1"/>
        </dgm:presLayoutVars>
      </dgm:prSet>
      <dgm:spPr/>
    </dgm:pt>
    <dgm:pt modelId="{2A4DDAAE-BDB6-4D2D-9C9A-4F682785BAE3}" type="pres">
      <dgm:prSet presAssocID="{76A3B0C1-EF81-49C5-85C9-90733FB2FC81}" presName="sibTrans" presStyleLbl="sibTrans2D1" presStyleIdx="1" presStyleCnt="2"/>
      <dgm:spPr/>
    </dgm:pt>
    <dgm:pt modelId="{85954EE5-47BD-4325-B449-1CD277ED1D2C}" type="pres">
      <dgm:prSet presAssocID="{76A3B0C1-EF81-49C5-85C9-90733FB2FC81}" presName="connectorText" presStyleLbl="sibTrans2D1" presStyleIdx="1" presStyleCnt="2"/>
      <dgm:spPr/>
    </dgm:pt>
    <dgm:pt modelId="{CA6F9EBC-EF4F-434B-990F-7604BCE7992E}" type="pres">
      <dgm:prSet presAssocID="{22B752A5-685A-46AA-908F-890AD8CAFD7A}" presName="node" presStyleLbl="node1" presStyleIdx="2" presStyleCnt="3" custLinFactNeighborY="-1323">
        <dgm:presLayoutVars>
          <dgm:bulletEnabled val="1"/>
        </dgm:presLayoutVars>
      </dgm:prSet>
      <dgm:spPr/>
    </dgm:pt>
  </dgm:ptLst>
  <dgm:cxnLst>
    <dgm:cxn modelId="{0C5E0A15-241B-492A-84B9-05D057FE4784}" type="presOf" srcId="{B77F3913-424E-4F3F-95A2-35DEF4A1560C}" destId="{A16FA872-F8BF-4EF4-8716-531C62C000B7}" srcOrd="0" destOrd="0" presId="urn:microsoft.com/office/officeart/2005/8/layout/process1"/>
    <dgm:cxn modelId="{6C83A134-7AE2-4305-BCB2-7B526942F974}" type="presOf" srcId="{28458085-DE70-403E-A593-28F2C84A7355}" destId="{EFD161A3-CB64-45F1-8EE6-A4D6B6114DB8}" srcOrd="0" destOrd="0" presId="urn:microsoft.com/office/officeart/2005/8/layout/process1"/>
    <dgm:cxn modelId="{2AD42C58-9719-49D1-8206-6F6819250881}" type="presOf" srcId="{76A3B0C1-EF81-49C5-85C9-90733FB2FC81}" destId="{85954EE5-47BD-4325-B449-1CD277ED1D2C}" srcOrd="1" destOrd="0" presId="urn:microsoft.com/office/officeart/2005/8/layout/process1"/>
    <dgm:cxn modelId="{CF234777-05E2-4156-8BF6-4096023BDB0B}" type="presOf" srcId="{CC584C45-86E6-48ED-A223-30822A492C8B}" destId="{E2AB3CAE-5EA0-4C03-9948-5CADBD640F00}" srcOrd="0" destOrd="0" presId="urn:microsoft.com/office/officeart/2005/8/layout/process1"/>
    <dgm:cxn modelId="{1942297E-8CFB-4056-8205-4476FC126D59}" type="presOf" srcId="{A69866D2-27EB-4F9A-8424-B73A4DEC8256}" destId="{0E0B8721-B7FF-4C50-A927-04D0A112C5D0}" srcOrd="0" destOrd="0" presId="urn:microsoft.com/office/officeart/2005/8/layout/process1"/>
    <dgm:cxn modelId="{803A6A7F-2923-4EF6-87D2-F4975812A52D}" type="presOf" srcId="{CC584C45-86E6-48ED-A223-30822A492C8B}" destId="{41BB77B7-7ECC-4A13-A28E-B255E9025AC3}" srcOrd="1" destOrd="0" presId="urn:microsoft.com/office/officeart/2005/8/layout/process1"/>
    <dgm:cxn modelId="{8AFA08A5-A89E-4DFF-937B-3C2A28469E64}" type="presOf" srcId="{76A3B0C1-EF81-49C5-85C9-90733FB2FC81}" destId="{2A4DDAAE-BDB6-4D2D-9C9A-4F682785BAE3}" srcOrd="0" destOrd="0" presId="urn:microsoft.com/office/officeart/2005/8/layout/process1"/>
    <dgm:cxn modelId="{401523BF-D0E0-454D-AFFA-E3DB029B4892}" srcId="{A69866D2-27EB-4F9A-8424-B73A4DEC8256}" destId="{28458085-DE70-403E-A593-28F2C84A7355}" srcOrd="0" destOrd="0" parTransId="{DE220FF4-2AFE-4985-AF72-879EEA4072DD}" sibTransId="{CC584C45-86E6-48ED-A223-30822A492C8B}"/>
    <dgm:cxn modelId="{943D41DB-458B-4762-A572-61FA3C3BCF40}" srcId="{A69866D2-27EB-4F9A-8424-B73A4DEC8256}" destId="{B77F3913-424E-4F3F-95A2-35DEF4A1560C}" srcOrd="1" destOrd="0" parTransId="{C68F9AA4-EF54-4AF2-8FB5-CE824A76F979}" sibTransId="{76A3B0C1-EF81-49C5-85C9-90733FB2FC81}"/>
    <dgm:cxn modelId="{206FD2F4-7EB9-495E-BA98-66304BFA2666}" srcId="{A69866D2-27EB-4F9A-8424-B73A4DEC8256}" destId="{22B752A5-685A-46AA-908F-890AD8CAFD7A}" srcOrd="2" destOrd="0" parTransId="{27048E02-E684-4B2D-9C8F-5B89E87856B5}" sibTransId="{22F9E16F-AD90-4006-B593-9B61EFDF610D}"/>
    <dgm:cxn modelId="{65BEC0F6-2DF5-4798-A143-A6260B878566}" type="presOf" srcId="{22B752A5-685A-46AA-908F-890AD8CAFD7A}" destId="{CA6F9EBC-EF4F-434B-990F-7604BCE7992E}" srcOrd="0" destOrd="0" presId="urn:microsoft.com/office/officeart/2005/8/layout/process1"/>
    <dgm:cxn modelId="{44A1DF8F-DA2E-4FC8-A606-5967ECB3EA29}" type="presParOf" srcId="{0E0B8721-B7FF-4C50-A927-04D0A112C5D0}" destId="{EFD161A3-CB64-45F1-8EE6-A4D6B6114DB8}" srcOrd="0" destOrd="0" presId="urn:microsoft.com/office/officeart/2005/8/layout/process1"/>
    <dgm:cxn modelId="{CA884F7A-2006-479C-A04D-4850CCE4FFB8}" type="presParOf" srcId="{0E0B8721-B7FF-4C50-A927-04D0A112C5D0}" destId="{E2AB3CAE-5EA0-4C03-9948-5CADBD640F00}" srcOrd="1" destOrd="0" presId="urn:microsoft.com/office/officeart/2005/8/layout/process1"/>
    <dgm:cxn modelId="{FC9BE873-C06D-4986-A720-0BD20177E729}" type="presParOf" srcId="{E2AB3CAE-5EA0-4C03-9948-5CADBD640F00}" destId="{41BB77B7-7ECC-4A13-A28E-B255E9025AC3}" srcOrd="0" destOrd="0" presId="urn:microsoft.com/office/officeart/2005/8/layout/process1"/>
    <dgm:cxn modelId="{8999930F-73BA-478E-97E2-E8FD50A1DA83}" type="presParOf" srcId="{0E0B8721-B7FF-4C50-A927-04D0A112C5D0}" destId="{A16FA872-F8BF-4EF4-8716-531C62C000B7}" srcOrd="2" destOrd="0" presId="urn:microsoft.com/office/officeart/2005/8/layout/process1"/>
    <dgm:cxn modelId="{396C6360-A334-4414-97E5-C01AD7CFE67B}" type="presParOf" srcId="{0E0B8721-B7FF-4C50-A927-04D0A112C5D0}" destId="{2A4DDAAE-BDB6-4D2D-9C9A-4F682785BAE3}" srcOrd="3" destOrd="0" presId="urn:microsoft.com/office/officeart/2005/8/layout/process1"/>
    <dgm:cxn modelId="{C64241F9-6750-455D-A54A-245FF07AC6EE}" type="presParOf" srcId="{2A4DDAAE-BDB6-4D2D-9C9A-4F682785BAE3}" destId="{85954EE5-47BD-4325-B449-1CD277ED1D2C}" srcOrd="0" destOrd="0" presId="urn:microsoft.com/office/officeart/2005/8/layout/process1"/>
    <dgm:cxn modelId="{D4D01259-A1C5-4316-A2AF-19E8AB940FF6}" type="presParOf" srcId="{0E0B8721-B7FF-4C50-A927-04D0A112C5D0}" destId="{CA6F9EBC-EF4F-434B-990F-7604BCE7992E}"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69866D2-27EB-4F9A-8424-B73A4DEC8256}" type="doc">
      <dgm:prSet loTypeId="urn:microsoft.com/office/officeart/2005/8/layout/process1" loCatId="process" qsTypeId="urn:microsoft.com/office/officeart/2005/8/quickstyle/simple1" qsCatId="simple" csTypeId="urn:microsoft.com/office/officeart/2005/8/colors/accent1_2" csCatId="accent1" phldr="1"/>
      <dgm:spPr/>
    </dgm:pt>
    <dgm:pt modelId="{28458085-DE70-403E-A593-28F2C84A7355}">
      <dgm:prSet phldrT="[Text]" custT="1"/>
      <dgm:spPr>
        <a:solidFill>
          <a:srgbClr val="BD8AEF"/>
        </a:solidFill>
      </dgm:spPr>
      <dgm:t>
        <a:bodyPr/>
        <a:lstStyle/>
        <a:p>
          <a:pPr algn="ctr">
            <a:spcAft>
              <a:spcPts val="0"/>
            </a:spcAft>
          </a:pPr>
          <a:r>
            <a:rPr lang="en-US" sz="2000"/>
            <a:t>Gemcitabine</a:t>
          </a:r>
        </a:p>
        <a:p>
          <a:pPr algn="ctr">
            <a:spcAft>
              <a:spcPts val="0"/>
            </a:spcAft>
          </a:pPr>
          <a:r>
            <a:rPr lang="en-US" sz="2000"/>
            <a:t>nab-Paclitaxel	</a:t>
          </a:r>
        </a:p>
      </dgm:t>
    </dgm:pt>
    <dgm:pt modelId="{DE220FF4-2AFE-4985-AF72-879EEA4072DD}" type="parTrans" cxnId="{401523BF-D0E0-454D-AFFA-E3DB029B4892}">
      <dgm:prSet/>
      <dgm:spPr/>
      <dgm:t>
        <a:bodyPr/>
        <a:lstStyle/>
        <a:p>
          <a:endParaRPr lang="en-US"/>
        </a:p>
      </dgm:t>
    </dgm:pt>
    <dgm:pt modelId="{CC584C45-86E6-48ED-A223-30822A492C8B}" type="sibTrans" cxnId="{401523BF-D0E0-454D-AFFA-E3DB029B4892}">
      <dgm:prSet/>
      <dgm:spPr>
        <a:solidFill>
          <a:srgbClr val="F4BDFF"/>
        </a:solidFill>
      </dgm:spPr>
      <dgm:t>
        <a:bodyPr/>
        <a:lstStyle/>
        <a:p>
          <a:endParaRPr lang="en-US"/>
        </a:p>
      </dgm:t>
    </dgm:pt>
    <dgm:pt modelId="{B77F3913-424E-4F3F-95A2-35DEF4A1560C}">
      <dgm:prSet phldrT="[Text]" custT="1"/>
      <dgm:spPr>
        <a:solidFill>
          <a:srgbClr val="BD8AEF"/>
        </a:solidFill>
      </dgm:spPr>
      <dgm:t>
        <a:bodyPr/>
        <a:lstStyle/>
        <a:p>
          <a:r>
            <a:rPr lang="en-US" sz="2000" b="0">
              <a:latin typeface="Arial" panose="020B0604020202020204" pitchFamily="34" charset="0"/>
              <a:cs typeface="Arial" panose="020B0604020202020204" pitchFamily="34" charset="0"/>
            </a:rPr>
            <a:t>Nanoliposomal irinotecan/5-FU</a:t>
          </a:r>
        </a:p>
      </dgm:t>
    </dgm:pt>
    <dgm:pt modelId="{C68F9AA4-EF54-4AF2-8FB5-CE824A76F979}" type="parTrans" cxnId="{943D41DB-458B-4762-A572-61FA3C3BCF40}">
      <dgm:prSet/>
      <dgm:spPr/>
      <dgm:t>
        <a:bodyPr/>
        <a:lstStyle/>
        <a:p>
          <a:endParaRPr lang="en-US"/>
        </a:p>
      </dgm:t>
    </dgm:pt>
    <dgm:pt modelId="{76A3B0C1-EF81-49C5-85C9-90733FB2FC81}" type="sibTrans" cxnId="{943D41DB-458B-4762-A572-61FA3C3BCF40}">
      <dgm:prSet/>
      <dgm:spPr>
        <a:solidFill>
          <a:srgbClr val="F4BDFF"/>
        </a:solidFill>
      </dgm:spPr>
      <dgm:t>
        <a:bodyPr/>
        <a:lstStyle/>
        <a:p>
          <a:endParaRPr lang="en-US"/>
        </a:p>
      </dgm:t>
    </dgm:pt>
    <dgm:pt modelId="{22B752A5-685A-46AA-908F-890AD8CAFD7A}">
      <dgm:prSet phldrT="[Text]" custT="1"/>
      <dgm:spPr>
        <a:solidFill>
          <a:srgbClr val="BD8AEF"/>
        </a:solidFill>
      </dgm:spPr>
      <dgm:t>
        <a:bodyPr/>
        <a:lstStyle/>
        <a:p>
          <a:r>
            <a:rPr lang="en-US" sz="2400" b="0">
              <a:latin typeface="Arial" panose="020B0604020202020204" pitchFamily="34" charset="0"/>
              <a:cs typeface="Arial" panose="020B0604020202020204" pitchFamily="34" charset="0"/>
            </a:rPr>
            <a:t>FOLFOX</a:t>
          </a:r>
        </a:p>
      </dgm:t>
    </dgm:pt>
    <dgm:pt modelId="{27048E02-E684-4B2D-9C8F-5B89E87856B5}" type="parTrans" cxnId="{206FD2F4-7EB9-495E-BA98-66304BFA2666}">
      <dgm:prSet/>
      <dgm:spPr/>
      <dgm:t>
        <a:bodyPr/>
        <a:lstStyle/>
        <a:p>
          <a:endParaRPr lang="en-US"/>
        </a:p>
      </dgm:t>
    </dgm:pt>
    <dgm:pt modelId="{22F9E16F-AD90-4006-B593-9B61EFDF610D}" type="sibTrans" cxnId="{206FD2F4-7EB9-495E-BA98-66304BFA2666}">
      <dgm:prSet/>
      <dgm:spPr/>
      <dgm:t>
        <a:bodyPr/>
        <a:lstStyle/>
        <a:p>
          <a:endParaRPr lang="en-US"/>
        </a:p>
      </dgm:t>
    </dgm:pt>
    <dgm:pt modelId="{0E0B8721-B7FF-4C50-A927-04D0A112C5D0}" type="pres">
      <dgm:prSet presAssocID="{A69866D2-27EB-4F9A-8424-B73A4DEC8256}" presName="Name0" presStyleCnt="0">
        <dgm:presLayoutVars>
          <dgm:dir/>
          <dgm:resizeHandles val="exact"/>
        </dgm:presLayoutVars>
      </dgm:prSet>
      <dgm:spPr/>
    </dgm:pt>
    <dgm:pt modelId="{EFD161A3-CB64-45F1-8EE6-A4D6B6114DB8}" type="pres">
      <dgm:prSet presAssocID="{28458085-DE70-403E-A593-28F2C84A7355}" presName="node" presStyleLbl="node1" presStyleIdx="0" presStyleCnt="3" custLinFactNeighborY="-1323">
        <dgm:presLayoutVars>
          <dgm:bulletEnabled val="1"/>
        </dgm:presLayoutVars>
      </dgm:prSet>
      <dgm:spPr/>
    </dgm:pt>
    <dgm:pt modelId="{E2AB3CAE-5EA0-4C03-9948-5CADBD640F00}" type="pres">
      <dgm:prSet presAssocID="{CC584C45-86E6-48ED-A223-30822A492C8B}" presName="sibTrans" presStyleLbl="sibTrans2D1" presStyleIdx="0" presStyleCnt="2"/>
      <dgm:spPr/>
    </dgm:pt>
    <dgm:pt modelId="{41BB77B7-7ECC-4A13-A28E-B255E9025AC3}" type="pres">
      <dgm:prSet presAssocID="{CC584C45-86E6-48ED-A223-30822A492C8B}" presName="connectorText" presStyleLbl="sibTrans2D1" presStyleIdx="0" presStyleCnt="2"/>
      <dgm:spPr/>
    </dgm:pt>
    <dgm:pt modelId="{A16FA872-F8BF-4EF4-8716-531C62C000B7}" type="pres">
      <dgm:prSet presAssocID="{B77F3913-424E-4F3F-95A2-35DEF4A1560C}" presName="node" presStyleLbl="node1" presStyleIdx="1" presStyleCnt="3" custLinFactNeighborY="-1323">
        <dgm:presLayoutVars>
          <dgm:bulletEnabled val="1"/>
        </dgm:presLayoutVars>
      </dgm:prSet>
      <dgm:spPr/>
    </dgm:pt>
    <dgm:pt modelId="{2A4DDAAE-BDB6-4D2D-9C9A-4F682785BAE3}" type="pres">
      <dgm:prSet presAssocID="{76A3B0C1-EF81-49C5-85C9-90733FB2FC81}" presName="sibTrans" presStyleLbl="sibTrans2D1" presStyleIdx="1" presStyleCnt="2"/>
      <dgm:spPr/>
    </dgm:pt>
    <dgm:pt modelId="{85954EE5-47BD-4325-B449-1CD277ED1D2C}" type="pres">
      <dgm:prSet presAssocID="{76A3B0C1-EF81-49C5-85C9-90733FB2FC81}" presName="connectorText" presStyleLbl="sibTrans2D1" presStyleIdx="1" presStyleCnt="2"/>
      <dgm:spPr/>
    </dgm:pt>
    <dgm:pt modelId="{CA6F9EBC-EF4F-434B-990F-7604BCE7992E}" type="pres">
      <dgm:prSet presAssocID="{22B752A5-685A-46AA-908F-890AD8CAFD7A}" presName="node" presStyleLbl="node1" presStyleIdx="2" presStyleCnt="3" custLinFactNeighborY="-1323">
        <dgm:presLayoutVars>
          <dgm:bulletEnabled val="1"/>
        </dgm:presLayoutVars>
      </dgm:prSet>
      <dgm:spPr/>
    </dgm:pt>
  </dgm:ptLst>
  <dgm:cxnLst>
    <dgm:cxn modelId="{0C5E0A15-241B-492A-84B9-05D057FE4784}" type="presOf" srcId="{B77F3913-424E-4F3F-95A2-35DEF4A1560C}" destId="{A16FA872-F8BF-4EF4-8716-531C62C000B7}" srcOrd="0" destOrd="0" presId="urn:microsoft.com/office/officeart/2005/8/layout/process1"/>
    <dgm:cxn modelId="{6C83A134-7AE2-4305-BCB2-7B526942F974}" type="presOf" srcId="{28458085-DE70-403E-A593-28F2C84A7355}" destId="{EFD161A3-CB64-45F1-8EE6-A4D6B6114DB8}" srcOrd="0" destOrd="0" presId="urn:microsoft.com/office/officeart/2005/8/layout/process1"/>
    <dgm:cxn modelId="{2AD42C58-9719-49D1-8206-6F6819250881}" type="presOf" srcId="{76A3B0C1-EF81-49C5-85C9-90733FB2FC81}" destId="{85954EE5-47BD-4325-B449-1CD277ED1D2C}" srcOrd="1" destOrd="0" presId="urn:microsoft.com/office/officeart/2005/8/layout/process1"/>
    <dgm:cxn modelId="{CF234777-05E2-4156-8BF6-4096023BDB0B}" type="presOf" srcId="{CC584C45-86E6-48ED-A223-30822A492C8B}" destId="{E2AB3CAE-5EA0-4C03-9948-5CADBD640F00}" srcOrd="0" destOrd="0" presId="urn:microsoft.com/office/officeart/2005/8/layout/process1"/>
    <dgm:cxn modelId="{1942297E-8CFB-4056-8205-4476FC126D59}" type="presOf" srcId="{A69866D2-27EB-4F9A-8424-B73A4DEC8256}" destId="{0E0B8721-B7FF-4C50-A927-04D0A112C5D0}" srcOrd="0" destOrd="0" presId="urn:microsoft.com/office/officeart/2005/8/layout/process1"/>
    <dgm:cxn modelId="{803A6A7F-2923-4EF6-87D2-F4975812A52D}" type="presOf" srcId="{CC584C45-86E6-48ED-A223-30822A492C8B}" destId="{41BB77B7-7ECC-4A13-A28E-B255E9025AC3}" srcOrd="1" destOrd="0" presId="urn:microsoft.com/office/officeart/2005/8/layout/process1"/>
    <dgm:cxn modelId="{8AFA08A5-A89E-4DFF-937B-3C2A28469E64}" type="presOf" srcId="{76A3B0C1-EF81-49C5-85C9-90733FB2FC81}" destId="{2A4DDAAE-BDB6-4D2D-9C9A-4F682785BAE3}" srcOrd="0" destOrd="0" presId="urn:microsoft.com/office/officeart/2005/8/layout/process1"/>
    <dgm:cxn modelId="{401523BF-D0E0-454D-AFFA-E3DB029B4892}" srcId="{A69866D2-27EB-4F9A-8424-B73A4DEC8256}" destId="{28458085-DE70-403E-A593-28F2C84A7355}" srcOrd="0" destOrd="0" parTransId="{DE220FF4-2AFE-4985-AF72-879EEA4072DD}" sibTransId="{CC584C45-86E6-48ED-A223-30822A492C8B}"/>
    <dgm:cxn modelId="{943D41DB-458B-4762-A572-61FA3C3BCF40}" srcId="{A69866D2-27EB-4F9A-8424-B73A4DEC8256}" destId="{B77F3913-424E-4F3F-95A2-35DEF4A1560C}" srcOrd="1" destOrd="0" parTransId="{C68F9AA4-EF54-4AF2-8FB5-CE824A76F979}" sibTransId="{76A3B0C1-EF81-49C5-85C9-90733FB2FC81}"/>
    <dgm:cxn modelId="{206FD2F4-7EB9-495E-BA98-66304BFA2666}" srcId="{A69866D2-27EB-4F9A-8424-B73A4DEC8256}" destId="{22B752A5-685A-46AA-908F-890AD8CAFD7A}" srcOrd="2" destOrd="0" parTransId="{27048E02-E684-4B2D-9C8F-5B89E87856B5}" sibTransId="{22F9E16F-AD90-4006-B593-9B61EFDF610D}"/>
    <dgm:cxn modelId="{65BEC0F6-2DF5-4798-A143-A6260B878566}" type="presOf" srcId="{22B752A5-685A-46AA-908F-890AD8CAFD7A}" destId="{CA6F9EBC-EF4F-434B-990F-7604BCE7992E}" srcOrd="0" destOrd="0" presId="urn:microsoft.com/office/officeart/2005/8/layout/process1"/>
    <dgm:cxn modelId="{44A1DF8F-DA2E-4FC8-A606-5967ECB3EA29}" type="presParOf" srcId="{0E0B8721-B7FF-4C50-A927-04D0A112C5D0}" destId="{EFD161A3-CB64-45F1-8EE6-A4D6B6114DB8}" srcOrd="0" destOrd="0" presId="urn:microsoft.com/office/officeart/2005/8/layout/process1"/>
    <dgm:cxn modelId="{CA884F7A-2006-479C-A04D-4850CCE4FFB8}" type="presParOf" srcId="{0E0B8721-B7FF-4C50-A927-04D0A112C5D0}" destId="{E2AB3CAE-5EA0-4C03-9948-5CADBD640F00}" srcOrd="1" destOrd="0" presId="urn:microsoft.com/office/officeart/2005/8/layout/process1"/>
    <dgm:cxn modelId="{FC9BE873-C06D-4986-A720-0BD20177E729}" type="presParOf" srcId="{E2AB3CAE-5EA0-4C03-9948-5CADBD640F00}" destId="{41BB77B7-7ECC-4A13-A28E-B255E9025AC3}" srcOrd="0" destOrd="0" presId="urn:microsoft.com/office/officeart/2005/8/layout/process1"/>
    <dgm:cxn modelId="{8999930F-73BA-478E-97E2-E8FD50A1DA83}" type="presParOf" srcId="{0E0B8721-B7FF-4C50-A927-04D0A112C5D0}" destId="{A16FA872-F8BF-4EF4-8716-531C62C000B7}" srcOrd="2" destOrd="0" presId="urn:microsoft.com/office/officeart/2005/8/layout/process1"/>
    <dgm:cxn modelId="{396C6360-A334-4414-97E5-C01AD7CFE67B}" type="presParOf" srcId="{0E0B8721-B7FF-4C50-A927-04D0A112C5D0}" destId="{2A4DDAAE-BDB6-4D2D-9C9A-4F682785BAE3}" srcOrd="3" destOrd="0" presId="urn:microsoft.com/office/officeart/2005/8/layout/process1"/>
    <dgm:cxn modelId="{C64241F9-6750-455D-A54A-245FF07AC6EE}" type="presParOf" srcId="{2A4DDAAE-BDB6-4D2D-9C9A-4F682785BAE3}" destId="{85954EE5-47BD-4325-B449-1CD277ED1D2C}" srcOrd="0" destOrd="0" presId="urn:microsoft.com/office/officeart/2005/8/layout/process1"/>
    <dgm:cxn modelId="{D4D01259-A1C5-4316-A2AF-19E8AB940FF6}" type="presParOf" srcId="{0E0B8721-B7FF-4C50-A927-04D0A112C5D0}" destId="{CA6F9EBC-EF4F-434B-990F-7604BCE7992E}"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69866D2-27EB-4F9A-8424-B73A4DEC8256}" type="doc">
      <dgm:prSet loTypeId="urn:microsoft.com/office/officeart/2005/8/layout/process1" loCatId="process" qsTypeId="urn:microsoft.com/office/officeart/2005/8/quickstyle/simple1" qsCatId="simple" csTypeId="urn:microsoft.com/office/officeart/2005/8/colors/accent2_2" csCatId="accent2" phldr="1"/>
      <dgm:spPr/>
    </dgm:pt>
    <dgm:pt modelId="{28458085-DE70-403E-A593-28F2C84A7355}">
      <dgm:prSet phldrT="[Text]" custT="1"/>
      <dgm:spPr>
        <a:solidFill>
          <a:schemeClr val="accent3">
            <a:lumMod val="50000"/>
          </a:schemeClr>
        </a:solidFill>
      </dgm:spPr>
      <dgm:t>
        <a:bodyPr/>
        <a:lstStyle/>
        <a:p>
          <a:pPr algn="ctr"/>
          <a:r>
            <a:rPr lang="en-US" sz="2000" b="0"/>
            <a:t>mFOLFIRINOX NALIRIFOX</a:t>
          </a:r>
        </a:p>
      </dgm:t>
    </dgm:pt>
    <dgm:pt modelId="{DE220FF4-2AFE-4985-AF72-879EEA4072DD}" type="parTrans" cxnId="{401523BF-D0E0-454D-AFFA-E3DB029B4892}">
      <dgm:prSet/>
      <dgm:spPr/>
      <dgm:t>
        <a:bodyPr/>
        <a:lstStyle/>
        <a:p>
          <a:endParaRPr lang="en-US"/>
        </a:p>
      </dgm:t>
    </dgm:pt>
    <dgm:pt modelId="{CC584C45-86E6-48ED-A223-30822A492C8B}" type="sibTrans" cxnId="{401523BF-D0E0-454D-AFFA-E3DB029B4892}">
      <dgm:prSet/>
      <dgm:spPr>
        <a:solidFill>
          <a:schemeClr val="accent1">
            <a:lumMod val="60000"/>
            <a:lumOff val="40000"/>
          </a:schemeClr>
        </a:solidFill>
      </dgm:spPr>
      <dgm:t>
        <a:bodyPr/>
        <a:lstStyle/>
        <a:p>
          <a:endParaRPr lang="en-US"/>
        </a:p>
      </dgm:t>
    </dgm:pt>
    <dgm:pt modelId="{22B752A5-685A-46AA-908F-890AD8CAFD7A}">
      <dgm:prSet phldrT="[Text]" custT="1"/>
      <dgm:spPr>
        <a:solidFill>
          <a:schemeClr val="accent3">
            <a:lumMod val="50000"/>
          </a:schemeClr>
        </a:solidFill>
      </dgm:spPr>
      <dgm:t>
        <a:bodyPr/>
        <a:lstStyle/>
        <a:p>
          <a:r>
            <a:rPr lang="en-US" sz="2000" b="0">
              <a:latin typeface="Arial" panose="020B0604020202020204" pitchFamily="34" charset="0"/>
              <a:cs typeface="Arial" panose="020B0604020202020204" pitchFamily="34" charset="0"/>
            </a:rPr>
            <a:t>Nanoliposomal irinotecan/5-FU</a:t>
          </a:r>
          <a:endParaRPr lang="en-US" sz="2000" b="1">
            <a:latin typeface="Arial" panose="020B0604020202020204" pitchFamily="34" charset="0"/>
            <a:cs typeface="Arial" panose="020B0604020202020204" pitchFamily="34" charset="0"/>
          </a:endParaRPr>
        </a:p>
      </dgm:t>
    </dgm:pt>
    <dgm:pt modelId="{27048E02-E684-4B2D-9C8F-5B89E87856B5}" type="parTrans" cxnId="{206FD2F4-7EB9-495E-BA98-66304BFA2666}">
      <dgm:prSet/>
      <dgm:spPr/>
      <dgm:t>
        <a:bodyPr/>
        <a:lstStyle/>
        <a:p>
          <a:endParaRPr lang="en-US"/>
        </a:p>
      </dgm:t>
    </dgm:pt>
    <dgm:pt modelId="{22F9E16F-AD90-4006-B593-9B61EFDF610D}" type="sibTrans" cxnId="{206FD2F4-7EB9-495E-BA98-66304BFA2666}">
      <dgm:prSet/>
      <dgm:spPr/>
      <dgm:t>
        <a:bodyPr/>
        <a:lstStyle/>
        <a:p>
          <a:endParaRPr lang="en-US"/>
        </a:p>
      </dgm:t>
    </dgm:pt>
    <dgm:pt modelId="{B77F3913-424E-4F3F-95A2-35DEF4A1560C}">
      <dgm:prSet phldrT="[Text]" custT="1"/>
      <dgm:spPr>
        <a:solidFill>
          <a:schemeClr val="accent3">
            <a:lumMod val="50000"/>
          </a:schemeClr>
        </a:solidFill>
      </dgm:spPr>
      <dgm:t>
        <a:bodyPr/>
        <a:lstStyle/>
        <a:p>
          <a:r>
            <a:rPr lang="en-US" sz="2000" b="0">
              <a:latin typeface="Arial" panose="020B0604020202020204" pitchFamily="34" charset="0"/>
              <a:cs typeface="Arial" panose="020B0604020202020204" pitchFamily="34" charset="0"/>
            </a:rPr>
            <a:t>Gemcitabine +/- nab-Paclitaxel</a:t>
          </a:r>
        </a:p>
      </dgm:t>
    </dgm:pt>
    <dgm:pt modelId="{76A3B0C1-EF81-49C5-85C9-90733FB2FC81}" type="sibTrans" cxnId="{943D41DB-458B-4762-A572-61FA3C3BCF40}">
      <dgm:prSet/>
      <dgm:spPr>
        <a:solidFill>
          <a:schemeClr val="accent1">
            <a:lumMod val="60000"/>
            <a:lumOff val="40000"/>
          </a:schemeClr>
        </a:solidFill>
      </dgm:spPr>
      <dgm:t>
        <a:bodyPr/>
        <a:lstStyle/>
        <a:p>
          <a:endParaRPr lang="en-US"/>
        </a:p>
      </dgm:t>
    </dgm:pt>
    <dgm:pt modelId="{C68F9AA4-EF54-4AF2-8FB5-CE824A76F979}" type="parTrans" cxnId="{943D41DB-458B-4762-A572-61FA3C3BCF40}">
      <dgm:prSet/>
      <dgm:spPr/>
      <dgm:t>
        <a:bodyPr/>
        <a:lstStyle/>
        <a:p>
          <a:endParaRPr lang="en-US"/>
        </a:p>
      </dgm:t>
    </dgm:pt>
    <dgm:pt modelId="{0E0B8721-B7FF-4C50-A927-04D0A112C5D0}" type="pres">
      <dgm:prSet presAssocID="{A69866D2-27EB-4F9A-8424-B73A4DEC8256}" presName="Name0" presStyleCnt="0">
        <dgm:presLayoutVars>
          <dgm:dir/>
          <dgm:resizeHandles val="exact"/>
        </dgm:presLayoutVars>
      </dgm:prSet>
      <dgm:spPr/>
    </dgm:pt>
    <dgm:pt modelId="{EFD161A3-CB64-45F1-8EE6-A4D6B6114DB8}" type="pres">
      <dgm:prSet presAssocID="{28458085-DE70-403E-A593-28F2C84A7355}" presName="node" presStyleLbl="node1" presStyleIdx="0" presStyleCnt="3" custLinFactNeighborY="-1323">
        <dgm:presLayoutVars>
          <dgm:bulletEnabled val="1"/>
        </dgm:presLayoutVars>
      </dgm:prSet>
      <dgm:spPr/>
    </dgm:pt>
    <dgm:pt modelId="{E2AB3CAE-5EA0-4C03-9948-5CADBD640F00}" type="pres">
      <dgm:prSet presAssocID="{CC584C45-86E6-48ED-A223-30822A492C8B}" presName="sibTrans" presStyleLbl="sibTrans2D1" presStyleIdx="0" presStyleCnt="2"/>
      <dgm:spPr/>
    </dgm:pt>
    <dgm:pt modelId="{41BB77B7-7ECC-4A13-A28E-B255E9025AC3}" type="pres">
      <dgm:prSet presAssocID="{CC584C45-86E6-48ED-A223-30822A492C8B}" presName="connectorText" presStyleLbl="sibTrans2D1" presStyleIdx="0" presStyleCnt="2"/>
      <dgm:spPr/>
    </dgm:pt>
    <dgm:pt modelId="{A16FA872-F8BF-4EF4-8716-531C62C000B7}" type="pres">
      <dgm:prSet presAssocID="{B77F3913-424E-4F3F-95A2-35DEF4A1560C}" presName="node" presStyleLbl="node1" presStyleIdx="1" presStyleCnt="3" custLinFactNeighborY="-1323">
        <dgm:presLayoutVars>
          <dgm:bulletEnabled val="1"/>
        </dgm:presLayoutVars>
      </dgm:prSet>
      <dgm:spPr/>
    </dgm:pt>
    <dgm:pt modelId="{2A4DDAAE-BDB6-4D2D-9C9A-4F682785BAE3}" type="pres">
      <dgm:prSet presAssocID="{76A3B0C1-EF81-49C5-85C9-90733FB2FC81}" presName="sibTrans" presStyleLbl="sibTrans2D1" presStyleIdx="1" presStyleCnt="2"/>
      <dgm:spPr/>
    </dgm:pt>
    <dgm:pt modelId="{85954EE5-47BD-4325-B449-1CD277ED1D2C}" type="pres">
      <dgm:prSet presAssocID="{76A3B0C1-EF81-49C5-85C9-90733FB2FC81}" presName="connectorText" presStyleLbl="sibTrans2D1" presStyleIdx="1" presStyleCnt="2"/>
      <dgm:spPr/>
    </dgm:pt>
    <dgm:pt modelId="{CA6F9EBC-EF4F-434B-990F-7604BCE7992E}" type="pres">
      <dgm:prSet presAssocID="{22B752A5-685A-46AA-908F-890AD8CAFD7A}" presName="node" presStyleLbl="node1" presStyleIdx="2" presStyleCnt="3" custLinFactNeighborY="-1323">
        <dgm:presLayoutVars>
          <dgm:bulletEnabled val="1"/>
        </dgm:presLayoutVars>
      </dgm:prSet>
      <dgm:spPr/>
    </dgm:pt>
  </dgm:ptLst>
  <dgm:cxnLst>
    <dgm:cxn modelId="{0C5E0A15-241B-492A-84B9-05D057FE4784}" type="presOf" srcId="{B77F3913-424E-4F3F-95A2-35DEF4A1560C}" destId="{A16FA872-F8BF-4EF4-8716-531C62C000B7}" srcOrd="0" destOrd="0" presId="urn:microsoft.com/office/officeart/2005/8/layout/process1"/>
    <dgm:cxn modelId="{6C83A134-7AE2-4305-BCB2-7B526942F974}" type="presOf" srcId="{28458085-DE70-403E-A593-28F2C84A7355}" destId="{EFD161A3-CB64-45F1-8EE6-A4D6B6114DB8}" srcOrd="0" destOrd="0" presId="urn:microsoft.com/office/officeart/2005/8/layout/process1"/>
    <dgm:cxn modelId="{2AD42C58-9719-49D1-8206-6F6819250881}" type="presOf" srcId="{76A3B0C1-EF81-49C5-85C9-90733FB2FC81}" destId="{85954EE5-47BD-4325-B449-1CD277ED1D2C}" srcOrd="1" destOrd="0" presId="urn:microsoft.com/office/officeart/2005/8/layout/process1"/>
    <dgm:cxn modelId="{CF234777-05E2-4156-8BF6-4096023BDB0B}" type="presOf" srcId="{CC584C45-86E6-48ED-A223-30822A492C8B}" destId="{E2AB3CAE-5EA0-4C03-9948-5CADBD640F00}" srcOrd="0" destOrd="0" presId="urn:microsoft.com/office/officeart/2005/8/layout/process1"/>
    <dgm:cxn modelId="{1942297E-8CFB-4056-8205-4476FC126D59}" type="presOf" srcId="{A69866D2-27EB-4F9A-8424-B73A4DEC8256}" destId="{0E0B8721-B7FF-4C50-A927-04D0A112C5D0}" srcOrd="0" destOrd="0" presId="urn:microsoft.com/office/officeart/2005/8/layout/process1"/>
    <dgm:cxn modelId="{803A6A7F-2923-4EF6-87D2-F4975812A52D}" type="presOf" srcId="{CC584C45-86E6-48ED-A223-30822A492C8B}" destId="{41BB77B7-7ECC-4A13-A28E-B255E9025AC3}" srcOrd="1" destOrd="0" presId="urn:microsoft.com/office/officeart/2005/8/layout/process1"/>
    <dgm:cxn modelId="{8AFA08A5-A89E-4DFF-937B-3C2A28469E64}" type="presOf" srcId="{76A3B0C1-EF81-49C5-85C9-90733FB2FC81}" destId="{2A4DDAAE-BDB6-4D2D-9C9A-4F682785BAE3}" srcOrd="0" destOrd="0" presId="urn:microsoft.com/office/officeart/2005/8/layout/process1"/>
    <dgm:cxn modelId="{401523BF-D0E0-454D-AFFA-E3DB029B4892}" srcId="{A69866D2-27EB-4F9A-8424-B73A4DEC8256}" destId="{28458085-DE70-403E-A593-28F2C84A7355}" srcOrd="0" destOrd="0" parTransId="{DE220FF4-2AFE-4985-AF72-879EEA4072DD}" sibTransId="{CC584C45-86E6-48ED-A223-30822A492C8B}"/>
    <dgm:cxn modelId="{943D41DB-458B-4762-A572-61FA3C3BCF40}" srcId="{A69866D2-27EB-4F9A-8424-B73A4DEC8256}" destId="{B77F3913-424E-4F3F-95A2-35DEF4A1560C}" srcOrd="1" destOrd="0" parTransId="{C68F9AA4-EF54-4AF2-8FB5-CE824A76F979}" sibTransId="{76A3B0C1-EF81-49C5-85C9-90733FB2FC81}"/>
    <dgm:cxn modelId="{206FD2F4-7EB9-495E-BA98-66304BFA2666}" srcId="{A69866D2-27EB-4F9A-8424-B73A4DEC8256}" destId="{22B752A5-685A-46AA-908F-890AD8CAFD7A}" srcOrd="2" destOrd="0" parTransId="{27048E02-E684-4B2D-9C8F-5B89E87856B5}" sibTransId="{22F9E16F-AD90-4006-B593-9B61EFDF610D}"/>
    <dgm:cxn modelId="{65BEC0F6-2DF5-4798-A143-A6260B878566}" type="presOf" srcId="{22B752A5-685A-46AA-908F-890AD8CAFD7A}" destId="{CA6F9EBC-EF4F-434B-990F-7604BCE7992E}" srcOrd="0" destOrd="0" presId="urn:microsoft.com/office/officeart/2005/8/layout/process1"/>
    <dgm:cxn modelId="{44A1DF8F-DA2E-4FC8-A606-5967ECB3EA29}" type="presParOf" srcId="{0E0B8721-B7FF-4C50-A927-04D0A112C5D0}" destId="{EFD161A3-CB64-45F1-8EE6-A4D6B6114DB8}" srcOrd="0" destOrd="0" presId="urn:microsoft.com/office/officeart/2005/8/layout/process1"/>
    <dgm:cxn modelId="{CA884F7A-2006-479C-A04D-4850CCE4FFB8}" type="presParOf" srcId="{0E0B8721-B7FF-4C50-A927-04D0A112C5D0}" destId="{E2AB3CAE-5EA0-4C03-9948-5CADBD640F00}" srcOrd="1" destOrd="0" presId="urn:microsoft.com/office/officeart/2005/8/layout/process1"/>
    <dgm:cxn modelId="{FC9BE873-C06D-4986-A720-0BD20177E729}" type="presParOf" srcId="{E2AB3CAE-5EA0-4C03-9948-5CADBD640F00}" destId="{41BB77B7-7ECC-4A13-A28E-B255E9025AC3}" srcOrd="0" destOrd="0" presId="urn:microsoft.com/office/officeart/2005/8/layout/process1"/>
    <dgm:cxn modelId="{8999930F-73BA-478E-97E2-E8FD50A1DA83}" type="presParOf" srcId="{0E0B8721-B7FF-4C50-A927-04D0A112C5D0}" destId="{A16FA872-F8BF-4EF4-8716-531C62C000B7}" srcOrd="2" destOrd="0" presId="urn:microsoft.com/office/officeart/2005/8/layout/process1"/>
    <dgm:cxn modelId="{396C6360-A334-4414-97E5-C01AD7CFE67B}" type="presParOf" srcId="{0E0B8721-B7FF-4C50-A927-04D0A112C5D0}" destId="{2A4DDAAE-BDB6-4D2D-9C9A-4F682785BAE3}" srcOrd="3" destOrd="0" presId="urn:microsoft.com/office/officeart/2005/8/layout/process1"/>
    <dgm:cxn modelId="{C64241F9-6750-455D-A54A-245FF07AC6EE}" type="presParOf" srcId="{2A4DDAAE-BDB6-4D2D-9C9A-4F682785BAE3}" destId="{85954EE5-47BD-4325-B449-1CD277ED1D2C}" srcOrd="0" destOrd="0" presId="urn:microsoft.com/office/officeart/2005/8/layout/process1"/>
    <dgm:cxn modelId="{D4D01259-A1C5-4316-A2AF-19E8AB940FF6}" type="presParOf" srcId="{0E0B8721-B7FF-4C50-A927-04D0A112C5D0}" destId="{CA6F9EBC-EF4F-434B-990F-7604BCE7992E}" srcOrd="4"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69866D2-27EB-4F9A-8424-B73A4DEC8256}" type="doc">
      <dgm:prSet loTypeId="urn:microsoft.com/office/officeart/2005/8/layout/process1" loCatId="process" qsTypeId="urn:microsoft.com/office/officeart/2005/8/quickstyle/simple1" qsCatId="simple" csTypeId="urn:microsoft.com/office/officeart/2005/8/colors/accent4_2" csCatId="accent4" phldr="1"/>
      <dgm:spPr/>
    </dgm:pt>
    <dgm:pt modelId="{28458085-DE70-403E-A593-28F2C84A7355}">
      <dgm:prSet phldrT="[Text]" custT="1"/>
      <dgm:spPr>
        <a:solidFill>
          <a:srgbClr val="008937"/>
        </a:solidFill>
      </dgm:spPr>
      <dgm:t>
        <a:bodyPr/>
        <a:lstStyle/>
        <a:p>
          <a:pPr algn="ctr">
            <a:spcAft>
              <a:spcPts val="0"/>
            </a:spcAft>
          </a:pPr>
          <a:r>
            <a:rPr lang="en-US" sz="2000" b="0"/>
            <a:t>Germline/ Somatic Testing</a:t>
          </a:r>
        </a:p>
      </dgm:t>
    </dgm:pt>
    <dgm:pt modelId="{DE220FF4-2AFE-4985-AF72-879EEA4072DD}" type="parTrans" cxnId="{401523BF-D0E0-454D-AFFA-E3DB029B4892}">
      <dgm:prSet/>
      <dgm:spPr/>
      <dgm:t>
        <a:bodyPr/>
        <a:lstStyle/>
        <a:p>
          <a:endParaRPr lang="en-US"/>
        </a:p>
      </dgm:t>
    </dgm:pt>
    <dgm:pt modelId="{CC584C45-86E6-48ED-A223-30822A492C8B}" type="sibTrans" cxnId="{401523BF-D0E0-454D-AFFA-E3DB029B4892}">
      <dgm:prSet/>
      <dgm:spPr>
        <a:solidFill>
          <a:srgbClr val="5DCC6F"/>
        </a:solidFill>
      </dgm:spPr>
      <dgm:t>
        <a:bodyPr/>
        <a:lstStyle/>
        <a:p>
          <a:endParaRPr lang="en-US">
            <a:highlight>
              <a:srgbClr val="00FF00"/>
            </a:highlight>
          </a:endParaRPr>
        </a:p>
      </dgm:t>
    </dgm:pt>
    <dgm:pt modelId="{B77F3913-424E-4F3F-95A2-35DEF4A1560C}">
      <dgm:prSet phldrT="[Text]" custT="1"/>
      <dgm:spPr>
        <a:solidFill>
          <a:srgbClr val="008937"/>
        </a:solidFill>
      </dgm:spPr>
      <dgm:t>
        <a:bodyPr/>
        <a:lstStyle/>
        <a:p>
          <a:r>
            <a:rPr lang="en-US" sz="2000" b="0">
              <a:latin typeface="Arial" panose="020B0604020202020204" pitchFamily="34" charset="0"/>
              <a:cs typeface="Arial" panose="020B0604020202020204" pitchFamily="34" charset="0"/>
            </a:rPr>
            <a:t>Maintenance therapy</a:t>
          </a:r>
        </a:p>
      </dgm:t>
    </dgm:pt>
    <dgm:pt modelId="{C68F9AA4-EF54-4AF2-8FB5-CE824A76F979}" type="parTrans" cxnId="{943D41DB-458B-4762-A572-61FA3C3BCF40}">
      <dgm:prSet/>
      <dgm:spPr/>
      <dgm:t>
        <a:bodyPr/>
        <a:lstStyle/>
        <a:p>
          <a:endParaRPr lang="en-US"/>
        </a:p>
      </dgm:t>
    </dgm:pt>
    <dgm:pt modelId="{76A3B0C1-EF81-49C5-85C9-90733FB2FC81}" type="sibTrans" cxnId="{943D41DB-458B-4762-A572-61FA3C3BCF40}">
      <dgm:prSet/>
      <dgm:spPr>
        <a:solidFill>
          <a:srgbClr val="5DCC6F"/>
        </a:solidFill>
      </dgm:spPr>
      <dgm:t>
        <a:bodyPr/>
        <a:lstStyle/>
        <a:p>
          <a:endParaRPr lang="en-US">
            <a:highlight>
              <a:srgbClr val="00FF00"/>
            </a:highlight>
          </a:endParaRPr>
        </a:p>
      </dgm:t>
    </dgm:pt>
    <dgm:pt modelId="{22B752A5-685A-46AA-908F-890AD8CAFD7A}">
      <dgm:prSet phldrT="[Text]" custT="1"/>
      <dgm:spPr>
        <a:solidFill>
          <a:srgbClr val="008937"/>
        </a:solidFill>
      </dgm:spPr>
      <dgm:t>
        <a:bodyPr/>
        <a:lstStyle/>
        <a:p>
          <a:r>
            <a:rPr lang="en-US" sz="2400" b="1">
              <a:latin typeface="Arial" panose="020B0604020202020204" pitchFamily="34" charset="0"/>
              <a:cs typeface="Arial" panose="020B0604020202020204" pitchFamily="34" charset="0"/>
            </a:rPr>
            <a:t>2</a:t>
          </a:r>
          <a:r>
            <a:rPr lang="en-US" sz="2400" b="1" baseline="30000">
              <a:latin typeface="Arial" panose="020B0604020202020204" pitchFamily="34" charset="0"/>
              <a:cs typeface="Arial" panose="020B0604020202020204" pitchFamily="34" charset="0"/>
            </a:rPr>
            <a:t>nd</a:t>
          </a:r>
          <a:r>
            <a:rPr lang="en-US" sz="2400" b="1">
              <a:latin typeface="Arial" panose="020B0604020202020204" pitchFamily="34" charset="0"/>
              <a:cs typeface="Arial" panose="020B0604020202020204" pitchFamily="34" charset="0"/>
            </a:rPr>
            <a:t> line</a:t>
          </a:r>
        </a:p>
      </dgm:t>
    </dgm:pt>
    <dgm:pt modelId="{27048E02-E684-4B2D-9C8F-5B89E87856B5}" type="parTrans" cxnId="{206FD2F4-7EB9-495E-BA98-66304BFA2666}">
      <dgm:prSet/>
      <dgm:spPr/>
      <dgm:t>
        <a:bodyPr/>
        <a:lstStyle/>
        <a:p>
          <a:endParaRPr lang="en-US"/>
        </a:p>
      </dgm:t>
    </dgm:pt>
    <dgm:pt modelId="{22F9E16F-AD90-4006-B593-9B61EFDF610D}" type="sibTrans" cxnId="{206FD2F4-7EB9-495E-BA98-66304BFA2666}">
      <dgm:prSet/>
      <dgm:spPr/>
      <dgm:t>
        <a:bodyPr/>
        <a:lstStyle/>
        <a:p>
          <a:endParaRPr lang="en-US"/>
        </a:p>
      </dgm:t>
    </dgm:pt>
    <dgm:pt modelId="{0E0B8721-B7FF-4C50-A927-04D0A112C5D0}" type="pres">
      <dgm:prSet presAssocID="{A69866D2-27EB-4F9A-8424-B73A4DEC8256}" presName="Name0" presStyleCnt="0">
        <dgm:presLayoutVars>
          <dgm:dir/>
          <dgm:resizeHandles val="exact"/>
        </dgm:presLayoutVars>
      </dgm:prSet>
      <dgm:spPr/>
    </dgm:pt>
    <dgm:pt modelId="{EFD161A3-CB64-45F1-8EE6-A4D6B6114DB8}" type="pres">
      <dgm:prSet presAssocID="{28458085-DE70-403E-A593-28F2C84A7355}" presName="node" presStyleLbl="node1" presStyleIdx="0" presStyleCnt="3" custLinFactY="200000" custLinFactNeighborX="-25261" custLinFactNeighborY="229048">
        <dgm:presLayoutVars>
          <dgm:bulletEnabled val="1"/>
        </dgm:presLayoutVars>
      </dgm:prSet>
      <dgm:spPr/>
    </dgm:pt>
    <dgm:pt modelId="{E2AB3CAE-5EA0-4C03-9948-5CADBD640F00}" type="pres">
      <dgm:prSet presAssocID="{CC584C45-86E6-48ED-A223-30822A492C8B}" presName="sibTrans" presStyleLbl="sibTrans2D1" presStyleIdx="0" presStyleCnt="2"/>
      <dgm:spPr/>
    </dgm:pt>
    <dgm:pt modelId="{41BB77B7-7ECC-4A13-A28E-B255E9025AC3}" type="pres">
      <dgm:prSet presAssocID="{CC584C45-86E6-48ED-A223-30822A492C8B}" presName="connectorText" presStyleLbl="sibTrans2D1" presStyleIdx="0" presStyleCnt="2"/>
      <dgm:spPr/>
    </dgm:pt>
    <dgm:pt modelId="{A16FA872-F8BF-4EF4-8716-531C62C000B7}" type="pres">
      <dgm:prSet presAssocID="{B77F3913-424E-4F3F-95A2-35DEF4A1560C}" presName="node" presStyleLbl="node1" presStyleIdx="1" presStyleCnt="3" custLinFactNeighborY="-1323">
        <dgm:presLayoutVars>
          <dgm:bulletEnabled val="1"/>
        </dgm:presLayoutVars>
      </dgm:prSet>
      <dgm:spPr/>
    </dgm:pt>
    <dgm:pt modelId="{2A4DDAAE-BDB6-4D2D-9C9A-4F682785BAE3}" type="pres">
      <dgm:prSet presAssocID="{76A3B0C1-EF81-49C5-85C9-90733FB2FC81}" presName="sibTrans" presStyleLbl="sibTrans2D1" presStyleIdx="1" presStyleCnt="2"/>
      <dgm:spPr/>
    </dgm:pt>
    <dgm:pt modelId="{85954EE5-47BD-4325-B449-1CD277ED1D2C}" type="pres">
      <dgm:prSet presAssocID="{76A3B0C1-EF81-49C5-85C9-90733FB2FC81}" presName="connectorText" presStyleLbl="sibTrans2D1" presStyleIdx="1" presStyleCnt="2"/>
      <dgm:spPr/>
    </dgm:pt>
    <dgm:pt modelId="{CA6F9EBC-EF4F-434B-990F-7604BCE7992E}" type="pres">
      <dgm:prSet presAssocID="{22B752A5-685A-46AA-908F-890AD8CAFD7A}" presName="node" presStyleLbl="node1" presStyleIdx="2" presStyleCnt="3" custLinFactNeighborY="-1323">
        <dgm:presLayoutVars>
          <dgm:bulletEnabled val="1"/>
        </dgm:presLayoutVars>
      </dgm:prSet>
      <dgm:spPr/>
    </dgm:pt>
  </dgm:ptLst>
  <dgm:cxnLst>
    <dgm:cxn modelId="{0C5E0A15-241B-492A-84B9-05D057FE4784}" type="presOf" srcId="{B77F3913-424E-4F3F-95A2-35DEF4A1560C}" destId="{A16FA872-F8BF-4EF4-8716-531C62C000B7}" srcOrd="0" destOrd="0" presId="urn:microsoft.com/office/officeart/2005/8/layout/process1"/>
    <dgm:cxn modelId="{6C83A134-7AE2-4305-BCB2-7B526942F974}" type="presOf" srcId="{28458085-DE70-403E-A593-28F2C84A7355}" destId="{EFD161A3-CB64-45F1-8EE6-A4D6B6114DB8}" srcOrd="0" destOrd="0" presId="urn:microsoft.com/office/officeart/2005/8/layout/process1"/>
    <dgm:cxn modelId="{2AD42C58-9719-49D1-8206-6F6819250881}" type="presOf" srcId="{76A3B0C1-EF81-49C5-85C9-90733FB2FC81}" destId="{85954EE5-47BD-4325-B449-1CD277ED1D2C}" srcOrd="1" destOrd="0" presId="urn:microsoft.com/office/officeart/2005/8/layout/process1"/>
    <dgm:cxn modelId="{CF234777-05E2-4156-8BF6-4096023BDB0B}" type="presOf" srcId="{CC584C45-86E6-48ED-A223-30822A492C8B}" destId="{E2AB3CAE-5EA0-4C03-9948-5CADBD640F00}" srcOrd="0" destOrd="0" presId="urn:microsoft.com/office/officeart/2005/8/layout/process1"/>
    <dgm:cxn modelId="{1942297E-8CFB-4056-8205-4476FC126D59}" type="presOf" srcId="{A69866D2-27EB-4F9A-8424-B73A4DEC8256}" destId="{0E0B8721-B7FF-4C50-A927-04D0A112C5D0}" srcOrd="0" destOrd="0" presId="urn:microsoft.com/office/officeart/2005/8/layout/process1"/>
    <dgm:cxn modelId="{803A6A7F-2923-4EF6-87D2-F4975812A52D}" type="presOf" srcId="{CC584C45-86E6-48ED-A223-30822A492C8B}" destId="{41BB77B7-7ECC-4A13-A28E-B255E9025AC3}" srcOrd="1" destOrd="0" presId="urn:microsoft.com/office/officeart/2005/8/layout/process1"/>
    <dgm:cxn modelId="{8AFA08A5-A89E-4DFF-937B-3C2A28469E64}" type="presOf" srcId="{76A3B0C1-EF81-49C5-85C9-90733FB2FC81}" destId="{2A4DDAAE-BDB6-4D2D-9C9A-4F682785BAE3}" srcOrd="0" destOrd="0" presId="urn:microsoft.com/office/officeart/2005/8/layout/process1"/>
    <dgm:cxn modelId="{401523BF-D0E0-454D-AFFA-E3DB029B4892}" srcId="{A69866D2-27EB-4F9A-8424-B73A4DEC8256}" destId="{28458085-DE70-403E-A593-28F2C84A7355}" srcOrd="0" destOrd="0" parTransId="{DE220FF4-2AFE-4985-AF72-879EEA4072DD}" sibTransId="{CC584C45-86E6-48ED-A223-30822A492C8B}"/>
    <dgm:cxn modelId="{943D41DB-458B-4762-A572-61FA3C3BCF40}" srcId="{A69866D2-27EB-4F9A-8424-B73A4DEC8256}" destId="{B77F3913-424E-4F3F-95A2-35DEF4A1560C}" srcOrd="1" destOrd="0" parTransId="{C68F9AA4-EF54-4AF2-8FB5-CE824A76F979}" sibTransId="{76A3B0C1-EF81-49C5-85C9-90733FB2FC81}"/>
    <dgm:cxn modelId="{206FD2F4-7EB9-495E-BA98-66304BFA2666}" srcId="{A69866D2-27EB-4F9A-8424-B73A4DEC8256}" destId="{22B752A5-685A-46AA-908F-890AD8CAFD7A}" srcOrd="2" destOrd="0" parTransId="{27048E02-E684-4B2D-9C8F-5B89E87856B5}" sibTransId="{22F9E16F-AD90-4006-B593-9B61EFDF610D}"/>
    <dgm:cxn modelId="{65BEC0F6-2DF5-4798-A143-A6260B878566}" type="presOf" srcId="{22B752A5-685A-46AA-908F-890AD8CAFD7A}" destId="{CA6F9EBC-EF4F-434B-990F-7604BCE7992E}" srcOrd="0" destOrd="0" presId="urn:microsoft.com/office/officeart/2005/8/layout/process1"/>
    <dgm:cxn modelId="{44A1DF8F-DA2E-4FC8-A606-5967ECB3EA29}" type="presParOf" srcId="{0E0B8721-B7FF-4C50-A927-04D0A112C5D0}" destId="{EFD161A3-CB64-45F1-8EE6-A4D6B6114DB8}" srcOrd="0" destOrd="0" presId="urn:microsoft.com/office/officeart/2005/8/layout/process1"/>
    <dgm:cxn modelId="{CA884F7A-2006-479C-A04D-4850CCE4FFB8}" type="presParOf" srcId="{0E0B8721-B7FF-4C50-A927-04D0A112C5D0}" destId="{E2AB3CAE-5EA0-4C03-9948-5CADBD640F00}" srcOrd="1" destOrd="0" presId="urn:microsoft.com/office/officeart/2005/8/layout/process1"/>
    <dgm:cxn modelId="{FC9BE873-C06D-4986-A720-0BD20177E729}" type="presParOf" srcId="{E2AB3CAE-5EA0-4C03-9948-5CADBD640F00}" destId="{41BB77B7-7ECC-4A13-A28E-B255E9025AC3}" srcOrd="0" destOrd="0" presId="urn:microsoft.com/office/officeart/2005/8/layout/process1"/>
    <dgm:cxn modelId="{8999930F-73BA-478E-97E2-E8FD50A1DA83}" type="presParOf" srcId="{0E0B8721-B7FF-4C50-A927-04D0A112C5D0}" destId="{A16FA872-F8BF-4EF4-8716-531C62C000B7}" srcOrd="2" destOrd="0" presId="urn:microsoft.com/office/officeart/2005/8/layout/process1"/>
    <dgm:cxn modelId="{396C6360-A334-4414-97E5-C01AD7CFE67B}" type="presParOf" srcId="{0E0B8721-B7FF-4C50-A927-04D0A112C5D0}" destId="{2A4DDAAE-BDB6-4D2D-9C9A-4F682785BAE3}" srcOrd="3" destOrd="0" presId="urn:microsoft.com/office/officeart/2005/8/layout/process1"/>
    <dgm:cxn modelId="{C64241F9-6750-455D-A54A-245FF07AC6EE}" type="presParOf" srcId="{2A4DDAAE-BDB6-4D2D-9C9A-4F682785BAE3}" destId="{85954EE5-47BD-4325-B449-1CD277ED1D2C}" srcOrd="0" destOrd="0" presId="urn:microsoft.com/office/officeart/2005/8/layout/process1"/>
    <dgm:cxn modelId="{D4D01259-A1C5-4316-A2AF-19E8AB940FF6}" type="presParOf" srcId="{0E0B8721-B7FF-4C50-A927-04D0A112C5D0}" destId="{CA6F9EBC-EF4F-434B-990F-7604BCE7992E}" srcOrd="4" destOrd="0" presId="urn:microsoft.com/office/officeart/2005/8/layout/process1"/>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850CB2-3DF8-4B5C-854F-33C63603228D}">
      <dsp:nvSpPr>
        <dsp:cNvPr id="0" name=""/>
        <dsp:cNvSpPr/>
      </dsp:nvSpPr>
      <dsp:spPr>
        <a:xfrm>
          <a:off x="3040" y="801093"/>
          <a:ext cx="2170958" cy="13785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2F8BC-9915-43D7-ADB4-76028BF299C0}">
      <dsp:nvSpPr>
        <dsp:cNvPr id="0" name=""/>
        <dsp:cNvSpPr/>
      </dsp:nvSpPr>
      <dsp:spPr>
        <a:xfrm>
          <a:off x="244258" y="103024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Overall 5-year survival doubled: 6% → 12%</a:t>
          </a:r>
        </a:p>
      </dsp:txBody>
      <dsp:txXfrm>
        <a:off x="284635" y="1070626"/>
        <a:ext cx="2090204" cy="1297804"/>
      </dsp:txXfrm>
    </dsp:sp>
    <dsp:sp modelId="{381F82AB-E7B0-44FA-8479-CB3E1B030817}">
      <dsp:nvSpPr>
        <dsp:cNvPr id="0" name=""/>
        <dsp:cNvSpPr/>
      </dsp:nvSpPr>
      <dsp:spPr>
        <a:xfrm>
          <a:off x="2656434" y="801093"/>
          <a:ext cx="2170958" cy="13785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4E080A-5A3D-4D53-8D37-45BEDEB8A59F}">
      <dsp:nvSpPr>
        <dsp:cNvPr id="0" name=""/>
        <dsp:cNvSpPr/>
      </dsp:nvSpPr>
      <dsp:spPr>
        <a:xfrm>
          <a:off x="2897652" y="103024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Localized disease survival nearly doubled: 24% → 46%</a:t>
          </a:r>
        </a:p>
      </dsp:txBody>
      <dsp:txXfrm>
        <a:off x="2938029" y="1070626"/>
        <a:ext cx="2090204" cy="1297804"/>
      </dsp:txXfrm>
    </dsp:sp>
    <dsp:sp modelId="{C2721131-6FDA-4890-89FD-0A85616B7253}">
      <dsp:nvSpPr>
        <dsp:cNvPr id="0" name=""/>
        <dsp:cNvSpPr/>
      </dsp:nvSpPr>
      <dsp:spPr>
        <a:xfrm>
          <a:off x="5309828" y="801093"/>
          <a:ext cx="2170958" cy="13785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FF4EBF-C886-4494-BD93-095A19AFE48F}">
      <dsp:nvSpPr>
        <dsp:cNvPr id="0" name=""/>
        <dsp:cNvSpPr/>
      </dsp:nvSpPr>
      <dsp:spPr>
        <a:xfrm>
          <a:off x="5551046" y="103024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Distant disease survival essentially unchanged: 2% → 3%</a:t>
          </a:r>
        </a:p>
      </dsp:txBody>
      <dsp:txXfrm>
        <a:off x="5591423" y="1070626"/>
        <a:ext cx="2090204" cy="1297804"/>
      </dsp:txXfrm>
    </dsp:sp>
    <dsp:sp modelId="{D02CDEA2-2C7C-4D85-8445-DFE191902EFC}">
      <dsp:nvSpPr>
        <dsp:cNvPr id="0" name=""/>
        <dsp:cNvSpPr/>
      </dsp:nvSpPr>
      <dsp:spPr>
        <a:xfrm>
          <a:off x="7963222" y="801093"/>
          <a:ext cx="2170958" cy="137855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F3BFE6-E181-46F7-9B07-249538155871}">
      <dsp:nvSpPr>
        <dsp:cNvPr id="0" name=""/>
        <dsp:cNvSpPr/>
      </dsp:nvSpPr>
      <dsp:spPr>
        <a:xfrm>
          <a:off x="8204440" y="1030249"/>
          <a:ext cx="2170958" cy="137855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1-year survival for metastatic disease improved: 14% → 22%</a:t>
          </a:r>
        </a:p>
      </dsp:txBody>
      <dsp:txXfrm>
        <a:off x="8244817" y="1070626"/>
        <a:ext cx="2090204" cy="129780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0B2F6-0A4B-4972-BD85-849BB5B1A1C5}">
      <dsp:nvSpPr>
        <dsp:cNvPr id="0" name=""/>
        <dsp:cNvSpPr/>
      </dsp:nvSpPr>
      <dsp:spPr>
        <a:xfrm rot="5400000">
          <a:off x="1126599" y="1440255"/>
          <a:ext cx="1179867" cy="1343238"/>
        </a:xfrm>
        <a:prstGeom prst="bentUpArrow">
          <a:avLst>
            <a:gd name="adj1" fmla="val 32840"/>
            <a:gd name="adj2" fmla="val 25000"/>
            <a:gd name="adj3" fmla="val 3578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D94A69-648A-4689-9B2F-FD2A7D6684D9}">
      <dsp:nvSpPr>
        <dsp:cNvPr id="0" name=""/>
        <dsp:cNvSpPr/>
      </dsp:nvSpPr>
      <dsp:spPr>
        <a:xfrm>
          <a:off x="5819" y="132348"/>
          <a:ext cx="3602575" cy="1390277"/>
        </a:xfrm>
        <a:prstGeom prst="roundRect">
          <a:avLst>
            <a:gd name="adj" fmla="val 166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Somatic &amp; Germline Testing</a:t>
          </a:r>
        </a:p>
        <a:p>
          <a:pPr marL="0" lvl="0" indent="0" algn="ctr" defTabSz="844550">
            <a:lnSpc>
              <a:spcPct val="90000"/>
            </a:lnSpc>
            <a:spcBef>
              <a:spcPct val="0"/>
            </a:spcBef>
            <a:spcAft>
              <a:spcPct val="35000"/>
            </a:spcAft>
            <a:buNone/>
          </a:pPr>
          <a:r>
            <a:rPr lang="en-US" sz="1900" b="1" kern="1200" dirty="0"/>
            <a:t>N= 505+ somatic genes</a:t>
          </a:r>
        </a:p>
        <a:p>
          <a:pPr marL="0" lvl="0" indent="0" algn="ctr" defTabSz="844550">
            <a:lnSpc>
              <a:spcPct val="90000"/>
            </a:lnSpc>
            <a:spcBef>
              <a:spcPct val="0"/>
            </a:spcBef>
            <a:spcAft>
              <a:spcPct val="35000"/>
            </a:spcAft>
            <a:buNone/>
          </a:pPr>
          <a:r>
            <a:rPr lang="en-US" sz="1900" b="1" kern="1200" dirty="0"/>
            <a:t>N= 90+ germline genes</a:t>
          </a:r>
        </a:p>
      </dsp:txBody>
      <dsp:txXfrm>
        <a:off x="73699" y="200228"/>
        <a:ext cx="3466815" cy="1254517"/>
      </dsp:txXfrm>
    </dsp:sp>
    <dsp:sp modelId="{BFAFAE37-B7B9-456D-9A20-51058BE116B9}">
      <dsp:nvSpPr>
        <dsp:cNvPr id="0" name=""/>
        <dsp:cNvSpPr/>
      </dsp:nvSpPr>
      <dsp:spPr>
        <a:xfrm>
          <a:off x="4110770" y="256279"/>
          <a:ext cx="4544343" cy="1123683"/>
        </a:xfrm>
        <a:prstGeom prst="rect">
          <a:avLst/>
        </a:prstGeom>
        <a:noFill/>
        <a:ln>
          <a:noFill/>
        </a:ln>
        <a:effectLst/>
      </dsp:spPr>
      <dsp:style>
        <a:lnRef idx="0">
          <a:scrgbClr r="0" g="0" b="0"/>
        </a:lnRef>
        <a:fillRef idx="0">
          <a:scrgbClr r="0" g="0" b="0"/>
        </a:fillRef>
        <a:effectRef idx="0">
          <a:scrgbClr r="0" g="0" b="0"/>
        </a:effectRef>
        <a:fontRef idx="minor"/>
      </dsp:style>
    </dsp:sp>
    <dsp:sp modelId="{BDC08F21-302E-41F0-98E8-111F1B92BC47}">
      <dsp:nvSpPr>
        <dsp:cNvPr id="0" name=""/>
        <dsp:cNvSpPr/>
      </dsp:nvSpPr>
      <dsp:spPr>
        <a:xfrm rot="5400000">
          <a:off x="3462591" y="3001996"/>
          <a:ext cx="1179867" cy="1343238"/>
        </a:xfrm>
        <a:prstGeom prst="bentUpArrow">
          <a:avLst>
            <a:gd name="adj1" fmla="val 32840"/>
            <a:gd name="adj2" fmla="val 25000"/>
            <a:gd name="adj3" fmla="val 3578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C407328-A0C3-40D2-B20B-246A19094515}">
      <dsp:nvSpPr>
        <dsp:cNvPr id="0" name=""/>
        <dsp:cNvSpPr/>
      </dsp:nvSpPr>
      <dsp:spPr>
        <a:xfrm>
          <a:off x="2784467" y="1694089"/>
          <a:ext cx="2717264" cy="1390277"/>
        </a:xfrm>
        <a:prstGeom prst="roundRect">
          <a:avLst>
            <a:gd name="adj" fmla="val 16670"/>
          </a:avLst>
        </a:prstGeom>
        <a:solidFill>
          <a:schemeClr val="accent4">
            <a:hueOff val="-462013"/>
            <a:satOff val="-15749"/>
            <a:lumOff val="18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Pre-test Educational Video tool</a:t>
          </a:r>
        </a:p>
        <a:p>
          <a:pPr marL="0" lvl="0" indent="0" algn="ctr" defTabSz="844550">
            <a:lnSpc>
              <a:spcPct val="90000"/>
            </a:lnSpc>
            <a:spcBef>
              <a:spcPct val="0"/>
            </a:spcBef>
            <a:spcAft>
              <a:spcPct val="35000"/>
            </a:spcAft>
            <a:buNone/>
          </a:pPr>
          <a:r>
            <a:rPr lang="en-US" sz="1900" b="1" kern="1200"/>
            <a:t>In clinic counseling</a:t>
          </a:r>
        </a:p>
      </dsp:txBody>
      <dsp:txXfrm>
        <a:off x="2852347" y="1761969"/>
        <a:ext cx="2581504" cy="1254517"/>
      </dsp:txXfrm>
    </dsp:sp>
    <dsp:sp modelId="{82F11A80-F9EC-44AA-8BCA-0F236E9AF317}">
      <dsp:nvSpPr>
        <dsp:cNvPr id="0" name=""/>
        <dsp:cNvSpPr/>
      </dsp:nvSpPr>
      <dsp:spPr>
        <a:xfrm>
          <a:off x="5136201" y="1826683"/>
          <a:ext cx="1444574" cy="1123683"/>
        </a:xfrm>
        <a:prstGeom prst="rect">
          <a:avLst/>
        </a:prstGeom>
        <a:noFill/>
        <a:ln>
          <a:noFill/>
        </a:ln>
        <a:effectLst/>
      </dsp:spPr>
      <dsp:style>
        <a:lnRef idx="0">
          <a:scrgbClr r="0" g="0" b="0"/>
        </a:lnRef>
        <a:fillRef idx="0">
          <a:scrgbClr r="0" g="0" b="0"/>
        </a:fillRef>
        <a:effectRef idx="0">
          <a:scrgbClr r="0" g="0" b="0"/>
        </a:effectRef>
        <a:fontRef idx="minor"/>
      </dsp:style>
    </dsp:sp>
    <dsp:sp modelId="{07321FAC-60D6-4596-8F68-E0C95BA8ADE3}">
      <dsp:nvSpPr>
        <dsp:cNvPr id="0" name=""/>
        <dsp:cNvSpPr/>
      </dsp:nvSpPr>
      <dsp:spPr>
        <a:xfrm>
          <a:off x="4866672" y="3326316"/>
          <a:ext cx="4107626" cy="1390277"/>
        </a:xfrm>
        <a:prstGeom prst="roundRect">
          <a:avLst>
            <a:gd name="adj" fmla="val 16670"/>
          </a:avLst>
        </a:prstGeom>
        <a:solidFill>
          <a:schemeClr val="accent4">
            <a:hueOff val="-924025"/>
            <a:satOff val="-31497"/>
            <a:lumOff val="37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tx1"/>
              </a:solidFill>
            </a:rPr>
            <a:t>Results communicated by MD</a:t>
          </a:r>
        </a:p>
        <a:p>
          <a:pPr marL="0" lvl="0" indent="0" algn="ctr" defTabSz="844550">
            <a:lnSpc>
              <a:spcPct val="90000"/>
            </a:lnSpc>
            <a:spcBef>
              <a:spcPct val="0"/>
            </a:spcBef>
            <a:spcAft>
              <a:spcPct val="35000"/>
            </a:spcAft>
            <a:buNone/>
          </a:pPr>
          <a:r>
            <a:rPr lang="en-US" sz="1900" b="1" kern="1200">
              <a:solidFill>
                <a:schemeClr val="tx1"/>
              </a:solidFill>
            </a:rPr>
            <a:t>Genetics referral if germline(+)</a:t>
          </a:r>
        </a:p>
      </dsp:txBody>
      <dsp:txXfrm>
        <a:off x="4934552" y="3394196"/>
        <a:ext cx="3971866" cy="125451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57EA87-7BE3-4EA4-852B-414009E7D2B8}">
      <dsp:nvSpPr>
        <dsp:cNvPr id="0" name=""/>
        <dsp:cNvSpPr/>
      </dsp:nvSpPr>
      <dsp:spPr>
        <a:xfrm>
          <a:off x="456142" y="2485"/>
          <a:ext cx="1852774" cy="926387"/>
        </a:xfrm>
        <a:prstGeom prst="roundRect">
          <a:avLst>
            <a:gd name="adj" fmla="val 10000"/>
          </a:avLst>
        </a:prstGeom>
        <a:solidFill>
          <a:srgbClr val="0089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ts val="840"/>
            </a:spcAft>
            <a:buNone/>
          </a:pPr>
          <a:r>
            <a:rPr lang="en-US" sz="2100" i="1" kern="1200"/>
            <a:t>KRAS</a:t>
          </a:r>
          <a:r>
            <a:rPr lang="en-US" sz="2100" i="0" kern="1200" baseline="30000"/>
            <a:t>MUT</a:t>
          </a:r>
          <a:r>
            <a:rPr lang="en-US" sz="2100" kern="1200"/>
            <a:t> PDAC (~95%)</a:t>
          </a:r>
        </a:p>
      </dsp:txBody>
      <dsp:txXfrm>
        <a:off x="483275" y="29618"/>
        <a:ext cx="1798508" cy="872121"/>
      </dsp:txXfrm>
    </dsp:sp>
    <dsp:sp modelId="{AA59D0FD-3DC2-4EDB-B8AB-09BAFDF595F2}">
      <dsp:nvSpPr>
        <dsp:cNvPr id="0" name=""/>
        <dsp:cNvSpPr/>
      </dsp:nvSpPr>
      <dsp:spPr>
        <a:xfrm>
          <a:off x="641419" y="928873"/>
          <a:ext cx="185277" cy="694790"/>
        </a:xfrm>
        <a:custGeom>
          <a:avLst/>
          <a:gdLst/>
          <a:ahLst/>
          <a:cxnLst/>
          <a:rect l="0" t="0" r="0" b="0"/>
          <a:pathLst>
            <a:path>
              <a:moveTo>
                <a:pt x="0" y="0"/>
              </a:moveTo>
              <a:lnTo>
                <a:pt x="0" y="694790"/>
              </a:lnTo>
              <a:lnTo>
                <a:pt x="185277" y="6947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9DFEF61-FBAB-4EAB-999B-AFAF0848C7B5}">
      <dsp:nvSpPr>
        <dsp:cNvPr id="0" name=""/>
        <dsp:cNvSpPr/>
      </dsp:nvSpPr>
      <dsp:spPr>
        <a:xfrm>
          <a:off x="826697" y="1160470"/>
          <a:ext cx="2077123"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100000"/>
            </a:lnSpc>
            <a:spcBef>
              <a:spcPct val="0"/>
            </a:spcBef>
            <a:spcAft>
              <a:spcPts val="0"/>
            </a:spcAft>
            <a:buNone/>
          </a:pPr>
          <a:r>
            <a:rPr lang="en-US" sz="1100" b="1" kern="1200"/>
            <a:t>Chemotherapy</a:t>
          </a:r>
          <a:br>
            <a:rPr lang="en-US" sz="1100" kern="1200"/>
          </a:br>
          <a:r>
            <a:rPr lang="en-US" sz="1100" kern="1200" err="1"/>
            <a:t>mFOLFIRINOX</a:t>
          </a:r>
          <a:endParaRPr lang="en-US" sz="1100" kern="1200"/>
        </a:p>
        <a:p>
          <a:pPr marL="0" lvl="0" indent="0" algn="l" defTabSz="488950">
            <a:lnSpc>
              <a:spcPct val="100000"/>
            </a:lnSpc>
            <a:spcBef>
              <a:spcPct val="0"/>
            </a:spcBef>
            <a:spcAft>
              <a:spcPts val="0"/>
            </a:spcAft>
            <a:buNone/>
          </a:pPr>
          <a:r>
            <a:rPr lang="en-US" sz="1100" kern="1200"/>
            <a:t>NALIRIFOX</a:t>
          </a:r>
        </a:p>
        <a:p>
          <a:pPr marL="0" lvl="0" indent="0" algn="l" defTabSz="488950">
            <a:lnSpc>
              <a:spcPct val="100000"/>
            </a:lnSpc>
            <a:spcBef>
              <a:spcPct val="0"/>
            </a:spcBef>
            <a:spcAft>
              <a:spcPts val="0"/>
            </a:spcAft>
            <a:buNone/>
          </a:pPr>
          <a:r>
            <a:rPr lang="en-US" sz="1100" kern="1200"/>
            <a:t>Gemcitabine, nab-Paclitaxel</a:t>
          </a:r>
        </a:p>
        <a:p>
          <a:pPr marL="0" lvl="0" indent="0" algn="l" defTabSz="488950">
            <a:lnSpc>
              <a:spcPct val="100000"/>
            </a:lnSpc>
            <a:spcBef>
              <a:spcPct val="0"/>
            </a:spcBef>
            <a:spcAft>
              <a:spcPts val="0"/>
            </a:spcAft>
            <a:buNone/>
          </a:pPr>
          <a:r>
            <a:rPr lang="en-US" sz="1100" kern="1200"/>
            <a:t>Gemcitabine, erlotinib</a:t>
          </a:r>
          <a:endParaRPr lang="en-US" sz="1100" b="1" kern="1200"/>
        </a:p>
      </dsp:txBody>
      <dsp:txXfrm>
        <a:off x="853830" y="1187603"/>
        <a:ext cx="2022857" cy="872121"/>
      </dsp:txXfrm>
    </dsp:sp>
    <dsp:sp modelId="{4D956CBA-BB6B-41DD-B5F4-CA89C5544D58}">
      <dsp:nvSpPr>
        <dsp:cNvPr id="0" name=""/>
        <dsp:cNvSpPr/>
      </dsp:nvSpPr>
      <dsp:spPr>
        <a:xfrm>
          <a:off x="641419" y="928873"/>
          <a:ext cx="185277" cy="1852774"/>
        </a:xfrm>
        <a:custGeom>
          <a:avLst/>
          <a:gdLst/>
          <a:ahLst/>
          <a:cxnLst/>
          <a:rect l="0" t="0" r="0" b="0"/>
          <a:pathLst>
            <a:path>
              <a:moveTo>
                <a:pt x="0" y="0"/>
              </a:moveTo>
              <a:lnTo>
                <a:pt x="0" y="1852774"/>
              </a:lnTo>
              <a:lnTo>
                <a:pt x="185277" y="1852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3D934B-A4C6-4A0D-B206-57D79FFD5088}">
      <dsp:nvSpPr>
        <dsp:cNvPr id="0" name=""/>
        <dsp:cNvSpPr/>
      </dsp:nvSpPr>
      <dsp:spPr>
        <a:xfrm>
          <a:off x="826697" y="2318454"/>
          <a:ext cx="2083171"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t" anchorCtr="0">
          <a:noAutofit/>
        </a:bodyPr>
        <a:lstStyle/>
        <a:p>
          <a:pPr marL="0" lvl="0" indent="0" algn="l" defTabSz="533400">
            <a:lnSpc>
              <a:spcPct val="100000"/>
            </a:lnSpc>
            <a:spcBef>
              <a:spcPct val="0"/>
            </a:spcBef>
            <a:spcAft>
              <a:spcPts val="0"/>
            </a:spcAft>
            <a:buNone/>
          </a:pPr>
          <a:r>
            <a:rPr lang="en-US" sz="1200" b="1" i="1" kern="1200"/>
            <a:t>KRAS</a:t>
          </a:r>
          <a:r>
            <a:rPr lang="en-US" sz="1200" b="1" kern="1200"/>
            <a:t> Therapies</a:t>
          </a:r>
        </a:p>
        <a:p>
          <a:pPr marL="0" lvl="0" indent="0" algn="l" defTabSz="533400">
            <a:lnSpc>
              <a:spcPct val="100000"/>
            </a:lnSpc>
            <a:spcBef>
              <a:spcPct val="0"/>
            </a:spcBef>
            <a:spcAft>
              <a:spcPts val="0"/>
            </a:spcAft>
            <a:buNone/>
          </a:pPr>
          <a:r>
            <a:rPr lang="en-US" sz="1200" kern="1200" baseline="0"/>
            <a:t>G12C Sotorasib, Adagrasib</a:t>
          </a:r>
          <a:br>
            <a:rPr lang="en-US" sz="1200" kern="1200" baseline="0"/>
          </a:br>
          <a:endParaRPr lang="en-US" sz="1200" kern="1200"/>
        </a:p>
      </dsp:txBody>
      <dsp:txXfrm>
        <a:off x="853830" y="2345587"/>
        <a:ext cx="2028905" cy="872121"/>
      </dsp:txXfrm>
    </dsp:sp>
    <dsp:sp modelId="{718AE881-ECEF-4C0B-A3B7-717DFDDC743B}">
      <dsp:nvSpPr>
        <dsp:cNvPr id="0" name=""/>
        <dsp:cNvSpPr/>
      </dsp:nvSpPr>
      <dsp:spPr>
        <a:xfrm>
          <a:off x="641419" y="928873"/>
          <a:ext cx="185277" cy="3010759"/>
        </a:xfrm>
        <a:custGeom>
          <a:avLst/>
          <a:gdLst/>
          <a:ahLst/>
          <a:cxnLst/>
          <a:rect l="0" t="0" r="0" b="0"/>
          <a:pathLst>
            <a:path>
              <a:moveTo>
                <a:pt x="0" y="0"/>
              </a:moveTo>
              <a:lnTo>
                <a:pt x="0" y="3010759"/>
              </a:lnTo>
              <a:lnTo>
                <a:pt x="185277" y="3010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9ADB02-7425-47C9-A598-FBE3E4D6F5C3}">
      <dsp:nvSpPr>
        <dsp:cNvPr id="0" name=""/>
        <dsp:cNvSpPr/>
      </dsp:nvSpPr>
      <dsp:spPr>
        <a:xfrm>
          <a:off x="826697" y="3476438"/>
          <a:ext cx="2071180"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100000"/>
            </a:lnSpc>
            <a:spcBef>
              <a:spcPct val="0"/>
            </a:spcBef>
            <a:spcAft>
              <a:spcPts val="0"/>
            </a:spcAft>
            <a:buNone/>
          </a:pPr>
          <a:r>
            <a:rPr lang="en-US" sz="1100" b="1" i="1" kern="1200"/>
            <a:t>BRCA1/2, PALB2</a:t>
          </a:r>
        </a:p>
        <a:p>
          <a:pPr marL="0" lvl="0" indent="0" algn="l" defTabSz="488950">
            <a:lnSpc>
              <a:spcPct val="100000"/>
            </a:lnSpc>
            <a:spcBef>
              <a:spcPct val="0"/>
            </a:spcBef>
            <a:spcAft>
              <a:spcPts val="0"/>
            </a:spcAft>
            <a:buNone/>
          </a:pPr>
          <a:r>
            <a:rPr lang="en-US" sz="1100" kern="1200"/>
            <a:t>Platinum therapy</a:t>
          </a:r>
        </a:p>
        <a:p>
          <a:pPr marL="0" lvl="0" indent="0" algn="l" defTabSz="488950">
            <a:lnSpc>
              <a:spcPct val="100000"/>
            </a:lnSpc>
            <a:spcBef>
              <a:spcPct val="0"/>
            </a:spcBef>
            <a:spcAft>
              <a:spcPts val="0"/>
            </a:spcAft>
            <a:buNone/>
          </a:pPr>
          <a:r>
            <a:rPr lang="en-US" sz="1100" kern="1200"/>
            <a:t>PARPi: Olaparib, Rucaparib</a:t>
          </a:r>
          <a:br>
            <a:rPr lang="en-US" sz="1100" kern="1200"/>
          </a:br>
          <a:r>
            <a:rPr lang="en-US" sz="1100" kern="1200"/>
            <a:t>Immunotherapy</a:t>
          </a:r>
        </a:p>
      </dsp:txBody>
      <dsp:txXfrm>
        <a:off x="853830" y="3503571"/>
        <a:ext cx="2016914" cy="872121"/>
      </dsp:txXfrm>
    </dsp:sp>
    <dsp:sp modelId="{5BD2CD52-20B2-47FF-BF3F-D030B069BFCC}">
      <dsp:nvSpPr>
        <dsp:cNvPr id="0" name=""/>
        <dsp:cNvSpPr/>
      </dsp:nvSpPr>
      <dsp:spPr>
        <a:xfrm>
          <a:off x="3002507" y="2485"/>
          <a:ext cx="1852774" cy="926387"/>
        </a:xfrm>
        <a:prstGeom prst="roundRect">
          <a:avLst>
            <a:gd name="adj" fmla="val 10000"/>
          </a:avLst>
        </a:prstGeom>
        <a:solidFill>
          <a:srgbClr val="0089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ts val="840"/>
            </a:spcAft>
            <a:buNone/>
          </a:pPr>
          <a:r>
            <a:rPr lang="en-US" sz="2100" i="1" kern="1200"/>
            <a:t>KRAS</a:t>
          </a:r>
          <a:r>
            <a:rPr lang="en-US" sz="2100" i="0" kern="1200" baseline="30000"/>
            <a:t>WT </a:t>
          </a:r>
          <a:r>
            <a:rPr lang="en-US" sz="2100" i="0" kern="1200" baseline="0"/>
            <a:t>PDAC (~5%)</a:t>
          </a:r>
          <a:endParaRPr lang="en-US" sz="2100" i="0" kern="1200" baseline="30000"/>
        </a:p>
      </dsp:txBody>
      <dsp:txXfrm>
        <a:off x="3029640" y="29618"/>
        <a:ext cx="1798508" cy="872121"/>
      </dsp:txXfrm>
    </dsp:sp>
    <dsp:sp modelId="{7BCD3B5A-2584-4C10-AA9E-1136E5BAE90C}">
      <dsp:nvSpPr>
        <dsp:cNvPr id="0" name=""/>
        <dsp:cNvSpPr/>
      </dsp:nvSpPr>
      <dsp:spPr>
        <a:xfrm>
          <a:off x="3187784" y="928873"/>
          <a:ext cx="185277" cy="694790"/>
        </a:xfrm>
        <a:custGeom>
          <a:avLst/>
          <a:gdLst/>
          <a:ahLst/>
          <a:cxnLst/>
          <a:rect l="0" t="0" r="0" b="0"/>
          <a:pathLst>
            <a:path>
              <a:moveTo>
                <a:pt x="0" y="0"/>
              </a:moveTo>
              <a:lnTo>
                <a:pt x="0" y="694790"/>
              </a:lnTo>
              <a:lnTo>
                <a:pt x="185277" y="6947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47475F-E130-4A7A-B2D2-EE1A519D4504}">
      <dsp:nvSpPr>
        <dsp:cNvPr id="0" name=""/>
        <dsp:cNvSpPr/>
      </dsp:nvSpPr>
      <dsp:spPr>
        <a:xfrm>
          <a:off x="3373062" y="1160470"/>
          <a:ext cx="2353246"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100000"/>
            </a:lnSpc>
            <a:spcBef>
              <a:spcPct val="0"/>
            </a:spcBef>
            <a:spcAft>
              <a:spcPts val="0"/>
            </a:spcAft>
            <a:buNone/>
          </a:pPr>
          <a:r>
            <a:rPr lang="en-US" sz="1100" b="1" kern="1200" dirty="0"/>
            <a:t>Fusions</a:t>
          </a:r>
        </a:p>
        <a:p>
          <a:pPr marL="0" lvl="0" indent="0" algn="l" defTabSz="488950">
            <a:lnSpc>
              <a:spcPct val="100000"/>
            </a:lnSpc>
            <a:spcBef>
              <a:spcPct val="0"/>
            </a:spcBef>
            <a:spcAft>
              <a:spcPts val="0"/>
            </a:spcAft>
            <a:buNone/>
          </a:pPr>
          <a:r>
            <a:rPr lang="en-US" sz="1100" i="1" kern="1200" dirty="0"/>
            <a:t>RET* ALK, ROS, NTRK FGFR2/3, MET, NRG-1, MET, RAF1</a:t>
          </a:r>
          <a:br>
            <a:rPr lang="en-US" sz="1100" i="1" kern="1200" dirty="0"/>
          </a:br>
          <a:r>
            <a:rPr lang="en-US" sz="1100" kern="1200" dirty="0" err="1"/>
            <a:t>Selpercatinib</a:t>
          </a:r>
          <a:r>
            <a:rPr lang="en-US" sz="1100" i="0" kern="1200" dirty="0"/>
            <a:t>, </a:t>
          </a:r>
          <a:r>
            <a:rPr lang="en-US" sz="1100" i="0" kern="1200" dirty="0" err="1"/>
            <a:t>Entrectinib</a:t>
          </a:r>
          <a:r>
            <a:rPr lang="en-US" sz="1100" i="0" kern="1200" dirty="0"/>
            <a:t>, Larotrectinib, </a:t>
          </a:r>
          <a:r>
            <a:rPr lang="en-US" sz="1100" b="0" i="0" kern="1200" dirty="0" err="1"/>
            <a:t>Zenocutuzumab</a:t>
          </a:r>
          <a:endParaRPr lang="en-US" sz="1100" b="0" kern="1200" dirty="0"/>
        </a:p>
      </dsp:txBody>
      <dsp:txXfrm>
        <a:off x="3400195" y="1187603"/>
        <a:ext cx="2298980" cy="872121"/>
      </dsp:txXfrm>
    </dsp:sp>
    <dsp:sp modelId="{2C179E57-9784-4A26-AD3E-3C56C50AB126}">
      <dsp:nvSpPr>
        <dsp:cNvPr id="0" name=""/>
        <dsp:cNvSpPr/>
      </dsp:nvSpPr>
      <dsp:spPr>
        <a:xfrm>
          <a:off x="3187784" y="928873"/>
          <a:ext cx="185277" cy="1852774"/>
        </a:xfrm>
        <a:custGeom>
          <a:avLst/>
          <a:gdLst/>
          <a:ahLst/>
          <a:cxnLst/>
          <a:rect l="0" t="0" r="0" b="0"/>
          <a:pathLst>
            <a:path>
              <a:moveTo>
                <a:pt x="0" y="0"/>
              </a:moveTo>
              <a:lnTo>
                <a:pt x="0" y="1852774"/>
              </a:lnTo>
              <a:lnTo>
                <a:pt x="185277" y="1852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C210A2-ADC3-40E5-AF3C-FB9F848FA3AF}">
      <dsp:nvSpPr>
        <dsp:cNvPr id="0" name=""/>
        <dsp:cNvSpPr/>
      </dsp:nvSpPr>
      <dsp:spPr>
        <a:xfrm>
          <a:off x="3373062" y="2318454"/>
          <a:ext cx="2336289"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100000"/>
            </a:lnSpc>
            <a:spcBef>
              <a:spcPct val="0"/>
            </a:spcBef>
            <a:spcAft>
              <a:spcPts val="0"/>
            </a:spcAft>
            <a:buNone/>
          </a:pPr>
          <a:r>
            <a:rPr lang="en-US" sz="1100" b="1" i="1" kern="1200"/>
            <a:t>BRAF</a:t>
          </a:r>
          <a:r>
            <a:rPr lang="en-US" sz="1100" b="1" kern="1200"/>
            <a:t> V600E</a:t>
          </a:r>
          <a:r>
            <a:rPr lang="en-US" sz="1100" b="1" kern="1200" baseline="30000"/>
            <a:t>MUT</a:t>
          </a:r>
        </a:p>
        <a:p>
          <a:pPr marL="0" lvl="0" indent="0" algn="l" defTabSz="488950">
            <a:lnSpc>
              <a:spcPct val="100000"/>
            </a:lnSpc>
            <a:spcBef>
              <a:spcPct val="0"/>
            </a:spcBef>
            <a:spcAft>
              <a:spcPts val="0"/>
            </a:spcAft>
            <a:buNone/>
          </a:pPr>
          <a:r>
            <a:rPr lang="en-US" sz="1100" kern="1200"/>
            <a:t>Dabrafenib, </a:t>
          </a:r>
          <a:r>
            <a:rPr lang="en-US" sz="1100" kern="1200" err="1"/>
            <a:t>Encorafenib</a:t>
          </a:r>
          <a:br>
            <a:rPr lang="en-US" sz="1100" kern="1200"/>
          </a:br>
          <a:br>
            <a:rPr lang="en-US" sz="1100" kern="1200"/>
          </a:br>
          <a:r>
            <a:rPr lang="en-US" sz="1100" b="1" i="1" kern="1200"/>
            <a:t>KRAS</a:t>
          </a:r>
          <a:r>
            <a:rPr lang="en-US" sz="1100" b="1" i="0" kern="1200" baseline="30000"/>
            <a:t>WT</a:t>
          </a:r>
          <a:endParaRPr lang="en-US" sz="1100" b="1" kern="1200"/>
        </a:p>
        <a:p>
          <a:pPr marL="0" lvl="0" indent="0" algn="l" defTabSz="488950">
            <a:lnSpc>
              <a:spcPct val="100000"/>
            </a:lnSpc>
            <a:spcBef>
              <a:spcPct val="0"/>
            </a:spcBef>
            <a:spcAft>
              <a:spcPts val="0"/>
            </a:spcAft>
            <a:buNone/>
          </a:pPr>
          <a:r>
            <a:rPr lang="en-US" sz="1100" kern="1200"/>
            <a:t>Gem +/- Erlotinib (Nimotuzumab)</a:t>
          </a:r>
        </a:p>
      </dsp:txBody>
      <dsp:txXfrm>
        <a:off x="3400195" y="2345587"/>
        <a:ext cx="2282023" cy="872121"/>
      </dsp:txXfrm>
    </dsp:sp>
    <dsp:sp modelId="{DF17A1E9-3AD6-4714-B1DD-09DE7DBB2293}">
      <dsp:nvSpPr>
        <dsp:cNvPr id="0" name=""/>
        <dsp:cNvSpPr/>
      </dsp:nvSpPr>
      <dsp:spPr>
        <a:xfrm>
          <a:off x="3187784" y="928873"/>
          <a:ext cx="185277" cy="3010759"/>
        </a:xfrm>
        <a:custGeom>
          <a:avLst/>
          <a:gdLst/>
          <a:ahLst/>
          <a:cxnLst/>
          <a:rect l="0" t="0" r="0" b="0"/>
          <a:pathLst>
            <a:path>
              <a:moveTo>
                <a:pt x="0" y="0"/>
              </a:moveTo>
              <a:lnTo>
                <a:pt x="0" y="3010759"/>
              </a:lnTo>
              <a:lnTo>
                <a:pt x="185277" y="3010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D2BDAF-CE2A-45E2-BC05-EFC70748D53B}">
      <dsp:nvSpPr>
        <dsp:cNvPr id="0" name=""/>
        <dsp:cNvSpPr/>
      </dsp:nvSpPr>
      <dsp:spPr>
        <a:xfrm>
          <a:off x="3373062" y="3476438"/>
          <a:ext cx="2342352"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100000"/>
            </a:lnSpc>
            <a:spcBef>
              <a:spcPct val="0"/>
            </a:spcBef>
            <a:spcAft>
              <a:spcPts val="0"/>
            </a:spcAft>
            <a:buNone/>
          </a:pPr>
          <a:r>
            <a:rPr lang="en-US" sz="1100" b="1" kern="1200"/>
            <a:t>HER2/ERBB2(+)</a:t>
          </a:r>
          <a:br>
            <a:rPr lang="en-US" sz="1100" b="1" kern="1200"/>
          </a:br>
          <a:r>
            <a:rPr lang="en-US" sz="1100" kern="1200"/>
            <a:t>Trastuzumab deruxtecan</a:t>
          </a:r>
        </a:p>
      </dsp:txBody>
      <dsp:txXfrm>
        <a:off x="3400195" y="3503571"/>
        <a:ext cx="2288086" cy="872121"/>
      </dsp:txXfrm>
    </dsp:sp>
    <dsp:sp modelId="{22289DD3-A000-4497-8B46-300CCF57E98A}">
      <dsp:nvSpPr>
        <dsp:cNvPr id="0" name=""/>
        <dsp:cNvSpPr/>
      </dsp:nvSpPr>
      <dsp:spPr>
        <a:xfrm>
          <a:off x="5818947" y="2485"/>
          <a:ext cx="1852774" cy="926387"/>
        </a:xfrm>
        <a:prstGeom prst="roundRect">
          <a:avLst>
            <a:gd name="adj" fmla="val 10000"/>
          </a:avLst>
        </a:prstGeom>
        <a:solidFill>
          <a:srgbClr val="0089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i="0" kern="1200"/>
            <a:t>HRD, MSI-H</a:t>
          </a:r>
        </a:p>
      </dsp:txBody>
      <dsp:txXfrm>
        <a:off x="5846080" y="29618"/>
        <a:ext cx="1798508" cy="872121"/>
      </dsp:txXfrm>
    </dsp:sp>
    <dsp:sp modelId="{794AD952-12CA-4B65-8367-6CF5F706C739}">
      <dsp:nvSpPr>
        <dsp:cNvPr id="0" name=""/>
        <dsp:cNvSpPr/>
      </dsp:nvSpPr>
      <dsp:spPr>
        <a:xfrm>
          <a:off x="6004224" y="928873"/>
          <a:ext cx="185277" cy="694790"/>
        </a:xfrm>
        <a:custGeom>
          <a:avLst/>
          <a:gdLst/>
          <a:ahLst/>
          <a:cxnLst/>
          <a:rect l="0" t="0" r="0" b="0"/>
          <a:pathLst>
            <a:path>
              <a:moveTo>
                <a:pt x="0" y="0"/>
              </a:moveTo>
              <a:lnTo>
                <a:pt x="0" y="694790"/>
              </a:lnTo>
              <a:lnTo>
                <a:pt x="185277" y="6947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3DE9F5-0220-4846-ACEE-4DE801B8DD7C}">
      <dsp:nvSpPr>
        <dsp:cNvPr id="0" name=""/>
        <dsp:cNvSpPr/>
      </dsp:nvSpPr>
      <dsp:spPr>
        <a:xfrm>
          <a:off x="6189502" y="1160470"/>
          <a:ext cx="2222514"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100000"/>
            </a:lnSpc>
            <a:spcBef>
              <a:spcPct val="0"/>
            </a:spcBef>
            <a:spcAft>
              <a:spcPts val="0"/>
            </a:spcAft>
            <a:buNone/>
          </a:pPr>
          <a:r>
            <a:rPr lang="en-US" sz="1100" b="1" kern="1200"/>
            <a:t>Mismatch Repair Deficiency</a:t>
          </a:r>
        </a:p>
        <a:p>
          <a:pPr marL="0" lvl="0" indent="0" algn="l" defTabSz="488950">
            <a:lnSpc>
              <a:spcPct val="100000"/>
            </a:lnSpc>
            <a:spcBef>
              <a:spcPct val="0"/>
            </a:spcBef>
            <a:spcAft>
              <a:spcPts val="0"/>
            </a:spcAft>
            <a:buNone/>
          </a:pPr>
          <a:r>
            <a:rPr lang="en-US" sz="1100" b="0" kern="1200"/>
            <a:t>TMB &gt;10</a:t>
          </a:r>
        </a:p>
        <a:p>
          <a:pPr marL="0" lvl="0" indent="0" algn="l" defTabSz="488950">
            <a:lnSpc>
              <a:spcPct val="100000"/>
            </a:lnSpc>
            <a:spcBef>
              <a:spcPct val="0"/>
            </a:spcBef>
            <a:spcAft>
              <a:spcPts val="0"/>
            </a:spcAft>
            <a:buNone/>
          </a:pPr>
          <a:r>
            <a:rPr lang="en-US" sz="1100" kern="1200"/>
            <a:t>Nivolumab, Pembrolizumab, Dostarlimab</a:t>
          </a:r>
        </a:p>
      </dsp:txBody>
      <dsp:txXfrm>
        <a:off x="6216635" y="1187603"/>
        <a:ext cx="2168248" cy="872121"/>
      </dsp:txXfrm>
    </dsp:sp>
    <dsp:sp modelId="{70D0CAE5-07C6-4F77-A2D0-B696B0236430}">
      <dsp:nvSpPr>
        <dsp:cNvPr id="0" name=""/>
        <dsp:cNvSpPr/>
      </dsp:nvSpPr>
      <dsp:spPr>
        <a:xfrm>
          <a:off x="6004224" y="928873"/>
          <a:ext cx="185277" cy="1852774"/>
        </a:xfrm>
        <a:custGeom>
          <a:avLst/>
          <a:gdLst/>
          <a:ahLst/>
          <a:cxnLst/>
          <a:rect l="0" t="0" r="0" b="0"/>
          <a:pathLst>
            <a:path>
              <a:moveTo>
                <a:pt x="0" y="0"/>
              </a:moveTo>
              <a:lnTo>
                <a:pt x="0" y="1852774"/>
              </a:lnTo>
              <a:lnTo>
                <a:pt x="185277" y="1852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2C637C-6597-49A2-B670-2A53C68DADB1}">
      <dsp:nvSpPr>
        <dsp:cNvPr id="0" name=""/>
        <dsp:cNvSpPr/>
      </dsp:nvSpPr>
      <dsp:spPr>
        <a:xfrm>
          <a:off x="6189502" y="2318454"/>
          <a:ext cx="2209975"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100000"/>
            </a:lnSpc>
            <a:spcBef>
              <a:spcPct val="0"/>
            </a:spcBef>
            <a:spcAft>
              <a:spcPts val="0"/>
            </a:spcAft>
            <a:buNone/>
          </a:pPr>
          <a:r>
            <a:rPr lang="en-US" sz="1100" b="1" i="1" kern="1200"/>
            <a:t>BRCA1/2, PALB2, RAD51B/C/D</a:t>
          </a:r>
        </a:p>
        <a:p>
          <a:pPr marL="0" lvl="0" indent="0" algn="l" defTabSz="488950">
            <a:lnSpc>
              <a:spcPct val="100000"/>
            </a:lnSpc>
            <a:spcBef>
              <a:spcPct val="0"/>
            </a:spcBef>
            <a:spcAft>
              <a:spcPts val="0"/>
            </a:spcAft>
            <a:buNone/>
          </a:pPr>
          <a:r>
            <a:rPr lang="en-US" sz="1100" kern="1200"/>
            <a:t>Platinum therapy</a:t>
          </a:r>
        </a:p>
        <a:p>
          <a:pPr marL="0" lvl="0" indent="0" algn="l" defTabSz="488950">
            <a:lnSpc>
              <a:spcPct val="100000"/>
            </a:lnSpc>
            <a:spcBef>
              <a:spcPct val="0"/>
            </a:spcBef>
            <a:spcAft>
              <a:spcPts val="0"/>
            </a:spcAft>
            <a:buNone/>
          </a:pPr>
          <a:r>
            <a:rPr lang="en-US" sz="1100" kern="1200"/>
            <a:t>PARPi: Olaparib, Rucaparib</a:t>
          </a:r>
          <a:br>
            <a:rPr lang="en-US" sz="1100" kern="1200"/>
          </a:br>
          <a:br>
            <a:rPr lang="en-US" sz="1100" kern="1200"/>
          </a:br>
          <a:r>
            <a:rPr lang="en-US" sz="1100" kern="1200"/>
            <a:t>Acinar cancer</a:t>
          </a:r>
        </a:p>
      </dsp:txBody>
      <dsp:txXfrm>
        <a:off x="6216635" y="2345587"/>
        <a:ext cx="2155709" cy="872121"/>
      </dsp:txXfrm>
    </dsp:sp>
    <dsp:sp modelId="{FE26C9B1-B776-4420-9F73-2897EAD0DFEF}">
      <dsp:nvSpPr>
        <dsp:cNvPr id="0" name=""/>
        <dsp:cNvSpPr/>
      </dsp:nvSpPr>
      <dsp:spPr>
        <a:xfrm>
          <a:off x="8504655" y="2485"/>
          <a:ext cx="1852774" cy="926387"/>
        </a:xfrm>
        <a:prstGeom prst="roundRect">
          <a:avLst>
            <a:gd name="adj" fmla="val 10000"/>
          </a:avLst>
        </a:prstGeom>
        <a:solidFill>
          <a:srgbClr val="0089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a:t>Other Targets, Descriptors</a:t>
          </a:r>
        </a:p>
      </dsp:txBody>
      <dsp:txXfrm>
        <a:off x="8531788" y="29618"/>
        <a:ext cx="1798508" cy="872121"/>
      </dsp:txXfrm>
    </dsp:sp>
    <dsp:sp modelId="{E92BD7E3-A01A-4837-B1E6-32530060510B}">
      <dsp:nvSpPr>
        <dsp:cNvPr id="0" name=""/>
        <dsp:cNvSpPr/>
      </dsp:nvSpPr>
      <dsp:spPr>
        <a:xfrm>
          <a:off x="8689933" y="928873"/>
          <a:ext cx="185277" cy="694790"/>
        </a:xfrm>
        <a:custGeom>
          <a:avLst/>
          <a:gdLst/>
          <a:ahLst/>
          <a:cxnLst/>
          <a:rect l="0" t="0" r="0" b="0"/>
          <a:pathLst>
            <a:path>
              <a:moveTo>
                <a:pt x="0" y="0"/>
              </a:moveTo>
              <a:lnTo>
                <a:pt x="0" y="694790"/>
              </a:lnTo>
              <a:lnTo>
                <a:pt x="185277" y="69479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93E87B-9BFC-44C1-9B38-8EE1036BE659}">
      <dsp:nvSpPr>
        <dsp:cNvPr id="0" name=""/>
        <dsp:cNvSpPr/>
      </dsp:nvSpPr>
      <dsp:spPr>
        <a:xfrm>
          <a:off x="8875210" y="1160470"/>
          <a:ext cx="1911559"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100000"/>
            </a:lnSpc>
            <a:spcBef>
              <a:spcPct val="0"/>
            </a:spcBef>
            <a:spcAft>
              <a:spcPts val="0"/>
            </a:spcAft>
            <a:buNone/>
          </a:pPr>
          <a:r>
            <a:rPr lang="en-US" sz="1100" b="1" kern="1200"/>
            <a:t>Surface Tropisms</a:t>
          </a:r>
        </a:p>
        <a:p>
          <a:pPr marL="0" lvl="0" indent="0" algn="l" defTabSz="488950">
            <a:lnSpc>
              <a:spcPct val="100000"/>
            </a:lnSpc>
            <a:spcBef>
              <a:spcPct val="0"/>
            </a:spcBef>
            <a:spcAft>
              <a:spcPts val="0"/>
            </a:spcAft>
            <a:buNone/>
          </a:pPr>
          <a:r>
            <a:rPr lang="en-US" sz="1100" kern="1200"/>
            <a:t>Claudin 18.2, TROP2</a:t>
          </a:r>
        </a:p>
        <a:p>
          <a:pPr marL="0" lvl="0" indent="0" algn="l" defTabSz="488950">
            <a:lnSpc>
              <a:spcPct val="100000"/>
            </a:lnSpc>
            <a:spcBef>
              <a:spcPct val="0"/>
            </a:spcBef>
            <a:spcAft>
              <a:spcPts val="0"/>
            </a:spcAft>
            <a:buNone/>
          </a:pPr>
          <a:endParaRPr lang="en-US" sz="1100" kern="1200"/>
        </a:p>
        <a:p>
          <a:pPr marL="0" lvl="0" indent="0" algn="l" defTabSz="488950">
            <a:lnSpc>
              <a:spcPct val="100000"/>
            </a:lnSpc>
            <a:spcBef>
              <a:spcPct val="0"/>
            </a:spcBef>
            <a:spcAft>
              <a:spcPts val="0"/>
            </a:spcAft>
            <a:buNone/>
          </a:pPr>
          <a:r>
            <a:rPr lang="en-US" sz="1100" b="1" kern="1200"/>
            <a:t>Other Genomics</a:t>
          </a:r>
          <a:br>
            <a:rPr lang="en-US" sz="1100" kern="1200"/>
          </a:br>
          <a:r>
            <a:rPr lang="en-US" sz="1100" i="1" kern="1200" err="1"/>
            <a:t>MTAP</a:t>
          </a:r>
          <a:r>
            <a:rPr lang="en-US" sz="1100" kern="1200" err="1"/>
            <a:t>del</a:t>
          </a:r>
          <a:endParaRPr lang="en-US" sz="1100" kern="1200"/>
        </a:p>
      </dsp:txBody>
      <dsp:txXfrm>
        <a:off x="8902343" y="1187603"/>
        <a:ext cx="1857293" cy="872121"/>
      </dsp:txXfrm>
    </dsp:sp>
    <dsp:sp modelId="{38FC0D80-553B-42BB-9218-C77C87F86A43}">
      <dsp:nvSpPr>
        <dsp:cNvPr id="0" name=""/>
        <dsp:cNvSpPr/>
      </dsp:nvSpPr>
      <dsp:spPr>
        <a:xfrm>
          <a:off x="8689933" y="928873"/>
          <a:ext cx="185277" cy="1852774"/>
        </a:xfrm>
        <a:custGeom>
          <a:avLst/>
          <a:gdLst/>
          <a:ahLst/>
          <a:cxnLst/>
          <a:rect l="0" t="0" r="0" b="0"/>
          <a:pathLst>
            <a:path>
              <a:moveTo>
                <a:pt x="0" y="0"/>
              </a:moveTo>
              <a:lnTo>
                <a:pt x="0" y="1852774"/>
              </a:lnTo>
              <a:lnTo>
                <a:pt x="185277" y="18527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EF999C-8B3B-408A-B478-E590770E749B}">
      <dsp:nvSpPr>
        <dsp:cNvPr id="0" name=""/>
        <dsp:cNvSpPr/>
      </dsp:nvSpPr>
      <dsp:spPr>
        <a:xfrm>
          <a:off x="8875210" y="2318454"/>
          <a:ext cx="1899035" cy="92638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t" anchorCtr="0">
          <a:noAutofit/>
        </a:bodyPr>
        <a:lstStyle/>
        <a:p>
          <a:pPr marL="0" lvl="0" indent="0" algn="l" defTabSz="488950">
            <a:lnSpc>
              <a:spcPct val="100000"/>
            </a:lnSpc>
            <a:spcBef>
              <a:spcPct val="0"/>
            </a:spcBef>
            <a:spcAft>
              <a:spcPts val="0"/>
            </a:spcAft>
            <a:buNone/>
          </a:pPr>
          <a:r>
            <a:rPr lang="en-US" sz="1100" b="1" kern="1200"/>
            <a:t>Classical, Basal</a:t>
          </a:r>
        </a:p>
        <a:p>
          <a:pPr marL="0" lvl="0" indent="0" algn="l" defTabSz="488950">
            <a:lnSpc>
              <a:spcPct val="100000"/>
            </a:lnSpc>
            <a:spcBef>
              <a:spcPct val="0"/>
            </a:spcBef>
            <a:spcAft>
              <a:spcPts val="0"/>
            </a:spcAft>
            <a:buNone/>
          </a:pPr>
          <a:r>
            <a:rPr lang="en-US" sz="1100" kern="1200"/>
            <a:t>GATA6</a:t>
          </a:r>
          <a:br>
            <a:rPr lang="en-US" sz="1100" kern="1200"/>
          </a:br>
          <a:r>
            <a:rPr lang="en-US" sz="1100" kern="1200"/>
            <a:t>GEMPRED</a:t>
          </a:r>
        </a:p>
        <a:p>
          <a:pPr marL="0" lvl="0" indent="0" algn="l" defTabSz="488950">
            <a:lnSpc>
              <a:spcPct val="100000"/>
            </a:lnSpc>
            <a:spcBef>
              <a:spcPct val="0"/>
            </a:spcBef>
            <a:spcAft>
              <a:spcPts val="0"/>
            </a:spcAft>
            <a:buNone/>
          </a:pPr>
          <a:r>
            <a:rPr lang="en-US" sz="1100" kern="1200" err="1"/>
            <a:t>PurIST</a:t>
          </a:r>
          <a:endParaRPr lang="en-US" sz="1100" kern="1200"/>
        </a:p>
      </dsp:txBody>
      <dsp:txXfrm>
        <a:off x="8902343" y="2345587"/>
        <a:ext cx="1844769" cy="87212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C49DF-3D9D-4C38-A70C-AD8C30F2828F}">
      <dsp:nvSpPr>
        <dsp:cNvPr id="0" name=""/>
        <dsp:cNvSpPr/>
      </dsp:nvSpPr>
      <dsp:spPr>
        <a:xfrm rot="5400000">
          <a:off x="7125608" y="-2904295"/>
          <a:ext cx="1146404" cy="7245939"/>
        </a:xfrm>
        <a:prstGeom prst="round2SameRect">
          <a:avLst/>
        </a:prstGeom>
        <a:solidFill>
          <a:srgbClr val="FFFFFF">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Changing epidemiology</a:t>
          </a:r>
        </a:p>
        <a:p>
          <a:pPr marL="228600" lvl="1" indent="-228600" algn="l" defTabSz="977900">
            <a:lnSpc>
              <a:spcPct val="90000"/>
            </a:lnSpc>
            <a:spcBef>
              <a:spcPct val="0"/>
            </a:spcBef>
            <a:spcAft>
              <a:spcPct val="15000"/>
            </a:spcAft>
            <a:buChar char="•"/>
          </a:pPr>
          <a:r>
            <a:rPr lang="en-US" sz="2200" kern="1200" dirty="0"/>
            <a:t>Germline, somatic testing for all at diagnosis </a:t>
          </a:r>
        </a:p>
      </dsp:txBody>
      <dsp:txXfrm rot="-5400000">
        <a:off x="4075841" y="201435"/>
        <a:ext cx="7189976" cy="1034478"/>
      </dsp:txXfrm>
    </dsp:sp>
    <dsp:sp modelId="{D778B7EB-F3B0-4D25-A8F3-8E102D094202}">
      <dsp:nvSpPr>
        <dsp:cNvPr id="0" name=""/>
        <dsp:cNvSpPr/>
      </dsp:nvSpPr>
      <dsp:spPr>
        <a:xfrm>
          <a:off x="0" y="2171"/>
          <a:ext cx="4075840" cy="1433005"/>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Pancreas Cancer</a:t>
          </a:r>
        </a:p>
      </dsp:txBody>
      <dsp:txXfrm>
        <a:off x="69954" y="72125"/>
        <a:ext cx="3935932" cy="1293097"/>
      </dsp:txXfrm>
    </dsp:sp>
    <dsp:sp modelId="{BD89BF33-100B-4D06-AD96-57369D7190BE}">
      <dsp:nvSpPr>
        <dsp:cNvPr id="0" name=""/>
        <dsp:cNvSpPr/>
      </dsp:nvSpPr>
      <dsp:spPr>
        <a:xfrm rot="5400000">
          <a:off x="7125608" y="-1399639"/>
          <a:ext cx="1146404" cy="7245939"/>
        </a:xfrm>
        <a:prstGeom prst="round2SameRect">
          <a:avLst/>
        </a:prstGeom>
        <a:solidFill>
          <a:srgbClr val="FFFFFF">
            <a:alpha val="90000"/>
          </a:srgb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kern="1200" dirty="0"/>
            <a:t>Cytotoxic-based 3 vs 2 drug combinations for most</a:t>
          </a:r>
        </a:p>
        <a:p>
          <a:pPr marL="228600" lvl="1" indent="-228600" algn="l" defTabSz="977900">
            <a:lnSpc>
              <a:spcPct val="90000"/>
            </a:lnSpc>
            <a:spcBef>
              <a:spcPct val="0"/>
            </a:spcBef>
            <a:spcAft>
              <a:spcPct val="15000"/>
            </a:spcAft>
            <a:buChar char="•"/>
          </a:pPr>
          <a:r>
            <a:rPr lang="en-US" sz="2200" kern="1200" dirty="0"/>
            <a:t>Targeted therapy: </a:t>
          </a:r>
          <a:r>
            <a:rPr lang="en-US" sz="2200" i="1" kern="1200" dirty="0"/>
            <a:t>BRCA</a:t>
          </a:r>
          <a:r>
            <a:rPr lang="en-US" sz="2200" kern="1200" dirty="0"/>
            <a:t>/HRD, RAS-wild-type – fusions </a:t>
          </a:r>
        </a:p>
      </dsp:txBody>
      <dsp:txXfrm rot="-5400000">
        <a:off x="4075841" y="1706091"/>
        <a:ext cx="7189976" cy="1034478"/>
      </dsp:txXfrm>
    </dsp:sp>
    <dsp:sp modelId="{B354AA56-BCC0-4B2E-A31F-56EA60BE0ADC}">
      <dsp:nvSpPr>
        <dsp:cNvPr id="0" name=""/>
        <dsp:cNvSpPr/>
      </dsp:nvSpPr>
      <dsp:spPr>
        <a:xfrm>
          <a:off x="0" y="1506827"/>
          <a:ext cx="4075840" cy="1433005"/>
        </a:xfrm>
        <a:prstGeom prst="roundRect">
          <a:avLst/>
        </a:prstGeom>
        <a:solidFill>
          <a:srgbClr val="5DCC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solidFill>
            </a:rPr>
            <a:t>Current Therapies</a:t>
          </a:r>
        </a:p>
      </dsp:txBody>
      <dsp:txXfrm>
        <a:off x="69954" y="1576781"/>
        <a:ext cx="3935932" cy="1293097"/>
      </dsp:txXfrm>
    </dsp:sp>
    <dsp:sp modelId="{8E0C4995-82B1-48D3-88E5-057706F2B1F1}">
      <dsp:nvSpPr>
        <dsp:cNvPr id="0" name=""/>
        <dsp:cNvSpPr/>
      </dsp:nvSpPr>
      <dsp:spPr>
        <a:xfrm rot="5400000">
          <a:off x="7125608" y="105017"/>
          <a:ext cx="1146404" cy="7245939"/>
        </a:xfrm>
        <a:prstGeom prst="round2SameRect">
          <a:avLst/>
        </a:prstGeom>
        <a:solidFill>
          <a:srgbClr val="FFFFFF">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US" sz="2200" i="1" kern="1200" dirty="0"/>
            <a:t>RAS</a:t>
          </a:r>
          <a:r>
            <a:rPr lang="en-US" sz="2200" kern="1200" dirty="0"/>
            <a:t> – new 2L 2026; rapidly moving to 1L</a:t>
          </a:r>
        </a:p>
      </dsp:txBody>
      <dsp:txXfrm rot="-5400000">
        <a:off x="4075841" y="3210748"/>
        <a:ext cx="7189976" cy="1034478"/>
      </dsp:txXfrm>
    </dsp:sp>
    <dsp:sp modelId="{171F7839-DB7B-4D5D-8D49-262D55EFD1EA}">
      <dsp:nvSpPr>
        <dsp:cNvPr id="0" name=""/>
        <dsp:cNvSpPr/>
      </dsp:nvSpPr>
      <dsp:spPr>
        <a:xfrm>
          <a:off x="0" y="3011483"/>
          <a:ext cx="4075840" cy="1433005"/>
        </a:xfrm>
        <a:prstGeom prst="roundRect">
          <a:avLst/>
        </a:prstGeom>
        <a:solidFill>
          <a:srgbClr val="FF2F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i="1" kern="1200" dirty="0"/>
            <a:t>RAS</a:t>
          </a:r>
          <a:endParaRPr lang="en-US" sz="2600" kern="1200" dirty="0"/>
        </a:p>
      </dsp:txBody>
      <dsp:txXfrm>
        <a:off x="69954" y="3081437"/>
        <a:ext cx="3935932" cy="129309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C49DF-3D9D-4C38-A70C-AD8C30F2828F}">
      <dsp:nvSpPr>
        <dsp:cNvPr id="0" name=""/>
        <dsp:cNvSpPr/>
      </dsp:nvSpPr>
      <dsp:spPr>
        <a:xfrm rot="5400000">
          <a:off x="7125608" y="-2904295"/>
          <a:ext cx="1146404" cy="7245939"/>
        </a:xfrm>
        <a:prstGeom prst="round2SameRect">
          <a:avLst/>
        </a:prstGeom>
        <a:solidFill>
          <a:srgbClr val="FFFFFF">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Cytotoxic-based 3 or 2 drug combinations for most</a:t>
          </a:r>
        </a:p>
        <a:p>
          <a:pPr marL="228600" lvl="1" indent="-228600" algn="l" defTabSz="933450">
            <a:lnSpc>
              <a:spcPct val="90000"/>
            </a:lnSpc>
            <a:spcBef>
              <a:spcPct val="0"/>
            </a:spcBef>
            <a:spcAft>
              <a:spcPct val="15000"/>
            </a:spcAft>
            <a:buChar char="•"/>
          </a:pPr>
          <a:r>
            <a:rPr lang="en-US" sz="2100" kern="1200" dirty="0"/>
            <a:t>Targeted: </a:t>
          </a:r>
          <a:r>
            <a:rPr lang="en-US" sz="2100" i="1" kern="1200" dirty="0"/>
            <a:t>BRCA</a:t>
          </a:r>
          <a:r>
            <a:rPr lang="en-US" sz="2100" kern="1200" dirty="0"/>
            <a:t>/HRD, </a:t>
          </a:r>
          <a:r>
            <a:rPr lang="en-US" sz="2100" i="1" kern="1200" dirty="0"/>
            <a:t>RAS</a:t>
          </a:r>
          <a:r>
            <a:rPr lang="en-US" sz="2100" kern="1200" dirty="0"/>
            <a:t>-wild-type – fusions </a:t>
          </a:r>
        </a:p>
      </dsp:txBody>
      <dsp:txXfrm rot="-5400000">
        <a:off x="4075841" y="201435"/>
        <a:ext cx="7189976" cy="1034478"/>
      </dsp:txXfrm>
    </dsp:sp>
    <dsp:sp modelId="{D778B7EB-F3B0-4D25-A8F3-8E102D094202}">
      <dsp:nvSpPr>
        <dsp:cNvPr id="0" name=""/>
        <dsp:cNvSpPr/>
      </dsp:nvSpPr>
      <dsp:spPr>
        <a:xfrm>
          <a:off x="0" y="2171"/>
          <a:ext cx="4075840" cy="1433005"/>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Pancreas Cancer Current 2026</a:t>
          </a:r>
        </a:p>
      </dsp:txBody>
      <dsp:txXfrm>
        <a:off x="69954" y="72125"/>
        <a:ext cx="3935932" cy="1293097"/>
      </dsp:txXfrm>
    </dsp:sp>
    <dsp:sp modelId="{BD89BF33-100B-4D06-AD96-57369D7190BE}">
      <dsp:nvSpPr>
        <dsp:cNvPr id="0" name=""/>
        <dsp:cNvSpPr/>
      </dsp:nvSpPr>
      <dsp:spPr>
        <a:xfrm rot="5400000">
          <a:off x="7125608" y="-1399639"/>
          <a:ext cx="1146404" cy="7245939"/>
        </a:xfrm>
        <a:prstGeom prst="round2SameRect">
          <a:avLst/>
        </a:prstGeom>
        <a:solidFill>
          <a:srgbClr val="FFFFFF">
            <a:alpha val="90000"/>
          </a:srgb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RAS inhibitors – new 2L standard 2026 </a:t>
          </a:r>
          <a:r>
            <a:rPr lang="en-US" sz="2100" kern="1200"/>
            <a:t>- daraxonrasib</a:t>
          </a:r>
          <a:endParaRPr lang="en-US" sz="2100" kern="1200" dirty="0"/>
        </a:p>
        <a:p>
          <a:pPr marL="228600" lvl="1" indent="-228600" algn="l" defTabSz="933450">
            <a:lnSpc>
              <a:spcPct val="90000"/>
            </a:lnSpc>
            <a:spcBef>
              <a:spcPct val="0"/>
            </a:spcBef>
            <a:spcAft>
              <a:spcPct val="15000"/>
            </a:spcAft>
            <a:buChar char="•"/>
          </a:pPr>
          <a:r>
            <a:rPr lang="en-US" sz="2100" kern="1200" dirty="0"/>
            <a:t>Rapidly moving to 1L, Adjuvant</a:t>
          </a:r>
        </a:p>
        <a:p>
          <a:pPr marL="228600" lvl="1" indent="-228600" algn="l" defTabSz="933450">
            <a:lnSpc>
              <a:spcPct val="90000"/>
            </a:lnSpc>
            <a:spcBef>
              <a:spcPct val="0"/>
            </a:spcBef>
            <a:spcAft>
              <a:spcPct val="15000"/>
            </a:spcAft>
            <a:buChar char="•"/>
          </a:pPr>
          <a:r>
            <a:rPr lang="en-US" sz="2100" kern="1200" dirty="0"/>
            <a:t>Multiple agents, multiple mechanisms in development</a:t>
          </a:r>
        </a:p>
      </dsp:txBody>
      <dsp:txXfrm rot="-5400000">
        <a:off x="4075841" y="1706091"/>
        <a:ext cx="7189976" cy="1034478"/>
      </dsp:txXfrm>
    </dsp:sp>
    <dsp:sp modelId="{B354AA56-BCC0-4B2E-A31F-56EA60BE0ADC}">
      <dsp:nvSpPr>
        <dsp:cNvPr id="0" name=""/>
        <dsp:cNvSpPr/>
      </dsp:nvSpPr>
      <dsp:spPr>
        <a:xfrm>
          <a:off x="0" y="1506827"/>
          <a:ext cx="4075840" cy="1433005"/>
        </a:xfrm>
        <a:prstGeom prst="roundRect">
          <a:avLst/>
        </a:prstGeom>
        <a:solidFill>
          <a:srgbClr val="5DCC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solidFill>
            </a:rPr>
            <a:t>RAS Therapies</a:t>
          </a:r>
        </a:p>
      </dsp:txBody>
      <dsp:txXfrm>
        <a:off x="69954" y="1576781"/>
        <a:ext cx="3935932" cy="1293097"/>
      </dsp:txXfrm>
    </dsp:sp>
    <dsp:sp modelId="{8E0C4995-82B1-48D3-88E5-057706F2B1F1}">
      <dsp:nvSpPr>
        <dsp:cNvPr id="0" name=""/>
        <dsp:cNvSpPr/>
      </dsp:nvSpPr>
      <dsp:spPr>
        <a:xfrm rot="5400000">
          <a:off x="7125608" y="105017"/>
          <a:ext cx="1146404" cy="7245939"/>
        </a:xfrm>
        <a:prstGeom prst="round2SameRect">
          <a:avLst/>
        </a:prstGeom>
        <a:solidFill>
          <a:srgbClr val="FFFFFF">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i="1" kern="1200" dirty="0"/>
            <a:t>MTAP</a:t>
          </a:r>
          <a:r>
            <a:rPr lang="en-US" sz="2100" kern="1200" dirty="0"/>
            <a:t>-loss: PRMT5 inhibitors, Claudin</a:t>
          </a:r>
        </a:p>
        <a:p>
          <a:pPr marL="228600" lvl="1" indent="-228600" algn="l" defTabSz="933450">
            <a:lnSpc>
              <a:spcPct val="90000"/>
            </a:lnSpc>
            <a:spcBef>
              <a:spcPct val="0"/>
            </a:spcBef>
            <a:spcAft>
              <a:spcPct val="15000"/>
            </a:spcAft>
            <a:buChar char="•"/>
          </a:pPr>
          <a:r>
            <a:rPr lang="en-US" sz="2100" kern="1200" dirty="0"/>
            <a:t>Immunotherapy: Adenosine modulation, CD40</a:t>
          </a:r>
        </a:p>
        <a:p>
          <a:pPr marL="228600" lvl="1" indent="-228600" algn="l" defTabSz="933450">
            <a:lnSpc>
              <a:spcPct val="90000"/>
            </a:lnSpc>
            <a:spcBef>
              <a:spcPct val="0"/>
            </a:spcBef>
            <a:spcAft>
              <a:spcPct val="15000"/>
            </a:spcAft>
            <a:buChar char="•"/>
          </a:pPr>
          <a:r>
            <a:rPr lang="en-US" sz="2100" kern="1200" dirty="0"/>
            <a:t>Vaccines: Personalized neoantigen, RAS immunotherapy</a:t>
          </a:r>
        </a:p>
      </dsp:txBody>
      <dsp:txXfrm rot="-5400000">
        <a:off x="4075841" y="3210748"/>
        <a:ext cx="7189976" cy="1034478"/>
      </dsp:txXfrm>
    </dsp:sp>
    <dsp:sp modelId="{171F7839-DB7B-4D5D-8D49-262D55EFD1EA}">
      <dsp:nvSpPr>
        <dsp:cNvPr id="0" name=""/>
        <dsp:cNvSpPr/>
      </dsp:nvSpPr>
      <dsp:spPr>
        <a:xfrm>
          <a:off x="0" y="3011483"/>
          <a:ext cx="4075840" cy="1433005"/>
        </a:xfrm>
        <a:prstGeom prst="roundRect">
          <a:avLst/>
        </a:prstGeom>
        <a:solidFill>
          <a:srgbClr val="FF2F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Other Targets</a:t>
          </a:r>
        </a:p>
      </dsp:txBody>
      <dsp:txXfrm>
        <a:off x="69954" y="3081437"/>
        <a:ext cx="3935932" cy="129309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4F596-9BA9-4C33-A04C-E4BC55B278BB}">
      <dsp:nvSpPr>
        <dsp:cNvPr id="0" name=""/>
        <dsp:cNvSpPr/>
      </dsp:nvSpPr>
      <dsp:spPr>
        <a:xfrm>
          <a:off x="0" y="0"/>
          <a:ext cx="8412480" cy="957294"/>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Daraxonrasib is an investigational oral RAS(ON) inhibitor for RAS-mutant cancers (NSCLC, PDAC) .</a:t>
          </a:r>
          <a:endParaRPr lang="en-US" sz="2100" kern="1200"/>
        </a:p>
      </dsp:txBody>
      <dsp:txXfrm>
        <a:off x="28038" y="28038"/>
        <a:ext cx="7298593" cy="901218"/>
      </dsp:txXfrm>
    </dsp:sp>
    <dsp:sp modelId="{691F59D6-48E8-4EA6-B780-07BA20596753}">
      <dsp:nvSpPr>
        <dsp:cNvPr id="0" name=""/>
        <dsp:cNvSpPr/>
      </dsp:nvSpPr>
      <dsp:spPr>
        <a:xfrm>
          <a:off x="704545" y="1131347"/>
          <a:ext cx="8412480" cy="957294"/>
        </a:xfrm>
        <a:prstGeom prst="roundRect">
          <a:avLst>
            <a:gd name="adj" fmla="val 10000"/>
          </a:avLst>
        </a:prstGeom>
        <a:solidFill>
          <a:schemeClr val="accent2">
            <a:hueOff val="-485121"/>
            <a:satOff val="-27976"/>
            <a:lumOff val="28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dirty="0"/>
            <a:t>Not yet FDA-approved; in Phase 3 trials showing significant survival benefit in PDAC .</a:t>
          </a:r>
          <a:endParaRPr lang="en-US" sz="2100" kern="1200" dirty="0"/>
        </a:p>
      </dsp:txBody>
      <dsp:txXfrm>
        <a:off x="732583" y="1159385"/>
        <a:ext cx="7029617" cy="901218"/>
      </dsp:txXfrm>
    </dsp:sp>
    <dsp:sp modelId="{6F2F9B33-DCC4-4EF0-B287-E2FB812D206F}">
      <dsp:nvSpPr>
        <dsp:cNvPr id="0" name=""/>
        <dsp:cNvSpPr/>
      </dsp:nvSpPr>
      <dsp:spPr>
        <a:xfrm>
          <a:off x="1398574" y="2262695"/>
          <a:ext cx="8412480" cy="957294"/>
        </a:xfrm>
        <a:prstGeom prst="roundRect">
          <a:avLst>
            <a:gd name="adj" fmla="val 10000"/>
          </a:avLst>
        </a:prstGeom>
        <a:solidFill>
          <a:schemeClr val="accent2">
            <a:hueOff val="-970242"/>
            <a:satOff val="-55952"/>
            <a:lumOff val="5752"/>
            <a:alphaOff val="0"/>
          </a:schemeClr>
        </a:solidFill>
        <a:ln w="38100" cap="flat" cmpd="sng" algn="ctr">
          <a:solidFill>
            <a:schemeClr val="accent4"/>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dirty="0">
              <a:solidFill>
                <a:srgbClr val="FFFF00"/>
              </a:solidFill>
            </a:rPr>
            <a:t>May 2026 UPDATE: Revolution Medicines has opened expanded access to drug</a:t>
          </a:r>
        </a:p>
      </dsp:txBody>
      <dsp:txXfrm>
        <a:off x="1426612" y="2290733"/>
        <a:ext cx="7040133" cy="901218"/>
      </dsp:txXfrm>
    </dsp:sp>
    <dsp:sp modelId="{C4569E27-AFC4-4D3E-8FAD-951C60E08F53}">
      <dsp:nvSpPr>
        <dsp:cNvPr id="0" name=""/>
        <dsp:cNvSpPr/>
      </dsp:nvSpPr>
      <dsp:spPr>
        <a:xfrm>
          <a:off x="2103119" y="3394043"/>
          <a:ext cx="8412480" cy="957294"/>
        </a:xfrm>
        <a:prstGeom prst="roundRect">
          <a:avLst>
            <a:gd name="adj" fmla="val 10000"/>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a:t>Safety profile differs from chemotherapy — less myelosuppression, but notable dermatologic and GI toxicities </a:t>
          </a:r>
          <a:endParaRPr lang="en-US" sz="2100" kern="1200"/>
        </a:p>
      </dsp:txBody>
      <dsp:txXfrm>
        <a:off x="2131157" y="3422081"/>
        <a:ext cx="7029617" cy="901218"/>
      </dsp:txXfrm>
    </dsp:sp>
    <dsp:sp modelId="{A0035177-BEBA-4C20-BAE1-0D07354E02F4}">
      <dsp:nvSpPr>
        <dsp:cNvPr id="0" name=""/>
        <dsp:cNvSpPr/>
      </dsp:nvSpPr>
      <dsp:spPr>
        <a:xfrm>
          <a:off x="7790238" y="733200"/>
          <a:ext cx="622241" cy="622241"/>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7930242" y="733200"/>
        <a:ext cx="342233" cy="468236"/>
      </dsp:txXfrm>
    </dsp:sp>
    <dsp:sp modelId="{43FF84C0-EE36-4CAA-87E3-1FA8F140AD8A}">
      <dsp:nvSpPr>
        <dsp:cNvPr id="0" name=""/>
        <dsp:cNvSpPr/>
      </dsp:nvSpPr>
      <dsp:spPr>
        <a:xfrm>
          <a:off x="8494783" y="1864548"/>
          <a:ext cx="622241" cy="622241"/>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8634787" y="1864548"/>
        <a:ext cx="342233" cy="468236"/>
      </dsp:txXfrm>
    </dsp:sp>
    <dsp:sp modelId="{1C0088C3-AAAA-439E-886F-B18EDA5C16ED}">
      <dsp:nvSpPr>
        <dsp:cNvPr id="0" name=""/>
        <dsp:cNvSpPr/>
      </dsp:nvSpPr>
      <dsp:spPr>
        <a:xfrm>
          <a:off x="9188813" y="2995896"/>
          <a:ext cx="622241" cy="622241"/>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9328817" y="2995896"/>
        <a:ext cx="342233" cy="46823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E1C76C-3FF7-4403-91F9-4E2962A543AD}">
      <dsp:nvSpPr>
        <dsp:cNvPr id="0" name=""/>
        <dsp:cNvSpPr/>
      </dsp:nvSpPr>
      <dsp:spPr>
        <a:xfrm>
          <a:off x="0" y="2288"/>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E42264-50FC-4F1D-8564-004341539AA2}">
      <dsp:nvSpPr>
        <dsp:cNvPr id="0" name=""/>
        <dsp:cNvSpPr/>
      </dsp:nvSpPr>
      <dsp:spPr>
        <a:xfrm>
          <a:off x="350852" y="263253"/>
          <a:ext cx="637913" cy="63791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73B313-8832-44EF-8E3B-F765D27EB8DD}">
      <dsp:nvSpPr>
        <dsp:cNvPr id="0" name=""/>
        <dsp:cNvSpPr/>
      </dsp:nvSpPr>
      <dsp:spPr>
        <a:xfrm>
          <a:off x="1339618" y="2288"/>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b="1" i="0" kern="1200"/>
            <a:t>Dermatologic:</a:t>
          </a:r>
          <a:r>
            <a:rPr lang="en-US" sz="2200" b="0" i="0" kern="1200"/>
            <a:t> Rash (≥90% of patients) — most common </a:t>
          </a:r>
          <a:endParaRPr lang="en-US" sz="2200" kern="1200"/>
        </a:p>
      </dsp:txBody>
      <dsp:txXfrm>
        <a:off x="1339618" y="2288"/>
        <a:ext cx="5024605" cy="1159843"/>
      </dsp:txXfrm>
    </dsp:sp>
    <dsp:sp modelId="{175D5D5F-A5E5-4FBE-9955-B07202B6F829}">
      <dsp:nvSpPr>
        <dsp:cNvPr id="0" name=""/>
        <dsp:cNvSpPr/>
      </dsp:nvSpPr>
      <dsp:spPr>
        <a:xfrm>
          <a:off x="0" y="1452092"/>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548643-A171-46C5-8646-113A0023B854}">
      <dsp:nvSpPr>
        <dsp:cNvPr id="0" name=""/>
        <dsp:cNvSpPr/>
      </dsp:nvSpPr>
      <dsp:spPr>
        <a:xfrm>
          <a:off x="350852" y="1713057"/>
          <a:ext cx="637913" cy="63791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998926-85A1-43EA-8D62-691A237F3E1A}">
      <dsp:nvSpPr>
        <dsp:cNvPr id="0" name=""/>
        <dsp:cNvSpPr/>
      </dsp:nvSpPr>
      <dsp:spPr>
        <a:xfrm>
          <a:off x="1339618" y="1452092"/>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b="1" i="0" kern="1200"/>
            <a:t>Gastrointestinal:</a:t>
          </a:r>
          <a:r>
            <a:rPr lang="en-US" sz="2200" b="0" i="0" kern="1200"/>
            <a:t> Diarrhea, nausea, vomiting, stomatitis.</a:t>
          </a:r>
          <a:endParaRPr lang="en-US" sz="2200" kern="1200"/>
        </a:p>
      </dsp:txBody>
      <dsp:txXfrm>
        <a:off x="1339618" y="1452092"/>
        <a:ext cx="5024605" cy="1159843"/>
      </dsp:txXfrm>
    </dsp:sp>
    <dsp:sp modelId="{79564CE2-A2C6-458A-A11A-B4821F561F3C}">
      <dsp:nvSpPr>
        <dsp:cNvPr id="0" name=""/>
        <dsp:cNvSpPr/>
      </dsp:nvSpPr>
      <dsp:spPr>
        <a:xfrm>
          <a:off x="0" y="2901896"/>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B19D4E-80D0-457B-8FC1-6D3D9D358A29}">
      <dsp:nvSpPr>
        <dsp:cNvPr id="0" name=""/>
        <dsp:cNvSpPr/>
      </dsp:nvSpPr>
      <dsp:spPr>
        <a:xfrm>
          <a:off x="350852" y="3162861"/>
          <a:ext cx="637913" cy="63791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B56393-749F-485F-9CAB-D033CB8F3DE4}">
      <dsp:nvSpPr>
        <dsp:cNvPr id="0" name=""/>
        <dsp:cNvSpPr/>
      </dsp:nvSpPr>
      <dsp:spPr>
        <a:xfrm>
          <a:off x="1339618" y="2901896"/>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b="1" i="0" kern="1200"/>
            <a:t>Other:</a:t>
          </a:r>
          <a:r>
            <a:rPr lang="en-US" sz="2200" b="0" i="0" kern="1200"/>
            <a:t> Fatigue, taste changes, elevated liver enzymes</a:t>
          </a:r>
          <a:endParaRPr lang="en-US" sz="2200" kern="1200"/>
        </a:p>
      </dsp:txBody>
      <dsp:txXfrm>
        <a:off x="1339618" y="2901896"/>
        <a:ext cx="5024605" cy="1159843"/>
      </dsp:txXfrm>
    </dsp:sp>
    <dsp:sp modelId="{73C0F5CF-2ADB-4907-8075-F6AE2FC01641}">
      <dsp:nvSpPr>
        <dsp:cNvPr id="0" name=""/>
        <dsp:cNvSpPr/>
      </dsp:nvSpPr>
      <dsp:spPr>
        <a:xfrm>
          <a:off x="0" y="4351700"/>
          <a:ext cx="6364224" cy="115984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9545C5-33FD-4851-B9A7-4FE0EA1DAC5A}">
      <dsp:nvSpPr>
        <dsp:cNvPr id="0" name=""/>
        <dsp:cNvSpPr/>
      </dsp:nvSpPr>
      <dsp:spPr>
        <a:xfrm>
          <a:off x="350852" y="4612665"/>
          <a:ext cx="637913" cy="63791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96DE4A3-3155-4CBF-94A9-3088AD80BA5E}">
      <dsp:nvSpPr>
        <dsp:cNvPr id="0" name=""/>
        <dsp:cNvSpPr/>
      </dsp:nvSpPr>
      <dsp:spPr>
        <a:xfrm>
          <a:off x="1339618" y="4351700"/>
          <a:ext cx="5024605" cy="1159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750" tIns="122750" rIns="122750" bIns="122750" numCol="1" spcCol="1270" anchor="ctr" anchorCtr="0">
          <a:noAutofit/>
        </a:bodyPr>
        <a:lstStyle/>
        <a:p>
          <a:pPr marL="0" lvl="0" indent="0" algn="l" defTabSz="977900">
            <a:lnSpc>
              <a:spcPct val="90000"/>
            </a:lnSpc>
            <a:spcBef>
              <a:spcPct val="0"/>
            </a:spcBef>
            <a:spcAft>
              <a:spcPct val="35000"/>
            </a:spcAft>
            <a:buNone/>
          </a:pPr>
          <a:r>
            <a:rPr lang="en-US" sz="2200" b="0" i="0" kern="1200"/>
            <a:t>Most AEs are </a:t>
          </a:r>
          <a:r>
            <a:rPr lang="en-US" sz="2200" b="1" i="0" kern="1200"/>
            <a:t>Grade 1–2</a:t>
          </a:r>
          <a:r>
            <a:rPr lang="en-US" sz="2200" b="0" i="0" kern="1200"/>
            <a:t>; discontinuations due to AEs are relatively low</a:t>
          </a:r>
          <a:endParaRPr lang="en-US" sz="2200" kern="1200"/>
        </a:p>
      </dsp:txBody>
      <dsp:txXfrm>
        <a:off x="1339618" y="4351700"/>
        <a:ext cx="5024605" cy="11598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084208-5973-4313-BC24-43F327C599BB}">
      <dsp:nvSpPr>
        <dsp:cNvPr id="0" name=""/>
        <dsp:cNvSpPr/>
      </dsp:nvSpPr>
      <dsp:spPr>
        <a:xfrm>
          <a:off x="0" y="53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3642B6-4A03-417C-8D1F-368CD9FD2E16}">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Oral antibiotics </a:t>
          </a:r>
          <a:r>
            <a:rPr lang="en-US" sz="2400" kern="1200" dirty="0" err="1"/>
            <a:t>ppx</a:t>
          </a:r>
          <a:r>
            <a:rPr lang="en-US" sz="2400" kern="1200" dirty="0"/>
            <a:t>: Doxycycline 100-200mg/day or Minocycline 100mg/day prior to first dose of Dara continue at least 8 weeks</a:t>
          </a:r>
        </a:p>
      </dsp:txBody>
      <dsp:txXfrm>
        <a:off x="0" y="531"/>
        <a:ext cx="10515600" cy="870055"/>
      </dsp:txXfrm>
    </dsp:sp>
    <dsp:sp modelId="{0D681667-6A6A-4E5F-8F2E-F3B4E46E2F7B}">
      <dsp:nvSpPr>
        <dsp:cNvPr id="0" name=""/>
        <dsp:cNvSpPr/>
      </dsp:nvSpPr>
      <dsp:spPr>
        <a:xfrm>
          <a:off x="0" y="87058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3C98D2-FB86-4CEF-AAE4-CC3BCA1C47EF}">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Topical steroids Start hydrocortisone 1%, clobetasol or triamcinolone, oral steroids </a:t>
          </a:r>
        </a:p>
      </dsp:txBody>
      <dsp:txXfrm>
        <a:off x="0" y="870586"/>
        <a:ext cx="10515600" cy="870055"/>
      </dsp:txXfrm>
    </dsp:sp>
    <dsp:sp modelId="{650376FE-F491-417B-9D45-66799D240805}">
      <dsp:nvSpPr>
        <dsp:cNvPr id="0" name=""/>
        <dsp:cNvSpPr/>
      </dsp:nvSpPr>
      <dsp:spPr>
        <a:xfrm>
          <a:off x="0" y="174064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380471-6C66-4F55-9C83-2D68EB8E52D2}">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Perfume-free moisturizing creams/lotions</a:t>
          </a:r>
        </a:p>
      </dsp:txBody>
      <dsp:txXfrm>
        <a:off x="0" y="1740641"/>
        <a:ext cx="10515600" cy="870055"/>
      </dsp:txXfrm>
    </dsp:sp>
    <dsp:sp modelId="{89E648EC-243D-44AD-AB28-C0C3E1EFA227}">
      <dsp:nvSpPr>
        <dsp:cNvPr id="0" name=""/>
        <dsp:cNvSpPr/>
      </dsp:nvSpPr>
      <dsp:spPr>
        <a:xfrm>
          <a:off x="0" y="2610696"/>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A52B16-A71F-4EB2-B96C-3C77D39992CB}">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Sun protection </a:t>
          </a:r>
          <a:r>
            <a:rPr lang="en-US" sz="2400" u="sng" kern="1200"/>
            <a:t>&gt;</a:t>
          </a:r>
          <a:r>
            <a:rPr lang="en-US" sz="2400" kern="1200"/>
            <a:t> 30SPF at least 30minutes prior to sun exposure</a:t>
          </a:r>
        </a:p>
      </dsp:txBody>
      <dsp:txXfrm>
        <a:off x="0" y="2610696"/>
        <a:ext cx="10515600" cy="870055"/>
      </dsp:txXfrm>
    </dsp:sp>
    <dsp:sp modelId="{244246E3-8DDE-47CA-B1D7-49C21FFD997E}">
      <dsp:nvSpPr>
        <dsp:cNvPr id="0" name=""/>
        <dsp:cNvSpPr/>
      </dsp:nvSpPr>
      <dsp:spPr>
        <a:xfrm>
          <a:off x="0" y="3480751"/>
          <a:ext cx="105156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273C1B-F7BE-49BD-BFFF-CFC6BA0B49C5}">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Dose hold and adjustment along with referral to dermatology for grade 2-4 rash for management-resistant to standard treatment</a:t>
          </a:r>
        </a:p>
      </dsp:txBody>
      <dsp:txXfrm>
        <a:off x="0" y="3480751"/>
        <a:ext cx="10515600" cy="87005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2B4D7-4D50-4482-B2DC-9A2A45D6F6A7}">
      <dsp:nvSpPr>
        <dsp:cNvPr id="0" name=""/>
        <dsp:cNvSpPr/>
      </dsp:nvSpPr>
      <dsp:spPr>
        <a:xfrm>
          <a:off x="5212080" y="1651633"/>
          <a:ext cx="91440" cy="645608"/>
        </a:xfrm>
        <a:custGeom>
          <a:avLst/>
          <a:gdLst/>
          <a:ahLst/>
          <a:cxnLst/>
          <a:rect l="0" t="0" r="0" b="0"/>
          <a:pathLst>
            <a:path>
              <a:moveTo>
                <a:pt x="45720" y="0"/>
              </a:moveTo>
              <a:lnTo>
                <a:pt x="45720" y="64560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000E9-76C6-4D92-B471-42C00E19C0BB}">
      <dsp:nvSpPr>
        <dsp:cNvPr id="0" name=""/>
        <dsp:cNvSpPr/>
      </dsp:nvSpPr>
      <dsp:spPr>
        <a:xfrm>
          <a:off x="706" y="114471"/>
          <a:ext cx="3074323" cy="15371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Warm salt water/baking soda water rinses</a:t>
          </a:r>
        </a:p>
      </dsp:txBody>
      <dsp:txXfrm>
        <a:off x="706" y="114471"/>
        <a:ext cx="3074323" cy="1537161"/>
      </dsp:txXfrm>
    </dsp:sp>
    <dsp:sp modelId="{C8C5FE59-4C30-4ED1-8316-ED3B56F5BC34}">
      <dsp:nvSpPr>
        <dsp:cNvPr id="0" name=""/>
        <dsp:cNvSpPr/>
      </dsp:nvSpPr>
      <dsp:spPr>
        <a:xfrm>
          <a:off x="3720638" y="114471"/>
          <a:ext cx="3074323" cy="15371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“Magic/ Miracle” mouthwash</a:t>
          </a:r>
        </a:p>
      </dsp:txBody>
      <dsp:txXfrm>
        <a:off x="3720638" y="114471"/>
        <a:ext cx="3074323" cy="1537161"/>
      </dsp:txXfrm>
    </dsp:sp>
    <dsp:sp modelId="{D338FBE6-36CE-4A48-8BA3-97997A85FF99}">
      <dsp:nvSpPr>
        <dsp:cNvPr id="0" name=""/>
        <dsp:cNvSpPr/>
      </dsp:nvSpPr>
      <dsp:spPr>
        <a:xfrm>
          <a:off x="3720638" y="2297242"/>
          <a:ext cx="3074323" cy="15371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a:t>E.g. diphenhydramine, viscous lidocaine, Maalox</a:t>
          </a:r>
        </a:p>
      </dsp:txBody>
      <dsp:txXfrm>
        <a:off x="3720638" y="2297242"/>
        <a:ext cx="3074323" cy="1537161"/>
      </dsp:txXfrm>
    </dsp:sp>
    <dsp:sp modelId="{14C9CC1F-4465-4A5A-9CC9-7912E2D25308}">
      <dsp:nvSpPr>
        <dsp:cNvPr id="0" name=""/>
        <dsp:cNvSpPr/>
      </dsp:nvSpPr>
      <dsp:spPr>
        <a:xfrm>
          <a:off x="7440570" y="114471"/>
          <a:ext cx="3074323" cy="15371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Dexamethasone </a:t>
          </a:r>
          <a:br>
            <a:rPr lang="en-US" sz="2600" kern="1200" dirty="0"/>
          </a:br>
          <a:r>
            <a:rPr lang="en-US" sz="2600" kern="1200" dirty="0"/>
            <a:t>oral solution</a:t>
          </a:r>
        </a:p>
      </dsp:txBody>
      <dsp:txXfrm>
        <a:off x="7440570" y="114471"/>
        <a:ext cx="3074323" cy="153716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E2F6D-AEE2-4C40-A9C3-27C5EDBB5F52}">
      <dsp:nvSpPr>
        <dsp:cNvPr id="0" name=""/>
        <dsp:cNvSpPr/>
      </dsp:nvSpPr>
      <dsp:spPr>
        <a:xfrm>
          <a:off x="4621" y="459097"/>
          <a:ext cx="2020453" cy="303068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At first sign of diarrhea: Loperamide 4mg, then 2 mg every 2 hours, 4mg prior to bedtime (Overnight dosing) Continue regimen as long as diarrhea persists. STOP if no BM for &gt;= 12 </a:t>
          </a:r>
          <a:r>
            <a:rPr lang="en-US" sz="1800" kern="1200" dirty="0" err="1"/>
            <a:t>hrs</a:t>
          </a:r>
          <a:endParaRPr lang="en-US" sz="1800" kern="1200" dirty="0"/>
        </a:p>
      </dsp:txBody>
      <dsp:txXfrm>
        <a:off x="63798" y="518274"/>
        <a:ext cx="1902099" cy="2912326"/>
      </dsp:txXfrm>
    </dsp:sp>
    <dsp:sp modelId="{E5D235DE-3F08-4358-AB76-1D52167739B1}">
      <dsp:nvSpPr>
        <dsp:cNvPr id="0" name=""/>
        <dsp:cNvSpPr/>
      </dsp:nvSpPr>
      <dsp:spPr>
        <a:xfrm>
          <a:off x="2227119" y="1723901"/>
          <a:ext cx="428336" cy="501072"/>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227119" y="1824115"/>
        <a:ext cx="299835" cy="300644"/>
      </dsp:txXfrm>
    </dsp:sp>
    <dsp:sp modelId="{BCC42971-A86D-4E77-A811-0ED6723C20C5}">
      <dsp:nvSpPr>
        <dsp:cNvPr id="0" name=""/>
        <dsp:cNvSpPr/>
      </dsp:nvSpPr>
      <dsp:spPr>
        <a:xfrm>
          <a:off x="2833255" y="459097"/>
          <a:ext cx="2020453" cy="303068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Diphenoxylate-Atropine: IF not controlled with loperamide after 4 hours, initiate 1 pill every 6 hours, continue if diarrhea persists. STOP if no BM for &gt;= 8hrs.</a:t>
          </a:r>
        </a:p>
      </dsp:txBody>
      <dsp:txXfrm>
        <a:off x="2892432" y="518274"/>
        <a:ext cx="1902099" cy="2912326"/>
      </dsp:txXfrm>
    </dsp:sp>
    <dsp:sp modelId="{1344F49E-DA71-4173-B4DB-AEF72269F164}">
      <dsp:nvSpPr>
        <dsp:cNvPr id="0" name=""/>
        <dsp:cNvSpPr/>
      </dsp:nvSpPr>
      <dsp:spPr>
        <a:xfrm>
          <a:off x="5055754" y="1723901"/>
          <a:ext cx="428336" cy="50107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055754" y="1824115"/>
        <a:ext cx="299835" cy="300644"/>
      </dsp:txXfrm>
    </dsp:sp>
    <dsp:sp modelId="{D6604034-2981-4EE0-8AA2-6BBDC0209371}">
      <dsp:nvSpPr>
        <dsp:cNvPr id="0" name=""/>
        <dsp:cNvSpPr/>
      </dsp:nvSpPr>
      <dsp:spPr>
        <a:xfrm>
          <a:off x="5661890" y="459097"/>
          <a:ext cx="2020453" cy="303068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Encourage fluids (Gatorade, lemonade, ginger ale)</a:t>
          </a:r>
        </a:p>
      </dsp:txBody>
      <dsp:txXfrm>
        <a:off x="5721067" y="518274"/>
        <a:ext cx="1902099" cy="2912326"/>
      </dsp:txXfrm>
    </dsp:sp>
    <dsp:sp modelId="{979916C1-8D52-401E-BFC3-E4D2A44E887D}">
      <dsp:nvSpPr>
        <dsp:cNvPr id="0" name=""/>
        <dsp:cNvSpPr/>
      </dsp:nvSpPr>
      <dsp:spPr>
        <a:xfrm>
          <a:off x="7884389" y="1723901"/>
          <a:ext cx="428336" cy="501072"/>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884389" y="1824115"/>
        <a:ext cx="299835" cy="300644"/>
      </dsp:txXfrm>
    </dsp:sp>
    <dsp:sp modelId="{5CC7863E-5A6D-4E02-9D99-44B625BD37AF}">
      <dsp:nvSpPr>
        <dsp:cNvPr id="0" name=""/>
        <dsp:cNvSpPr/>
      </dsp:nvSpPr>
      <dsp:spPr>
        <a:xfrm>
          <a:off x="8490525" y="459097"/>
          <a:ext cx="2020453" cy="303068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Assess for signs </a:t>
          </a:r>
          <a:br>
            <a:rPr lang="en-US" sz="1800" kern="1200" dirty="0"/>
          </a:br>
          <a:r>
            <a:rPr lang="en-US" sz="1800" kern="1200" dirty="0"/>
            <a:t>of BRB, </a:t>
          </a:r>
          <a:br>
            <a:rPr lang="en-US" sz="1800" kern="1200" dirty="0"/>
          </a:br>
          <a:r>
            <a:rPr lang="en-US" sz="1800" kern="1200" dirty="0"/>
            <a:t>black stools, etc.</a:t>
          </a:r>
        </a:p>
      </dsp:txBody>
      <dsp:txXfrm>
        <a:off x="8549702" y="518274"/>
        <a:ext cx="1902099" cy="291232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E67F4-1985-4971-9E6E-47A33AB6812C}">
      <dsp:nvSpPr>
        <dsp:cNvPr id="0" name=""/>
        <dsp:cNvSpPr/>
      </dsp:nvSpPr>
      <dsp:spPr>
        <a:xfrm>
          <a:off x="402550" y="1992"/>
          <a:ext cx="3034531" cy="18207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Day 1: PREMEDICATION: Palonosetron, Dexamethasone, Olanzapine </a:t>
          </a:r>
        </a:p>
      </dsp:txBody>
      <dsp:txXfrm>
        <a:off x="402550" y="1992"/>
        <a:ext cx="3034531" cy="1820718"/>
      </dsp:txXfrm>
    </dsp:sp>
    <dsp:sp modelId="{99CDB898-B1C7-4335-8A6B-FBEBCA4E27C2}">
      <dsp:nvSpPr>
        <dsp:cNvPr id="0" name=""/>
        <dsp:cNvSpPr/>
      </dsp:nvSpPr>
      <dsp:spPr>
        <a:xfrm>
          <a:off x="3740534" y="1992"/>
          <a:ext cx="3034531" cy="1820718"/>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Days 2,3: dexamethasone 8mg in am with olanzapine 5mg at HS</a:t>
          </a:r>
        </a:p>
      </dsp:txBody>
      <dsp:txXfrm>
        <a:off x="3740534" y="1992"/>
        <a:ext cx="3034531" cy="1820718"/>
      </dsp:txXfrm>
    </dsp:sp>
    <dsp:sp modelId="{C1474D7E-B474-4C4F-B1CD-E87EB9677B76}">
      <dsp:nvSpPr>
        <dsp:cNvPr id="0" name=""/>
        <dsp:cNvSpPr/>
      </dsp:nvSpPr>
      <dsp:spPr>
        <a:xfrm>
          <a:off x="7078518" y="1992"/>
          <a:ext cx="3034531" cy="1820718"/>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Day 4 Dexamethasone 4mg in am, olanzapine 5mg at HS</a:t>
          </a:r>
        </a:p>
      </dsp:txBody>
      <dsp:txXfrm>
        <a:off x="7078518" y="1992"/>
        <a:ext cx="3034531" cy="1820718"/>
      </dsp:txXfrm>
    </dsp:sp>
    <dsp:sp modelId="{764CB66C-AFFD-4774-816F-7A8B267608DC}">
      <dsp:nvSpPr>
        <dsp:cNvPr id="0" name=""/>
        <dsp:cNvSpPr/>
      </dsp:nvSpPr>
      <dsp:spPr>
        <a:xfrm>
          <a:off x="2071542" y="2126164"/>
          <a:ext cx="3034531" cy="1820718"/>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Day 5 Dexamethasone 4mg in am</a:t>
          </a:r>
        </a:p>
      </dsp:txBody>
      <dsp:txXfrm>
        <a:off x="2071542" y="2126164"/>
        <a:ext cx="3034531" cy="1820718"/>
      </dsp:txXfrm>
    </dsp:sp>
    <dsp:sp modelId="{25FF3B27-76C2-4464-A631-7EDD9D3EDC0F}">
      <dsp:nvSpPr>
        <dsp:cNvPr id="0" name=""/>
        <dsp:cNvSpPr/>
      </dsp:nvSpPr>
      <dsp:spPr>
        <a:xfrm>
          <a:off x="5409526" y="2126164"/>
          <a:ext cx="3034531" cy="1820718"/>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PRN nausea prochlorperazine 10mg, q 6PRN, ondansetron 8mg q 8PRN, olanzapine 5mg at HS</a:t>
          </a:r>
        </a:p>
      </dsp:txBody>
      <dsp:txXfrm>
        <a:off x="5409526" y="2126164"/>
        <a:ext cx="3034531" cy="18207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26720C-6E83-45DD-B5AC-30CC01F5850B}">
      <dsp:nvSpPr>
        <dsp:cNvPr id="0" name=""/>
        <dsp:cNvSpPr/>
      </dsp:nvSpPr>
      <dsp:spPr>
        <a:xfrm>
          <a:off x="2599993" y="155647"/>
          <a:ext cx="1013826" cy="101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Lack of easy, accurate screening tests for early detection </a:t>
          </a:r>
        </a:p>
      </dsp:txBody>
      <dsp:txXfrm>
        <a:off x="2599993" y="155647"/>
        <a:ext cx="1013826" cy="1013826"/>
      </dsp:txXfrm>
    </dsp:sp>
    <dsp:sp modelId="{9E532F3F-9D32-4973-A7B8-37BD2674AF29}">
      <dsp:nvSpPr>
        <dsp:cNvPr id="0" name=""/>
        <dsp:cNvSpPr/>
      </dsp:nvSpPr>
      <dsp:spPr>
        <a:xfrm>
          <a:off x="211607" y="125897"/>
          <a:ext cx="3805534" cy="3805534"/>
        </a:xfrm>
        <a:prstGeom prst="circularArrow">
          <a:avLst>
            <a:gd name="adj1" fmla="val 5195"/>
            <a:gd name="adj2" fmla="val 335535"/>
            <a:gd name="adj3" fmla="val 21294783"/>
            <a:gd name="adj4" fmla="val 19764888"/>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7808B3-FEF5-405A-92BD-3FC1F6595754}">
      <dsp:nvSpPr>
        <dsp:cNvPr id="0" name=""/>
        <dsp:cNvSpPr/>
      </dsp:nvSpPr>
      <dsp:spPr>
        <a:xfrm>
          <a:off x="3213412" y="2043555"/>
          <a:ext cx="1013826" cy="101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Infiltrative growth around blood vessels – unresectable </a:t>
          </a:r>
        </a:p>
      </dsp:txBody>
      <dsp:txXfrm>
        <a:off x="3213412" y="2043555"/>
        <a:ext cx="1013826" cy="1013826"/>
      </dsp:txXfrm>
    </dsp:sp>
    <dsp:sp modelId="{9EDE7AEE-1E05-4E96-B31C-C702D23FBA5D}">
      <dsp:nvSpPr>
        <dsp:cNvPr id="0" name=""/>
        <dsp:cNvSpPr/>
      </dsp:nvSpPr>
      <dsp:spPr>
        <a:xfrm>
          <a:off x="211607" y="125897"/>
          <a:ext cx="3805534" cy="3805534"/>
        </a:xfrm>
        <a:prstGeom prst="circularArrow">
          <a:avLst>
            <a:gd name="adj1" fmla="val 5195"/>
            <a:gd name="adj2" fmla="val 335535"/>
            <a:gd name="adj3" fmla="val 4016296"/>
            <a:gd name="adj4" fmla="val 2251966"/>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44DEAF-2D76-4FC9-B354-DC0D87B4ADD1}">
      <dsp:nvSpPr>
        <dsp:cNvPr id="0" name=""/>
        <dsp:cNvSpPr/>
      </dsp:nvSpPr>
      <dsp:spPr>
        <a:xfrm>
          <a:off x="1607461" y="3210347"/>
          <a:ext cx="1013826" cy="101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Spreads early – not visible on imaging. ‘Biologically stage IV at diagnosis’</a:t>
          </a:r>
        </a:p>
      </dsp:txBody>
      <dsp:txXfrm>
        <a:off x="1607461" y="3210347"/>
        <a:ext cx="1013826" cy="1013826"/>
      </dsp:txXfrm>
    </dsp:sp>
    <dsp:sp modelId="{04F646A2-4551-4F60-B375-C97FFC0CC8CB}">
      <dsp:nvSpPr>
        <dsp:cNvPr id="0" name=""/>
        <dsp:cNvSpPr/>
      </dsp:nvSpPr>
      <dsp:spPr>
        <a:xfrm>
          <a:off x="211607" y="125897"/>
          <a:ext cx="3805534" cy="3805534"/>
        </a:xfrm>
        <a:prstGeom prst="circularArrow">
          <a:avLst>
            <a:gd name="adj1" fmla="val 5195"/>
            <a:gd name="adj2" fmla="val 335535"/>
            <a:gd name="adj3" fmla="val 8212500"/>
            <a:gd name="adj4" fmla="val 6448170"/>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139437-4B3F-4AC6-9C59-2D7B7CC953F8}">
      <dsp:nvSpPr>
        <dsp:cNvPr id="0" name=""/>
        <dsp:cNvSpPr/>
      </dsp:nvSpPr>
      <dsp:spPr>
        <a:xfrm>
          <a:off x="1511" y="2043555"/>
          <a:ext cx="1013826" cy="101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Desmoplastic and immunosuppressive microenvironment – resistant to current immunotherapies</a:t>
          </a:r>
        </a:p>
      </dsp:txBody>
      <dsp:txXfrm>
        <a:off x="1511" y="2043555"/>
        <a:ext cx="1013826" cy="1013826"/>
      </dsp:txXfrm>
    </dsp:sp>
    <dsp:sp modelId="{CD7A5C3B-2882-4630-9140-C31AF77DA35F}">
      <dsp:nvSpPr>
        <dsp:cNvPr id="0" name=""/>
        <dsp:cNvSpPr/>
      </dsp:nvSpPr>
      <dsp:spPr>
        <a:xfrm>
          <a:off x="211607" y="125897"/>
          <a:ext cx="3805534" cy="3805534"/>
        </a:xfrm>
        <a:prstGeom prst="circularArrow">
          <a:avLst>
            <a:gd name="adj1" fmla="val 5195"/>
            <a:gd name="adj2" fmla="val 335535"/>
            <a:gd name="adj3" fmla="val 12299577"/>
            <a:gd name="adj4" fmla="val 10769682"/>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0CD827-E624-40F8-81DB-1A808CC049C1}">
      <dsp:nvSpPr>
        <dsp:cNvPr id="0" name=""/>
        <dsp:cNvSpPr/>
      </dsp:nvSpPr>
      <dsp:spPr>
        <a:xfrm>
          <a:off x="614929" y="155647"/>
          <a:ext cx="1013826" cy="10138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a:t>Lack of targetable mutations </a:t>
          </a:r>
        </a:p>
      </dsp:txBody>
      <dsp:txXfrm>
        <a:off x="614929" y="155647"/>
        <a:ext cx="1013826" cy="1013826"/>
      </dsp:txXfrm>
    </dsp:sp>
    <dsp:sp modelId="{8D1D2E2A-65B0-430A-886F-B7CC994A19FB}">
      <dsp:nvSpPr>
        <dsp:cNvPr id="0" name=""/>
        <dsp:cNvSpPr/>
      </dsp:nvSpPr>
      <dsp:spPr>
        <a:xfrm>
          <a:off x="211607" y="125897"/>
          <a:ext cx="3805534" cy="3805534"/>
        </a:xfrm>
        <a:prstGeom prst="circularArrow">
          <a:avLst>
            <a:gd name="adj1" fmla="val 5195"/>
            <a:gd name="adj2" fmla="val 335535"/>
            <a:gd name="adj3" fmla="val 16867279"/>
            <a:gd name="adj4" fmla="val 15197186"/>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8533E1-80D4-4B0E-93E6-A3DBA2C985A8}">
      <dsp:nvSpPr>
        <dsp:cNvPr id="0" name=""/>
        <dsp:cNvSpPr/>
      </dsp:nvSpPr>
      <dsp:spPr>
        <a:xfrm>
          <a:off x="0" y="108176"/>
          <a:ext cx="10515600" cy="556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Generally well tolerated</a:t>
          </a:r>
          <a:r>
            <a:rPr lang="en-US" sz="1400" kern="1200"/>
            <a:t> with a </a:t>
          </a:r>
          <a:r>
            <a:rPr lang="en-US" sz="1400" b="1" kern="1200"/>
            <a:t>manageable safety profile</a:t>
          </a:r>
          <a:r>
            <a:rPr lang="en-US" sz="1400" kern="1200"/>
            <a:t> across several clinical trials. As of early 2026, data from Phase 1/2 and Phase 3 trials</a:t>
          </a:r>
        </a:p>
      </dsp:txBody>
      <dsp:txXfrm>
        <a:off x="27149" y="135325"/>
        <a:ext cx="10461302" cy="501854"/>
      </dsp:txXfrm>
    </dsp:sp>
    <dsp:sp modelId="{66689404-19D0-44F6-904D-785ACAD760FD}">
      <dsp:nvSpPr>
        <dsp:cNvPr id="0" name=""/>
        <dsp:cNvSpPr/>
      </dsp:nvSpPr>
      <dsp:spPr>
        <a:xfrm>
          <a:off x="0" y="704648"/>
          <a:ext cx="10515600" cy="556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Grade ≥3 Events:</a:t>
          </a:r>
          <a:r>
            <a:rPr lang="en-US" sz="1400" kern="1200"/>
            <a:t> In first-line monotherapy trials, Grade 3 or higher TRAEs occurred in approximately </a:t>
          </a:r>
          <a:r>
            <a:rPr lang="en-US" sz="1400" b="1" kern="1200"/>
            <a:t>38%</a:t>
          </a:r>
          <a:r>
            <a:rPr lang="en-US" sz="1400" kern="1200"/>
            <a:t> of patients. The most frequent Grade 3 events were rash, diarrhea, and stomatitis.</a:t>
          </a:r>
        </a:p>
      </dsp:txBody>
      <dsp:txXfrm>
        <a:off x="27149" y="731797"/>
        <a:ext cx="10461302" cy="501854"/>
      </dsp:txXfrm>
    </dsp:sp>
    <dsp:sp modelId="{18619CEF-2D5C-47A1-ABD7-1FE4AD515428}">
      <dsp:nvSpPr>
        <dsp:cNvPr id="0" name=""/>
        <dsp:cNvSpPr/>
      </dsp:nvSpPr>
      <dsp:spPr>
        <a:xfrm>
          <a:off x="0" y="1301120"/>
          <a:ext cx="10515600" cy="556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Comparison to Chemotherapy:</a:t>
          </a:r>
          <a:r>
            <a:rPr lang="en-US" sz="1400" kern="1200"/>
            <a:t> The incidence of Grade ≥3 TRAEs was significantly lower with daraxonrasib monotherapy (38%) compared to standard chemotherapy (73%) in comparative studies.</a:t>
          </a:r>
        </a:p>
      </dsp:txBody>
      <dsp:txXfrm>
        <a:off x="27149" y="1328269"/>
        <a:ext cx="10461302" cy="501854"/>
      </dsp:txXfrm>
    </dsp:sp>
    <dsp:sp modelId="{A01EBC70-B96B-45C5-8C5C-C09D9C8B6A00}">
      <dsp:nvSpPr>
        <dsp:cNvPr id="0" name=""/>
        <dsp:cNvSpPr/>
      </dsp:nvSpPr>
      <dsp:spPr>
        <a:xfrm>
          <a:off x="0" y="1897592"/>
          <a:ext cx="10515600" cy="556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Discontinuations:</a:t>
          </a:r>
          <a:r>
            <a:rPr lang="en-US" sz="1400" kern="1200"/>
            <a:t> Permanent discontinuation due to toxicity is relatively rare; one first-line study reported only a 3% discontinuation rate.</a:t>
          </a:r>
        </a:p>
      </dsp:txBody>
      <dsp:txXfrm>
        <a:off x="27149" y="1924741"/>
        <a:ext cx="10461302" cy="501854"/>
      </dsp:txXfrm>
    </dsp:sp>
    <dsp:sp modelId="{336D4A61-55CD-4BFA-93B3-E799FAE3DF7C}">
      <dsp:nvSpPr>
        <dsp:cNvPr id="0" name=""/>
        <dsp:cNvSpPr/>
      </dsp:nvSpPr>
      <dsp:spPr>
        <a:xfrm>
          <a:off x="0" y="2494065"/>
          <a:ext cx="10515600" cy="556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Dose Modifications:</a:t>
          </a:r>
          <a:r>
            <a:rPr lang="en-US" sz="1400" kern="1200"/>
            <a:t> To manage toxicities, dose interruptions and reductions are common, with modifications required in 60-70% of patients in some trial arms. The mean relative dose intensity remained favorable at approximately 84-89%.</a:t>
          </a:r>
        </a:p>
      </dsp:txBody>
      <dsp:txXfrm>
        <a:off x="27149" y="2521214"/>
        <a:ext cx="10461302" cy="501854"/>
      </dsp:txXfrm>
    </dsp:sp>
    <dsp:sp modelId="{92EC4FB4-E514-43DC-93D4-3BBA489BCFB2}">
      <dsp:nvSpPr>
        <dsp:cNvPr id="0" name=""/>
        <dsp:cNvSpPr/>
      </dsp:nvSpPr>
      <dsp:spPr>
        <a:xfrm>
          <a:off x="0" y="3090537"/>
          <a:ext cx="10515600" cy="556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Fatalities:</a:t>
          </a:r>
          <a:r>
            <a:rPr lang="en-US" sz="1400" kern="1200"/>
            <a:t> No Grade 4 or Grade 5 (fatal) TRAEs were reported at the standard 300 mg daily dose in several clinical updates. </a:t>
          </a:r>
        </a:p>
      </dsp:txBody>
      <dsp:txXfrm>
        <a:off x="27149" y="3117686"/>
        <a:ext cx="10461302" cy="501854"/>
      </dsp:txXfrm>
    </dsp:sp>
    <dsp:sp modelId="{E54ABD59-92FF-4758-B8C3-BC84BA5C4DD2}">
      <dsp:nvSpPr>
        <dsp:cNvPr id="0" name=""/>
        <dsp:cNvSpPr/>
      </dsp:nvSpPr>
      <dsp:spPr>
        <a:xfrm>
          <a:off x="0" y="3687009"/>
          <a:ext cx="10515600" cy="5561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a:t>Safety in Combination Therapy: </a:t>
          </a:r>
          <a:r>
            <a:rPr lang="en-US" sz="1400" kern="1200"/>
            <a:t>When combined with chemotherapy (such as gemcitabine/nab-paclitaxel), the safety profile was consistent with the known toxicities of each individual agent, with </a:t>
          </a:r>
          <a:r>
            <a:rPr lang="en-US" sz="1400" b="1" kern="1200"/>
            <a:t>no new safety signals</a:t>
          </a:r>
          <a:r>
            <a:rPr lang="en-US" sz="1400" kern="1200"/>
            <a:t> identified for the combination regimen</a:t>
          </a:r>
        </a:p>
      </dsp:txBody>
      <dsp:txXfrm>
        <a:off x="27149" y="3714158"/>
        <a:ext cx="10461302" cy="5018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6B53D-3B5E-4D30-8B0C-95422C6823F7}">
      <dsp:nvSpPr>
        <dsp:cNvPr id="0" name=""/>
        <dsp:cNvSpPr/>
      </dsp:nvSpPr>
      <dsp:spPr>
        <a:xfrm>
          <a:off x="816475" y="1276232"/>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349DE30-8733-4597-AE7C-7F87790E0167}">
      <dsp:nvSpPr>
        <dsp:cNvPr id="0" name=""/>
        <dsp:cNvSpPr/>
      </dsp:nvSpPr>
      <dsp:spPr>
        <a:xfrm>
          <a:off x="321475"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Referral to social work</a:t>
          </a:r>
        </a:p>
      </dsp:txBody>
      <dsp:txXfrm>
        <a:off x="321475" y="2356311"/>
        <a:ext cx="1800000" cy="720000"/>
      </dsp:txXfrm>
    </dsp:sp>
    <dsp:sp modelId="{781A1E43-1B97-4BE3-909A-69F25B5E23BD}">
      <dsp:nvSpPr>
        <dsp:cNvPr id="0" name=""/>
        <dsp:cNvSpPr/>
      </dsp:nvSpPr>
      <dsp:spPr>
        <a:xfrm>
          <a:off x="2931475" y="1276232"/>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E021255-74C3-432D-B7E9-8953E4BA44FE}">
      <dsp:nvSpPr>
        <dsp:cNvPr id="0" name=""/>
        <dsp:cNvSpPr/>
      </dsp:nvSpPr>
      <dsp:spPr>
        <a:xfrm>
          <a:off x="2436475"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Referral nutrition</a:t>
          </a:r>
        </a:p>
      </dsp:txBody>
      <dsp:txXfrm>
        <a:off x="2436475" y="2356311"/>
        <a:ext cx="1800000" cy="720000"/>
      </dsp:txXfrm>
    </dsp:sp>
    <dsp:sp modelId="{77DD6371-8964-4ACA-9020-6B61B397CC29}">
      <dsp:nvSpPr>
        <dsp:cNvPr id="0" name=""/>
        <dsp:cNvSpPr/>
      </dsp:nvSpPr>
      <dsp:spPr>
        <a:xfrm>
          <a:off x="5046476" y="1276232"/>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D92E82-EEE0-4179-8A50-3EA3E46F7E1B}">
      <dsp:nvSpPr>
        <dsp:cNvPr id="0" name=""/>
        <dsp:cNvSpPr/>
      </dsp:nvSpPr>
      <dsp:spPr>
        <a:xfrm>
          <a:off x="4551476"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Referral to Palliative care team- pain management, goal setting symptom management</a:t>
          </a:r>
        </a:p>
      </dsp:txBody>
      <dsp:txXfrm>
        <a:off x="4551476" y="2356311"/>
        <a:ext cx="1800000" cy="720000"/>
      </dsp:txXfrm>
    </dsp:sp>
    <dsp:sp modelId="{6A85399C-CFBA-422F-ABB6-3D65BC783381}">
      <dsp:nvSpPr>
        <dsp:cNvPr id="0" name=""/>
        <dsp:cNvSpPr/>
      </dsp:nvSpPr>
      <dsp:spPr>
        <a:xfrm>
          <a:off x="7161476" y="1276232"/>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FAA2FD7-4D7C-47E3-9893-8A094902B5E6}">
      <dsp:nvSpPr>
        <dsp:cNvPr id="0" name=""/>
        <dsp:cNvSpPr/>
      </dsp:nvSpPr>
      <dsp:spPr>
        <a:xfrm>
          <a:off x="6666476"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Interventional Radiology for para/thoracentesis</a:t>
          </a:r>
        </a:p>
      </dsp:txBody>
      <dsp:txXfrm>
        <a:off x="6666476" y="2356311"/>
        <a:ext cx="1800000" cy="720000"/>
      </dsp:txXfrm>
    </dsp:sp>
    <dsp:sp modelId="{234BAE52-A6A9-49BB-9027-65EB7E2E5E18}">
      <dsp:nvSpPr>
        <dsp:cNvPr id="0" name=""/>
        <dsp:cNvSpPr/>
      </dsp:nvSpPr>
      <dsp:spPr>
        <a:xfrm>
          <a:off x="9276475" y="1276232"/>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2BE870D-622A-43EA-925D-B2F7C8B35F5C}">
      <dsp:nvSpPr>
        <dsp:cNvPr id="0" name=""/>
        <dsp:cNvSpPr/>
      </dsp:nvSpPr>
      <dsp:spPr>
        <a:xfrm>
          <a:off x="8781476" y="2356311"/>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n-US" sz="1200" kern="1200"/>
            <a:t>GI- stent changes</a:t>
          </a:r>
        </a:p>
      </dsp:txBody>
      <dsp:txXfrm>
        <a:off x="8781476" y="2356311"/>
        <a:ext cx="1800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CBE42-2158-4494-A3FA-18FB1004BB1F}">
      <dsp:nvSpPr>
        <dsp:cNvPr id="0" name=""/>
        <dsp:cNvSpPr/>
      </dsp:nvSpPr>
      <dsp:spPr>
        <a:xfrm>
          <a:off x="3488944" y="2184"/>
          <a:ext cx="3925062" cy="9549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Aggressive pain management with LA opioids, breakthrough, thoughtful about delivery mode</a:t>
          </a:r>
        </a:p>
      </dsp:txBody>
      <dsp:txXfrm>
        <a:off x="3535559" y="48799"/>
        <a:ext cx="3831832" cy="861674"/>
      </dsp:txXfrm>
    </dsp:sp>
    <dsp:sp modelId="{F76B0C05-E799-48AF-928D-1896EBA06CD3}">
      <dsp:nvSpPr>
        <dsp:cNvPr id="0" name=""/>
        <dsp:cNvSpPr/>
      </dsp:nvSpPr>
      <dsp:spPr>
        <a:xfrm>
          <a:off x="3488944" y="1004833"/>
          <a:ext cx="3925062" cy="9549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Coordination with GI/IR for management of biliary stents and drains, paracentesis, thoracentesis</a:t>
          </a:r>
        </a:p>
      </dsp:txBody>
      <dsp:txXfrm>
        <a:off x="3535559" y="1051448"/>
        <a:ext cx="3831832" cy="861674"/>
      </dsp:txXfrm>
    </dsp:sp>
    <dsp:sp modelId="{36890250-588C-4626-8DAB-360055C7A978}">
      <dsp:nvSpPr>
        <dsp:cNvPr id="0" name=""/>
        <dsp:cNvSpPr/>
      </dsp:nvSpPr>
      <dsp:spPr>
        <a:xfrm>
          <a:off x="3488944" y="2007482"/>
          <a:ext cx="3925062" cy="9549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Delayed gastric emptying: metoclopramide, erythromycin</a:t>
          </a:r>
        </a:p>
      </dsp:txBody>
      <dsp:txXfrm>
        <a:off x="3535559" y="2054097"/>
        <a:ext cx="3831832" cy="861674"/>
      </dsp:txXfrm>
    </dsp:sp>
    <dsp:sp modelId="{F4934F7E-325B-4CDA-8264-1D76C2B28AA6}">
      <dsp:nvSpPr>
        <dsp:cNvPr id="0" name=""/>
        <dsp:cNvSpPr/>
      </dsp:nvSpPr>
      <dsp:spPr>
        <a:xfrm>
          <a:off x="3488944" y="3010131"/>
          <a:ext cx="3925062" cy="9549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dirty="0"/>
            <a:t>Weight loss- small, frequent, protein rich, calorie dense meals and snacks. Supplements - commercial shakes </a:t>
          </a:r>
          <a:br>
            <a:rPr lang="en-US" sz="1700" kern="1200" dirty="0"/>
          </a:br>
          <a:r>
            <a:rPr lang="en-US" sz="1700" kern="1200" dirty="0"/>
            <a:t>and drinks</a:t>
          </a:r>
        </a:p>
      </dsp:txBody>
      <dsp:txXfrm>
        <a:off x="3535559" y="3056746"/>
        <a:ext cx="3831832" cy="861674"/>
      </dsp:txXfrm>
    </dsp:sp>
    <dsp:sp modelId="{1FBA81F9-5790-4B19-97B4-42AC84CEFD20}">
      <dsp:nvSpPr>
        <dsp:cNvPr id="0" name=""/>
        <dsp:cNvSpPr/>
      </dsp:nvSpPr>
      <dsp:spPr>
        <a:xfrm>
          <a:off x="3488944" y="4012780"/>
          <a:ext cx="3925062" cy="95490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Manage pancreatic insufficiency with pancreatic enzymes to address chronic diarrhea, gas and bloating with meals</a:t>
          </a:r>
        </a:p>
      </dsp:txBody>
      <dsp:txXfrm>
        <a:off x="3535559" y="4059395"/>
        <a:ext cx="3831832" cy="8616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C9518-ED7E-4CCC-B4BB-E2A45682AE2B}">
      <dsp:nvSpPr>
        <dsp:cNvPr id="0" name=""/>
        <dsp:cNvSpPr/>
      </dsp:nvSpPr>
      <dsp:spPr>
        <a:xfrm>
          <a:off x="3194" y="1331788"/>
          <a:ext cx="2280676" cy="1448229"/>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FEAC464E-51E4-4629-A0CC-9FBE44BF7B15}">
      <dsp:nvSpPr>
        <dsp:cNvPr id="0" name=""/>
        <dsp:cNvSpPr/>
      </dsp:nvSpPr>
      <dsp:spPr>
        <a:xfrm>
          <a:off x="256602" y="1572526"/>
          <a:ext cx="2280676" cy="144822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Involvement with palliative care to assist in pain management</a:t>
          </a:r>
        </a:p>
      </dsp:txBody>
      <dsp:txXfrm>
        <a:off x="299019" y="1614943"/>
        <a:ext cx="2195842" cy="1363395"/>
      </dsp:txXfrm>
    </dsp:sp>
    <dsp:sp modelId="{32185306-7570-4116-BF27-88FDCB819B2D}">
      <dsp:nvSpPr>
        <dsp:cNvPr id="0" name=""/>
        <dsp:cNvSpPr/>
      </dsp:nvSpPr>
      <dsp:spPr>
        <a:xfrm>
          <a:off x="2790687" y="1331788"/>
          <a:ext cx="2280676" cy="1448229"/>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A69882CF-6186-43E8-B01A-DA02A38A1404}">
      <dsp:nvSpPr>
        <dsp:cNvPr id="0" name=""/>
        <dsp:cNvSpPr/>
      </dsp:nvSpPr>
      <dsp:spPr>
        <a:xfrm>
          <a:off x="3044095" y="1572526"/>
          <a:ext cx="2280676" cy="144822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Start pancreatic enzymes to help with diarrhea, gas, bloating and weight loss</a:t>
          </a:r>
        </a:p>
      </dsp:txBody>
      <dsp:txXfrm>
        <a:off x="3086512" y="1614943"/>
        <a:ext cx="2195842" cy="1363395"/>
      </dsp:txXfrm>
    </dsp:sp>
    <dsp:sp modelId="{462363D7-0F61-4BDA-A2F8-EF21886A8D90}">
      <dsp:nvSpPr>
        <dsp:cNvPr id="0" name=""/>
        <dsp:cNvSpPr/>
      </dsp:nvSpPr>
      <dsp:spPr>
        <a:xfrm>
          <a:off x="5578180" y="1331788"/>
          <a:ext cx="2280676" cy="1448229"/>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C0D0FD6B-F808-4445-B7EB-0124F03782BD}">
      <dsp:nvSpPr>
        <dsp:cNvPr id="0" name=""/>
        <dsp:cNvSpPr/>
      </dsp:nvSpPr>
      <dsp:spPr>
        <a:xfrm>
          <a:off x="5831588" y="1572526"/>
          <a:ext cx="2280676" cy="144822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With improved supportive care able to work in his garden, get out to see friends, entertain at his home</a:t>
          </a:r>
        </a:p>
      </dsp:txBody>
      <dsp:txXfrm>
        <a:off x="5874005" y="1614943"/>
        <a:ext cx="2195842" cy="1363395"/>
      </dsp:txXfrm>
    </dsp:sp>
    <dsp:sp modelId="{4B1786DB-8A63-457B-8B87-1AE8BF14C41C}">
      <dsp:nvSpPr>
        <dsp:cNvPr id="0" name=""/>
        <dsp:cNvSpPr/>
      </dsp:nvSpPr>
      <dsp:spPr>
        <a:xfrm>
          <a:off x="8365673" y="1331788"/>
          <a:ext cx="2280676" cy="1448229"/>
        </a:xfrm>
        <a:prstGeom prst="roundRect">
          <a:avLst>
            <a:gd name="adj" fmla="val 10000"/>
          </a:avLst>
        </a:prstGeom>
        <a:gradFill rotWithShape="0">
          <a:gsLst>
            <a:gs pos="0">
              <a:schemeClr val="accent3">
                <a:hueOff val="0"/>
                <a:satOff val="0"/>
                <a:lumOff val="0"/>
                <a:alphaOff val="0"/>
                <a:tint val="100000"/>
                <a:shade val="100000"/>
                <a:satMod val="129999"/>
              </a:schemeClr>
            </a:gs>
            <a:gs pos="100000">
              <a:schemeClr val="accent3">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sp>
    <dsp:sp modelId="{D7039060-D175-4401-8F76-2CFB87EB5D9A}">
      <dsp:nvSpPr>
        <dsp:cNvPr id="0" name=""/>
        <dsp:cNvSpPr/>
      </dsp:nvSpPr>
      <dsp:spPr>
        <a:xfrm>
          <a:off x="8619081" y="1572526"/>
          <a:ext cx="2280676" cy="144822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Initiate antidepressant that improved mood and engagement with others </a:t>
          </a:r>
        </a:p>
      </dsp:txBody>
      <dsp:txXfrm>
        <a:off x="8661498" y="1614943"/>
        <a:ext cx="2195842" cy="136339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161A3-CB64-45F1-8EE6-A4D6B6114DB8}">
      <dsp:nvSpPr>
        <dsp:cNvPr id="0" name=""/>
        <dsp:cNvSpPr/>
      </dsp:nvSpPr>
      <dsp:spPr>
        <a:xfrm>
          <a:off x="7836" y="0"/>
          <a:ext cx="2342256" cy="617863"/>
        </a:xfrm>
        <a:prstGeom prst="roundRect">
          <a:avLst>
            <a:gd name="adj" fmla="val 10000"/>
          </a:avLst>
        </a:prstGeom>
        <a:solidFill>
          <a:schemeClr val="bg1"/>
        </a:solidFill>
        <a:ln w="76200" cap="flat" cmpd="sng" algn="ctr">
          <a:solidFill>
            <a:srgbClr val="FF2F9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rPr>
            <a:t>1</a:t>
          </a:r>
          <a:r>
            <a:rPr lang="en-US" sz="2400" b="1" kern="1200" baseline="30000">
              <a:solidFill>
                <a:schemeClr val="tx1"/>
              </a:solidFill>
            </a:rPr>
            <a:t>st</a:t>
          </a:r>
          <a:r>
            <a:rPr lang="en-US" sz="2400" b="1" kern="1200">
              <a:solidFill>
                <a:schemeClr val="tx1"/>
              </a:solidFill>
            </a:rPr>
            <a:t> Line</a:t>
          </a:r>
          <a:r>
            <a:rPr lang="en-US" sz="2000" kern="1200">
              <a:solidFill>
                <a:schemeClr val="tx1"/>
              </a:solidFill>
            </a:rPr>
            <a:t>	</a:t>
          </a:r>
        </a:p>
      </dsp:txBody>
      <dsp:txXfrm>
        <a:off x="25933" y="18097"/>
        <a:ext cx="2306062" cy="581669"/>
      </dsp:txXfrm>
    </dsp:sp>
    <dsp:sp modelId="{E2AB3CAE-5EA0-4C03-9948-5CADBD640F00}">
      <dsp:nvSpPr>
        <dsp:cNvPr id="0" name=""/>
        <dsp:cNvSpPr/>
      </dsp:nvSpPr>
      <dsp:spPr>
        <a:xfrm>
          <a:off x="2584318" y="18491"/>
          <a:ext cx="496558" cy="580879"/>
        </a:xfrm>
        <a:prstGeom prst="rightArrow">
          <a:avLst>
            <a:gd name="adj1" fmla="val 60000"/>
            <a:gd name="adj2" fmla="val 50000"/>
          </a:avLst>
        </a:prstGeom>
        <a:solidFill>
          <a:srgbClr val="FF2F9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584318" y="134667"/>
        <a:ext cx="347591" cy="348527"/>
      </dsp:txXfrm>
    </dsp:sp>
    <dsp:sp modelId="{A16FA872-F8BF-4EF4-8716-531C62C000B7}">
      <dsp:nvSpPr>
        <dsp:cNvPr id="0" name=""/>
        <dsp:cNvSpPr/>
      </dsp:nvSpPr>
      <dsp:spPr>
        <a:xfrm>
          <a:off x="3286995" y="0"/>
          <a:ext cx="2342256" cy="617863"/>
        </a:xfrm>
        <a:prstGeom prst="roundRect">
          <a:avLst>
            <a:gd name="adj" fmla="val 10000"/>
          </a:avLst>
        </a:prstGeom>
        <a:solidFill>
          <a:schemeClr val="bg1"/>
        </a:solidFill>
        <a:ln w="76200" cap="flat" cmpd="sng" algn="ctr">
          <a:solidFill>
            <a:srgbClr val="FF2F9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Arial" panose="020B0604020202020204" pitchFamily="34" charset="0"/>
              <a:cs typeface="Arial" panose="020B0604020202020204" pitchFamily="34" charset="0"/>
            </a:rPr>
            <a:t>2</a:t>
          </a:r>
          <a:r>
            <a:rPr lang="en-US" sz="2400" b="1" kern="1200" baseline="30000">
              <a:solidFill>
                <a:schemeClr val="tx1"/>
              </a:solidFill>
              <a:latin typeface="Arial" panose="020B0604020202020204" pitchFamily="34" charset="0"/>
              <a:cs typeface="Arial" panose="020B0604020202020204" pitchFamily="34" charset="0"/>
            </a:rPr>
            <a:t>nd</a:t>
          </a:r>
          <a:r>
            <a:rPr lang="en-US" sz="2400" b="1" kern="1200">
              <a:solidFill>
                <a:schemeClr val="tx1"/>
              </a:solidFill>
              <a:latin typeface="Arial" panose="020B0604020202020204" pitchFamily="34" charset="0"/>
              <a:cs typeface="Arial" panose="020B0604020202020204" pitchFamily="34" charset="0"/>
            </a:rPr>
            <a:t> line</a:t>
          </a:r>
        </a:p>
      </dsp:txBody>
      <dsp:txXfrm>
        <a:off x="3305092" y="18097"/>
        <a:ext cx="2306062" cy="581669"/>
      </dsp:txXfrm>
    </dsp:sp>
    <dsp:sp modelId="{2A4DDAAE-BDB6-4D2D-9C9A-4F682785BAE3}">
      <dsp:nvSpPr>
        <dsp:cNvPr id="0" name=""/>
        <dsp:cNvSpPr/>
      </dsp:nvSpPr>
      <dsp:spPr>
        <a:xfrm>
          <a:off x="5863477" y="18491"/>
          <a:ext cx="496558" cy="580879"/>
        </a:xfrm>
        <a:prstGeom prst="rightArrow">
          <a:avLst>
            <a:gd name="adj1" fmla="val 60000"/>
            <a:gd name="adj2" fmla="val 50000"/>
          </a:avLst>
        </a:prstGeom>
        <a:solidFill>
          <a:srgbClr val="FF2F9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863477" y="134667"/>
        <a:ext cx="347591" cy="348527"/>
      </dsp:txXfrm>
    </dsp:sp>
    <dsp:sp modelId="{CA6F9EBC-EF4F-434B-990F-7604BCE7992E}">
      <dsp:nvSpPr>
        <dsp:cNvPr id="0" name=""/>
        <dsp:cNvSpPr/>
      </dsp:nvSpPr>
      <dsp:spPr>
        <a:xfrm>
          <a:off x="6566154" y="0"/>
          <a:ext cx="2342256" cy="617863"/>
        </a:xfrm>
        <a:prstGeom prst="roundRect">
          <a:avLst>
            <a:gd name="adj" fmla="val 10000"/>
          </a:avLst>
        </a:prstGeom>
        <a:solidFill>
          <a:schemeClr val="bg1"/>
        </a:solidFill>
        <a:ln w="76200" cap="flat" cmpd="sng" algn="ctr">
          <a:solidFill>
            <a:srgbClr val="FF2F9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tx1"/>
              </a:solidFill>
              <a:latin typeface="Arial" panose="020B0604020202020204" pitchFamily="34" charset="0"/>
              <a:cs typeface="Arial" panose="020B0604020202020204" pitchFamily="34" charset="0"/>
            </a:rPr>
            <a:t>3rd line</a:t>
          </a:r>
        </a:p>
      </dsp:txBody>
      <dsp:txXfrm>
        <a:off x="6584251" y="18097"/>
        <a:ext cx="2306062" cy="5816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161A3-CB64-45F1-8EE6-A4D6B6114DB8}">
      <dsp:nvSpPr>
        <dsp:cNvPr id="0" name=""/>
        <dsp:cNvSpPr/>
      </dsp:nvSpPr>
      <dsp:spPr>
        <a:xfrm>
          <a:off x="12182" y="0"/>
          <a:ext cx="2339969" cy="617863"/>
        </a:xfrm>
        <a:prstGeom prst="roundRect">
          <a:avLst>
            <a:gd name="adj" fmla="val 10000"/>
          </a:avLst>
        </a:prstGeom>
        <a:solidFill>
          <a:srgbClr val="BD8A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sz="2000" kern="1200"/>
            <a:t>Gemcitabine</a:t>
          </a:r>
        </a:p>
        <a:p>
          <a:pPr marL="0" lvl="0" indent="0" algn="ctr" defTabSz="889000">
            <a:lnSpc>
              <a:spcPct val="90000"/>
            </a:lnSpc>
            <a:spcBef>
              <a:spcPct val="0"/>
            </a:spcBef>
            <a:spcAft>
              <a:spcPts val="0"/>
            </a:spcAft>
            <a:buNone/>
          </a:pPr>
          <a:r>
            <a:rPr lang="en-US" sz="2000" kern="1200"/>
            <a:t>nab-Paclitaxel	</a:t>
          </a:r>
        </a:p>
      </dsp:txBody>
      <dsp:txXfrm>
        <a:off x="30279" y="18097"/>
        <a:ext cx="2303775" cy="581669"/>
      </dsp:txXfrm>
    </dsp:sp>
    <dsp:sp modelId="{E2AB3CAE-5EA0-4C03-9948-5CADBD640F00}">
      <dsp:nvSpPr>
        <dsp:cNvPr id="0" name=""/>
        <dsp:cNvSpPr/>
      </dsp:nvSpPr>
      <dsp:spPr>
        <a:xfrm>
          <a:off x="2586148" y="18775"/>
          <a:ext cx="496073" cy="580312"/>
        </a:xfrm>
        <a:prstGeom prst="rightArrow">
          <a:avLst>
            <a:gd name="adj1" fmla="val 60000"/>
            <a:gd name="adj2" fmla="val 50000"/>
          </a:avLst>
        </a:prstGeom>
        <a:solidFill>
          <a:srgbClr val="F4BD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586148" y="134837"/>
        <a:ext cx="347251" cy="348188"/>
      </dsp:txXfrm>
    </dsp:sp>
    <dsp:sp modelId="{A16FA872-F8BF-4EF4-8716-531C62C000B7}">
      <dsp:nvSpPr>
        <dsp:cNvPr id="0" name=""/>
        <dsp:cNvSpPr/>
      </dsp:nvSpPr>
      <dsp:spPr>
        <a:xfrm>
          <a:off x="3288139" y="0"/>
          <a:ext cx="2339969" cy="617863"/>
        </a:xfrm>
        <a:prstGeom prst="roundRect">
          <a:avLst>
            <a:gd name="adj" fmla="val 10000"/>
          </a:avLst>
        </a:prstGeom>
        <a:solidFill>
          <a:srgbClr val="BD8A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Arial" panose="020B0604020202020204" pitchFamily="34" charset="0"/>
              <a:cs typeface="Arial" panose="020B0604020202020204" pitchFamily="34" charset="0"/>
            </a:rPr>
            <a:t>Nanoliposomal irinotecan/5-FU</a:t>
          </a:r>
        </a:p>
      </dsp:txBody>
      <dsp:txXfrm>
        <a:off x="3306236" y="18097"/>
        <a:ext cx="2303775" cy="581669"/>
      </dsp:txXfrm>
    </dsp:sp>
    <dsp:sp modelId="{2A4DDAAE-BDB6-4D2D-9C9A-4F682785BAE3}">
      <dsp:nvSpPr>
        <dsp:cNvPr id="0" name=""/>
        <dsp:cNvSpPr/>
      </dsp:nvSpPr>
      <dsp:spPr>
        <a:xfrm>
          <a:off x="5862105" y="18775"/>
          <a:ext cx="496073" cy="580312"/>
        </a:xfrm>
        <a:prstGeom prst="rightArrow">
          <a:avLst>
            <a:gd name="adj1" fmla="val 60000"/>
            <a:gd name="adj2" fmla="val 50000"/>
          </a:avLst>
        </a:prstGeom>
        <a:solidFill>
          <a:srgbClr val="F4BDF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862105" y="134837"/>
        <a:ext cx="347251" cy="348188"/>
      </dsp:txXfrm>
    </dsp:sp>
    <dsp:sp modelId="{CA6F9EBC-EF4F-434B-990F-7604BCE7992E}">
      <dsp:nvSpPr>
        <dsp:cNvPr id="0" name=""/>
        <dsp:cNvSpPr/>
      </dsp:nvSpPr>
      <dsp:spPr>
        <a:xfrm>
          <a:off x="6564096" y="0"/>
          <a:ext cx="2339969" cy="617863"/>
        </a:xfrm>
        <a:prstGeom prst="roundRect">
          <a:avLst>
            <a:gd name="adj" fmla="val 10000"/>
          </a:avLst>
        </a:prstGeom>
        <a:solidFill>
          <a:srgbClr val="BD8AE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a:latin typeface="Arial" panose="020B0604020202020204" pitchFamily="34" charset="0"/>
              <a:cs typeface="Arial" panose="020B0604020202020204" pitchFamily="34" charset="0"/>
            </a:rPr>
            <a:t>FOLFOX</a:t>
          </a:r>
        </a:p>
      </dsp:txBody>
      <dsp:txXfrm>
        <a:off x="6582193" y="18097"/>
        <a:ext cx="2303775" cy="5816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161A3-CB64-45F1-8EE6-A4D6B6114DB8}">
      <dsp:nvSpPr>
        <dsp:cNvPr id="0" name=""/>
        <dsp:cNvSpPr/>
      </dsp:nvSpPr>
      <dsp:spPr>
        <a:xfrm>
          <a:off x="12182" y="0"/>
          <a:ext cx="2339969" cy="617863"/>
        </a:xfrm>
        <a:prstGeom prst="roundRect">
          <a:avLst>
            <a:gd name="adj" fmla="val 10000"/>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t>mFOLFIRINOX NALIRIFOX</a:t>
          </a:r>
        </a:p>
      </dsp:txBody>
      <dsp:txXfrm>
        <a:off x="30279" y="18097"/>
        <a:ext cx="2303775" cy="581669"/>
      </dsp:txXfrm>
    </dsp:sp>
    <dsp:sp modelId="{E2AB3CAE-5EA0-4C03-9948-5CADBD640F00}">
      <dsp:nvSpPr>
        <dsp:cNvPr id="0" name=""/>
        <dsp:cNvSpPr/>
      </dsp:nvSpPr>
      <dsp:spPr>
        <a:xfrm>
          <a:off x="2586148" y="18775"/>
          <a:ext cx="496073" cy="580312"/>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586148" y="134837"/>
        <a:ext cx="347251" cy="348188"/>
      </dsp:txXfrm>
    </dsp:sp>
    <dsp:sp modelId="{A16FA872-F8BF-4EF4-8716-531C62C000B7}">
      <dsp:nvSpPr>
        <dsp:cNvPr id="0" name=""/>
        <dsp:cNvSpPr/>
      </dsp:nvSpPr>
      <dsp:spPr>
        <a:xfrm>
          <a:off x="3288139" y="0"/>
          <a:ext cx="2339969" cy="617863"/>
        </a:xfrm>
        <a:prstGeom prst="roundRect">
          <a:avLst>
            <a:gd name="adj" fmla="val 10000"/>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Arial" panose="020B0604020202020204" pitchFamily="34" charset="0"/>
              <a:cs typeface="Arial" panose="020B0604020202020204" pitchFamily="34" charset="0"/>
            </a:rPr>
            <a:t>Gemcitabine +/- nab-Paclitaxel</a:t>
          </a:r>
        </a:p>
      </dsp:txBody>
      <dsp:txXfrm>
        <a:off x="3306236" y="18097"/>
        <a:ext cx="2303775" cy="581669"/>
      </dsp:txXfrm>
    </dsp:sp>
    <dsp:sp modelId="{2A4DDAAE-BDB6-4D2D-9C9A-4F682785BAE3}">
      <dsp:nvSpPr>
        <dsp:cNvPr id="0" name=""/>
        <dsp:cNvSpPr/>
      </dsp:nvSpPr>
      <dsp:spPr>
        <a:xfrm>
          <a:off x="5862105" y="18775"/>
          <a:ext cx="496073" cy="580312"/>
        </a:xfrm>
        <a:prstGeom prst="rightArrow">
          <a:avLst>
            <a:gd name="adj1" fmla="val 60000"/>
            <a:gd name="adj2" fmla="val 5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5862105" y="134837"/>
        <a:ext cx="347251" cy="348188"/>
      </dsp:txXfrm>
    </dsp:sp>
    <dsp:sp modelId="{CA6F9EBC-EF4F-434B-990F-7604BCE7992E}">
      <dsp:nvSpPr>
        <dsp:cNvPr id="0" name=""/>
        <dsp:cNvSpPr/>
      </dsp:nvSpPr>
      <dsp:spPr>
        <a:xfrm>
          <a:off x="6564096" y="0"/>
          <a:ext cx="2339969" cy="617863"/>
        </a:xfrm>
        <a:prstGeom prst="roundRect">
          <a:avLst>
            <a:gd name="adj" fmla="val 10000"/>
          </a:avLst>
        </a:prstGeom>
        <a:solidFill>
          <a:schemeClr val="accent3">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Arial" panose="020B0604020202020204" pitchFamily="34" charset="0"/>
              <a:cs typeface="Arial" panose="020B0604020202020204" pitchFamily="34" charset="0"/>
            </a:rPr>
            <a:t>Nanoliposomal irinotecan/5-FU</a:t>
          </a:r>
          <a:endParaRPr lang="en-US" sz="2000" b="1" kern="1200">
            <a:latin typeface="Arial" panose="020B0604020202020204" pitchFamily="34" charset="0"/>
            <a:cs typeface="Arial" panose="020B0604020202020204" pitchFamily="34" charset="0"/>
          </a:endParaRPr>
        </a:p>
      </dsp:txBody>
      <dsp:txXfrm>
        <a:off x="6582193" y="18097"/>
        <a:ext cx="2303775" cy="5816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D161A3-CB64-45F1-8EE6-A4D6B6114DB8}">
      <dsp:nvSpPr>
        <dsp:cNvPr id="0" name=""/>
        <dsp:cNvSpPr/>
      </dsp:nvSpPr>
      <dsp:spPr>
        <a:xfrm>
          <a:off x="0" y="0"/>
          <a:ext cx="2339969" cy="617863"/>
        </a:xfrm>
        <a:prstGeom prst="roundRect">
          <a:avLst>
            <a:gd name="adj" fmla="val 10000"/>
          </a:avLst>
        </a:prstGeom>
        <a:solidFill>
          <a:srgbClr val="0089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sz="2000" b="0" kern="1200"/>
            <a:t>Germline/ Somatic Testing</a:t>
          </a:r>
        </a:p>
      </dsp:txBody>
      <dsp:txXfrm>
        <a:off x="18097" y="18097"/>
        <a:ext cx="2303775" cy="581669"/>
      </dsp:txXfrm>
    </dsp:sp>
    <dsp:sp modelId="{E2AB3CAE-5EA0-4C03-9948-5CADBD640F00}">
      <dsp:nvSpPr>
        <dsp:cNvPr id="0" name=""/>
        <dsp:cNvSpPr/>
      </dsp:nvSpPr>
      <dsp:spPr>
        <a:xfrm>
          <a:off x="2577011" y="18775"/>
          <a:ext cx="502530" cy="580312"/>
        </a:xfrm>
        <a:prstGeom prst="rightArrow">
          <a:avLst>
            <a:gd name="adj1" fmla="val 60000"/>
            <a:gd name="adj2" fmla="val 50000"/>
          </a:avLst>
        </a:prstGeom>
        <a:solidFill>
          <a:srgbClr val="5DCC6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highlight>
              <a:srgbClr val="00FF00"/>
            </a:highlight>
          </a:endParaRPr>
        </a:p>
      </dsp:txBody>
      <dsp:txXfrm>
        <a:off x="2577011" y="134837"/>
        <a:ext cx="351771" cy="348188"/>
      </dsp:txXfrm>
    </dsp:sp>
    <dsp:sp modelId="{A16FA872-F8BF-4EF4-8716-531C62C000B7}">
      <dsp:nvSpPr>
        <dsp:cNvPr id="0" name=""/>
        <dsp:cNvSpPr/>
      </dsp:nvSpPr>
      <dsp:spPr>
        <a:xfrm>
          <a:off x="3288139" y="0"/>
          <a:ext cx="2339969" cy="617863"/>
        </a:xfrm>
        <a:prstGeom prst="roundRect">
          <a:avLst>
            <a:gd name="adj" fmla="val 10000"/>
          </a:avLst>
        </a:prstGeom>
        <a:solidFill>
          <a:srgbClr val="0089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a:latin typeface="Arial" panose="020B0604020202020204" pitchFamily="34" charset="0"/>
              <a:cs typeface="Arial" panose="020B0604020202020204" pitchFamily="34" charset="0"/>
            </a:rPr>
            <a:t>Maintenance therapy</a:t>
          </a:r>
        </a:p>
      </dsp:txBody>
      <dsp:txXfrm>
        <a:off x="3306236" y="18097"/>
        <a:ext cx="2303775" cy="581669"/>
      </dsp:txXfrm>
    </dsp:sp>
    <dsp:sp modelId="{2A4DDAAE-BDB6-4D2D-9C9A-4F682785BAE3}">
      <dsp:nvSpPr>
        <dsp:cNvPr id="0" name=""/>
        <dsp:cNvSpPr/>
      </dsp:nvSpPr>
      <dsp:spPr>
        <a:xfrm>
          <a:off x="5862105" y="18775"/>
          <a:ext cx="496073" cy="580312"/>
        </a:xfrm>
        <a:prstGeom prst="rightArrow">
          <a:avLst>
            <a:gd name="adj1" fmla="val 60000"/>
            <a:gd name="adj2" fmla="val 50000"/>
          </a:avLst>
        </a:prstGeom>
        <a:solidFill>
          <a:srgbClr val="5DCC6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highlight>
              <a:srgbClr val="00FF00"/>
            </a:highlight>
          </a:endParaRPr>
        </a:p>
      </dsp:txBody>
      <dsp:txXfrm>
        <a:off x="5862105" y="134837"/>
        <a:ext cx="347251" cy="348188"/>
      </dsp:txXfrm>
    </dsp:sp>
    <dsp:sp modelId="{CA6F9EBC-EF4F-434B-990F-7604BCE7992E}">
      <dsp:nvSpPr>
        <dsp:cNvPr id="0" name=""/>
        <dsp:cNvSpPr/>
      </dsp:nvSpPr>
      <dsp:spPr>
        <a:xfrm>
          <a:off x="6564096" y="0"/>
          <a:ext cx="2339969" cy="617863"/>
        </a:xfrm>
        <a:prstGeom prst="roundRect">
          <a:avLst>
            <a:gd name="adj" fmla="val 10000"/>
          </a:avLst>
        </a:prstGeom>
        <a:solidFill>
          <a:srgbClr val="00893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Arial" panose="020B0604020202020204" pitchFamily="34" charset="0"/>
              <a:cs typeface="Arial" panose="020B0604020202020204" pitchFamily="34" charset="0"/>
            </a:rPr>
            <a:t>2</a:t>
          </a:r>
          <a:r>
            <a:rPr lang="en-US" sz="2400" b="1" kern="1200" baseline="30000">
              <a:latin typeface="Arial" panose="020B0604020202020204" pitchFamily="34" charset="0"/>
              <a:cs typeface="Arial" panose="020B0604020202020204" pitchFamily="34" charset="0"/>
            </a:rPr>
            <a:t>nd</a:t>
          </a:r>
          <a:r>
            <a:rPr lang="en-US" sz="2400" b="1" kern="1200">
              <a:latin typeface="Arial" panose="020B0604020202020204" pitchFamily="34" charset="0"/>
              <a:cs typeface="Arial" panose="020B0604020202020204" pitchFamily="34" charset="0"/>
            </a:rPr>
            <a:t> line</a:t>
          </a:r>
        </a:p>
      </dsp:txBody>
      <dsp:txXfrm>
        <a:off x="6582193" y="18097"/>
        <a:ext cx="2303775" cy="5816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0.78247</cdr:x>
      <cdr:y>0.47195</cdr:y>
    </cdr:from>
    <cdr:to>
      <cdr:x>0.7953</cdr:x>
      <cdr:y>0.69254</cdr:y>
    </cdr:to>
    <cdr:sp macro="" textlink="">
      <cdr:nvSpPr>
        <cdr:cNvPr id="2" name="Arrow: Down 1">
          <a:extLst xmlns:a="http://schemas.openxmlformats.org/drawingml/2006/main">
            <a:ext uri="{FF2B5EF4-FFF2-40B4-BE49-F238E27FC236}">
              <a16:creationId xmlns:a16="http://schemas.microsoft.com/office/drawing/2014/main" id="{FD5025F4-26D9-4F19-8266-4BA8FB5CB99F}"/>
            </a:ext>
          </a:extLst>
        </cdr:cNvPr>
        <cdr:cNvSpPr/>
      </cdr:nvSpPr>
      <cdr:spPr>
        <a:xfrm xmlns:a="http://schemas.openxmlformats.org/drawingml/2006/main" rot="12976307">
          <a:off x="8697145" y="2586701"/>
          <a:ext cx="142691" cy="1208972"/>
        </a:xfrm>
        <a:prstGeom xmlns:a="http://schemas.openxmlformats.org/drawingml/2006/main" prst="downArrow">
          <a:avLst/>
        </a:prstGeom>
        <a:solidFill xmlns:a="http://schemas.openxmlformats.org/drawingml/2006/main">
          <a:schemeClr val="accent5">
            <a:lumMod val="75000"/>
          </a:schemeClr>
        </a:solidFill>
        <a:ln xmlns:a="http://schemas.openxmlformats.org/drawingml/2006/main">
          <a:solidFill>
            <a:schemeClr val="accent5">
              <a:lumMod val="75000"/>
            </a:schemeClr>
          </a:solidFill>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5/14/26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ADA5E-C88D-04F7-2CCE-955AC3095A1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B3C4BAF-6374-846E-927A-78DD2582E6B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DE77DD7-74C4-A8D0-ABC1-E38BEB43B8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887EB0E-C634-2A5B-4BD6-5356F663086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216327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0725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9729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0103E-DC46-7C4F-890E-418949C86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512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5378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0103E-DC46-7C4F-890E-418949C86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586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4727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2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76995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0339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31668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1158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2843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44772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164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3919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685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61620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901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26924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19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142722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852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02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3C43FA2F-7F3E-103F-1BE6-9FB5D768C086}"/>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1D50965F-D69E-8407-4C02-5C70DA8D4DE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3971" name="Slide Number Placeholder 3">
            <a:extLst>
              <a:ext uri="{FF2B5EF4-FFF2-40B4-BE49-F238E27FC236}">
                <a16:creationId xmlns:a16="http://schemas.microsoft.com/office/drawing/2014/main" id="{116F35E1-71EB-EADE-D775-B4CD4E03DAC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Arial" panose="020B0604020202020204" pitchFamily="34" charset="0"/>
                <a:ea typeface="ＭＳ Ｐゴシック" panose="020B0600070205080204" pitchFamily="34" charset="-128"/>
              </a:defRPr>
            </a:lvl1pPr>
            <a:lvl2pPr marL="742950" indent="-285750">
              <a:defRPr sz="1700">
                <a:solidFill>
                  <a:schemeClr val="tx1"/>
                </a:solidFill>
                <a:latin typeface="Arial" panose="020B0604020202020204" pitchFamily="34" charset="0"/>
                <a:ea typeface="ＭＳ Ｐゴシック" panose="020B0600070205080204" pitchFamily="34" charset="-128"/>
              </a:defRPr>
            </a:lvl2pPr>
            <a:lvl3pPr marL="1143000" indent="-228600">
              <a:defRPr sz="1700">
                <a:solidFill>
                  <a:schemeClr val="tx1"/>
                </a:solidFill>
                <a:latin typeface="Arial" panose="020B0604020202020204" pitchFamily="34" charset="0"/>
                <a:ea typeface="ＭＳ Ｐゴシック" panose="020B0600070205080204" pitchFamily="34" charset="-128"/>
              </a:defRPr>
            </a:lvl3pPr>
            <a:lvl4pPr marL="1600200" indent="-228600">
              <a:defRPr sz="1700">
                <a:solidFill>
                  <a:schemeClr val="tx1"/>
                </a:solidFill>
                <a:latin typeface="Arial" panose="020B0604020202020204" pitchFamily="34" charset="0"/>
                <a:ea typeface="ＭＳ Ｐゴシック" panose="020B0600070205080204" pitchFamily="34" charset="-128"/>
              </a:defRPr>
            </a:lvl4pPr>
            <a:lvl5pPr marL="2057400" indent="-228600">
              <a:defRPr sz="17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7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7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7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7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CF53874-1B1B-E848-9F43-A62CBC451048}"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65563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7516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3880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3596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47FF6-E984-49AE-8789-194BDC09FB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9625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4400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406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546082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1720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90662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5716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98477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8507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95453-E8A6-68C7-FC9D-03B7CCCEEB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CF3E0-27AA-7F21-85FA-EBC309248C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BEF1B4-D0CA-A687-3332-D75A6A3D7A1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71912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CD0DD-BCFB-CD72-2762-7A69D3C97C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F5E0BE-F4F0-8676-0B18-A8257EFF3F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2FE5B1-8575-F323-945E-469FC20228F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50814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E1B5-240D-A582-154F-FB705C133C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7B708-3075-CD59-8F3A-ECD037A6E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FB3942-F74F-EDA0-725B-E443952F21C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16252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1DCFB-7869-5C14-A417-5E54C17B5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D8BD1-6CB7-EDF8-17D1-1BE231A8A6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4BD0B3-2165-A2D9-7DE6-FBA96504090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773586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7CDAA-F0EF-882E-9AF1-C274248C1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437F7C-F616-36CC-682F-309F23599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70D515-7359-D7CE-FDF8-12BCEADEBF1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04755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42459307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B92D5-E049-956C-D0F0-FED03D27DC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2C378C-A626-C410-3CF6-0E0AFF54F0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E17528-B325-35D8-B166-A9568A59416C}"/>
              </a:ext>
            </a:extLst>
          </p:cNvPr>
          <p:cNvSpPr>
            <a:spLocks noGrp="1"/>
          </p:cNvSpPr>
          <p:nvPr>
            <p:ph type="body" idx="1"/>
          </p:nvPr>
        </p:nvSpPr>
        <p:spPr/>
        <p:txBody>
          <a:bodyPr/>
          <a:lstStyle/>
          <a:p>
            <a:r>
              <a:rPr lang="en-US" dirty="0"/>
              <a:t>Withhold ONIVYDE for Grade 2-4 diarrhea. Initiate loperamide for late onset diarrhea of any severity. Administer intravenous or subcutaneous atropine 0.25 to 1 mg (unless clinically contraindicated) for early onset diarrhea of any severity. Following recovery to Grade 1 diarrhea, resume ONIVYDE at a reduced dose</a:t>
            </a:r>
          </a:p>
        </p:txBody>
      </p:sp>
    </p:spTree>
    <p:extLst>
      <p:ext uri="{BB962C8B-B14F-4D97-AF65-F5344CB8AC3E}">
        <p14:creationId xmlns:p14="http://schemas.microsoft.com/office/powerpoint/2010/main" val="1685960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D60E-935E-2BEF-F648-96577E0DF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9FAEC2-55A5-E196-D677-2D8A3C2B11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18D12-5FF1-7475-374F-C1FB004DCFC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919754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D899C-A717-BF1A-E203-C9173689A0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1D3AF-0F6D-5E9E-7A2E-90D3565D1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852FA8-E0FB-AAE8-499F-968DAA788D4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6530356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4DB2C-14CA-F72B-8070-22B37DD010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99687-2805-1AC2-37AE-71EECB55C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3C6D64-66D6-BE57-F8CF-CA8990F29F5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067926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A45A4-C28B-093D-D50C-CE3DB88B05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7B10E-EE0C-964F-5AE3-9DBC77909D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2FD8EC-EA49-1678-57A4-429A81B22B8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E08274-7782-AA29-3866-0FB150EC27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6A44B-C1C8-0E49-A786-1EB06E8CCA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7884533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E5222-6731-7EB6-1455-E1D62C37A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9708B-12DD-5A0B-C69D-C2F0BBA107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B1694-7C84-18CB-B389-F1C2FDE4AC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DFE166-4E0D-2577-A3F1-F2F7FAC7F30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6A44B-C1C8-0E49-A786-1EB06E8CCA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493727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2F555-98D4-1A9D-B832-7062DE065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C00-DAE5-5745-3AA2-DA4AFD1D89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8E074-5FA0-B680-4186-6D37EC6E0E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ADD4ED-81E8-2064-0657-9AEA2D1E46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6A44B-C1C8-0E49-A786-1EB06E8CCA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S PGothic" charset="0"/>
              <a:cs typeface="+mn-cs"/>
            </a:endParaRPr>
          </a:p>
        </p:txBody>
      </p:sp>
    </p:spTree>
    <p:extLst>
      <p:ext uri="{BB962C8B-B14F-4D97-AF65-F5344CB8AC3E}">
        <p14:creationId xmlns:p14="http://schemas.microsoft.com/office/powerpoint/2010/main" val="13432912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C635B-F40E-3B48-8E84-11EAB8C010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754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5F728-3267-BD41-A571-419A9671A93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140711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1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F6CC57-9CAB-A740-BA1A-EEF972F71E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266" name="Rectangle 2"/>
          <p:cNvSpPr>
            <a:spLocks noGrp="1" noRot="1" noChangeAspect="1" noChangeArrowheads="1" noTextEdit="1"/>
          </p:cNvSpPr>
          <p:nvPr>
            <p:ph type="sldImg"/>
          </p:nvPr>
        </p:nvSpPr>
        <p:spPr>
          <a:xfrm>
            <a:off x="381000" y="685800"/>
            <a:ext cx="6096000" cy="3429000"/>
          </a:xfrm>
          <a:ln/>
        </p:spPr>
      </p:sp>
      <p:sp>
        <p:nvSpPr>
          <p:cNvPr id="11267" name="Rectangle 3"/>
          <p:cNvSpPr>
            <a:spLocks noGrp="1" noChangeArrowheads="1"/>
          </p:cNvSpPr>
          <p:nvPr>
            <p:ph type="body" idx="1"/>
          </p:nvPr>
        </p:nvSpPr>
        <p:spPr>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 name="Footer Placeholder 1"/>
          <p:cNvSpPr>
            <a:spLocks noGrp="1"/>
          </p:cNvSpPr>
          <p:nvPr>
            <p:ph type="ftr"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00A_ONS-Breast-17-NL-Intro-Slides_v34fr</a:t>
            </a:r>
          </a:p>
        </p:txBody>
      </p:sp>
      <p:sp>
        <p:nvSpPr>
          <p:cNvPr id="3" name="Header Placeholder 2"/>
          <p:cNvSpPr>
            <a:spLocks noGrp="1"/>
          </p:cNvSpPr>
          <p:nvPr>
            <p:ph type="hd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rPr>
              <a:t>Breast Cancer</a:t>
            </a:r>
          </a:p>
        </p:txBody>
      </p:sp>
    </p:spTree>
    <p:extLst>
      <p:ext uri="{BB962C8B-B14F-4D97-AF65-F5344CB8AC3E}">
        <p14:creationId xmlns:p14="http://schemas.microsoft.com/office/powerpoint/2010/main" val="12397387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0151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6860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35306-B3B1-A944-A64E-0A77BF937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1946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8420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1835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2144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37">
              <a:spcBef>
                <a:spcPct val="30000"/>
              </a:spcBef>
              <a:defRPr sz="1200">
                <a:solidFill>
                  <a:schemeClr val="tx1"/>
                </a:solidFill>
                <a:latin typeface="Times New Roman" pitchFamily="18" charset="0"/>
                <a:ea typeface="MS PGothic" pitchFamily="34" charset="-128"/>
              </a:defRPr>
            </a:lvl1pPr>
            <a:lvl2pPr marL="715923" indent="-274623" defTabSz="915937">
              <a:spcBef>
                <a:spcPct val="30000"/>
              </a:spcBef>
              <a:defRPr sz="1200">
                <a:solidFill>
                  <a:schemeClr val="tx1"/>
                </a:solidFill>
                <a:latin typeface="Times New Roman" pitchFamily="18" charset="0"/>
                <a:ea typeface="MS PGothic" pitchFamily="34" charset="-128"/>
              </a:defRPr>
            </a:lvl2pPr>
            <a:lvl3pPr marL="1101664" indent="-219063" defTabSz="915937">
              <a:spcBef>
                <a:spcPct val="30000"/>
              </a:spcBef>
              <a:defRPr sz="1200">
                <a:solidFill>
                  <a:schemeClr val="tx1"/>
                </a:solidFill>
                <a:latin typeface="Times New Roman" pitchFamily="18" charset="0"/>
                <a:ea typeface="MS PGothic" pitchFamily="34" charset="-128"/>
              </a:defRPr>
            </a:lvl3pPr>
            <a:lvl4pPr marL="1541378" indent="-219063" defTabSz="915937">
              <a:spcBef>
                <a:spcPct val="30000"/>
              </a:spcBef>
              <a:defRPr sz="1200">
                <a:solidFill>
                  <a:schemeClr val="tx1"/>
                </a:solidFill>
                <a:latin typeface="Times New Roman" pitchFamily="18" charset="0"/>
                <a:ea typeface="MS PGothic" pitchFamily="34" charset="-128"/>
              </a:defRPr>
            </a:lvl4pPr>
            <a:lvl5pPr marL="1982678" indent="-219063" defTabSz="915937">
              <a:spcBef>
                <a:spcPct val="30000"/>
              </a:spcBef>
              <a:defRPr sz="1200">
                <a:solidFill>
                  <a:schemeClr val="tx1"/>
                </a:solidFill>
                <a:latin typeface="Times New Roman" pitchFamily="18" charset="0"/>
                <a:ea typeface="MS PGothic" pitchFamily="34" charset="-128"/>
              </a:defRPr>
            </a:lvl5pPr>
            <a:lvl6pPr marL="2439853"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897028"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354203"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11377"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915937" rtl="0" eaLnBrk="1" fontAlgn="auto" latinLnBrk="0" hangingPunct="1">
              <a:lnSpc>
                <a:spcPct val="100000"/>
              </a:lnSpc>
              <a:spcBef>
                <a:spcPct val="0"/>
              </a:spcBef>
              <a:spcAft>
                <a:spcPts val="0"/>
              </a:spcAft>
              <a:buClrTx/>
              <a:buSzTx/>
              <a:buFontTx/>
              <a:buNone/>
              <a:tabLst/>
              <a:defRPr/>
            </a:pPr>
            <a:fld id="{3E683D63-5D53-4D3B-95ED-5815AF97FFE0}"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915937" rtl="0" eaLnBrk="1" fontAlgn="auto" latinLnBrk="0" hangingPunct="1">
                <a:lnSpc>
                  <a:spcPct val="100000"/>
                </a:lnSpc>
                <a:spcBef>
                  <a:spcPct val="0"/>
                </a:spcBef>
                <a:spcAft>
                  <a:spcPts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7603509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838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3779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37">
              <a:spcBef>
                <a:spcPct val="30000"/>
              </a:spcBef>
              <a:defRPr sz="1200">
                <a:solidFill>
                  <a:schemeClr val="tx1"/>
                </a:solidFill>
                <a:latin typeface="Times New Roman" pitchFamily="18" charset="0"/>
                <a:ea typeface="MS PGothic" pitchFamily="34" charset="-128"/>
              </a:defRPr>
            </a:lvl1pPr>
            <a:lvl2pPr marL="715923" indent="-274623" defTabSz="915937">
              <a:spcBef>
                <a:spcPct val="30000"/>
              </a:spcBef>
              <a:defRPr sz="1200">
                <a:solidFill>
                  <a:schemeClr val="tx1"/>
                </a:solidFill>
                <a:latin typeface="Times New Roman" pitchFamily="18" charset="0"/>
                <a:ea typeface="MS PGothic" pitchFamily="34" charset="-128"/>
              </a:defRPr>
            </a:lvl2pPr>
            <a:lvl3pPr marL="1101664" indent="-219063" defTabSz="915937">
              <a:spcBef>
                <a:spcPct val="30000"/>
              </a:spcBef>
              <a:defRPr sz="1200">
                <a:solidFill>
                  <a:schemeClr val="tx1"/>
                </a:solidFill>
                <a:latin typeface="Times New Roman" pitchFamily="18" charset="0"/>
                <a:ea typeface="MS PGothic" pitchFamily="34" charset="-128"/>
              </a:defRPr>
            </a:lvl3pPr>
            <a:lvl4pPr marL="1541378" indent="-219063" defTabSz="915937">
              <a:spcBef>
                <a:spcPct val="30000"/>
              </a:spcBef>
              <a:defRPr sz="1200">
                <a:solidFill>
                  <a:schemeClr val="tx1"/>
                </a:solidFill>
                <a:latin typeface="Times New Roman" pitchFamily="18" charset="0"/>
                <a:ea typeface="MS PGothic" pitchFamily="34" charset="-128"/>
              </a:defRPr>
            </a:lvl4pPr>
            <a:lvl5pPr marL="1982678" indent="-219063" defTabSz="915937">
              <a:spcBef>
                <a:spcPct val="30000"/>
              </a:spcBef>
              <a:defRPr sz="1200">
                <a:solidFill>
                  <a:schemeClr val="tx1"/>
                </a:solidFill>
                <a:latin typeface="Times New Roman" pitchFamily="18" charset="0"/>
                <a:ea typeface="MS PGothic" pitchFamily="34" charset="-128"/>
              </a:defRPr>
            </a:lvl5pPr>
            <a:lvl6pPr marL="2439853"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897028"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354203"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11377"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915937" rtl="0" eaLnBrk="1" fontAlgn="auto" latinLnBrk="0" hangingPunct="1">
              <a:lnSpc>
                <a:spcPct val="100000"/>
              </a:lnSpc>
              <a:spcBef>
                <a:spcPct val="0"/>
              </a:spcBef>
              <a:spcAft>
                <a:spcPts val="0"/>
              </a:spcAft>
              <a:buClrTx/>
              <a:buSzTx/>
              <a:buFontTx/>
              <a:buNone/>
              <a:tabLst/>
              <a:defRPr/>
            </a:pPr>
            <a:fld id="{3E683D63-5D53-4D3B-95ED-5815AF97FFE0}"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915937" rtl="0" eaLnBrk="1" fontAlgn="auto" latinLnBrk="0" hangingPunct="1">
                <a:lnSpc>
                  <a:spcPct val="100000"/>
                </a:lnSpc>
                <a:spcBef>
                  <a:spcPct val="0"/>
                </a:spcBef>
                <a:spcAft>
                  <a:spcPts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741321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CADA5E-C88D-04F7-2CCE-955AC3095A1B}"/>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FB3C4BAF-6374-846E-927A-78DD2582E6B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CDE77DD7-74C4-A8D0-ABC1-E38BEB43B81A}"/>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1887EB0E-C634-2A5B-4BD6-5356F663086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6440763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73710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8507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ardingText"/>
              </a:rPr>
              <a:t>. KRAS is a small protein that has a relatively smooth surface with few potential inhibitor-binding regions and a very high binding affinity to GTP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ardingText"/>
              </a:rPr>
              <a:t>KRYSTAL 1 trial – </a:t>
            </a:r>
            <a:r>
              <a:rPr lang="en-US" sz="1800" dirty="0" err="1">
                <a:effectLst/>
                <a:latin typeface="HardingText"/>
              </a:rPr>
              <a:t>adagrasib</a:t>
            </a:r>
            <a:r>
              <a:rPr lang="en-US" sz="1800" dirty="0">
                <a:effectLst/>
                <a:latin typeface="HardingText"/>
              </a:rPr>
              <a:t> 21 pts PDAC mPFS 5.4, mOS 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HardingText"/>
              </a:rPr>
              <a:t>CODEBREAK sotorasib 38 pts PDAC mPFS 4, mOS 6.9 mos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B0103E-DC46-7C4F-890E-418949C86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3186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C635B-F40E-3B48-8E84-11EAB8C010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7548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F440C-44DE-F46B-42AC-3CE1B5529F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FFEEB-FDAC-5D4A-3ACE-3BB6456C758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022920B-756E-1B94-F833-CDC6A349AF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B08F13-3C12-9A5A-5153-8E774378269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378BF9D-62A6-D247-8E13-9FB833B51DA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116</a:t>
            </a:fld>
            <a:endPar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1494088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6A4490-59D4-E010-2D46-61ABF4946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C18A37-CB8C-CA8D-0E62-9628D799A83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8B27778-1DCD-4B5E-8B21-8698EE685C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AC6782-8201-7495-8381-DEAC165D758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F31A1-53F5-1446-B5D4-8CDA6C588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05740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46A4A-58C9-5DD1-3808-A138442CB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CC090-0B71-AE13-D453-B8408F59466A}"/>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B07A7A0-4E6F-F2F4-EE09-BEF691E141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0C8BF4-C0D8-8C3A-AA38-3BE824EE75B6}"/>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4F31A1-53F5-1446-B5D4-8CDA6C5887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4387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360522-4C86-9140-317C-B02B206CC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50401C-B3CA-3AE6-45D9-C11D6E238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C024D-4E58-DF4C-C4A2-5200AF11157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5201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E75DA-DC90-252B-A562-D5971BEBE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549BDB-D870-7F0C-8A40-A344590BED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E6BC8C-74E8-351A-3B82-C892F8DE108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919162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6A44B-C1C8-0E49-A786-1EB06E8CCA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67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37615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https://www.accessdata.fda.gov/cdrh_docs/pdf25/P250034C.pdf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6A44B-C1C8-0E49-A786-1EB06E8CCA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671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6A44B-C1C8-0E49-A786-1EB06E8CCA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6718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34061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6A44B-C1C8-0E49-A786-1EB06E8CCA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34061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56A44B-C1C8-0E49-A786-1EB06E8CCA2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1671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68566-47FF-F7D6-E14C-00DC687B9E22}"/>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571ABB8C-32CC-99AA-DB7D-7C454E2D6EA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139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C3D1F10-E723-DA15-E481-9F12039FA528}"/>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F1776373-9764-88CB-5825-24791D595A37}"/>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088540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D9AD58-A3D6-48CE-B68D-CE664C75C50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4196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6.xml"/><Relationship Id="rId1" Type="http://schemas.openxmlformats.org/officeDocument/2006/relationships/tags" Target="../tags/tag7.xml"/><Relationship Id="rId4" Type="http://schemas.openxmlformats.org/officeDocument/2006/relationships/image" Target="../media/image12.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6.xml"/><Relationship Id="rId1" Type="http://schemas.openxmlformats.org/officeDocument/2006/relationships/tags" Target="../tags/tag8.xml"/><Relationship Id="rId4" Type="http://schemas.openxmlformats.org/officeDocument/2006/relationships/image" Target="../media/image13.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6.xml"/><Relationship Id="rId1" Type="http://schemas.openxmlformats.org/officeDocument/2006/relationships/tags" Target="../tags/tag9.xml"/><Relationship Id="rId4" Type="http://schemas.openxmlformats.org/officeDocument/2006/relationships/image" Target="../media/image14.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6.xml"/><Relationship Id="rId1" Type="http://schemas.openxmlformats.org/officeDocument/2006/relationships/tags" Target="../tags/tag10.xml"/><Relationship Id="rId4" Type="http://schemas.openxmlformats.org/officeDocument/2006/relationships/image" Target="../media/image15.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6.xml"/><Relationship Id="rId1" Type="http://schemas.openxmlformats.org/officeDocument/2006/relationships/tags" Target="../tags/tag11.xml"/><Relationship Id="rId4" Type="http://schemas.openxmlformats.org/officeDocument/2006/relationships/image" Target="../media/image16.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6.xml"/><Relationship Id="rId1" Type="http://schemas.openxmlformats.org/officeDocument/2006/relationships/tags" Target="../tags/tag12.xml"/><Relationship Id="rId4" Type="http://schemas.openxmlformats.org/officeDocument/2006/relationships/image" Target="../media/image17.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6.xml"/><Relationship Id="rId1" Type="http://schemas.openxmlformats.org/officeDocument/2006/relationships/tags" Target="../tags/tag13.xml"/><Relationship Id="rId4" Type="http://schemas.openxmlformats.org/officeDocument/2006/relationships/image" Target="../media/image18.emf"/></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6.xml"/><Relationship Id="rId1" Type="http://schemas.openxmlformats.org/officeDocument/2006/relationships/tags" Target="../tags/tag14.xml"/><Relationship Id="rId4" Type="http://schemas.openxmlformats.org/officeDocument/2006/relationships/image" Target="../media/image19.emf"/></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6.xml"/><Relationship Id="rId1" Type="http://schemas.openxmlformats.org/officeDocument/2006/relationships/tags" Target="../tags/tag15.xml"/><Relationship Id="rId4" Type="http://schemas.openxmlformats.org/officeDocument/2006/relationships/image" Target="../media/image20.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6.xml"/><Relationship Id="rId1" Type="http://schemas.openxmlformats.org/officeDocument/2006/relationships/tags" Target="../tags/tag16.xml"/><Relationship Id="rId4" Type="http://schemas.openxmlformats.org/officeDocument/2006/relationships/image" Target="../media/image21.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6.xml"/><Relationship Id="rId1" Type="http://schemas.openxmlformats.org/officeDocument/2006/relationships/tags" Target="../tags/tag17.xml"/><Relationship Id="rId4" Type="http://schemas.openxmlformats.org/officeDocument/2006/relationships/image" Target="../media/image22.emf"/></Relationships>
</file>

<file path=ppt/slideLayouts/_rels/slideLayout12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6.xml"/><Relationship Id="rId1" Type="http://schemas.openxmlformats.org/officeDocument/2006/relationships/tags" Target="../tags/tag18.xml"/><Relationship Id="rId4" Type="http://schemas.openxmlformats.org/officeDocument/2006/relationships/image" Target="../media/image23.emf"/></Relationships>
</file>

<file path=ppt/slideLayouts/_rels/slideLayout1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6.xml"/><Relationship Id="rId1" Type="http://schemas.openxmlformats.org/officeDocument/2006/relationships/tags" Target="../tags/tag19.xml"/><Relationship Id="rId4" Type="http://schemas.openxmlformats.org/officeDocument/2006/relationships/image" Target="../media/image24.emf"/></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6.xml"/><Relationship Id="rId1" Type="http://schemas.openxmlformats.org/officeDocument/2006/relationships/tags" Target="../tags/tag20.xml"/><Relationship Id="rId4" Type="http://schemas.openxmlformats.org/officeDocument/2006/relationships/image" Target="../media/image25.emf"/></Relationships>
</file>

<file path=ppt/slideLayouts/_rels/slideLayout138.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6.xml"/><Relationship Id="rId1" Type="http://schemas.openxmlformats.org/officeDocument/2006/relationships/tags" Target="../tags/tag21.xml"/><Relationship Id="rId4" Type="http://schemas.openxmlformats.org/officeDocument/2006/relationships/image" Target="../media/image26.emf"/></Relationships>
</file>

<file path=ppt/slideLayouts/_rels/slideLayout139.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6.xml"/><Relationship Id="rId1" Type="http://schemas.openxmlformats.org/officeDocument/2006/relationships/tags" Target="../tags/tag22.xml"/><Relationship Id="rId4" Type="http://schemas.openxmlformats.org/officeDocument/2006/relationships/image" Target="../media/image27.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6.xml"/><Relationship Id="rId1" Type="http://schemas.openxmlformats.org/officeDocument/2006/relationships/tags" Target="../tags/tag23.xml"/><Relationship Id="rId4" Type="http://schemas.openxmlformats.org/officeDocument/2006/relationships/image" Target="../media/image28.emf"/></Relationships>
</file>

<file path=ppt/slideLayouts/_rels/slideLayout141.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6.xml"/><Relationship Id="rId1" Type="http://schemas.openxmlformats.org/officeDocument/2006/relationships/tags" Target="../tags/tag24.xml"/><Relationship Id="rId4" Type="http://schemas.openxmlformats.org/officeDocument/2006/relationships/image" Target="../media/image29.emf"/></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6.xml"/><Relationship Id="rId1" Type="http://schemas.openxmlformats.org/officeDocument/2006/relationships/tags" Target="../tags/tag25.xml"/><Relationship Id="rId4" Type="http://schemas.openxmlformats.org/officeDocument/2006/relationships/image" Target="../media/image30.emf"/></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6.xml"/><Relationship Id="rId1" Type="http://schemas.openxmlformats.org/officeDocument/2006/relationships/tags" Target="../tags/tag26.xml"/><Relationship Id="rId5" Type="http://schemas.openxmlformats.org/officeDocument/2006/relationships/hyperlink" Target="mailto:MarComReview@mskcc.org" TargetMode="External"/><Relationship Id="rId4" Type="http://schemas.openxmlformats.org/officeDocument/2006/relationships/image" Target="../media/image31.emf"/></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2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6.xml"/><Relationship Id="rId4" Type="http://schemas.openxmlformats.org/officeDocument/2006/relationships/image" Target="../media/image11.emf"/></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75336763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8381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D4AB2F59-4518-968D-54E9-B8FC67C78F7B}"/>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1939318"/>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1788C814-8DB0-CEDC-6590-FCC9B0E805E1}"/>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9631145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9324CDC2-33C2-DD72-262D-958E7E78A162}"/>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2255371205"/>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45AC4156-0607-A319-23CC-FC1E9D81266C}"/>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31395059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Footnote Placeholder">
            <a:extLst>
              <a:ext uri="{FF2B5EF4-FFF2-40B4-BE49-F238E27FC236}">
                <a16:creationId xmlns:a16="http://schemas.microsoft.com/office/drawing/2014/main" id="{D2DA0EED-045B-4EB9-D650-7F13335EA87A}"/>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31750215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Title and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C12F5C73-C90A-7291-A79E-3EBBCEC2C18B}"/>
              </a:ext>
            </a:extLst>
          </p:cNvPr>
          <p:cNvGraphicFramePr>
            <a:graphicFrameLocks noChangeAspect="1"/>
          </p:cNvGraphicFramePr>
          <p:nvPr userDrawn="1">
            <p:custDataLst>
              <p:tags r:id="rId1"/>
            </p:custDataLst>
            <p:extLst>
              <p:ext uri="{D42A27DB-BD31-4B8C-83A1-F6EECF244321}">
                <p14:modId xmlns:p14="http://schemas.microsoft.com/office/powerpoint/2010/main" val="204678271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C12F5C73-C90A-7291-A79E-3EBBCEC2C1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Footer Placeholder 5">
            <a:extLst>
              <a:ext uri="{FF2B5EF4-FFF2-40B4-BE49-F238E27FC236}">
                <a16:creationId xmlns:a16="http://schemas.microsoft.com/office/drawing/2014/main" id="{A34C1D86-1ECE-A16E-0423-B155396C53C3}"/>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37C7A121-3942-1D5F-5E75-86407194DF76}"/>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1444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wo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4DB5F7CB-A992-0ACF-290A-904F90908C96}"/>
              </a:ext>
            </a:extLst>
          </p:cNvPr>
          <p:cNvGraphicFramePr>
            <a:graphicFrameLocks noChangeAspect="1"/>
          </p:cNvGraphicFramePr>
          <p:nvPr userDrawn="1">
            <p:custDataLst>
              <p:tags r:id="rId1"/>
            </p:custDataLst>
            <p:extLst>
              <p:ext uri="{D42A27DB-BD31-4B8C-83A1-F6EECF244321}">
                <p14:modId xmlns:p14="http://schemas.microsoft.com/office/powerpoint/2010/main" val="6359023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4DB5F7CB-A992-0ACF-290A-904F90908C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Footer Placeholder 5">
            <a:extLst>
              <a:ext uri="{FF2B5EF4-FFF2-40B4-BE49-F238E27FC236}">
                <a16:creationId xmlns:a16="http://schemas.microsoft.com/office/drawing/2014/main" id="{A526E4E5-D16E-EE55-35D4-CF8D9EE125E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1A13CC12-C9C7-4B23-EB02-2FD13E3ACA69}"/>
              </a:ext>
            </a:extLst>
          </p:cNvPr>
          <p:cNvSpPr>
            <a:spLocks noGrp="1"/>
          </p:cNvSpPr>
          <p:nvPr>
            <p:ph type="body" sz="half" idx="1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543236"/>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Three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7D20ED94-25D7-E518-767D-A0D5686DBAC0}"/>
              </a:ext>
            </a:extLst>
          </p:cNvPr>
          <p:cNvGraphicFramePr>
            <a:graphicFrameLocks noChangeAspect="1"/>
          </p:cNvGraphicFramePr>
          <p:nvPr userDrawn="1">
            <p:custDataLst>
              <p:tags r:id="rId1"/>
            </p:custDataLst>
            <p:extLst>
              <p:ext uri="{D42A27DB-BD31-4B8C-83A1-F6EECF244321}">
                <p14:modId xmlns:p14="http://schemas.microsoft.com/office/powerpoint/2010/main" val="32244075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7D20ED94-25D7-E518-767D-A0D5686DBAC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Footer Placeholder 5">
            <a:extLst>
              <a:ext uri="{FF2B5EF4-FFF2-40B4-BE49-F238E27FC236}">
                <a16:creationId xmlns:a16="http://schemas.microsoft.com/office/drawing/2014/main" id="{4B4A14EA-53C8-3404-6F9B-FAB63388B4C1}"/>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4E9F0062-EB28-5CCE-3D01-7064A2F64BA4}"/>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8163544"/>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p:cSld name="Four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187C67B-DAAC-0E21-17DD-98FC3D4307BC}"/>
              </a:ext>
            </a:extLst>
          </p:cNvPr>
          <p:cNvGraphicFramePr>
            <a:graphicFrameLocks noChangeAspect="1"/>
          </p:cNvGraphicFramePr>
          <p:nvPr userDrawn="1">
            <p:custDataLst>
              <p:tags r:id="rId1"/>
            </p:custDataLst>
            <p:extLst>
              <p:ext uri="{D42A27DB-BD31-4B8C-83A1-F6EECF244321}">
                <p14:modId xmlns:p14="http://schemas.microsoft.com/office/powerpoint/2010/main" val="28179402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D187C67B-DAAC-0E21-17DD-98FC3D4307B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Footer Placeholder 5">
            <a:extLst>
              <a:ext uri="{FF2B5EF4-FFF2-40B4-BE49-F238E27FC236}">
                <a16:creationId xmlns:a16="http://schemas.microsoft.com/office/drawing/2014/main" id="{1C5A6FEE-9E6D-95D3-73FF-2A5D59252577}"/>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689C9B5F-EA1A-CC22-C3BC-54F6059875B4}"/>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8161467"/>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p:cSld name="Four Charts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ED863852-6795-3BAB-CE38-A5A64ABFC81A}"/>
              </a:ext>
            </a:extLst>
          </p:cNvPr>
          <p:cNvGraphicFramePr>
            <a:graphicFrameLocks noChangeAspect="1"/>
          </p:cNvGraphicFramePr>
          <p:nvPr userDrawn="1">
            <p:custDataLst>
              <p:tags r:id="rId1"/>
            </p:custDataLst>
            <p:extLst>
              <p:ext uri="{D42A27DB-BD31-4B8C-83A1-F6EECF244321}">
                <p14:modId xmlns:p14="http://schemas.microsoft.com/office/powerpoint/2010/main" val="30621383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ED863852-6795-3BAB-CE38-A5A64ABFC81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Footer Placeholder 5">
            <a:extLst>
              <a:ext uri="{FF2B5EF4-FFF2-40B4-BE49-F238E27FC236}">
                <a16:creationId xmlns:a16="http://schemas.microsoft.com/office/drawing/2014/main" id="{4414358E-F2CC-A131-E501-61CF9C810345}"/>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068CBAA1-0267-B8EB-EAA5-101399312F21}"/>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3797712167"/>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527116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p:cSld name="Title Only Blue">
    <p:bg>
      <p:bgPr>
        <a:solidFill>
          <a:schemeClr val="tx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EA4358D-E2B1-9030-F020-D1E035C35E9C}"/>
              </a:ext>
            </a:extLst>
          </p:cNvPr>
          <p:cNvGraphicFramePr>
            <a:graphicFrameLocks noChangeAspect="1"/>
          </p:cNvGraphicFramePr>
          <p:nvPr userDrawn="1">
            <p:custDataLst>
              <p:tags r:id="rId1"/>
            </p:custDataLst>
            <p:extLst>
              <p:ext uri="{D42A27DB-BD31-4B8C-83A1-F6EECF244321}">
                <p14:modId xmlns:p14="http://schemas.microsoft.com/office/powerpoint/2010/main" val="16865765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DEA4358D-E2B1-9030-F020-D1E035C35E9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Footer Placeholder 5">
            <a:extLst>
              <a:ext uri="{FF2B5EF4-FFF2-40B4-BE49-F238E27FC236}">
                <a16:creationId xmlns:a16="http://schemas.microsoft.com/office/drawing/2014/main" id="{3560589D-A3AF-ECF4-6BF2-17E36818164E}"/>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0EEA36A3-3DAA-AF2A-4DA5-BB3624E17EE4}"/>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186992630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Blank Blu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2E6300-EF4B-5D3B-9DCC-FBF2F0789296}"/>
              </a:ext>
            </a:extLst>
          </p:cNvPr>
          <p:cNvGraphicFramePr>
            <a:graphicFrameLocks noChangeAspect="1"/>
          </p:cNvGraphicFramePr>
          <p:nvPr userDrawn="1">
            <p:custDataLst>
              <p:tags r:id="rId1"/>
            </p:custDataLst>
            <p:extLst>
              <p:ext uri="{D42A27DB-BD31-4B8C-83A1-F6EECF244321}">
                <p14:modId xmlns:p14="http://schemas.microsoft.com/office/powerpoint/2010/main" val="12122360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F52E6300-EF4B-5D3B-9DCC-FBF2F07892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Footer Placeholder 5">
            <a:extLst>
              <a:ext uri="{FF2B5EF4-FFF2-40B4-BE49-F238E27FC236}">
                <a16:creationId xmlns:a16="http://schemas.microsoft.com/office/drawing/2014/main" id="{6945D07B-144A-CC91-45E2-61C44DBDAB3D}"/>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655ED787-F12D-631F-1084-7D8B646E465E}"/>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34486267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Subtitle-Above layouts</a:t>
            </a:r>
          </a:p>
        </p:txBody>
      </p:sp>
    </p:spTree>
    <p:extLst>
      <p:ext uri="{BB962C8B-B14F-4D97-AF65-F5344CB8AC3E}">
        <p14:creationId xmlns:p14="http://schemas.microsoft.com/office/powerpoint/2010/main" val="17973133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A85776F7-F55C-24B4-4B4E-F8397D17AEB3}"/>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96711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C05F004E-42E9-8DA6-1AF6-E02E0EE5D0B2}"/>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6118127"/>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note Placeholder">
            <a:extLst>
              <a:ext uri="{FF2B5EF4-FFF2-40B4-BE49-F238E27FC236}">
                <a16:creationId xmlns:a16="http://schemas.microsoft.com/office/drawing/2014/main" id="{B79D3483-A555-06EF-FD11-8E889FBB4DD6}"/>
              </a:ext>
            </a:extLst>
          </p:cNvPr>
          <p:cNvSpPr>
            <a:spLocks noGrp="1"/>
          </p:cNvSpPr>
          <p:nvPr>
            <p:ph type="body" sz="half" idx="2" hasCustomPrompt="1"/>
          </p:nvPr>
        </p:nvSpPr>
        <p:spPr>
          <a:xfrm>
            <a:off x="512062"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pPr/>
              <a:t>‹#›</a:t>
            </a:fld>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2064" y="815787"/>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1950630"/>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1E86CC5D-B612-05BA-0570-FAE141D9C518}"/>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1305942"/>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5D8A271C-860B-943F-206E-92992AF1BAC4}"/>
              </a:ext>
            </a:extLst>
          </p:cNvPr>
          <p:cNvSpPr>
            <a:spLocks noGrp="1"/>
          </p:cNvSpPr>
          <p:nvPr>
            <p:ph type="body" sz="half" idx="16"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910009"/>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0FACF013-7D07-2804-9304-F34EB58F42D5}"/>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9680337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7EBCA8AB-C3F3-9305-643D-42A13CEDF883}"/>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950796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6362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Subtitle-A + Content on Blue Lef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8F659EC-F8BA-690B-0EB2-9610E5E14496}"/>
              </a:ext>
            </a:extLst>
          </p:cNvPr>
          <p:cNvGraphicFramePr>
            <a:graphicFrameLocks noChangeAspect="1"/>
          </p:cNvGraphicFramePr>
          <p:nvPr userDrawn="1">
            <p:custDataLst>
              <p:tags r:id="rId1"/>
            </p:custDataLst>
            <p:extLst>
              <p:ext uri="{D42A27DB-BD31-4B8C-83A1-F6EECF244321}">
                <p14:modId xmlns:p14="http://schemas.microsoft.com/office/powerpoint/2010/main" val="33874292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98F659EC-F8BA-690B-0EB2-9610E5E144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Footer Placeholder 5">
            <a:extLst>
              <a:ext uri="{FF2B5EF4-FFF2-40B4-BE49-F238E27FC236}">
                <a16:creationId xmlns:a16="http://schemas.microsoft.com/office/drawing/2014/main" id="{644AB274-9DB4-886E-BE73-216874215B1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EFF923AD-FB06-C213-91CD-2335E2A2AD9E}"/>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8079893"/>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D0DD5750-87E8-DF41-8C08-FBA5DFBC9181}"/>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1916071"/>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p:cSld name="Subtitle-A +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0157A4E-ED6E-4E6F-F238-9705FE63BD7F}"/>
              </a:ext>
            </a:extLst>
          </p:cNvPr>
          <p:cNvGraphicFramePr>
            <a:graphicFrameLocks noChangeAspect="1"/>
          </p:cNvGraphicFramePr>
          <p:nvPr userDrawn="1">
            <p:custDataLst>
              <p:tags r:id="rId1"/>
            </p:custDataLst>
            <p:extLst>
              <p:ext uri="{D42A27DB-BD31-4B8C-83A1-F6EECF244321}">
                <p14:modId xmlns:p14="http://schemas.microsoft.com/office/powerpoint/2010/main" val="34089089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B0157A4E-ED6E-4E6F-F238-9705FE63BD7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Footer Placeholder 5">
            <a:extLst>
              <a:ext uri="{FF2B5EF4-FFF2-40B4-BE49-F238E27FC236}">
                <a16:creationId xmlns:a16="http://schemas.microsoft.com/office/drawing/2014/main" id="{09BB5D37-6C5D-8EF8-5CAC-1A4F5E6A5FA7}"/>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8420604C-2EEC-7BBE-D52A-39DBF8F3EBC3}"/>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14621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p:cSld name="Subtitle-A + Two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75092CA6-1630-ADAB-5677-112FF0FC5991}"/>
              </a:ext>
            </a:extLst>
          </p:cNvPr>
          <p:cNvGraphicFramePr>
            <a:graphicFrameLocks noChangeAspect="1"/>
          </p:cNvGraphicFramePr>
          <p:nvPr userDrawn="1">
            <p:custDataLst>
              <p:tags r:id="rId1"/>
            </p:custDataLst>
            <p:extLst>
              <p:ext uri="{D42A27DB-BD31-4B8C-83A1-F6EECF244321}">
                <p14:modId xmlns:p14="http://schemas.microsoft.com/office/powerpoint/2010/main" val="1366297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75092CA6-1630-ADAB-5677-112FF0FC599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DF437A82-D8A7-8525-365A-C67D6592296E}"/>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3DB46B74-CEFF-4B4B-AF00-96A8306C4B63}"/>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7184159"/>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p:cSld name="Subtitle-A + Three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F737E613-9EDB-2609-DE8D-722E4D93CA59}"/>
              </a:ext>
            </a:extLst>
          </p:cNvPr>
          <p:cNvGraphicFramePr>
            <a:graphicFrameLocks noChangeAspect="1"/>
          </p:cNvGraphicFramePr>
          <p:nvPr userDrawn="1">
            <p:custDataLst>
              <p:tags r:id="rId1"/>
            </p:custDataLst>
            <p:extLst>
              <p:ext uri="{D42A27DB-BD31-4B8C-83A1-F6EECF244321}">
                <p14:modId xmlns:p14="http://schemas.microsoft.com/office/powerpoint/2010/main" val="5150761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F737E613-9EDB-2609-DE8D-722E4D93CA5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95B1616F-E689-DC17-0BF1-AD40DA48C7DF}"/>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1049B398-D9AA-72DB-B21E-8F1BD2F40A48}"/>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3499639"/>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Subtitle-A + Four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51E74B4-BE73-CFA5-31DE-0E2A8B5920FC}"/>
              </a:ext>
            </a:extLst>
          </p:cNvPr>
          <p:cNvGraphicFramePr>
            <a:graphicFrameLocks noChangeAspect="1"/>
          </p:cNvGraphicFramePr>
          <p:nvPr userDrawn="1">
            <p:custDataLst>
              <p:tags r:id="rId1"/>
            </p:custDataLst>
            <p:extLst>
              <p:ext uri="{D42A27DB-BD31-4B8C-83A1-F6EECF244321}">
                <p14:modId xmlns:p14="http://schemas.microsoft.com/office/powerpoint/2010/main" val="41075487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051E74B4-BE73-CFA5-31DE-0E2A8B5920F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16315B00-89B9-E9DD-2AAC-A406AC6DE307}"/>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29B0BD0B-0D54-206E-32B7-D56E49CE2D96}"/>
              </a:ext>
            </a:extLst>
          </p:cNvPr>
          <p:cNvSpPr>
            <a:spLocks noGrp="1"/>
          </p:cNvSpPr>
          <p:nvPr>
            <p:ph type="body" sz="half" idx="16"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84942530"/>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p:cSld name="Subtitle-A + Title Only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E94F00E-2294-88AB-12CF-B51D3F7C3C44}"/>
              </a:ext>
            </a:extLst>
          </p:cNvPr>
          <p:cNvGraphicFramePr>
            <a:graphicFrameLocks noChangeAspect="1"/>
          </p:cNvGraphicFramePr>
          <p:nvPr userDrawn="1">
            <p:custDataLst>
              <p:tags r:id="rId1"/>
            </p:custDataLst>
            <p:extLst>
              <p:ext uri="{D42A27DB-BD31-4B8C-83A1-F6EECF244321}">
                <p14:modId xmlns:p14="http://schemas.microsoft.com/office/powerpoint/2010/main" val="35528669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1E94F00E-2294-88AB-12CF-B51D3F7C3C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Footer Placeholder 5">
            <a:extLst>
              <a:ext uri="{FF2B5EF4-FFF2-40B4-BE49-F238E27FC236}">
                <a16:creationId xmlns:a16="http://schemas.microsoft.com/office/drawing/2014/main" id="{2E1A0965-B45E-7688-7AAB-A589B2659B56}"/>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739B19C8-C181-3249-A9C0-F1ACEF66199F}"/>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4614644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Subtitle-Below layouts</a:t>
            </a:r>
          </a:p>
        </p:txBody>
      </p:sp>
    </p:spTree>
    <p:extLst>
      <p:ext uri="{BB962C8B-B14F-4D97-AF65-F5344CB8AC3E}">
        <p14:creationId xmlns:p14="http://schemas.microsoft.com/office/powerpoint/2010/main" val="7601882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Footnote Placeholder">
            <a:extLst>
              <a:ext uri="{FF2B5EF4-FFF2-40B4-BE49-F238E27FC236}">
                <a16:creationId xmlns:a16="http://schemas.microsoft.com/office/drawing/2014/main" id="{2EBF0FDB-36F6-F6E4-171E-1077D0A3AC94}"/>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5342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358A0E34-B70E-926F-149B-D9EF0C411CF5}"/>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143542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5584388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3A5D72E5-A386-F831-5240-CF52CB911046}"/>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31291453"/>
      </p:ext>
    </p:extLst>
  </p:cSld>
  <p:clrMapOvr>
    <a:masterClrMapping/>
  </p:clrMapOvr>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FD103834-4576-8AE3-0CE4-0B26E14C8483}"/>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0950320"/>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F9D3356F-14B5-4D45-37EC-E4152395C381}"/>
              </a:ext>
            </a:extLst>
          </p:cNvPr>
          <p:cNvSpPr>
            <a:spLocks noGrp="1"/>
          </p:cNvSpPr>
          <p:nvPr>
            <p:ph type="body" sz="half" idx="16"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4998072"/>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36810AE4-1E5F-9683-3111-305339B1B41E}"/>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87813395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FEC54663-7744-95CD-9966-2832A2B914F4}"/>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60004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Footer Placeholder 5">
            <a:extLst>
              <a:ext uri="{FF2B5EF4-FFF2-40B4-BE49-F238E27FC236}">
                <a16:creationId xmlns:a16="http://schemas.microsoft.com/office/drawing/2014/main" id="{A27C117B-717D-316A-17B9-C50E0267AD86}"/>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7E93ABB6-9F1A-05B9-3D74-75BD66703FBE}"/>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7479016"/>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9D4479E2-4ED0-4223-DB26-BC09CDCF9CA3}"/>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633616"/>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Subtitle-B +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87F6186-907E-2C21-6A0D-FF9D625A11D6}"/>
              </a:ext>
            </a:extLst>
          </p:cNvPr>
          <p:cNvGraphicFramePr>
            <a:graphicFrameLocks noChangeAspect="1"/>
          </p:cNvGraphicFramePr>
          <p:nvPr userDrawn="1">
            <p:custDataLst>
              <p:tags r:id="rId1"/>
            </p:custDataLst>
            <p:extLst>
              <p:ext uri="{D42A27DB-BD31-4B8C-83A1-F6EECF244321}">
                <p14:modId xmlns:p14="http://schemas.microsoft.com/office/powerpoint/2010/main" val="12826401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E87F6186-907E-2C21-6A0D-FF9D625A11D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Footer Placeholder 5">
            <a:extLst>
              <a:ext uri="{FF2B5EF4-FFF2-40B4-BE49-F238E27FC236}">
                <a16:creationId xmlns:a16="http://schemas.microsoft.com/office/drawing/2014/main" id="{086259DE-CDB6-1513-F26A-84C292AD191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E49417BC-9D91-E410-6D03-23F24F13E942}"/>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46300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Subtitle-B + Two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47D557DE-76C9-8AF6-A51A-ADB006743D11}"/>
              </a:ext>
            </a:extLst>
          </p:cNvPr>
          <p:cNvGraphicFramePr>
            <a:graphicFrameLocks noChangeAspect="1"/>
          </p:cNvGraphicFramePr>
          <p:nvPr userDrawn="1">
            <p:custDataLst>
              <p:tags r:id="rId1"/>
            </p:custDataLst>
            <p:extLst>
              <p:ext uri="{D42A27DB-BD31-4B8C-83A1-F6EECF244321}">
                <p14:modId xmlns:p14="http://schemas.microsoft.com/office/powerpoint/2010/main" val="23031049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47D557DE-76C9-8AF6-A51A-ADB006743D1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A8800910-8855-CEA9-B8CA-AB9ABBD54547}"/>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9F98469F-79F9-4B94-DA83-D6E09C9691E7}"/>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77081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Subtitle-B + Three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888C4DD-6B96-DC29-D91D-1CD9CBBB6595}"/>
              </a:ext>
            </a:extLst>
          </p:cNvPr>
          <p:cNvGraphicFramePr>
            <a:graphicFrameLocks noChangeAspect="1"/>
          </p:cNvGraphicFramePr>
          <p:nvPr userDrawn="1">
            <p:custDataLst>
              <p:tags r:id="rId1"/>
            </p:custDataLst>
            <p:extLst>
              <p:ext uri="{D42A27DB-BD31-4B8C-83A1-F6EECF244321}">
                <p14:modId xmlns:p14="http://schemas.microsoft.com/office/powerpoint/2010/main" val="13374575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D888C4DD-6B96-DC29-D91D-1CD9CBBB659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C6732D31-E692-10C5-9F47-3F080CCC42C6}"/>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CA046092-FA74-AEBB-D765-695779FB8BCC}"/>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6414813"/>
      </p:ext>
    </p:extLst>
  </p:cSld>
  <p:clrMapOvr>
    <a:masterClrMapping/>
  </p:clrMapOvr>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6813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Subtitle-B + Four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56E7686-DD54-53EA-BB2F-39BAAD894543}"/>
              </a:ext>
            </a:extLst>
          </p:cNvPr>
          <p:cNvGraphicFramePr>
            <a:graphicFrameLocks noChangeAspect="1"/>
          </p:cNvGraphicFramePr>
          <p:nvPr userDrawn="1">
            <p:custDataLst>
              <p:tags r:id="rId1"/>
            </p:custDataLst>
            <p:extLst>
              <p:ext uri="{D42A27DB-BD31-4B8C-83A1-F6EECF244321}">
                <p14:modId xmlns:p14="http://schemas.microsoft.com/office/powerpoint/2010/main" val="15891296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A56E7686-DD54-53EA-BB2F-39BAAD89454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3CA3B93E-64F5-D305-0321-E1DB92D18626}"/>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044E26B9-C1CF-2C8B-10C7-9F0290FD17FE}"/>
              </a:ext>
            </a:extLst>
          </p:cNvPr>
          <p:cNvSpPr>
            <a:spLocks noGrp="1"/>
          </p:cNvSpPr>
          <p:nvPr>
            <p:ph type="body" sz="half" idx="16"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3446584"/>
      </p:ext>
    </p:extLst>
  </p:cSld>
  <p:clrMapOvr>
    <a:masterClrMapping/>
  </p:clrMapOvr>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Subtitle-B + Title Only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C2437D0-F8EC-861D-B296-C993E7D02912}"/>
              </a:ext>
            </a:extLst>
          </p:cNvPr>
          <p:cNvGraphicFramePr>
            <a:graphicFrameLocks noChangeAspect="1"/>
          </p:cNvGraphicFramePr>
          <p:nvPr userDrawn="1">
            <p:custDataLst>
              <p:tags r:id="rId1"/>
            </p:custDataLst>
            <p:extLst>
              <p:ext uri="{D42A27DB-BD31-4B8C-83A1-F6EECF244321}">
                <p14:modId xmlns:p14="http://schemas.microsoft.com/office/powerpoint/2010/main" val="28900292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8C2437D0-F8EC-861D-B296-C993E7D0291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Footer Placeholder 5">
            <a:extLst>
              <a:ext uri="{FF2B5EF4-FFF2-40B4-BE49-F238E27FC236}">
                <a16:creationId xmlns:a16="http://schemas.microsoft.com/office/drawing/2014/main" id="{CE34FEAD-2892-E78E-3EAB-42A398E4B848}"/>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D7D6AA20-3C52-5C61-5D8E-34E7C5BC0B42}"/>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16822615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Special layouts</a:t>
            </a:r>
          </a:p>
        </p:txBody>
      </p:sp>
    </p:spTree>
    <p:extLst>
      <p:ext uri="{BB962C8B-B14F-4D97-AF65-F5344CB8AC3E}">
        <p14:creationId xmlns:p14="http://schemas.microsoft.com/office/powerpoint/2010/main" val="260486431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D83F8AA-3B2B-70F8-17D1-A3F1E84E8B8C}"/>
              </a:ext>
            </a:extLst>
          </p:cNvPr>
          <p:cNvGraphicFramePr>
            <a:graphicFrameLocks noChangeAspect="1"/>
          </p:cNvGraphicFramePr>
          <p:nvPr userDrawn="1">
            <p:custDataLst>
              <p:tags r:id="rId1"/>
            </p:custDataLst>
            <p:extLst>
              <p:ext uri="{D42A27DB-BD31-4B8C-83A1-F6EECF244321}">
                <p14:modId xmlns:p14="http://schemas.microsoft.com/office/powerpoint/2010/main" val="11018902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D83F8AA-3B2B-70F8-17D1-A3F1E84E8B8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2" name="Footer Placeholder 5">
            <a:extLst>
              <a:ext uri="{FF2B5EF4-FFF2-40B4-BE49-F238E27FC236}">
                <a16:creationId xmlns:a16="http://schemas.microsoft.com/office/drawing/2014/main" id="{DD740DA9-B8C4-C272-02B5-5A6210E9C685}"/>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9979F0B5-9518-2F92-E95F-D1023F389ED6}"/>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 Arial 20pt bold, sentence case (1 line)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59234825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3" name="Footer Placeholder 5">
            <a:extLst>
              <a:ext uri="{FF2B5EF4-FFF2-40B4-BE49-F238E27FC236}">
                <a16:creationId xmlns:a16="http://schemas.microsoft.com/office/drawing/2014/main" id="{75095ACE-0391-1BD4-ACBC-49E76B2BF9A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marL="0" algn="r" defTabSz="914400" rtl="0" eaLnBrk="1" latinLnBrk="0" hangingPunct="1">
              <a:defRPr lang="en-US" sz="1000" kern="1200">
                <a:solidFill>
                  <a:schemeClr val="bg1">
                    <a:lumMod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kern="1200" dirty="0">
                <a:solidFill>
                  <a:schemeClr val="bg1"/>
                </a:solidFill>
                <a:latin typeface="+mn-lt"/>
                <a:ea typeface="+mn-ea"/>
                <a:cs typeface="Arial" panose="020B0604020202020204" pitchFamily="34" charset="0"/>
              </a:rPr>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08BDE266-9639-2973-F5F9-1F22ADC656B9}"/>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347604528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120137298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34739815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8D7F26D7-CF8E-00CF-14F5-F91388C86FCB}"/>
              </a:ext>
            </a:extLst>
          </p:cNvPr>
          <p:cNvSpPr>
            <a:spLocks noGrp="1"/>
          </p:cNvSpPr>
          <p:nvPr>
            <p:ph type="body" sz="half" idx="13" hasCustomPrompt="1"/>
          </p:nvPr>
        </p:nvSpPr>
        <p:spPr>
          <a:xfrm>
            <a:off x="4846638" y="6378130"/>
            <a:ext cx="3831196"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6593223"/>
      </p:ext>
    </p:extLst>
  </p:cSld>
  <p:clrMapOvr>
    <a:masterClrMapping/>
  </p:clrMapOvr>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ntent + 1/2 Image Lef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86216"/>
      </p:ext>
    </p:extLst>
  </p:cSld>
  <p:clrMapOvr>
    <a:masterClrMapping/>
  </p:clrMapOvr>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0702850"/>
      </p:ext>
    </p:extLst>
  </p:cSld>
  <p:clrMapOvr>
    <a:masterClrMapping/>
  </p:clrMapOvr>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6151869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D18B3433-BA86-1313-9F7C-B7CAF91CBF7B}"/>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223021"/>
      </p:ext>
    </p:extLst>
  </p:cSld>
  <p:clrMapOvr>
    <a:masterClrMapping/>
  </p:clrMapOvr>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15CF3725-110D-AEBF-3EAD-9C8476D29F8C}"/>
              </a:ext>
            </a:extLst>
          </p:cNvPr>
          <p:cNvSpPr>
            <a:spLocks noGrp="1"/>
          </p:cNvSpPr>
          <p:nvPr>
            <p:ph type="body" sz="half" idx="13"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5896226"/>
      </p:ext>
    </p:extLst>
  </p:cSld>
  <p:clrMapOvr>
    <a:masterClrMapping/>
  </p:clrMapOvr>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1463394"/>
      </p:ext>
    </p:extLst>
  </p:cSld>
  <p:clrMapOvr>
    <a:masterClrMapping/>
  </p:clrMapOvr>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Disclaimer</a:t>
            </a:r>
          </a:p>
        </p:txBody>
      </p:sp>
    </p:spTree>
    <p:extLst>
      <p:ext uri="{BB962C8B-B14F-4D97-AF65-F5344CB8AC3E}">
        <p14:creationId xmlns:p14="http://schemas.microsoft.com/office/powerpoint/2010/main" val="2456369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1A0107-C577-4DC4-DA28-6A9EAA262E93}"/>
              </a:ext>
            </a:extLst>
          </p:cNvPr>
          <p:cNvGraphicFramePr>
            <a:graphicFrameLocks noChangeAspect="1"/>
          </p:cNvGraphicFramePr>
          <p:nvPr userDrawn="1">
            <p:custDataLst>
              <p:tags r:id="rId1"/>
            </p:custDataLst>
            <p:extLst>
              <p:ext uri="{D42A27DB-BD31-4B8C-83A1-F6EECF244321}">
                <p14:modId xmlns:p14="http://schemas.microsoft.com/office/powerpoint/2010/main" val="17488022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F31A0107-C577-4DC4-DA28-6A9EAA262E9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5890364F-9524-13F5-AFB9-2292E33DE461}"/>
              </a:ext>
            </a:extLst>
          </p:cNvPr>
          <p:cNvSpPr txBox="1"/>
          <p:nvPr userDrawn="1"/>
        </p:nvSpPr>
        <p:spPr>
          <a:xfrm>
            <a:off x="504826" y="1698625"/>
            <a:ext cx="11191660" cy="3385542"/>
          </a:xfrm>
          <a:prstGeom prst="rect">
            <a:avLst/>
          </a:prstGeom>
          <a:noFill/>
        </p:spPr>
        <p:txBody>
          <a:bodyPr wrap="square" lIns="0" tIns="0" rIns="0" bIns="0" rtlCol="0">
            <a:spAutoFit/>
          </a:bodyPr>
          <a:lstStyle/>
          <a:p>
            <a:r>
              <a:rPr lang="en-US" sz="1100" b="0" i="0" u="none" strike="noStrike" kern="1200" dirty="0">
                <a:solidFill>
                  <a:schemeClr val="tx1"/>
                </a:solidFill>
                <a:effectLst/>
                <a:latin typeface="+mn-lt"/>
                <a:ea typeface="+mn-ea"/>
                <a:cs typeface="+mn-cs"/>
              </a:rPr>
              <a:t>© 2022 Memorial Sloan-Kettering Cancer Center, et al. All rights reserved.</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This presentation is for informational purposes only. The content is not intended as a substitute for professional medical advice, diagnosis, or treatment. Always seek the advice of your doctor or other qualified health providers with any questions you may have regarding your personal health or medical condition. </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The content and design of this presentation are protected by the U.S. and international copyright laws. This presentation or any portion thereof may not be reproduced, distributed, altered, or used in any manner, beyond your own personal and noncommercial use, without prior written consent from Memorial Sloan-Kettering Cancer Center. This presentation may contain copyrighted material, the use of which has not been specifically authorized by the copyright holders. We are making such material available in an effort to advance research and teaching related to cancer care and believe this constitutes “fair use” of any such copyrighted material as provided for in section 107 of the U.S. Copyright Act of 1976. If you wish to use copyrighted material from this presentation for purposes of your own that go beyond “fair use,” you must obtain permission from the copyright holder. </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Memorial Sloan Kettering Cancer Center® and its logos are trademarks™ or registered® trademarks of Memorial Sloan-Kettering Cancer Center. </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This presentation is not endorsed, sponsored, or authorized by or affiliated, associated, or in any way officially connected with any other company, government agency, or other third parties. All third-party product and company names as well as any related names, marks, emblems, or images featured or referred to within this course are trademarks™ or registered® trademarks of their respective holders. Any use of these trademarks is for identification and reference purposes only and in no way implies any connection between Memorial Sloan-Kettering Cancer Center and a respective trademark holder, nor does it signify that the trademark holder has licensed or approved any portion of this presentation. Memorial Sloan-Kettering Cancer Center makes no claim or representation regarding and accepts no responsibility for, the quality, nature, or reliability of third-party products. </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If you require further information on permitted use or a license to use any content, address your inquiry to </a:t>
            </a:r>
            <a:r>
              <a:rPr lang="en-US" sz="1100" b="0" i="0" u="sng" strike="noStrike" kern="1200" dirty="0">
                <a:solidFill>
                  <a:schemeClr val="tx1"/>
                </a:solidFill>
                <a:effectLst/>
                <a:latin typeface="+mn-lt"/>
                <a:ea typeface="+mn-ea"/>
                <a:cs typeface="+mn-cs"/>
                <a:hlinkClick r:id="rId5"/>
              </a:rPr>
              <a:t>MarComReview@mskcc.org</a:t>
            </a:r>
            <a:r>
              <a:rPr lang="en-US" sz="1100" b="0" i="0" u="none" strike="noStrike"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1387529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End Page layouts</a:t>
            </a:r>
          </a:p>
        </p:txBody>
      </p:sp>
    </p:spTree>
    <p:extLst>
      <p:ext uri="{BB962C8B-B14F-4D97-AF65-F5344CB8AC3E}">
        <p14:creationId xmlns:p14="http://schemas.microsoft.com/office/powerpoint/2010/main" val="38750232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33150714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12315614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34063021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2" y="1600200"/>
            <a:ext cx="10356848" cy="4762500"/>
          </a:xfrm>
        </p:spPr>
        <p:txBody>
          <a:bodyPr tIns="914400" bIns="0" anchor="t" anchorCtr="0"/>
          <a:lstStyle>
            <a:lvl1pPr>
              <a:defRPr sz="2800" b="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2548316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07974161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layout_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349250"/>
            <a:ext cx="11216216" cy="1022350"/>
          </a:xfrm>
        </p:spPr>
        <p:txBody>
          <a:bodyPr/>
          <a:lstStyle>
            <a:lvl1pPr>
              <a:defRPr>
                <a:solidFill>
                  <a:srgbClr val="007CBA"/>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91067" y="1600200"/>
            <a:ext cx="10351104"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a:extLst>
              <a:ext uri="{FF2B5EF4-FFF2-40B4-BE49-F238E27FC236}">
                <a16:creationId xmlns:a16="http://schemas.microsoft.com/office/drawing/2014/main" id="{868B56D2-9291-8145-B467-CF3AFF5A71C1}"/>
              </a:ext>
            </a:extLst>
          </p:cNvPr>
          <p:cNvSpPr>
            <a:spLocks noGrp="1"/>
          </p:cNvSpPr>
          <p:nvPr>
            <p:ph type="ftr" sz="quarter" idx="11"/>
          </p:nvPr>
        </p:nvSpPr>
        <p:spPr>
          <a:xfrm>
            <a:off x="491068" y="6496842"/>
            <a:ext cx="4815417" cy="208758"/>
          </a:xfrm>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Tree>
    <p:extLst>
      <p:ext uri="{BB962C8B-B14F-4D97-AF65-F5344CB8AC3E}">
        <p14:creationId xmlns:p14="http://schemas.microsoft.com/office/powerpoint/2010/main" val="4209487138"/>
      </p:ext>
    </p:extLst>
  </p:cSld>
  <p:clrMapOvr>
    <a:masterClrMapping/>
  </p:clrMapOvr>
  <p:extLst>
    <p:ext uri="{DCECCB84-F9BA-43D5-87BE-67443E8EF086}">
      <p15:sldGuideLst xmlns:p15="http://schemas.microsoft.com/office/powerpoint/2012/main"/>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2_Content Slide_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8FE51E36-5DAE-6D43-9F68-436DA14A07C8}"/>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8150A286-B34E-464C-92B2-7D6ADE6CDB2F}"/>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a16="http://schemas.microsoft.com/office/drawing/2014/main" id="{6902B18B-191A-C144-8FA2-A418446D1D96}"/>
              </a:ext>
            </a:extLst>
          </p:cNvPr>
          <p:cNvSpPr/>
          <p:nvPr userDrawn="1"/>
        </p:nvSpPr>
        <p:spPr>
          <a:xfrm flipV="1">
            <a:off x="895350" y="429119"/>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1575109782"/>
      </p:ext>
    </p:extLst>
  </p:cSld>
  <p:clrMapOvr>
    <a:masterClrMapping/>
  </p:clrMapOvr>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5586927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Content Slide_Purple">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340853004"/>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_Content Slide_Blk+Purpl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410695"/>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grpSp>
        <p:nvGrpSpPr>
          <p:cNvPr id="7" name="Group 6">
            <a:extLst>
              <a:ext uri="{FF2B5EF4-FFF2-40B4-BE49-F238E27FC236}">
                <a16:creationId xmlns:a16="http://schemas.microsoft.com/office/drawing/2014/main" id="{5C7B3400-6C73-D848-A017-7F75A23EAF89}"/>
              </a:ext>
            </a:extLst>
          </p:cNvPr>
          <p:cNvGrpSpPr/>
          <p:nvPr userDrawn="1"/>
        </p:nvGrpSpPr>
        <p:grpSpPr>
          <a:xfrm>
            <a:off x="7919987" y="6269277"/>
            <a:ext cx="4195780" cy="463464"/>
            <a:chOff x="5477411" y="5778261"/>
            <a:chExt cx="5992379" cy="697695"/>
          </a:xfrm>
        </p:grpSpPr>
        <p:pic>
          <p:nvPicPr>
            <p:cNvPr id="9" name="Picture 8">
              <a:extLst>
                <a:ext uri="{FF2B5EF4-FFF2-40B4-BE49-F238E27FC236}">
                  <a16:creationId xmlns:a16="http://schemas.microsoft.com/office/drawing/2014/main" id="{D0C0BF6D-0BEE-7345-B9EA-B099410222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42752"/>
            <a:stretch/>
          </p:blipFill>
          <p:spPr>
            <a:xfrm>
              <a:off x="5477411" y="5863447"/>
              <a:ext cx="3309597" cy="535290"/>
            </a:xfrm>
            <a:prstGeom prst="rect">
              <a:avLst/>
            </a:prstGeom>
          </p:spPr>
        </p:pic>
        <p:pic>
          <p:nvPicPr>
            <p:cNvPr id="12" name="Picture 11">
              <a:extLst>
                <a:ext uri="{FF2B5EF4-FFF2-40B4-BE49-F238E27FC236}">
                  <a16:creationId xmlns:a16="http://schemas.microsoft.com/office/drawing/2014/main" id="{91174383-A82A-0D4F-BCEB-23AC19BC034F}"/>
                </a:ext>
              </a:extLst>
            </p:cNvPr>
            <p:cNvPicPr>
              <a:picLocks noChangeAspect="1"/>
            </p:cNvPicPr>
            <p:nvPr userDrawn="1"/>
          </p:nvPicPr>
          <p:blipFill>
            <a:blip r:embed="rId3"/>
            <a:stretch>
              <a:fillRect/>
            </a:stretch>
          </p:blipFill>
          <p:spPr>
            <a:xfrm>
              <a:off x="8705590" y="5778261"/>
              <a:ext cx="2764200" cy="697695"/>
            </a:xfrm>
            <a:prstGeom prst="rect">
              <a:avLst/>
            </a:prstGeom>
          </p:spPr>
        </p:pic>
      </p:grpSp>
      <p:sp>
        <p:nvSpPr>
          <p:cNvPr id="15" name="Footer Placeholder 4">
            <a:extLst>
              <a:ext uri="{FF2B5EF4-FFF2-40B4-BE49-F238E27FC236}">
                <a16:creationId xmlns:a16="http://schemas.microsoft.com/office/drawing/2014/main" id="{26563C03-C407-3343-8CB3-80FF61929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Confidential information – not for distribution</a:t>
            </a:r>
            <a:endParaRPr lang="en-US" dirty="0"/>
          </a:p>
        </p:txBody>
      </p:sp>
      <p:sp>
        <p:nvSpPr>
          <p:cNvPr id="16" name="Slide Number Placeholder 5">
            <a:extLst>
              <a:ext uri="{FF2B5EF4-FFF2-40B4-BE49-F238E27FC236}">
                <a16:creationId xmlns:a16="http://schemas.microsoft.com/office/drawing/2014/main" id="{68EBC853-0BF8-194A-BD24-99E4D0C09B17}"/>
              </a:ext>
            </a:extLst>
          </p:cNvPr>
          <p:cNvSpPr>
            <a:spLocks noGrp="1"/>
          </p:cNvSpPr>
          <p:nvPr>
            <p:ph type="sldNum" sz="quarter" idx="4"/>
          </p:nvPr>
        </p:nvSpPr>
        <p:spPr>
          <a:xfrm>
            <a:off x="844463"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19163394"/>
      </p:ext>
    </p:extLst>
  </p:cSld>
  <p:clrMapOvr>
    <a:masterClrMapping/>
  </p:clrMapOvr>
  <p:extLst>
    <p:ext uri="{DCECCB84-F9BA-43D5-87BE-67443E8EF086}">
      <p15:sldGuideLst xmlns:p15="http://schemas.microsoft.com/office/powerpoint/2012/main">
        <p15:guide id="1" orient="horz" pos="2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layout_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sz="3600">
                <a:solidFill>
                  <a:srgbClr val="007CBA"/>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88949" y="1600200"/>
            <a:ext cx="5454652" cy="453390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2">
            <a:extLst>
              <a:ext uri="{FF2B5EF4-FFF2-40B4-BE49-F238E27FC236}">
                <a16:creationId xmlns:a16="http://schemas.microsoft.com/office/drawing/2014/main" id="{27368064-A7EF-9D45-BBE5-D003BB4D9774}"/>
              </a:ext>
            </a:extLst>
          </p:cNvPr>
          <p:cNvSpPr>
            <a:spLocks noGrp="1"/>
          </p:cNvSpPr>
          <p:nvPr>
            <p:ph type="dt" sz="half" idx="10"/>
          </p:nvPr>
        </p:nvSpPr>
        <p:spPr>
          <a:xfrm>
            <a:off x="10269462" y="6492767"/>
            <a:ext cx="1011313" cy="208758"/>
          </a:xfrm>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13" name="Slide Number Placeholder 4">
            <a:extLst>
              <a:ext uri="{FF2B5EF4-FFF2-40B4-BE49-F238E27FC236}">
                <a16:creationId xmlns:a16="http://schemas.microsoft.com/office/drawing/2014/main" id="{588E7AB3-7213-2549-AEC9-BA165AC24B41}"/>
              </a:ext>
            </a:extLst>
          </p:cNvPr>
          <p:cNvSpPr>
            <a:spLocks noGrp="1"/>
          </p:cNvSpPr>
          <p:nvPr>
            <p:ph type="sldNum" sz="quarter" idx="12"/>
          </p:nvPr>
        </p:nvSpPr>
        <p:spPr>
          <a:xfrm>
            <a:off x="11280775" y="6492767"/>
            <a:ext cx="424392" cy="208758"/>
          </a:xfrm>
        </p:spPr>
        <p:txBody>
          <a:bodyPr/>
          <a:lstStyle>
            <a:lvl1pPr>
              <a:defRPr>
                <a:solidFill>
                  <a:schemeClr val="bg1"/>
                </a:solidFill>
              </a:defRPr>
            </a:lvl1pPr>
          </a:lstStyle>
          <a:p>
            <a:fld id="{63DCA5C9-2E11-4C67-86EB-AE1DE127DC64}" type="slidenum">
              <a:rPr lang="en-US" smtClean="0"/>
              <a:pPr/>
              <a:t>‹#›</a:t>
            </a:fld>
            <a:endParaRPr lang="en-US" dirty="0"/>
          </a:p>
        </p:txBody>
      </p:sp>
      <p:sp>
        <p:nvSpPr>
          <p:cNvPr id="14" name="Footer Placeholder 3">
            <a:extLst>
              <a:ext uri="{FF2B5EF4-FFF2-40B4-BE49-F238E27FC236}">
                <a16:creationId xmlns:a16="http://schemas.microsoft.com/office/drawing/2014/main" id="{5807D8EB-86D6-2444-BFEE-CB331CF4F61C}"/>
              </a:ext>
            </a:extLst>
          </p:cNvPr>
          <p:cNvSpPr>
            <a:spLocks noGrp="1"/>
          </p:cNvSpPr>
          <p:nvPr>
            <p:ph type="ftr" sz="quarter" idx="11"/>
          </p:nvPr>
        </p:nvSpPr>
        <p:spPr>
          <a:xfrm>
            <a:off x="491068" y="6496842"/>
            <a:ext cx="4815417" cy="208758"/>
          </a:xfrm>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
        <p:nvSpPr>
          <p:cNvPr id="9" name="Content Placeholder 7">
            <a:extLst>
              <a:ext uri="{FF2B5EF4-FFF2-40B4-BE49-F238E27FC236}">
                <a16:creationId xmlns:a16="http://schemas.microsoft.com/office/drawing/2014/main" id="{B387EB40-8C69-BE4E-B0E2-6DA51BA308F7}"/>
              </a:ext>
            </a:extLst>
          </p:cNvPr>
          <p:cNvSpPr>
            <a:spLocks noGrp="1"/>
          </p:cNvSpPr>
          <p:nvPr>
            <p:ph sz="quarter" idx="16"/>
          </p:nvPr>
        </p:nvSpPr>
        <p:spPr>
          <a:xfrm>
            <a:off x="6252634" y="1600200"/>
            <a:ext cx="5452532" cy="45339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8651358"/>
      </p:ext>
    </p:extLst>
  </p:cSld>
  <p:clrMapOvr>
    <a:masterClrMapping/>
  </p:clrMapOvr>
  <p:extLst>
    <p:ext uri="{DCECCB84-F9BA-43D5-87BE-67443E8EF086}">
      <p15:sldGuideLst xmlns:p15="http://schemas.microsoft.com/office/powerpoint/2012/main"/>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layout_blank blu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stStyle>
          <a:p>
            <a:fld id="{63DCA5C9-2E11-4C67-86EB-AE1DE127DC64}" type="slidenum">
              <a:rPr lang="en-US" smtClean="0"/>
              <a:pPr/>
              <a:t>‹#›</a:t>
            </a:fld>
            <a:endParaRPr lang="en-US" dirty="0"/>
          </a:p>
        </p:txBody>
      </p:sp>
      <p:sp>
        <p:nvSpPr>
          <p:cNvPr id="10" name="Footer Placeholder 3">
            <a:extLst>
              <a:ext uri="{FF2B5EF4-FFF2-40B4-BE49-F238E27FC236}">
                <a16:creationId xmlns:a16="http://schemas.microsoft.com/office/drawing/2014/main" id="{868B56D2-9291-8145-B467-CF3AFF5A71C1}"/>
              </a:ext>
            </a:extLst>
          </p:cNvPr>
          <p:cNvSpPr>
            <a:spLocks noGrp="1"/>
          </p:cNvSpPr>
          <p:nvPr>
            <p:ph type="ftr" sz="quarter" idx="11"/>
          </p:nvPr>
        </p:nvSpPr>
        <p:spPr>
          <a:xfrm>
            <a:off x="491068" y="6496842"/>
            <a:ext cx="4815417" cy="208758"/>
          </a:xfrm>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Tree>
    <p:extLst>
      <p:ext uri="{BB962C8B-B14F-4D97-AF65-F5344CB8AC3E}">
        <p14:creationId xmlns:p14="http://schemas.microsoft.com/office/powerpoint/2010/main" val="810001021"/>
      </p:ext>
    </p:extLst>
  </p:cSld>
  <p:clrMapOvr>
    <a:masterClrMapping/>
  </p:clrMapOvr>
  <p:extLst>
    <p:ext uri="{DCECCB84-F9BA-43D5-87BE-67443E8EF086}">
      <p15:sldGuideLst xmlns:p15="http://schemas.microsoft.com/office/powerpoint/2012/main"/>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1333500" y="1600200"/>
            <a:ext cx="6532563" cy="4533900"/>
          </a:xfrm>
        </p:spPr>
        <p:txBody>
          <a:bodyPr tIns="0" bIns="0" anchor="ctr" anchorCtr="0"/>
          <a:lstStyle>
            <a:lvl1pPr algn="l">
              <a:defRPr sz="4800" b="0">
                <a:solidFill>
                  <a:schemeClr val="bg1"/>
                </a:solidFill>
                <a:latin typeface="+mn-lt"/>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345F258-1DE2-6546-B560-8C93620CADFB}"/>
              </a:ext>
            </a:extLst>
          </p:cNvPr>
          <p:cNvSpPr>
            <a:spLocks noGrp="1"/>
          </p:cNvSpPr>
          <p:nvPr>
            <p:ph type="body" sz="quarter" idx="10"/>
          </p:nvPr>
        </p:nvSpPr>
        <p:spPr>
          <a:xfrm>
            <a:off x="8170334" y="1600200"/>
            <a:ext cx="3534833" cy="4762501"/>
          </a:xfrm>
        </p:spPr>
        <p:txBody>
          <a:bodyPr bIns="91440" anchor="b" anchorCtr="0"/>
          <a:lstStyle>
            <a:lvl1pPr>
              <a:lnSpc>
                <a:spcPts val="1000"/>
              </a:lnSpc>
              <a:defRPr sz="1200" b="1">
                <a:solidFill>
                  <a:schemeClr val="bg1"/>
                </a:solidFill>
              </a:defRPr>
            </a:lvl1pPr>
            <a:lvl2pPr marL="0" indent="0">
              <a:lnSpc>
                <a:spcPts val="1000"/>
              </a:lnSpc>
              <a:spcAft>
                <a:spcPts val="600"/>
              </a:spcAft>
              <a:buFontTx/>
              <a:buNone/>
              <a:tabLst/>
              <a:defRPr sz="1200">
                <a:solidFill>
                  <a:schemeClr val="bg1"/>
                </a:solidFill>
              </a:defRPr>
            </a:lvl2pPr>
            <a:lvl3pPr marL="0" indent="0">
              <a:lnSpc>
                <a:spcPts val="1000"/>
              </a:lnSpc>
              <a:buFontTx/>
              <a:buNone/>
              <a:tabLst/>
              <a:defRPr sz="1200">
                <a:solidFill>
                  <a:schemeClr val="bg1"/>
                </a:solidFill>
              </a:defRPr>
            </a:lvl3pPr>
            <a:lvl4pPr marL="0" indent="0">
              <a:lnSpc>
                <a:spcPts val="1000"/>
              </a:lnSpc>
              <a:buFontTx/>
              <a:buNone/>
              <a:tabLst/>
              <a:defRPr sz="1200">
                <a:solidFill>
                  <a:schemeClr val="bg1"/>
                </a:solidFill>
              </a:defRPr>
            </a:lvl4pPr>
            <a:lvl5pPr marL="0" indent="0">
              <a:lnSpc>
                <a:spcPts val="1000"/>
              </a:lnSpc>
              <a:buFontTx/>
              <a:buNone/>
              <a:tabLst/>
              <a:defRPr sz="1200">
                <a:solidFill>
                  <a:schemeClr val="bg1"/>
                </a:solidFill>
              </a:defRPr>
            </a:lvl5pPr>
            <a:lvl6pPr marL="0" indent="0">
              <a:lnSpc>
                <a:spcPts val="1000"/>
              </a:lnSpc>
              <a:buFontTx/>
              <a:buNone/>
              <a:tabLst/>
              <a:defRPr sz="1200">
                <a:solidFill>
                  <a:schemeClr val="bg1"/>
                </a:solidFill>
              </a:defRPr>
            </a:lvl6pPr>
            <a:lvl7pPr marL="0" indent="0">
              <a:lnSpc>
                <a:spcPts val="1000"/>
              </a:lnSpc>
              <a:buFontTx/>
              <a:buNone/>
              <a:tabLst/>
              <a:defRPr sz="1200">
                <a:solidFill>
                  <a:schemeClr val="bg1"/>
                </a:solidFill>
              </a:defRPr>
            </a:lvl7pPr>
            <a:lvl8pPr marL="0" indent="0">
              <a:lnSpc>
                <a:spcPts val="1000"/>
              </a:lnSpc>
              <a:buFontTx/>
              <a:buNone/>
              <a:tabLst/>
              <a:defRPr sz="1200">
                <a:solidFill>
                  <a:schemeClr val="bg1"/>
                </a:solidFill>
              </a:defRPr>
            </a:lvl8pPr>
            <a:lvl9pPr marL="0" indent="0">
              <a:lnSpc>
                <a:spcPts val="1000"/>
              </a:lnSpc>
              <a:buFontTx/>
              <a:buNone/>
              <a:tabLst/>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6875472"/>
      </p:ext>
    </p:extLst>
  </p:cSld>
  <p:clrMapOvr>
    <a:masterClrMapping/>
  </p:clrMapOvr>
  <p:extLst>
    <p:ext uri="{DCECCB84-F9BA-43D5-87BE-67443E8EF086}">
      <p15:sldGuideLst xmlns:p15="http://schemas.microsoft.com/office/powerpoint/2012/main">
        <p15:guide id="1" orient="horz" pos="4098">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43380"/>
            <a:ext cx="10196285" cy="948411"/>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704694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ED7FD3-6B2E-46B3-920F-BBD9A172808D}"/>
              </a:ext>
            </a:extLst>
          </p:cNvPr>
          <p:cNvSpPr/>
          <p:nvPr/>
        </p:nvSpPr>
        <p:spPr>
          <a:xfrm>
            <a:off x="484718" y="1"/>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6" name="Rectangle 5">
            <a:extLst>
              <a:ext uri="{FF2B5EF4-FFF2-40B4-BE49-F238E27FC236}">
                <a16:creationId xmlns:a16="http://schemas.microsoft.com/office/drawing/2014/main" id="{4AABDCF4-DC0E-4346-AEF9-0675D18F7FAC}"/>
              </a:ext>
            </a:extLst>
          </p:cNvPr>
          <p:cNvSpPr/>
          <p:nvPr/>
        </p:nvSpPr>
        <p:spPr>
          <a:xfrm>
            <a:off x="484718" y="971551"/>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7" name="Rectangle 6">
            <a:extLst>
              <a:ext uri="{FF2B5EF4-FFF2-40B4-BE49-F238E27FC236}">
                <a16:creationId xmlns:a16="http://schemas.microsoft.com/office/drawing/2014/main" id="{B8A3D8F8-752A-4D7F-A782-02FE76F23855}"/>
              </a:ext>
            </a:extLst>
          </p:cNvPr>
          <p:cNvSpPr/>
          <p:nvPr/>
        </p:nvSpPr>
        <p:spPr>
          <a:xfrm>
            <a:off x="484718"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2" name="Title 1"/>
          <p:cNvSpPr>
            <a:spLocks noGrp="1"/>
          </p:cNvSpPr>
          <p:nvPr>
            <p:ph type="title"/>
          </p:nvPr>
        </p:nvSpPr>
        <p:spPr>
          <a:xfrm>
            <a:off x="1013578" y="330701"/>
            <a:ext cx="10198707" cy="751937"/>
          </a:xfrm>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1013579" y="1223451"/>
            <a:ext cx="49493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23451"/>
            <a:ext cx="501468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7651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853939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layout_headline blu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349250"/>
            <a:ext cx="11216216" cy="1022350"/>
          </a:xfrm>
        </p:spPr>
        <p:txBody>
          <a:bodyPr/>
          <a:lstStyle>
            <a:lvl1pPr>
              <a:defRPr>
                <a:solidFill>
                  <a:srgbClr val="007CBA"/>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stStyle>
          <a:p>
            <a:fld id="{63DCA5C9-2E11-4C67-86EB-AE1DE127DC64}" type="slidenum">
              <a:rPr lang="en-US" smtClean="0"/>
              <a:pPr/>
              <a:t>‹#›</a:t>
            </a:fld>
            <a:endParaRPr lang="en-US" dirty="0"/>
          </a:p>
        </p:txBody>
      </p:sp>
      <p:sp>
        <p:nvSpPr>
          <p:cNvPr id="10" name="Footer Placeholder 3">
            <a:extLst>
              <a:ext uri="{FF2B5EF4-FFF2-40B4-BE49-F238E27FC236}">
                <a16:creationId xmlns:a16="http://schemas.microsoft.com/office/drawing/2014/main" id="{868B56D2-9291-8145-B467-CF3AFF5A71C1}"/>
              </a:ext>
            </a:extLst>
          </p:cNvPr>
          <p:cNvSpPr>
            <a:spLocks noGrp="1"/>
          </p:cNvSpPr>
          <p:nvPr>
            <p:ph type="ftr" sz="quarter" idx="11"/>
          </p:nvPr>
        </p:nvSpPr>
        <p:spPr>
          <a:xfrm>
            <a:off x="491068" y="6496842"/>
            <a:ext cx="4815417" cy="208758"/>
          </a:xfrm>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Tree>
    <p:extLst>
      <p:ext uri="{BB962C8B-B14F-4D97-AF65-F5344CB8AC3E}">
        <p14:creationId xmlns:p14="http://schemas.microsoft.com/office/powerpoint/2010/main" val="2681825977"/>
      </p:ext>
    </p:extLst>
  </p:cSld>
  <p:clrMapOvr>
    <a:masterClrMapping/>
  </p:clrMapOvr>
  <p:extLst>
    <p:ext uri="{DCECCB84-F9BA-43D5-87BE-67443E8EF086}">
      <p15:sldGuideLst xmlns:p15="http://schemas.microsoft.com/office/powerpoint/2012/main"/>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pic>
        <p:nvPicPr>
          <p:cNvPr id="2" name="Picture 7" descr="DPCG logo">
            <a:extLst>
              <a:ext uri="{FF2B5EF4-FFF2-40B4-BE49-F238E27FC236}">
                <a16:creationId xmlns:a16="http://schemas.microsoft.com/office/drawing/2014/main" id="{F1C01F17-2895-6BB4-D6DA-5A58CB936E97}"/>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37409" y="78118"/>
            <a:ext cx="1884515" cy="47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696D916-B359-0148-C26E-13A466BF1A38}"/>
              </a:ext>
            </a:extLst>
          </p:cNvPr>
          <p:cNvSpPr txBox="1"/>
          <p:nvPr userDrawn="1"/>
        </p:nvSpPr>
        <p:spPr>
          <a:xfrm>
            <a:off x="-36038" y="-13529"/>
            <a:ext cx="1354667" cy="297454"/>
          </a:xfrm>
          <a:prstGeom prst="rect">
            <a:avLst/>
          </a:prstGeom>
          <a:noFill/>
        </p:spPr>
        <p:txBody>
          <a:bodyPr wrap="square" rtlCol="0">
            <a:spAutoFit/>
          </a:bodyPr>
          <a:lstStyle/>
          <a:p>
            <a:pPr algn="l"/>
            <a:r>
              <a:rPr lang="en-NL" sz="1333" dirty="0"/>
              <a:t>PREOPANC-2</a:t>
            </a:r>
          </a:p>
        </p:txBody>
      </p:sp>
      <p:sp>
        <p:nvSpPr>
          <p:cNvPr id="4" name="Google Shape;17;p14">
            <a:extLst>
              <a:ext uri="{FF2B5EF4-FFF2-40B4-BE49-F238E27FC236}">
                <a16:creationId xmlns:a16="http://schemas.microsoft.com/office/drawing/2014/main" id="{12CF3808-D827-C22C-CB70-7DB5B87AF278}"/>
              </a:ext>
            </a:extLst>
          </p:cNvPr>
          <p:cNvSpPr txBox="1">
            <a:spLocks noGrp="1"/>
          </p:cNvSpPr>
          <p:nvPr>
            <p:ph type="body" idx="12" hasCustomPrompt="1"/>
          </p:nvPr>
        </p:nvSpPr>
        <p:spPr>
          <a:xfrm>
            <a:off x="2658415" y="6285557"/>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2703748525"/>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Guides" hidden="1">
            <a:extLst>
              <a:ext uri="{FF2B5EF4-FFF2-40B4-BE49-F238E27FC236}">
                <a16:creationId xmlns:a16="http://schemas.microsoft.com/office/drawing/2014/main" id="{8CBDB7B0-4561-2F0F-FCA3-EB062B658535}"/>
              </a:ext>
            </a:extLst>
          </p:cNvPr>
          <p:cNvSpPr/>
          <p:nvPr userDrawn="1">
            <p:custDataLst>
              <p:tags r:id="rId1"/>
            </p:custDataLst>
          </p:nvPr>
        </p:nvSpPr>
        <p:spPr>
          <a:xfrm>
            <a:off x="0" y="0"/>
            <a:ext cx="635000" cy="254000"/>
          </a:xfrm>
          <a:prstGeom prst="rect">
            <a:avLst/>
          </a:prstGeom>
          <a:solidFill>
            <a:srgbClr val="FFFFFF">
              <a:alpha val="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a:solidFill>
                <a:srgbClr val="FFFFFF"/>
              </a:solidFill>
            </a:endParaRPr>
          </a:p>
        </p:txBody>
      </p:sp>
    </p:spTree>
    <p:extLst>
      <p:ext uri="{BB962C8B-B14F-4D97-AF65-F5344CB8AC3E}">
        <p14:creationId xmlns:p14="http://schemas.microsoft.com/office/powerpoint/2010/main" val="4139004585"/>
      </p:ext>
    </p:extLst>
  </p:cSld>
  <p:clrMapOvr>
    <a:masterClrMapping/>
  </p:clrMapOvr>
  <p:extLst>
    <p:ext uri="{DCECCB84-F9BA-43D5-87BE-67443E8EF086}">
      <p15:sldGuideLst xmlns:p15="http://schemas.microsoft.com/office/powerpoint/2012/main">
        <p15:guide id="1" orient="horz" pos="453">
          <p15:clr>
            <a:srgbClr val="8F8F8F"/>
          </p15:clr>
        </p15:guide>
        <p15:guide id="4" orient="horz" pos="3866">
          <p15:clr>
            <a:srgbClr val="FF96FF"/>
          </p15:clr>
        </p15:guide>
        <p15:guide id="5" pos="453">
          <p15:clr>
            <a:srgbClr val="FF96FF"/>
          </p15:clr>
        </p15:guide>
        <p15:guide id="6" pos="810">
          <p15:clr>
            <a:srgbClr val="FF96FF"/>
          </p15:clr>
        </p15:guide>
        <p15:guide id="7" pos="1036">
          <p15:clr>
            <a:srgbClr val="FF96FF"/>
          </p15:clr>
        </p15:guide>
        <p15:guide id="8" pos="1393">
          <p15:clr>
            <a:srgbClr val="FF96FF"/>
          </p15:clr>
        </p15:guide>
        <p15:guide id="9" pos="1620">
          <p15:clr>
            <a:srgbClr val="FF96FF"/>
          </p15:clr>
        </p15:guide>
        <p15:guide id="10" pos="1976">
          <p15:clr>
            <a:srgbClr val="FF96FF"/>
          </p15:clr>
        </p15:guide>
        <p15:guide id="11" pos="2203">
          <p15:clr>
            <a:srgbClr val="FF96FF"/>
          </p15:clr>
        </p15:guide>
        <p15:guide id="12" pos="2560">
          <p15:clr>
            <a:srgbClr val="FF96FF"/>
          </p15:clr>
        </p15:guide>
        <p15:guide id="13" pos="2786">
          <p15:clr>
            <a:srgbClr val="FF96FF"/>
          </p15:clr>
        </p15:guide>
        <p15:guide id="14" pos="3143">
          <p15:clr>
            <a:srgbClr val="FF96FF"/>
          </p15:clr>
        </p15:guide>
        <p15:guide id="15" pos="3370">
          <p15:clr>
            <a:srgbClr val="FF96FF"/>
          </p15:clr>
        </p15:guide>
        <p15:guide id="16" pos="3726">
          <p15:clr>
            <a:srgbClr val="FF96FF"/>
          </p15:clr>
        </p15:guide>
        <p15:guide id="17" pos="3953">
          <p15:clr>
            <a:srgbClr val="FF96FF"/>
          </p15:clr>
        </p15:guide>
        <p15:guide id="18" pos="4309">
          <p15:clr>
            <a:srgbClr val="FF96FF"/>
          </p15:clr>
        </p15:guide>
        <p15:guide id="19" pos="4536">
          <p15:clr>
            <a:srgbClr val="FF96FF"/>
          </p15:clr>
        </p15:guide>
        <p15:guide id="20" pos="4893">
          <p15:clr>
            <a:srgbClr val="FF96FF"/>
          </p15:clr>
        </p15:guide>
        <p15:guide id="21" pos="5120">
          <p15:clr>
            <a:srgbClr val="FF96FF"/>
          </p15:clr>
        </p15:guide>
        <p15:guide id="22" pos="5476">
          <p15:clr>
            <a:srgbClr val="FF96FF"/>
          </p15:clr>
        </p15:guide>
        <p15:guide id="23" pos="5703">
          <p15:clr>
            <a:srgbClr val="FF96FF"/>
          </p15:clr>
        </p15:guide>
        <p15:guide id="24" pos="6059">
          <p15:clr>
            <a:srgbClr val="FF96FF"/>
          </p15:clr>
        </p15:guide>
        <p15:guide id="25" pos="6286">
          <p15:clr>
            <a:srgbClr val="FF96FF"/>
          </p15:clr>
        </p15:guide>
        <p15:guide id="26" pos="6643">
          <p15:clr>
            <a:srgbClr val="FF96FF"/>
          </p15:clr>
        </p15:guide>
        <p15:guide id="27" pos="6869">
          <p15:clr>
            <a:srgbClr val="FF96FF"/>
          </p15:clr>
        </p15:guide>
        <p15:guide id="28" pos="7226">
          <p15:clr>
            <a:srgbClr val="FF96FF"/>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C92BE-C311-9795-B5AE-7D764B2ABC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D67880-F977-3E93-AB15-0C4E5F8EB6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D2BA6C2-608A-3AC3-7AC8-4B3A7F077033}"/>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5" name="Footer Placeholder 4">
            <a:extLst>
              <a:ext uri="{FF2B5EF4-FFF2-40B4-BE49-F238E27FC236}">
                <a16:creationId xmlns:a16="http://schemas.microsoft.com/office/drawing/2014/main" id="{5B46E390-1640-C6F6-128B-5CD0750B09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C81B8D-6451-F460-F701-9A8F0062103B}"/>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241110412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2056-071A-F771-74EA-B1BFC3E81B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A9A020-2037-EF9A-085D-445D5ECE50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BEA17-DC51-5546-13F1-F08CFDEF7CDC}"/>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5" name="Footer Placeholder 4">
            <a:extLst>
              <a:ext uri="{FF2B5EF4-FFF2-40B4-BE49-F238E27FC236}">
                <a16:creationId xmlns:a16="http://schemas.microsoft.com/office/drawing/2014/main" id="{9A77185C-4F5C-BDA0-EEBA-CEBE752EB9C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CFF7D4-B311-785F-6D40-8F12CC100A06}"/>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39000449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CA682-AFC2-1717-F53D-E99CED7CCE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87235A-B57A-8E71-D11C-C6E6604591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6F1E78-FF62-EF4E-0AD4-AC0B63AA9DED}"/>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5" name="Footer Placeholder 4">
            <a:extLst>
              <a:ext uri="{FF2B5EF4-FFF2-40B4-BE49-F238E27FC236}">
                <a16:creationId xmlns:a16="http://schemas.microsoft.com/office/drawing/2014/main" id="{6927C267-8118-149C-9B48-CEE22DAAAE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D812F5-5E69-3E14-3BA5-4ECFCDE12EB6}"/>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156448408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B5EFA-174F-39B0-CFC3-A4F33956F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F84DF6-8932-B039-8A04-39CEB1AF80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E01DA2A-9FF1-2709-52DE-F31EEED548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5BD917-42C3-C0E9-97B1-193C9C82B954}"/>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6" name="Footer Placeholder 5">
            <a:extLst>
              <a:ext uri="{FF2B5EF4-FFF2-40B4-BE49-F238E27FC236}">
                <a16:creationId xmlns:a16="http://schemas.microsoft.com/office/drawing/2014/main" id="{620F17CB-EBE5-A187-A149-5A50F634F3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552229-1FC5-324F-7E7F-FBC4B5ECE33D}"/>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39653496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2B653-55EE-C17B-17C7-7D098AD325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F7CB6D-9DA2-32AC-3C5D-CEDE7B242C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7028A2-6CA8-7BBF-B8FB-3671743425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8ED37D-D44F-209D-3C71-9357B643A4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E28E18-DDA7-9267-16AA-655ABFBF2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631087-979C-690B-FD07-2AEBFB77ECA9}"/>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8" name="Footer Placeholder 7">
            <a:extLst>
              <a:ext uri="{FF2B5EF4-FFF2-40B4-BE49-F238E27FC236}">
                <a16:creationId xmlns:a16="http://schemas.microsoft.com/office/drawing/2014/main" id="{EFA864B5-3F9A-5EE7-7B98-94BE98A07B7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27F5F26-DC6B-9DDB-3E0C-6E304DBC56D1}"/>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13070213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2BF32-5FF1-78B3-8461-E0DFED2A60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758DA3-0DFE-AB39-655C-720CFD27F536}"/>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4" name="Footer Placeholder 3">
            <a:extLst>
              <a:ext uri="{FF2B5EF4-FFF2-40B4-BE49-F238E27FC236}">
                <a16:creationId xmlns:a16="http://schemas.microsoft.com/office/drawing/2014/main" id="{95262D8C-DB68-1A2B-0033-261E536EE0C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6809FEA-D620-30CB-F739-1A53CCFDD0C4}"/>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398730880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A97C17-6488-8991-1417-EBE47E2A44C3}"/>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3" name="Footer Placeholder 2">
            <a:extLst>
              <a:ext uri="{FF2B5EF4-FFF2-40B4-BE49-F238E27FC236}">
                <a16:creationId xmlns:a16="http://schemas.microsoft.com/office/drawing/2014/main" id="{84871745-1050-E9D3-E2CF-38EC0C6FE04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14E8E28-F8D2-616B-CB42-5757F7390522}"/>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22937309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9123114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D540A-7874-523D-1760-9B39205D1B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25E25A-9324-F53A-9F0C-DC02E5704C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7BD299-A3A6-6757-D00B-3755B76CCD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CBBC23-DB4F-A606-C850-0E4DB3B11011}"/>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6" name="Footer Placeholder 5">
            <a:extLst>
              <a:ext uri="{FF2B5EF4-FFF2-40B4-BE49-F238E27FC236}">
                <a16:creationId xmlns:a16="http://schemas.microsoft.com/office/drawing/2014/main" id="{1EA38E84-3A1A-9A5B-04B1-A1D8F9C342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526DB54-F17E-BEA9-6B7B-D1C79BCB3F87}"/>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254138565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69DC0-2260-3951-DBEC-0CD4F1C749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2B87CE-85B6-8615-4DFE-B5A2BBEBFC4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066F31C-83EC-74DE-32DE-C98A6D9508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C02EB-71CC-E65A-E475-B14654439891}"/>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6" name="Footer Placeholder 5">
            <a:extLst>
              <a:ext uri="{FF2B5EF4-FFF2-40B4-BE49-F238E27FC236}">
                <a16:creationId xmlns:a16="http://schemas.microsoft.com/office/drawing/2014/main" id="{F685066C-4A85-79A7-45F9-69CCB6B9F29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457E4E-1839-A3AD-1FB8-5DF5E2688380}"/>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30800881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87C66-7771-3239-2C4C-5344F196D8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138210-CE68-75DF-CCAB-B9A8991798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5E22F-A0C1-42D2-C94E-EE1BEF3ED8D6}"/>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5" name="Footer Placeholder 4">
            <a:extLst>
              <a:ext uri="{FF2B5EF4-FFF2-40B4-BE49-F238E27FC236}">
                <a16:creationId xmlns:a16="http://schemas.microsoft.com/office/drawing/2014/main" id="{1EA90AF2-BAF4-DF3B-49DC-FBC8AE779E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CE4B5A-3DB2-7FDC-AE33-93D3866887CC}"/>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185875151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8AED8-1229-78EA-52CD-E7F04E8DF4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CF7BF4-AEB2-C3FB-9084-361E03E524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90CE6D-E0F0-D66A-2811-A47E4FE2AE22}"/>
              </a:ext>
            </a:extLst>
          </p:cNvPr>
          <p:cNvSpPr>
            <a:spLocks noGrp="1"/>
          </p:cNvSpPr>
          <p:nvPr>
            <p:ph type="dt" sz="half" idx="10"/>
          </p:nvPr>
        </p:nvSpPr>
        <p:spPr/>
        <p:txBody>
          <a:bodyPr/>
          <a:lstStyle/>
          <a:p>
            <a:fld id="{19F62098-40E2-AA4A-BA35-220E5FC3B52E}" type="datetimeFigureOut">
              <a:rPr lang="en-US" smtClean="0"/>
              <a:t>5/14/26</a:t>
            </a:fld>
            <a:endParaRPr lang="en-US" dirty="0"/>
          </a:p>
        </p:txBody>
      </p:sp>
      <p:sp>
        <p:nvSpPr>
          <p:cNvPr id="5" name="Footer Placeholder 4">
            <a:extLst>
              <a:ext uri="{FF2B5EF4-FFF2-40B4-BE49-F238E27FC236}">
                <a16:creationId xmlns:a16="http://schemas.microsoft.com/office/drawing/2014/main" id="{EA8998F8-D84D-1C6F-BECC-EDFED8BA7FB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52FFE04-36BE-6322-01D0-63AD0EBB821E}"/>
              </a:ext>
            </a:extLst>
          </p:cNvPr>
          <p:cNvSpPr>
            <a:spLocks noGrp="1"/>
          </p:cNvSpPr>
          <p:nvPr>
            <p:ph type="sldNum" sz="quarter" idx="12"/>
          </p:nvPr>
        </p:nvSpPr>
        <p:spPr/>
        <p:txBody>
          <a:bodyPr/>
          <a:lstStyle/>
          <a:p>
            <a:fld id="{BFB87C21-E057-D94D-AAA4-8732BD7A1BFD}" type="slidenum">
              <a:rPr lang="en-US" smtClean="0"/>
              <a:t>‹#›</a:t>
            </a:fld>
            <a:endParaRPr lang="en-US" dirty="0"/>
          </a:p>
        </p:txBody>
      </p:sp>
    </p:spTree>
    <p:extLst>
      <p:ext uri="{BB962C8B-B14F-4D97-AF65-F5344CB8AC3E}">
        <p14:creationId xmlns:p14="http://schemas.microsoft.com/office/powerpoint/2010/main" val="281553380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HeaderContent">
    <p:bg>
      <p:bgPr>
        <a:solidFill>
          <a:schemeClr val="bg1"/>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B826BD93-DBC4-3A19-C006-2187352F12EB}"/>
              </a:ext>
            </a:extLst>
          </p:cNvPr>
          <p:cNvSpPr/>
          <p:nvPr userDrawn="1"/>
        </p:nvSpPr>
        <p:spPr>
          <a:xfrm>
            <a:off x="0" y="0"/>
            <a:ext cx="10001598" cy="1479033"/>
          </a:xfrm>
          <a:custGeom>
            <a:avLst/>
            <a:gdLst/>
            <a:ahLst/>
            <a:cxnLst/>
            <a:rect l="l" t="t" r="r" b="b"/>
            <a:pathLst>
              <a:path w="16492219" h="2439035">
                <a:moveTo>
                  <a:pt x="16492000" y="0"/>
                </a:moveTo>
                <a:lnTo>
                  <a:pt x="0" y="0"/>
                </a:lnTo>
                <a:lnTo>
                  <a:pt x="0" y="2438480"/>
                </a:lnTo>
                <a:lnTo>
                  <a:pt x="14053519" y="2438480"/>
                </a:lnTo>
                <a:lnTo>
                  <a:pt x="16492000" y="0"/>
                </a:lnTo>
                <a:close/>
              </a:path>
            </a:pathLst>
          </a:custGeom>
          <a:solidFill>
            <a:srgbClr val="EEF0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bg object 17">
            <a:extLst>
              <a:ext uri="{FF2B5EF4-FFF2-40B4-BE49-F238E27FC236}">
                <a16:creationId xmlns:a16="http://schemas.microsoft.com/office/drawing/2014/main" id="{C6E1A964-4273-9F8E-D7D1-7FF1B83B66BA}"/>
              </a:ext>
            </a:extLst>
          </p:cNvPr>
          <p:cNvSpPr/>
          <p:nvPr userDrawn="1"/>
        </p:nvSpPr>
        <p:spPr>
          <a:xfrm>
            <a:off x="9429894" y="0"/>
            <a:ext cx="2762262" cy="1047761"/>
          </a:xfrm>
          <a:custGeom>
            <a:avLst/>
            <a:gdLst/>
            <a:ahLst/>
            <a:cxnLst/>
            <a:rect l="l" t="t" r="r" b="b"/>
            <a:pathLst>
              <a:path w="4554855" h="1727835">
                <a:moveTo>
                  <a:pt x="4554594" y="0"/>
                </a:moveTo>
                <a:lnTo>
                  <a:pt x="1727455" y="0"/>
                </a:lnTo>
                <a:lnTo>
                  <a:pt x="0" y="1727455"/>
                </a:lnTo>
                <a:lnTo>
                  <a:pt x="4554594" y="1727455"/>
                </a:lnTo>
                <a:lnTo>
                  <a:pt x="4554594" y="0"/>
                </a:lnTo>
                <a:close/>
              </a:path>
            </a:pathLst>
          </a:custGeom>
          <a:solidFill>
            <a:srgbClr val="B90B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bg object 18">
            <a:extLst>
              <a:ext uri="{FF2B5EF4-FFF2-40B4-BE49-F238E27FC236}">
                <a16:creationId xmlns:a16="http://schemas.microsoft.com/office/drawing/2014/main" id="{3D13EBDD-00BD-4A45-346A-C5FDE55A815C}"/>
              </a:ext>
            </a:extLst>
          </p:cNvPr>
          <p:cNvSpPr/>
          <p:nvPr userDrawn="1"/>
        </p:nvSpPr>
        <p:spPr>
          <a:xfrm>
            <a:off x="8525100" y="0"/>
            <a:ext cx="1776813" cy="1479033"/>
          </a:xfrm>
          <a:custGeom>
            <a:avLst/>
            <a:gdLst/>
            <a:ahLst/>
            <a:cxnLst/>
            <a:rect l="l" t="t" r="r" b="b"/>
            <a:pathLst>
              <a:path w="2929890" h="2439035">
                <a:moveTo>
                  <a:pt x="2929868" y="0"/>
                </a:moveTo>
                <a:lnTo>
                  <a:pt x="2438480" y="0"/>
                </a:lnTo>
                <a:lnTo>
                  <a:pt x="0" y="2438470"/>
                </a:lnTo>
                <a:lnTo>
                  <a:pt x="491388" y="2438470"/>
                </a:lnTo>
                <a:lnTo>
                  <a:pt x="2929868" y="0"/>
                </a:lnTo>
                <a:close/>
              </a:path>
            </a:pathLst>
          </a:custGeom>
          <a:solidFill>
            <a:srgbClr val="BEC5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Content Placeholder 15">
            <a:extLst>
              <a:ext uri="{FF2B5EF4-FFF2-40B4-BE49-F238E27FC236}">
                <a16:creationId xmlns:a16="http://schemas.microsoft.com/office/drawing/2014/main" id="{41139556-D900-24CE-A654-E9806C639FE0}"/>
              </a:ext>
            </a:extLst>
          </p:cNvPr>
          <p:cNvSpPr>
            <a:spLocks noGrp="1"/>
          </p:cNvSpPr>
          <p:nvPr>
            <p:ph sz="quarter" idx="10"/>
          </p:nvPr>
        </p:nvSpPr>
        <p:spPr>
          <a:xfrm>
            <a:off x="596892" y="1719313"/>
            <a:ext cx="10397473" cy="4066282"/>
          </a:xfrm>
          <a:prstGeom prst="rect">
            <a:avLst/>
          </a:prstGeom>
        </p:spPr>
        <p:txBody>
          <a:bodyPr/>
          <a:lstStyle>
            <a:lvl1pPr marL="346558" indent="-346558">
              <a:buFont typeface="Arial" panose="020B0604020202020204" pitchFamily="34" charset="0"/>
              <a:buChar char="•"/>
              <a:defRPr sz="2426" b="0" i="0">
                <a:latin typeface="Georgia" panose="02040502050405020303" pitchFamily="18" charset="0"/>
              </a:defRPr>
            </a:lvl1pPr>
            <a:lvl2pPr marL="623804" indent="-346558">
              <a:buFont typeface="Arial" panose="020B0604020202020204" pitchFamily="34" charset="0"/>
              <a:buChar char="•"/>
              <a:defRPr sz="2426" b="0" i="0">
                <a:latin typeface="Georgia" panose="02040502050405020303" pitchFamily="18" charset="0"/>
              </a:defRPr>
            </a:lvl2pPr>
            <a:lvl3pPr marL="901050" indent="-346558">
              <a:buFont typeface="Arial" panose="020B0604020202020204" pitchFamily="34" charset="0"/>
              <a:buChar char="•"/>
              <a:defRPr sz="2426" b="0" i="0">
                <a:latin typeface="Georgia" panose="02040502050405020303" pitchFamily="18" charset="0"/>
              </a:defRPr>
            </a:lvl3pPr>
            <a:lvl4pPr marL="1178296" indent="-346558">
              <a:buFont typeface="Arial" panose="020B0604020202020204" pitchFamily="34" charset="0"/>
              <a:buChar char="•"/>
              <a:defRPr sz="2426" b="0" i="0">
                <a:latin typeface="Georgia" panose="02040502050405020303" pitchFamily="18" charset="0"/>
              </a:defRPr>
            </a:lvl4pPr>
            <a:lvl5pPr marL="1455542" indent="-346558">
              <a:buFont typeface="Arial" panose="020B0604020202020204" pitchFamily="34" charset="0"/>
              <a:buChar char="•"/>
              <a:defRPr sz="2426" b="0" i="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4DB5310F-2B02-F1FF-022C-6F81D3030A40}"/>
              </a:ext>
            </a:extLst>
          </p:cNvPr>
          <p:cNvSpPr>
            <a:spLocks noGrp="1"/>
          </p:cNvSpPr>
          <p:nvPr>
            <p:ph sz="quarter" idx="11" hasCustomPrompt="1"/>
          </p:nvPr>
        </p:nvSpPr>
        <p:spPr>
          <a:xfrm>
            <a:off x="612448" y="744392"/>
            <a:ext cx="7880646" cy="531912"/>
          </a:xfrm>
        </p:spPr>
        <p:txBody>
          <a:bodyPr/>
          <a:lstStyle>
            <a:lvl1pPr>
              <a:defRPr sz="3456" b="1">
                <a:latin typeface="Georgia" panose="02040502050405020303" pitchFamily="18" charset="0"/>
              </a:defRPr>
            </a:lvl1pPr>
            <a:lvl2pPr>
              <a:defRPr sz="3638" b="1">
                <a:latin typeface="Georgia" panose="02040502050405020303" pitchFamily="18" charset="0"/>
              </a:defRPr>
            </a:lvl2pPr>
            <a:lvl3pPr>
              <a:defRPr sz="3638" b="1">
                <a:latin typeface="Georgia" panose="02040502050405020303" pitchFamily="18" charset="0"/>
              </a:defRPr>
            </a:lvl3pPr>
            <a:lvl4pPr>
              <a:defRPr sz="3638" b="1">
                <a:latin typeface="Georgia" panose="02040502050405020303" pitchFamily="18" charset="0"/>
              </a:defRPr>
            </a:lvl4pPr>
            <a:lvl5pPr>
              <a:defRPr sz="3638" b="1">
                <a:latin typeface="Georgia" panose="02040502050405020303" pitchFamily="18" charset="0"/>
              </a:defRPr>
            </a:lvl5pPr>
          </a:lstStyle>
          <a:p>
            <a:pPr lvl="0"/>
            <a:r>
              <a:rPr lang="en-US"/>
              <a:t>Header</a:t>
            </a:r>
          </a:p>
        </p:txBody>
      </p:sp>
    </p:spTree>
    <p:extLst>
      <p:ext uri="{BB962C8B-B14F-4D97-AF65-F5344CB8AC3E}">
        <p14:creationId xmlns:p14="http://schemas.microsoft.com/office/powerpoint/2010/main" val="343763591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HeaderSubheadContent">
    <p:bg>
      <p:bgPr>
        <a:solidFill>
          <a:schemeClr val="bg1"/>
        </a:solidFill>
        <a:effectLst/>
      </p:bgPr>
    </p:bg>
    <p:spTree>
      <p:nvGrpSpPr>
        <p:cNvPr id="1" name=""/>
        <p:cNvGrpSpPr/>
        <p:nvPr/>
      </p:nvGrpSpPr>
      <p:grpSpPr>
        <a:xfrm>
          <a:off x="0" y="0"/>
          <a:ext cx="0" cy="0"/>
          <a:chOff x="0" y="0"/>
          <a:chExt cx="0" cy="0"/>
        </a:xfrm>
      </p:grpSpPr>
      <p:sp>
        <p:nvSpPr>
          <p:cNvPr id="2" name="bg object 16">
            <a:extLst>
              <a:ext uri="{FF2B5EF4-FFF2-40B4-BE49-F238E27FC236}">
                <a16:creationId xmlns:a16="http://schemas.microsoft.com/office/drawing/2014/main" id="{B826BD93-DBC4-3A19-C006-2187352F12EB}"/>
              </a:ext>
            </a:extLst>
          </p:cNvPr>
          <p:cNvSpPr/>
          <p:nvPr userDrawn="1"/>
        </p:nvSpPr>
        <p:spPr>
          <a:xfrm>
            <a:off x="0" y="0"/>
            <a:ext cx="10001598" cy="1479033"/>
          </a:xfrm>
          <a:custGeom>
            <a:avLst/>
            <a:gdLst/>
            <a:ahLst/>
            <a:cxnLst/>
            <a:rect l="l" t="t" r="r" b="b"/>
            <a:pathLst>
              <a:path w="16492219" h="2439035">
                <a:moveTo>
                  <a:pt x="16492000" y="0"/>
                </a:moveTo>
                <a:lnTo>
                  <a:pt x="0" y="0"/>
                </a:lnTo>
                <a:lnTo>
                  <a:pt x="0" y="2438480"/>
                </a:lnTo>
                <a:lnTo>
                  <a:pt x="14053519" y="2438480"/>
                </a:lnTo>
                <a:lnTo>
                  <a:pt x="16492000" y="0"/>
                </a:lnTo>
                <a:close/>
              </a:path>
            </a:pathLst>
          </a:custGeom>
          <a:solidFill>
            <a:srgbClr val="EEF0F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bg object 17">
            <a:extLst>
              <a:ext uri="{FF2B5EF4-FFF2-40B4-BE49-F238E27FC236}">
                <a16:creationId xmlns:a16="http://schemas.microsoft.com/office/drawing/2014/main" id="{C6E1A964-4273-9F8E-D7D1-7FF1B83B66BA}"/>
              </a:ext>
            </a:extLst>
          </p:cNvPr>
          <p:cNvSpPr/>
          <p:nvPr userDrawn="1"/>
        </p:nvSpPr>
        <p:spPr>
          <a:xfrm>
            <a:off x="9429894" y="0"/>
            <a:ext cx="2762262" cy="1047761"/>
          </a:xfrm>
          <a:custGeom>
            <a:avLst/>
            <a:gdLst/>
            <a:ahLst/>
            <a:cxnLst/>
            <a:rect l="l" t="t" r="r" b="b"/>
            <a:pathLst>
              <a:path w="4554855" h="1727835">
                <a:moveTo>
                  <a:pt x="4554594" y="0"/>
                </a:moveTo>
                <a:lnTo>
                  <a:pt x="1727455" y="0"/>
                </a:lnTo>
                <a:lnTo>
                  <a:pt x="0" y="1727455"/>
                </a:lnTo>
                <a:lnTo>
                  <a:pt x="4554594" y="1727455"/>
                </a:lnTo>
                <a:lnTo>
                  <a:pt x="4554594" y="0"/>
                </a:lnTo>
                <a:close/>
              </a:path>
            </a:pathLst>
          </a:custGeom>
          <a:solidFill>
            <a:srgbClr val="B90B2E"/>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bg object 18">
            <a:extLst>
              <a:ext uri="{FF2B5EF4-FFF2-40B4-BE49-F238E27FC236}">
                <a16:creationId xmlns:a16="http://schemas.microsoft.com/office/drawing/2014/main" id="{3D13EBDD-00BD-4A45-346A-C5FDE55A815C}"/>
              </a:ext>
            </a:extLst>
          </p:cNvPr>
          <p:cNvSpPr/>
          <p:nvPr userDrawn="1"/>
        </p:nvSpPr>
        <p:spPr>
          <a:xfrm>
            <a:off x="8525100" y="0"/>
            <a:ext cx="1776813" cy="1479033"/>
          </a:xfrm>
          <a:custGeom>
            <a:avLst/>
            <a:gdLst/>
            <a:ahLst/>
            <a:cxnLst/>
            <a:rect l="l" t="t" r="r" b="b"/>
            <a:pathLst>
              <a:path w="2929890" h="2439035">
                <a:moveTo>
                  <a:pt x="2929868" y="0"/>
                </a:moveTo>
                <a:lnTo>
                  <a:pt x="2438480" y="0"/>
                </a:lnTo>
                <a:lnTo>
                  <a:pt x="0" y="2438470"/>
                </a:lnTo>
                <a:lnTo>
                  <a:pt x="491388" y="2438470"/>
                </a:lnTo>
                <a:lnTo>
                  <a:pt x="2929868" y="0"/>
                </a:lnTo>
                <a:close/>
              </a:path>
            </a:pathLst>
          </a:custGeom>
          <a:solidFill>
            <a:srgbClr val="BEC5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092"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object 3">
            <a:extLst>
              <a:ext uri="{FF2B5EF4-FFF2-40B4-BE49-F238E27FC236}">
                <a16:creationId xmlns:a16="http://schemas.microsoft.com/office/drawing/2014/main" id="{65B154D0-8F0E-824C-E1CC-12116E73F055}"/>
              </a:ext>
            </a:extLst>
          </p:cNvPr>
          <p:cNvSpPr txBox="1">
            <a:spLocks noGrp="1"/>
          </p:cNvSpPr>
          <p:nvPr>
            <p:ph type="ftr" sz="quarter" idx="5"/>
          </p:nvPr>
        </p:nvSpPr>
        <p:spPr>
          <a:xfrm>
            <a:off x="9608036" y="6446286"/>
            <a:ext cx="1996101" cy="206531"/>
          </a:xfrm>
          <a:prstGeom prst="rect">
            <a:avLst/>
          </a:prstGeom>
        </p:spPr>
        <p:txBody>
          <a:bodyPr vert="horz" wrap="square" lIns="0" tIns="0" rIns="0" bIns="0" rtlCol="0">
            <a:spAutoFit/>
          </a:bodyPr>
          <a:lstStyle>
            <a:lvl1pPr>
              <a:defRPr sz="1213"/>
            </a:lvl1pPr>
          </a:lstStyle>
          <a:p>
            <a:pPr marL="7701" marR="0" lvl="0" indent="0" algn="ctr" defTabSz="914400" rtl="0" eaLnBrk="1" fontAlgn="auto" latinLnBrk="0" hangingPunct="1">
              <a:lnSpc>
                <a:spcPts val="1716"/>
              </a:lnSpc>
              <a:spcBef>
                <a:spcPts val="0"/>
              </a:spcBef>
              <a:spcAft>
                <a:spcPts val="0"/>
              </a:spcAft>
              <a:buClrTx/>
              <a:buSzTx/>
              <a:buFontTx/>
              <a:buNone/>
              <a:tabLst/>
              <a:defRPr/>
            </a:pPr>
            <a:r>
              <a:rPr kumimoji="0" lang="en-US" sz="1213" b="0" i="0" u="none" strike="noStrike" kern="1200" cap="none" spc="6" normalizeH="0" baseline="0" noProof="0">
                <a:ln>
                  <a:noFill/>
                </a:ln>
                <a:solidFill>
                  <a:srgbClr val="000000"/>
                </a:solidFill>
                <a:effectLst/>
                <a:uLnTx/>
                <a:uFillTx/>
                <a:latin typeface="Aptos" panose="02110004020202020204"/>
                <a:ea typeface="+mn-ea"/>
                <a:cs typeface="+mn-cs"/>
              </a:rPr>
              <a:t>Section</a:t>
            </a:r>
            <a:r>
              <a:rPr kumimoji="0" lang="en-US" sz="1213" b="0" i="0" u="none" strike="noStrike" kern="1200" cap="none" spc="-42" normalizeH="0" baseline="0" noProof="0">
                <a:ln>
                  <a:noFill/>
                </a:ln>
                <a:solidFill>
                  <a:srgbClr val="000000"/>
                </a:solidFill>
                <a:effectLst/>
                <a:uLnTx/>
                <a:uFillTx/>
                <a:latin typeface="Aptos" panose="02110004020202020204"/>
                <a:ea typeface="+mn-ea"/>
                <a:cs typeface="+mn-cs"/>
              </a:rPr>
              <a:t> </a:t>
            </a:r>
            <a:r>
              <a:rPr kumimoji="0" lang="en-US" sz="1213" b="0" i="0" u="none" strike="noStrike" kern="1200" cap="none" spc="3" normalizeH="0" baseline="0" noProof="0">
                <a:ln>
                  <a:noFill/>
                </a:ln>
                <a:solidFill>
                  <a:srgbClr val="000000"/>
                </a:solidFill>
                <a:effectLst/>
                <a:uLnTx/>
                <a:uFillTx/>
                <a:latin typeface="Aptos" panose="02110004020202020204"/>
                <a:ea typeface="+mn-ea"/>
                <a:cs typeface="+mn-cs"/>
              </a:rPr>
              <a:t>here</a:t>
            </a:r>
          </a:p>
        </p:txBody>
      </p:sp>
      <p:sp>
        <p:nvSpPr>
          <p:cNvPr id="13" name="Content Placeholder 15">
            <a:extLst>
              <a:ext uri="{FF2B5EF4-FFF2-40B4-BE49-F238E27FC236}">
                <a16:creationId xmlns:a16="http://schemas.microsoft.com/office/drawing/2014/main" id="{4420C712-34A6-9F3F-21F1-B990592123C2}"/>
              </a:ext>
            </a:extLst>
          </p:cNvPr>
          <p:cNvSpPr>
            <a:spLocks noGrp="1"/>
          </p:cNvSpPr>
          <p:nvPr>
            <p:ph sz="quarter" idx="10"/>
          </p:nvPr>
        </p:nvSpPr>
        <p:spPr>
          <a:xfrm>
            <a:off x="596892" y="1719313"/>
            <a:ext cx="10397473" cy="4066282"/>
          </a:xfrm>
          <a:prstGeom prst="rect">
            <a:avLst/>
          </a:prstGeom>
        </p:spPr>
        <p:txBody>
          <a:bodyPr/>
          <a:lstStyle>
            <a:lvl1pPr marL="346558" indent="-346558">
              <a:buFont typeface="Arial" panose="020B0604020202020204" pitchFamily="34" charset="0"/>
              <a:buChar char="•"/>
              <a:defRPr sz="2426" b="0" i="0">
                <a:latin typeface="Georgia" panose="02040502050405020303" pitchFamily="18" charset="0"/>
              </a:defRPr>
            </a:lvl1pPr>
            <a:lvl2pPr marL="623804" indent="-346558">
              <a:buFont typeface="Arial" panose="020B0604020202020204" pitchFamily="34" charset="0"/>
              <a:buChar char="•"/>
              <a:defRPr sz="2426" b="0" i="0">
                <a:latin typeface="Georgia" panose="02040502050405020303" pitchFamily="18" charset="0"/>
              </a:defRPr>
            </a:lvl2pPr>
            <a:lvl3pPr marL="901050" indent="-346558">
              <a:buFont typeface="Arial" panose="020B0604020202020204" pitchFamily="34" charset="0"/>
              <a:buChar char="•"/>
              <a:defRPr sz="2426" b="0" i="0">
                <a:latin typeface="Georgia" panose="02040502050405020303" pitchFamily="18" charset="0"/>
              </a:defRPr>
            </a:lvl3pPr>
            <a:lvl4pPr marL="1178296" indent="-346558">
              <a:buFont typeface="Arial" panose="020B0604020202020204" pitchFamily="34" charset="0"/>
              <a:buChar char="•"/>
              <a:defRPr sz="2426" b="0" i="0">
                <a:latin typeface="Georgia" panose="02040502050405020303" pitchFamily="18" charset="0"/>
              </a:defRPr>
            </a:lvl4pPr>
            <a:lvl5pPr marL="1455542" indent="-346558">
              <a:buFont typeface="Arial" panose="020B0604020202020204" pitchFamily="34" charset="0"/>
              <a:buChar char="•"/>
              <a:defRPr sz="2426" b="0" i="0">
                <a:latin typeface="Georgia" panose="020405020504050203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88D70373-A79F-9F8B-5FC2-65BFD9768418}"/>
              </a:ext>
            </a:extLst>
          </p:cNvPr>
          <p:cNvSpPr>
            <a:spLocks noGrp="1"/>
          </p:cNvSpPr>
          <p:nvPr>
            <p:ph sz="quarter" idx="16" hasCustomPrompt="1"/>
          </p:nvPr>
        </p:nvSpPr>
        <p:spPr>
          <a:xfrm>
            <a:off x="656227" y="931350"/>
            <a:ext cx="7793088" cy="410599"/>
          </a:xfrm>
        </p:spPr>
        <p:txBody>
          <a:bodyPr/>
          <a:lstStyle>
            <a:lvl1pPr>
              <a:defRPr sz="2668" b="1">
                <a:latin typeface="Arial" panose="020B0604020202020204" pitchFamily="34" charset="0"/>
                <a:cs typeface="Arial" panose="020B0604020202020204" pitchFamily="34" charset="0"/>
              </a:defRPr>
            </a:lvl1pPr>
            <a:lvl2pPr>
              <a:defRPr sz="3638" b="1">
                <a:latin typeface="Georgia" panose="02040502050405020303" pitchFamily="18" charset="0"/>
              </a:defRPr>
            </a:lvl2pPr>
            <a:lvl3pPr>
              <a:defRPr sz="3638" b="1">
                <a:latin typeface="Georgia" panose="02040502050405020303" pitchFamily="18" charset="0"/>
              </a:defRPr>
            </a:lvl3pPr>
            <a:lvl4pPr>
              <a:defRPr sz="3638" b="1">
                <a:latin typeface="Georgia" panose="02040502050405020303" pitchFamily="18" charset="0"/>
              </a:defRPr>
            </a:lvl4pPr>
            <a:lvl5pPr>
              <a:defRPr sz="3638" b="1">
                <a:latin typeface="Georgia" panose="02040502050405020303" pitchFamily="18" charset="0"/>
              </a:defRPr>
            </a:lvl5pPr>
          </a:lstStyle>
          <a:p>
            <a:pPr lvl="0"/>
            <a:r>
              <a:rPr lang="en-US"/>
              <a:t>Subhead</a:t>
            </a:r>
          </a:p>
        </p:txBody>
      </p:sp>
      <p:sp>
        <p:nvSpPr>
          <p:cNvPr id="14" name="Title 13">
            <a:extLst>
              <a:ext uri="{FF2B5EF4-FFF2-40B4-BE49-F238E27FC236}">
                <a16:creationId xmlns:a16="http://schemas.microsoft.com/office/drawing/2014/main" id="{42FB0D84-4F7F-18E1-7D78-066DC0EAF150}"/>
              </a:ext>
            </a:extLst>
          </p:cNvPr>
          <p:cNvSpPr>
            <a:spLocks noGrp="1"/>
          </p:cNvSpPr>
          <p:nvPr>
            <p:ph type="title" hasCustomPrompt="1"/>
          </p:nvPr>
        </p:nvSpPr>
        <p:spPr>
          <a:xfrm>
            <a:off x="660133" y="311732"/>
            <a:ext cx="7824206" cy="531912"/>
          </a:xfrm>
        </p:spPr>
        <p:txBody>
          <a:bodyPr/>
          <a:lstStyle>
            <a:lvl1pPr>
              <a:defRPr sz="3456"/>
            </a:lvl1pPr>
          </a:lstStyle>
          <a:p>
            <a:r>
              <a:rPr lang="en-US"/>
              <a:t>Header</a:t>
            </a:r>
          </a:p>
        </p:txBody>
      </p:sp>
    </p:spTree>
    <p:extLst>
      <p:ext uri="{BB962C8B-B14F-4D97-AF65-F5344CB8AC3E}">
        <p14:creationId xmlns:p14="http://schemas.microsoft.com/office/powerpoint/2010/main" val="26520811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C3768B-97BD-6743-B003-B09D0A59D021}"/>
              </a:ext>
            </a:extLst>
          </p:cNvPr>
          <p:cNvGrpSpPr/>
          <p:nvPr userDrawn="1"/>
        </p:nvGrpSpPr>
        <p:grpSpPr>
          <a:xfrm>
            <a:off x="433952" y="-709121"/>
            <a:ext cx="8892677" cy="8276243"/>
            <a:chOff x="6422000" y="-449045"/>
            <a:chExt cx="7969638" cy="7417188"/>
          </a:xfrm>
        </p:grpSpPr>
        <p:sp>
          <p:nvSpPr>
            <p:cNvPr id="38" name="Snip Single Corner Rectangle 19">
              <a:extLst>
                <a:ext uri="{FF2B5EF4-FFF2-40B4-BE49-F238E27FC236}">
                  <a16:creationId xmlns:a16="http://schemas.microsoft.com/office/drawing/2014/main" id="{47B6F21A-5C10-E743-95BB-6D07CB9EAE89}"/>
                </a:ext>
              </a:extLst>
            </p:cNvPr>
            <p:cNvSpPr>
              <a:spLocks noChangeAspect="1"/>
            </p:cNvSpPr>
            <p:nvPr userDrawn="1"/>
          </p:nvSpPr>
          <p:spPr>
            <a:xfrm rot="14018263" flipH="1">
              <a:off x="64220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Snip Single Corner Rectangle 19">
              <a:extLst>
                <a:ext uri="{FF2B5EF4-FFF2-40B4-BE49-F238E27FC236}">
                  <a16:creationId xmlns:a16="http://schemas.microsoft.com/office/drawing/2014/main" id="{387CD885-7F17-624B-AEC3-D84977996756}"/>
                </a:ext>
              </a:extLst>
            </p:cNvPr>
            <p:cNvSpPr>
              <a:spLocks noChangeAspect="1"/>
            </p:cNvSpPr>
            <p:nvPr userDrawn="1"/>
          </p:nvSpPr>
          <p:spPr>
            <a:xfrm rot="14018263" flipH="1">
              <a:off x="66061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nip Single Corner Rectangle 19">
              <a:extLst>
                <a:ext uri="{FF2B5EF4-FFF2-40B4-BE49-F238E27FC236}">
                  <a16:creationId xmlns:a16="http://schemas.microsoft.com/office/drawing/2014/main" id="{3245A4C8-550A-1F4A-B152-5D53314868EE}"/>
                </a:ext>
              </a:extLst>
            </p:cNvPr>
            <p:cNvSpPr>
              <a:spLocks noChangeAspect="1"/>
            </p:cNvSpPr>
            <p:nvPr userDrawn="1"/>
          </p:nvSpPr>
          <p:spPr>
            <a:xfrm rot="14018263" flipH="1">
              <a:off x="67903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nip Single Corner Rectangle 19">
              <a:extLst>
                <a:ext uri="{FF2B5EF4-FFF2-40B4-BE49-F238E27FC236}">
                  <a16:creationId xmlns:a16="http://schemas.microsoft.com/office/drawing/2014/main" id="{6A38ED81-2A20-E549-A814-7A7498AF909D}"/>
                </a:ext>
              </a:extLst>
            </p:cNvPr>
            <p:cNvSpPr>
              <a:spLocks noChangeAspect="1"/>
            </p:cNvSpPr>
            <p:nvPr userDrawn="1"/>
          </p:nvSpPr>
          <p:spPr>
            <a:xfrm rot="14018263" flipH="1">
              <a:off x="69744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Snip Single Corner Rectangle 19">
              <a:extLst>
                <a:ext uri="{FF2B5EF4-FFF2-40B4-BE49-F238E27FC236}">
                  <a16:creationId xmlns:a16="http://schemas.microsoft.com/office/drawing/2014/main" id="{ECDB48D5-7AFA-444F-BE65-2EA9A329125A}"/>
                </a:ext>
              </a:extLst>
            </p:cNvPr>
            <p:cNvSpPr>
              <a:spLocks noChangeAspect="1"/>
            </p:cNvSpPr>
            <p:nvPr userDrawn="1"/>
          </p:nvSpPr>
          <p:spPr>
            <a:xfrm rot="14018263" flipH="1">
              <a:off x="7177770" y="-245725"/>
              <a:ext cx="7010548" cy="701054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Snip Single Corner Rectangle 19">
              <a:extLst>
                <a:ext uri="{FF2B5EF4-FFF2-40B4-BE49-F238E27FC236}">
                  <a16:creationId xmlns:a16="http://schemas.microsoft.com/office/drawing/2014/main" id="{F4CE136D-168D-9043-B4BE-F108EF3BFD49}"/>
                </a:ext>
              </a:extLst>
            </p:cNvPr>
            <p:cNvSpPr>
              <a:spLocks noChangeAspect="1"/>
            </p:cNvSpPr>
            <p:nvPr userDrawn="1"/>
          </p:nvSpPr>
          <p:spPr>
            <a:xfrm rot="14018263" flipH="1">
              <a:off x="7177770" y="-245725"/>
              <a:ext cx="7010548" cy="701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11">
            <a:extLst>
              <a:ext uri="{FF2B5EF4-FFF2-40B4-BE49-F238E27FC236}">
                <a16:creationId xmlns:a16="http://schemas.microsoft.com/office/drawing/2014/main" id="{6E601C22-A2B9-A048-A145-4E77C1240FB7}"/>
              </a:ext>
            </a:extLst>
          </p:cNvPr>
          <p:cNvSpPr/>
          <p:nvPr userDrawn="1"/>
        </p:nvSpPr>
        <p:spPr bwMode="auto">
          <a:xfrm>
            <a:off x="6616700" y="0"/>
            <a:ext cx="5575300" cy="6858000"/>
          </a:xfrm>
          <a:prstGeom prst="rect">
            <a:avLst/>
          </a:prstGeom>
          <a:solidFill>
            <a:schemeClr val="tx1"/>
          </a:soli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sp>
        <p:nvSpPr>
          <p:cNvPr id="2" name="Title 1"/>
          <p:cNvSpPr>
            <a:spLocks noGrp="1"/>
          </p:cNvSpPr>
          <p:nvPr>
            <p:ph type="ctrTitle" hasCustomPrompt="1"/>
          </p:nvPr>
        </p:nvSpPr>
        <p:spPr>
          <a:xfrm>
            <a:off x="2725912" y="1935103"/>
            <a:ext cx="9008888" cy="849463"/>
          </a:xfrm>
        </p:spPr>
        <p:txBody>
          <a:bodyPr wrap="square" lIns="0" tIns="91440" bIns="91440" anchor="ctr" anchorCtr="0">
            <a:noAutofit/>
          </a:bodyPr>
          <a:lstStyle>
            <a:lvl1pPr algn="l">
              <a:lnSpc>
                <a:spcPct val="90000"/>
              </a:lnSpc>
              <a:defRPr sz="4800" b="0">
                <a:solidFill>
                  <a:schemeClr val="bg1"/>
                </a:solidFill>
              </a:defRPr>
            </a:lvl1pPr>
          </a:lstStyle>
          <a:p>
            <a:r>
              <a:rPr lang="en-US" dirty="0"/>
              <a:t>Click to edit Master Title </a:t>
            </a:r>
          </a:p>
        </p:txBody>
      </p:sp>
      <p:sp>
        <p:nvSpPr>
          <p:cNvPr id="4" name="Rectangle 3">
            <a:extLst>
              <a:ext uri="{FF2B5EF4-FFF2-40B4-BE49-F238E27FC236}">
                <a16:creationId xmlns:a16="http://schemas.microsoft.com/office/drawing/2014/main" id="{AD9D78D6-1FAE-954B-B4EB-2489A0E1A902}"/>
              </a:ext>
            </a:extLst>
          </p:cNvPr>
          <p:cNvSpPr/>
          <p:nvPr userDrawn="1"/>
        </p:nvSpPr>
        <p:spPr bwMode="auto">
          <a:xfrm>
            <a:off x="0" y="6008539"/>
            <a:ext cx="12192000" cy="849462"/>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sp>
        <p:nvSpPr>
          <p:cNvPr id="3" name="Subtitle 2"/>
          <p:cNvSpPr>
            <a:spLocks noGrp="1"/>
          </p:cNvSpPr>
          <p:nvPr>
            <p:ph type="subTitle" idx="1"/>
          </p:nvPr>
        </p:nvSpPr>
        <p:spPr>
          <a:xfrm>
            <a:off x="2725912" y="4194285"/>
            <a:ext cx="9008888" cy="615553"/>
          </a:xfrm>
          <a:noFill/>
        </p:spPr>
        <p:txBody>
          <a:bodyPr wrap="square" lIns="0" tIns="91440" rIns="91440" bIns="91440" anchor="t" anchorCtr="0">
            <a:spAutoFit/>
          </a:bodyPr>
          <a:lstStyle>
            <a:lvl1pPr marL="0" indent="0" algn="l">
              <a:buNone/>
              <a:defRPr sz="2800" b="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a:extLst>
              <a:ext uri="{FF2B5EF4-FFF2-40B4-BE49-F238E27FC236}">
                <a16:creationId xmlns:a16="http://schemas.microsoft.com/office/drawing/2014/main" id="{7D8C6672-C73B-D64B-B172-C9B48A30EDE6}"/>
              </a:ext>
            </a:extLst>
          </p:cNvPr>
          <p:cNvPicPr>
            <a:picLocks noChangeAspect="1"/>
          </p:cNvPicPr>
          <p:nvPr userDrawn="1"/>
        </p:nvPicPr>
        <p:blipFill>
          <a:blip r:embed="rId2"/>
          <a:stretch>
            <a:fillRect/>
          </a:stretch>
        </p:blipFill>
        <p:spPr>
          <a:xfrm>
            <a:off x="2579522" y="434362"/>
            <a:ext cx="3736742" cy="1036276"/>
          </a:xfrm>
          <a:prstGeom prst="rect">
            <a:avLst/>
          </a:prstGeom>
        </p:spPr>
      </p:pic>
    </p:spTree>
    <p:extLst>
      <p:ext uri="{BB962C8B-B14F-4D97-AF65-F5344CB8AC3E}">
        <p14:creationId xmlns:p14="http://schemas.microsoft.com/office/powerpoint/2010/main" val="429087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Head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70DBE1-EE98-B043-AA0B-E5276A679A65}"/>
              </a:ext>
            </a:extLst>
          </p:cNvPr>
          <p:cNvGrpSpPr/>
          <p:nvPr userDrawn="1"/>
        </p:nvGrpSpPr>
        <p:grpSpPr>
          <a:xfrm flipH="1">
            <a:off x="-16844" y="-709121"/>
            <a:ext cx="11194432" cy="8276243"/>
            <a:chOff x="433952" y="-709121"/>
            <a:chExt cx="11194432" cy="8276243"/>
          </a:xfrm>
        </p:grpSpPr>
        <p:grpSp>
          <p:nvGrpSpPr>
            <p:cNvPr id="71" name="Group 70">
              <a:extLst>
                <a:ext uri="{FF2B5EF4-FFF2-40B4-BE49-F238E27FC236}">
                  <a16:creationId xmlns:a16="http://schemas.microsoft.com/office/drawing/2014/main" id="{DF409621-D24E-614D-83F0-5C0824279337}"/>
                </a:ext>
              </a:extLst>
            </p:cNvPr>
            <p:cNvGrpSpPr/>
            <p:nvPr userDrawn="1"/>
          </p:nvGrpSpPr>
          <p:grpSpPr>
            <a:xfrm>
              <a:off x="433952" y="-709121"/>
              <a:ext cx="8892677" cy="8276243"/>
              <a:chOff x="6422000" y="-449045"/>
              <a:chExt cx="7969638" cy="7417188"/>
            </a:xfrm>
          </p:grpSpPr>
          <p:sp>
            <p:nvSpPr>
              <p:cNvPr id="72" name="Snip Single Corner Rectangle 19">
                <a:extLst>
                  <a:ext uri="{FF2B5EF4-FFF2-40B4-BE49-F238E27FC236}">
                    <a16:creationId xmlns:a16="http://schemas.microsoft.com/office/drawing/2014/main" id="{1FC6F9B5-5E59-4444-9851-8ED4C85C6CBD}"/>
                  </a:ext>
                </a:extLst>
              </p:cNvPr>
              <p:cNvSpPr>
                <a:spLocks noChangeAspect="1"/>
              </p:cNvSpPr>
              <p:nvPr userDrawn="1"/>
            </p:nvSpPr>
            <p:spPr>
              <a:xfrm rot="14018263" flipH="1">
                <a:off x="64220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Snip Single Corner Rectangle 19">
                <a:extLst>
                  <a:ext uri="{FF2B5EF4-FFF2-40B4-BE49-F238E27FC236}">
                    <a16:creationId xmlns:a16="http://schemas.microsoft.com/office/drawing/2014/main" id="{52150B2C-2D09-D94B-ADE4-B5D81E7A0DAB}"/>
                  </a:ext>
                </a:extLst>
              </p:cNvPr>
              <p:cNvSpPr>
                <a:spLocks noChangeAspect="1"/>
              </p:cNvSpPr>
              <p:nvPr userDrawn="1"/>
            </p:nvSpPr>
            <p:spPr>
              <a:xfrm rot="14018263" flipH="1">
                <a:off x="66061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Snip Single Corner Rectangle 19">
                <a:extLst>
                  <a:ext uri="{FF2B5EF4-FFF2-40B4-BE49-F238E27FC236}">
                    <a16:creationId xmlns:a16="http://schemas.microsoft.com/office/drawing/2014/main" id="{F1B829DB-909B-7C43-A919-C03582ABF1A0}"/>
                  </a:ext>
                </a:extLst>
              </p:cNvPr>
              <p:cNvSpPr>
                <a:spLocks noChangeAspect="1"/>
              </p:cNvSpPr>
              <p:nvPr userDrawn="1"/>
            </p:nvSpPr>
            <p:spPr>
              <a:xfrm rot="14018263" flipH="1">
                <a:off x="67903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Snip Single Corner Rectangle 19">
                <a:extLst>
                  <a:ext uri="{FF2B5EF4-FFF2-40B4-BE49-F238E27FC236}">
                    <a16:creationId xmlns:a16="http://schemas.microsoft.com/office/drawing/2014/main" id="{1FB9ABE8-1C61-C440-9F6E-C41931275D24}"/>
                  </a:ext>
                </a:extLst>
              </p:cNvPr>
              <p:cNvSpPr>
                <a:spLocks noChangeAspect="1"/>
              </p:cNvSpPr>
              <p:nvPr userDrawn="1"/>
            </p:nvSpPr>
            <p:spPr>
              <a:xfrm rot="14018263" flipH="1">
                <a:off x="69744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Snip Single Corner Rectangle 19">
                <a:extLst>
                  <a:ext uri="{FF2B5EF4-FFF2-40B4-BE49-F238E27FC236}">
                    <a16:creationId xmlns:a16="http://schemas.microsoft.com/office/drawing/2014/main" id="{AE67A64F-59C6-1A47-8A4B-C2293AE27629}"/>
                  </a:ext>
                </a:extLst>
              </p:cNvPr>
              <p:cNvSpPr>
                <a:spLocks noChangeAspect="1"/>
              </p:cNvSpPr>
              <p:nvPr userDrawn="1"/>
            </p:nvSpPr>
            <p:spPr>
              <a:xfrm rot="14018263" flipH="1">
                <a:off x="7177770" y="-245725"/>
                <a:ext cx="7010548" cy="701054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Snip Single Corner Rectangle 19">
                <a:extLst>
                  <a:ext uri="{FF2B5EF4-FFF2-40B4-BE49-F238E27FC236}">
                    <a16:creationId xmlns:a16="http://schemas.microsoft.com/office/drawing/2014/main" id="{65287EC9-1EC0-8F46-9339-0C5CE5558032}"/>
                  </a:ext>
                </a:extLst>
              </p:cNvPr>
              <p:cNvSpPr>
                <a:spLocks noChangeAspect="1"/>
              </p:cNvSpPr>
              <p:nvPr userDrawn="1"/>
            </p:nvSpPr>
            <p:spPr>
              <a:xfrm rot="14018263" flipH="1">
                <a:off x="7177770" y="-245725"/>
                <a:ext cx="7010548" cy="701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a:extLst>
                <a:ext uri="{FF2B5EF4-FFF2-40B4-BE49-F238E27FC236}">
                  <a16:creationId xmlns:a16="http://schemas.microsoft.com/office/drawing/2014/main" id="{A9A86A94-8F02-7449-8539-168A9C3BFD90}"/>
                </a:ext>
              </a:extLst>
            </p:cNvPr>
            <p:cNvSpPr/>
            <p:nvPr userDrawn="1"/>
          </p:nvSpPr>
          <p:spPr bwMode="auto">
            <a:xfrm>
              <a:off x="6616701" y="0"/>
              <a:ext cx="5011683" cy="6858000"/>
            </a:xfrm>
            <a:prstGeom prst="rect">
              <a:avLst/>
            </a:prstGeom>
            <a:solidFill>
              <a:schemeClr val="tx1"/>
            </a:soli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grpSp>
      <p:sp>
        <p:nvSpPr>
          <p:cNvPr id="70" name="Rectangle 69">
            <a:extLst>
              <a:ext uri="{FF2B5EF4-FFF2-40B4-BE49-F238E27FC236}">
                <a16:creationId xmlns:a16="http://schemas.microsoft.com/office/drawing/2014/main" id="{C2474082-66F6-A34F-9490-E4A929F9B744}"/>
              </a:ext>
            </a:extLst>
          </p:cNvPr>
          <p:cNvSpPr/>
          <p:nvPr userDrawn="1"/>
        </p:nvSpPr>
        <p:spPr bwMode="auto">
          <a:xfrm>
            <a:off x="0" y="6008538"/>
            <a:ext cx="12192000" cy="849462"/>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sp>
        <p:nvSpPr>
          <p:cNvPr id="11" name="Subtitle 2"/>
          <p:cNvSpPr>
            <a:spLocks noGrp="1"/>
          </p:cNvSpPr>
          <p:nvPr>
            <p:ph type="subTitle" idx="1"/>
          </p:nvPr>
        </p:nvSpPr>
        <p:spPr>
          <a:xfrm>
            <a:off x="947071" y="3632764"/>
            <a:ext cx="8011191" cy="797560"/>
          </a:xfrm>
          <a:ln>
            <a:noFill/>
          </a:ln>
        </p:spPr>
        <p:txBody>
          <a:bodyPr anchor="t" anchorCtr="0"/>
          <a:lstStyle>
            <a:lvl1pPr marL="0" indent="0" algn="l">
              <a:buNone/>
              <a:defRPr sz="2800">
                <a:solidFill>
                  <a:schemeClr val="bg2">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userDrawn="1">
            <p:ph type="ctrTitle"/>
          </p:nvPr>
        </p:nvSpPr>
        <p:spPr>
          <a:xfrm>
            <a:off x="947071" y="1361648"/>
            <a:ext cx="8011191" cy="1851483"/>
          </a:xfrm>
          <a:ln>
            <a:noFill/>
          </a:ln>
        </p:spPr>
        <p:txBody>
          <a:bodyPr tIns="137160" bIns="0" anchor="t" anchorCtr="0"/>
          <a:lstStyle>
            <a:lvl1pPr algn="l">
              <a:lnSpc>
                <a:spcPct val="95000"/>
              </a:lnSpc>
              <a:defRPr sz="48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268416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Facylty Presenters List Only">
    <p:spTree>
      <p:nvGrpSpPr>
        <p:cNvPr id="1" name=""/>
        <p:cNvGrpSpPr/>
        <p:nvPr/>
      </p:nvGrpSpPr>
      <p:grpSpPr>
        <a:xfrm>
          <a:off x="0" y="0"/>
          <a:ext cx="0" cy="0"/>
          <a:chOff x="0" y="0"/>
          <a:chExt cx="0" cy="0"/>
        </a:xfrm>
      </p:grpSpPr>
      <p:sp>
        <p:nvSpPr>
          <p:cNvPr id="7" name="Picture 3" descr="shutterstock_14178088.jpg"/>
          <p:cNvSpPr>
            <a:spLocks noChangeAspect="1"/>
          </p:cNvSpPr>
          <p:nvPr userDrawn="1"/>
        </p:nvSpPr>
        <p:spPr bwMode="auto">
          <a:xfrm>
            <a:off x="0" y="0"/>
            <a:ext cx="12192000"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2" name="Title 1"/>
          <p:cNvSpPr>
            <a:spLocks noGrp="1"/>
          </p:cNvSpPr>
          <p:nvPr>
            <p:ph type="title"/>
          </p:nvPr>
        </p:nvSpPr>
        <p:spPr>
          <a:xfrm>
            <a:off x="914400" y="634964"/>
            <a:ext cx="10363200" cy="1260030"/>
          </a:xfrm>
          <a:noFill/>
          <a:ln>
            <a:noFill/>
          </a:ln>
        </p:spPr>
        <p:txBody>
          <a:bodyPr vert="horz" wrap="square" lIns="91440" tIns="0" rIns="91440" bIns="0" numCol="1" anchor="t" anchorCtr="0" compatLnSpc="1">
            <a:prstTxWarp prst="textNoShape">
              <a:avLst/>
            </a:prstTxWarp>
          </a:bodyPr>
          <a:lstStyle>
            <a:lvl1pPr algn="ctr">
              <a:defRPr lang="en-US" sz="4400" dirty="0">
                <a:solidFill>
                  <a:schemeClr val="bg2"/>
                </a:solidFill>
              </a:defRPr>
            </a:lvl1pPr>
          </a:lstStyle>
          <a:p>
            <a:pPr lvl="0" eaLnBrk="1" hangingPunct="1">
              <a:lnSpc>
                <a:spcPct val="90000"/>
              </a:lnSpc>
            </a:pPr>
            <a:r>
              <a:rPr lang="en-US"/>
              <a:t>Click to edit Master title style</a:t>
            </a:r>
            <a:endParaRPr lang="en-US" dirty="0"/>
          </a:p>
        </p:txBody>
      </p:sp>
      <p:sp>
        <p:nvSpPr>
          <p:cNvPr id="8" name="Text Placeholder 4"/>
          <p:cNvSpPr>
            <a:spLocks noGrp="1"/>
          </p:cNvSpPr>
          <p:nvPr>
            <p:ph type="body" sz="quarter" idx="11"/>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5" name="Text Placeholder 4"/>
          <p:cNvSpPr>
            <a:spLocks noGrp="1"/>
          </p:cNvSpPr>
          <p:nvPr>
            <p:ph type="body" sz="quarter" idx="10"/>
          </p:nvPr>
        </p:nvSpPr>
        <p:spPr>
          <a:xfrm>
            <a:off x="914400" y="1598719"/>
            <a:ext cx="10363200" cy="4367212"/>
          </a:xfrm>
        </p:spPr>
        <p:txBody>
          <a:bodyPr/>
          <a:lstStyle>
            <a:lvl1pPr marL="0" indent="0" algn="ctr">
              <a:spcBef>
                <a:spcPts val="1800"/>
              </a:spcBef>
              <a:buFontTx/>
              <a:buNone/>
              <a:defRPr sz="2400"/>
            </a:lvl1pPr>
            <a:lvl2pPr marL="527037" indent="0" algn="ctr">
              <a:buFontTx/>
              <a:buNone/>
              <a:defRPr/>
            </a:lvl2pPr>
            <a:lvl3pPr marL="1068891" indent="0" algn="ctr">
              <a:buFontTx/>
              <a:buNone/>
              <a:defRPr/>
            </a:lvl3pPr>
            <a:lvl4pPr marL="1595927" indent="0" algn="ctr">
              <a:buFontTx/>
              <a:buNone/>
              <a:defRPr/>
            </a:lvl4pPr>
            <a:lvl5pPr marL="2135663" indent="0" algn="ctr">
              <a:buFontTx/>
              <a:buNone/>
              <a:defRPr/>
            </a:lvl5pPr>
          </a:lstStyle>
          <a:p>
            <a:pPr lvl="0"/>
            <a:r>
              <a:rPr lang="en-US"/>
              <a:t>Click to edit Master text styles</a:t>
            </a:r>
          </a:p>
        </p:txBody>
      </p:sp>
      <p:sp>
        <p:nvSpPr>
          <p:cNvPr id="36" name="Rectangle 35">
            <a:extLst>
              <a:ext uri="{FF2B5EF4-FFF2-40B4-BE49-F238E27FC236}">
                <a16:creationId xmlns:a16="http://schemas.microsoft.com/office/drawing/2014/main" id="{BBD6C932-A8F3-FA48-A53B-95CBA180DF37}"/>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spTree>
    <p:extLst>
      <p:ext uri="{BB962C8B-B14F-4D97-AF65-F5344CB8AC3E}">
        <p14:creationId xmlns:p14="http://schemas.microsoft.com/office/powerpoint/2010/main" val="1222349057"/>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Title and Left 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l">
              <a:defRPr lang="en-US" dirty="0"/>
            </a:lvl1pPr>
          </a:lstStyle>
          <a:p>
            <a:pPr lvl="0" eaLnBrk="1" hangingPunct="1"/>
            <a:r>
              <a:rPr lang="en-US"/>
              <a:t>Click to edit Master title style</a:t>
            </a:r>
            <a:endParaRPr lang="en-US" dirty="0"/>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a:lnSpc>
                <a:spcPct val="90000"/>
              </a:lnSpc>
              <a:spcBef>
                <a:spcPts val="1200"/>
              </a:spcBef>
              <a:buClr>
                <a:schemeClr val="bg2"/>
              </a:buClr>
              <a:defRPr lang="en-US" dirty="0" smtClean="0"/>
            </a:lvl1pPr>
            <a:lvl2pPr>
              <a:lnSpc>
                <a:spcPct val="90000"/>
              </a:lnSpc>
              <a:spcBef>
                <a:spcPts val="1200"/>
              </a:spcBef>
              <a:buClr>
                <a:schemeClr val="bg2"/>
              </a:buClr>
              <a:defRPr lang="en-US" dirty="0" smtClean="0"/>
            </a:lvl2pPr>
            <a:lvl3pPr>
              <a:lnSpc>
                <a:spcPct val="90000"/>
              </a:lnSpc>
              <a:spcBef>
                <a:spcPts val="1200"/>
              </a:spcBef>
              <a:buClr>
                <a:schemeClr val="bg2"/>
              </a:buClr>
              <a:defRPr lang="en-US" dirty="0" smtClean="0"/>
            </a:lvl3pPr>
            <a:lvl4pPr>
              <a:lnSpc>
                <a:spcPct val="90000"/>
              </a:lnSpc>
              <a:spcBef>
                <a:spcPts val="1200"/>
              </a:spcBef>
              <a:buClr>
                <a:schemeClr val="bg2"/>
              </a:buClr>
              <a:defRPr lang="en-US" dirty="0" smtClean="0"/>
            </a:lvl4pPr>
            <a:lvl5pPr>
              <a:lnSpc>
                <a:spcPct val="90000"/>
              </a:lnSpc>
              <a:spcBef>
                <a:spcPts val="1200"/>
              </a:spcBef>
              <a:buClr>
                <a:schemeClr val="bg2"/>
              </a:buCl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dirty="0" smtClean="0"/>
            </a:lvl1pPr>
          </a:lstStyle>
          <a:p>
            <a:pPr lvl="0">
              <a:lnSpc>
                <a:spcPct val="90000"/>
              </a:lnSpc>
              <a:spcBef>
                <a:spcPts val="600"/>
              </a:spcBef>
              <a:buNone/>
            </a:pPr>
            <a:r>
              <a:rPr lang="en-US" dirty="0"/>
              <a:t>Click to edit Master text styles</a:t>
            </a:r>
          </a:p>
        </p:txBody>
      </p:sp>
      <p:sp>
        <p:nvSpPr>
          <p:cNvPr id="31" name="Rectangle 30">
            <a:extLst>
              <a:ext uri="{FF2B5EF4-FFF2-40B4-BE49-F238E27FC236}">
                <a16:creationId xmlns:a16="http://schemas.microsoft.com/office/drawing/2014/main" id="{63541BC4-3B75-A247-A349-F924A8DC2D5D}"/>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spTree>
    <p:extLst>
      <p:ext uri="{BB962C8B-B14F-4D97-AF65-F5344CB8AC3E}">
        <p14:creationId xmlns:p14="http://schemas.microsoft.com/office/powerpoint/2010/main" val="2343561602"/>
      </p:ext>
    </p:extLst>
  </p:cSld>
  <p:clrMapOvr>
    <a:masterClrMapping/>
  </p:clrMapOvr>
  <p:transition>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239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ARS Numbered slid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l">
              <a:defRPr lang="en-US" dirty="0"/>
            </a:lvl1pPr>
          </a:lstStyle>
          <a:p>
            <a:pPr lvl="0" eaLnBrk="1" hangingPunct="1"/>
            <a:r>
              <a:rPr lang="en-US"/>
              <a:t>Click to edit Master title style</a:t>
            </a:r>
            <a:endParaRPr lang="en-US" dirty="0"/>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marL="457200" indent="-457200">
              <a:lnSpc>
                <a:spcPct val="90000"/>
              </a:lnSpc>
              <a:spcBef>
                <a:spcPts val="1200"/>
              </a:spcBef>
              <a:buClr>
                <a:schemeClr val="bg2"/>
              </a:buClr>
              <a:buFont typeface="+mj-lt"/>
              <a:buAutoNum type="arabicPeriod"/>
              <a:tabLst/>
              <a:defRPr lang="en-US" sz="2800" dirty="0" smtClean="0"/>
            </a:lvl1pPr>
            <a:lvl2pPr marL="457200" indent="-457200">
              <a:lnSpc>
                <a:spcPct val="90000"/>
              </a:lnSpc>
              <a:spcBef>
                <a:spcPts val="1200"/>
              </a:spcBef>
              <a:buClr>
                <a:schemeClr val="bg2"/>
              </a:buClr>
              <a:tabLst/>
              <a:defRPr lang="en-US" sz="2800" dirty="0" smtClean="0"/>
            </a:lvl2pPr>
            <a:lvl3pPr marL="457200" indent="-457200">
              <a:lnSpc>
                <a:spcPct val="90000"/>
              </a:lnSpc>
              <a:spcBef>
                <a:spcPts val="1200"/>
              </a:spcBef>
              <a:buClrTx/>
              <a:tabLst/>
              <a:defRPr lang="en-US" sz="2800" dirty="0" smtClean="0"/>
            </a:lvl3pPr>
            <a:lvl4pPr marL="457200" indent="-457200">
              <a:lnSpc>
                <a:spcPct val="90000"/>
              </a:lnSpc>
              <a:spcBef>
                <a:spcPts val="1200"/>
              </a:spcBef>
              <a:buClrTx/>
              <a:tabLst/>
              <a:defRPr lang="en-US" sz="2800" dirty="0" smtClean="0"/>
            </a:lvl4pPr>
            <a:lvl5pPr>
              <a:lnSpc>
                <a:spcPct val="90000"/>
              </a:lnSpc>
              <a:spcBef>
                <a:spcPts val="1200"/>
              </a:spcBef>
              <a:buClrTx/>
              <a:defRPr lang="en-US" sz="2800" dirty="0"/>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31" name="Rectangle 30">
            <a:extLst>
              <a:ext uri="{FF2B5EF4-FFF2-40B4-BE49-F238E27FC236}">
                <a16:creationId xmlns:a16="http://schemas.microsoft.com/office/drawing/2014/main" id="{C543DA64-0619-8348-B6EC-22A078138BE2}"/>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sp>
        <p:nvSpPr>
          <p:cNvPr id="34" name="Snip Single Corner Rectangle 19">
            <a:extLst>
              <a:ext uri="{FF2B5EF4-FFF2-40B4-BE49-F238E27FC236}">
                <a16:creationId xmlns:a16="http://schemas.microsoft.com/office/drawing/2014/main" id="{279EC3FF-60AD-FA42-AD82-117AF2D74216}"/>
              </a:ext>
            </a:extLst>
          </p:cNvPr>
          <p:cNvSpPr>
            <a:spLocks noChangeAspect="1"/>
          </p:cNvSpPr>
          <p:nvPr userDrawn="1"/>
        </p:nvSpPr>
        <p:spPr>
          <a:xfrm rot="14018263" flipH="1">
            <a:off x="10828402"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nip Single Corner Rectangle 19">
            <a:extLst>
              <a:ext uri="{FF2B5EF4-FFF2-40B4-BE49-F238E27FC236}">
                <a16:creationId xmlns:a16="http://schemas.microsoft.com/office/drawing/2014/main" id="{7BCE56A3-9798-1D44-BAAB-03882ADA58A3}"/>
              </a:ext>
            </a:extLst>
          </p:cNvPr>
          <p:cNvSpPr>
            <a:spLocks noChangeAspect="1"/>
          </p:cNvSpPr>
          <p:nvPr userDrawn="1"/>
        </p:nvSpPr>
        <p:spPr>
          <a:xfrm rot="14018263" flipH="1">
            <a:off x="10867208"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nip Single Corner Rectangle 19">
            <a:extLst>
              <a:ext uri="{FF2B5EF4-FFF2-40B4-BE49-F238E27FC236}">
                <a16:creationId xmlns:a16="http://schemas.microsoft.com/office/drawing/2014/main" id="{077E214D-7460-8E4F-AB25-C4B2626F3DBF}"/>
              </a:ext>
            </a:extLst>
          </p:cNvPr>
          <p:cNvSpPr>
            <a:spLocks noChangeAspect="1"/>
          </p:cNvSpPr>
          <p:nvPr userDrawn="1"/>
        </p:nvSpPr>
        <p:spPr>
          <a:xfrm rot="14018263" flipH="1">
            <a:off x="10906014"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Snip Single Corner Rectangle 19">
            <a:extLst>
              <a:ext uri="{FF2B5EF4-FFF2-40B4-BE49-F238E27FC236}">
                <a16:creationId xmlns:a16="http://schemas.microsoft.com/office/drawing/2014/main" id="{8BF2F4E3-3D07-0A41-815A-8424D8BDAC19}"/>
              </a:ext>
            </a:extLst>
          </p:cNvPr>
          <p:cNvSpPr>
            <a:spLocks noChangeAspect="1"/>
          </p:cNvSpPr>
          <p:nvPr userDrawn="1"/>
        </p:nvSpPr>
        <p:spPr>
          <a:xfrm rot="14018263" flipH="1">
            <a:off x="10944820"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2398175"/>
      </p:ext>
    </p:extLst>
  </p:cSld>
  <p:clrMapOvr>
    <a:masterClrMapping/>
  </p:clrMapOvr>
  <p:transition>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Patient Cas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l">
              <a:defRPr lang="en-US" dirty="0"/>
            </a:lvl1pPr>
          </a:lstStyle>
          <a:p>
            <a:pPr lvl="0" eaLnBrk="1" hangingPunct="1"/>
            <a:r>
              <a:rPr lang="en-US"/>
              <a:t>Click to edit Master title style</a:t>
            </a:r>
            <a:endParaRPr lang="en-US" dirty="0"/>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a:lnSpc>
                <a:spcPct val="90000"/>
              </a:lnSpc>
              <a:spcBef>
                <a:spcPts val="1200"/>
              </a:spcBef>
              <a:buClr>
                <a:schemeClr val="bg2"/>
              </a:buClr>
              <a:defRPr lang="en-US" dirty="0" smtClean="0"/>
            </a:lvl1pPr>
            <a:lvl2pPr>
              <a:lnSpc>
                <a:spcPct val="90000"/>
              </a:lnSpc>
              <a:spcBef>
                <a:spcPts val="1200"/>
              </a:spcBef>
              <a:buClr>
                <a:schemeClr val="bg2"/>
              </a:buClr>
              <a:defRPr lang="en-US" dirty="0" smtClean="0"/>
            </a:lvl2pPr>
            <a:lvl3pPr>
              <a:lnSpc>
                <a:spcPct val="90000"/>
              </a:lnSpc>
              <a:spcBef>
                <a:spcPts val="1200"/>
              </a:spcBef>
              <a:buClr>
                <a:schemeClr val="bg2"/>
              </a:buClr>
              <a:defRPr lang="en-US" dirty="0" smtClean="0"/>
            </a:lvl3pPr>
            <a:lvl4pPr>
              <a:lnSpc>
                <a:spcPct val="90000"/>
              </a:lnSpc>
              <a:spcBef>
                <a:spcPts val="1200"/>
              </a:spcBef>
              <a:buClr>
                <a:schemeClr val="bg2"/>
              </a:buClr>
              <a:defRPr lang="en-US" dirty="0" smtClean="0"/>
            </a:lvl4pPr>
            <a:lvl5pPr>
              <a:lnSpc>
                <a:spcPct val="90000"/>
              </a:lnSpc>
              <a:spcBef>
                <a:spcPts val="1200"/>
              </a:spcBef>
              <a:buClr>
                <a:schemeClr val="bg2"/>
              </a:buCl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a:extLst>
              <a:ext uri="{FF2B5EF4-FFF2-40B4-BE49-F238E27FC236}">
                <a16:creationId xmlns:a16="http://schemas.microsoft.com/office/drawing/2014/main" id="{FCAD59A7-AE0A-0B42-B4AD-7FEB0F6A98C7}"/>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sp>
        <p:nvSpPr>
          <p:cNvPr id="41" name="Snip Single Corner Rectangle 19">
            <a:extLst>
              <a:ext uri="{FF2B5EF4-FFF2-40B4-BE49-F238E27FC236}">
                <a16:creationId xmlns:a16="http://schemas.microsoft.com/office/drawing/2014/main" id="{19ECC7AE-9778-BE40-9A42-8938C3D005E9}"/>
              </a:ext>
            </a:extLst>
          </p:cNvPr>
          <p:cNvSpPr>
            <a:spLocks noChangeAspect="1"/>
          </p:cNvSpPr>
          <p:nvPr userDrawn="1"/>
        </p:nvSpPr>
        <p:spPr>
          <a:xfrm rot="14018263" flipH="1">
            <a:off x="10828402"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nip Single Corner Rectangle 19">
            <a:extLst>
              <a:ext uri="{FF2B5EF4-FFF2-40B4-BE49-F238E27FC236}">
                <a16:creationId xmlns:a16="http://schemas.microsoft.com/office/drawing/2014/main" id="{4D45E93F-7E18-C443-84C5-2A396FEBA62A}"/>
              </a:ext>
            </a:extLst>
          </p:cNvPr>
          <p:cNvSpPr>
            <a:spLocks noChangeAspect="1"/>
          </p:cNvSpPr>
          <p:nvPr userDrawn="1"/>
        </p:nvSpPr>
        <p:spPr>
          <a:xfrm rot="14018263" flipH="1">
            <a:off x="10867208"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92959912"/>
      </p:ext>
    </p:extLst>
  </p:cSld>
  <p:clrMapOvr>
    <a:masterClrMapping/>
  </p:clrMapOvr>
  <p:transition>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For Centered text entry only">
    <p:spTree>
      <p:nvGrpSpPr>
        <p:cNvPr id="1" name=""/>
        <p:cNvGrpSpPr/>
        <p:nvPr/>
      </p:nvGrpSpPr>
      <p:grpSpPr>
        <a:xfrm>
          <a:off x="0" y="0"/>
          <a:ext cx="0" cy="0"/>
          <a:chOff x="0" y="0"/>
          <a:chExt cx="0" cy="0"/>
        </a:xfrm>
      </p:grpSpPr>
      <p:sp>
        <p:nvSpPr>
          <p:cNvPr id="7" name="Picture 3" descr="shutterstock_14178088.jpg"/>
          <p:cNvSpPr>
            <a:spLocks noChangeAspect="1"/>
          </p:cNvSpPr>
          <p:nvPr userDrawn="1"/>
        </p:nvSpPr>
        <p:spPr bwMode="auto">
          <a:xfrm>
            <a:off x="0" y="0"/>
            <a:ext cx="12192000"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dirty="0"/>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 xmlns:a14="http://schemas.microsoft.com/office/drawing/2010/main">
                <a:solidFill>
                  <a:srgbClr val="FFFFFF">
                    <a:alpha val="28000"/>
                  </a:srgbClr>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dirty="0"/>
          </a:p>
        </p:txBody>
      </p:sp>
      <p:sp>
        <p:nvSpPr>
          <p:cNvPr id="2" name="Title 1"/>
          <p:cNvSpPr>
            <a:spLocks noGrp="1"/>
          </p:cNvSpPr>
          <p:nvPr>
            <p:ph type="title"/>
          </p:nvPr>
        </p:nvSpPr>
        <p:spPr>
          <a:xfrm>
            <a:off x="914400" y="634508"/>
            <a:ext cx="10363200" cy="1260030"/>
          </a:xfrm>
          <a:noFill/>
          <a:ln>
            <a:noFill/>
          </a:ln>
        </p:spPr>
        <p:txBody>
          <a:bodyPr vert="horz" wrap="square" lIns="91440" tIns="0" rIns="91440" bIns="0" numCol="1" anchor="t" anchorCtr="0" compatLnSpc="1">
            <a:prstTxWarp prst="textNoShape">
              <a:avLst/>
            </a:prstTxWarp>
          </a:bodyPr>
          <a:lstStyle>
            <a:lvl1pPr algn="ctr">
              <a:defRPr lang="en-US" sz="4400" dirty="0">
                <a:solidFill>
                  <a:schemeClr val="bg2"/>
                </a:solidFill>
              </a:defRPr>
            </a:lvl1pPr>
          </a:lstStyle>
          <a:p>
            <a:pPr lvl="0" eaLnBrk="1" hangingPunct="1">
              <a:lnSpc>
                <a:spcPct val="90000"/>
              </a:lnSpc>
            </a:pPr>
            <a:r>
              <a:rPr lang="en-US" dirty="0"/>
              <a:t>Click to edit Master title style</a:t>
            </a:r>
          </a:p>
        </p:txBody>
      </p:sp>
      <p:sp>
        <p:nvSpPr>
          <p:cNvPr id="8" name="Text Placeholder 4"/>
          <p:cNvSpPr>
            <a:spLocks noGrp="1"/>
          </p:cNvSpPr>
          <p:nvPr>
            <p:ph type="body" sz="quarter" idx="11"/>
          </p:nvPr>
        </p:nvSpPr>
        <p:spPr>
          <a:xfrm>
            <a:off x="0" y="6544069"/>
            <a:ext cx="996696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5" name="Text Placeholder 4"/>
          <p:cNvSpPr>
            <a:spLocks noGrp="1"/>
          </p:cNvSpPr>
          <p:nvPr>
            <p:ph type="body" sz="quarter" idx="10"/>
          </p:nvPr>
        </p:nvSpPr>
        <p:spPr>
          <a:xfrm>
            <a:off x="914400" y="1560163"/>
            <a:ext cx="10363200" cy="4367212"/>
          </a:xfrm>
        </p:spPr>
        <p:txBody>
          <a:bodyPr/>
          <a:lstStyle>
            <a:lvl1pPr marL="0" indent="0" algn="ctr">
              <a:spcBef>
                <a:spcPts val="1500"/>
              </a:spcBef>
              <a:buFontTx/>
              <a:buNone/>
              <a:defRPr sz="2800"/>
            </a:lvl1pPr>
            <a:lvl2pPr marL="527037" indent="0" algn="ctr">
              <a:buFontTx/>
              <a:buNone/>
              <a:defRPr/>
            </a:lvl2pPr>
            <a:lvl3pPr marL="1068891" indent="0" algn="ctr">
              <a:buFontTx/>
              <a:buNone/>
              <a:defRPr/>
            </a:lvl3pPr>
            <a:lvl4pPr marL="1595927" indent="0" algn="ctr">
              <a:buFontTx/>
              <a:buNone/>
              <a:defRPr/>
            </a:lvl4pPr>
            <a:lvl5pPr marL="2135663" indent="0" algn="ctr">
              <a:buFontTx/>
              <a:buNone/>
              <a:defRPr/>
            </a:lvl5pPr>
          </a:lstStyle>
          <a:p>
            <a:pPr lvl="0"/>
            <a:r>
              <a:rPr lang="en-US"/>
              <a:t>Click to edit Master text styles</a:t>
            </a:r>
          </a:p>
        </p:txBody>
      </p:sp>
      <p:sp>
        <p:nvSpPr>
          <p:cNvPr id="56" name="Rectangle 55">
            <a:extLst>
              <a:ext uri="{FF2B5EF4-FFF2-40B4-BE49-F238E27FC236}">
                <a16:creationId xmlns:a16="http://schemas.microsoft.com/office/drawing/2014/main" id="{648D4E77-A95F-3545-89C2-BDCA43022117}"/>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spTree>
    <p:extLst>
      <p:ext uri="{BB962C8B-B14F-4D97-AF65-F5344CB8AC3E}">
        <p14:creationId xmlns:p14="http://schemas.microsoft.com/office/powerpoint/2010/main" val="1193668192"/>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0" y="6544069"/>
            <a:ext cx="996696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31" name="Rectangle 30">
            <a:extLst>
              <a:ext uri="{FF2B5EF4-FFF2-40B4-BE49-F238E27FC236}">
                <a16:creationId xmlns:a16="http://schemas.microsoft.com/office/drawing/2014/main" id="{D591B011-5AE7-D34C-800D-E1538B233130}"/>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dirty="0"/>
          </a:p>
        </p:txBody>
      </p:sp>
    </p:spTree>
    <p:extLst>
      <p:ext uri="{BB962C8B-B14F-4D97-AF65-F5344CB8AC3E}">
        <p14:creationId xmlns:p14="http://schemas.microsoft.com/office/powerpoint/2010/main" val="1027127639"/>
      </p:ext>
    </p:extLst>
  </p:cSld>
  <p:clrMapOvr>
    <a:masterClrMapping/>
  </p:clrMapOvr>
  <p:transition>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lors">
    <p:spTree>
      <p:nvGrpSpPr>
        <p:cNvPr id="1" name=""/>
        <p:cNvGrpSpPr/>
        <p:nvPr/>
      </p:nvGrpSpPr>
      <p:grpSpPr>
        <a:xfrm>
          <a:off x="0" y="0"/>
          <a:ext cx="0" cy="0"/>
          <a:chOff x="0" y="0"/>
          <a:chExt cx="0" cy="0"/>
        </a:xfrm>
      </p:grpSpPr>
      <p:sp>
        <p:nvSpPr>
          <p:cNvPr id="30" name="Picture 3" descr="shutterstock_14178088.jpg"/>
          <p:cNvSpPr>
            <a:spLocks noChangeAspect="1"/>
          </p:cNvSpPr>
          <p:nvPr userDrawn="1"/>
        </p:nvSpPr>
        <p:spPr bwMode="auto">
          <a:xfrm>
            <a:off x="0" y="1"/>
            <a:ext cx="12192000" cy="126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33"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dirty="0"/>
          </a:p>
        </p:txBody>
      </p:sp>
      <p:sp>
        <p:nvSpPr>
          <p:cNvPr id="5" name="Rectangle 5"/>
          <p:cNvSpPr>
            <a:spLocks noChangeArrowheads="1"/>
          </p:cNvSpPr>
          <p:nvPr/>
        </p:nvSpPr>
        <p:spPr bwMode="auto">
          <a:xfrm>
            <a:off x="920751" y="1600200"/>
            <a:ext cx="692149" cy="1828800"/>
          </a:xfrm>
          <a:prstGeom prst="rect">
            <a:avLst/>
          </a:prstGeom>
          <a:solidFill>
            <a:schemeClr val="bg1"/>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6" name="Rectangle 6"/>
          <p:cNvSpPr>
            <a:spLocks noChangeArrowheads="1"/>
          </p:cNvSpPr>
          <p:nvPr/>
        </p:nvSpPr>
        <p:spPr bwMode="auto">
          <a:xfrm>
            <a:off x="2677584" y="1600200"/>
            <a:ext cx="692149" cy="1828800"/>
          </a:xfrm>
          <a:prstGeom prst="rect">
            <a:avLst/>
          </a:prstGeom>
          <a:solidFill>
            <a:schemeClr val="bg2"/>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7" name="Rectangle 7"/>
          <p:cNvSpPr>
            <a:spLocks noChangeArrowheads="1"/>
          </p:cNvSpPr>
          <p:nvPr/>
        </p:nvSpPr>
        <p:spPr bwMode="auto">
          <a:xfrm>
            <a:off x="3558122" y="1600200"/>
            <a:ext cx="690033" cy="1828800"/>
          </a:xfrm>
          <a:prstGeom prst="rect">
            <a:avLst/>
          </a:prstGeom>
          <a:solidFill>
            <a:schemeClr val="tx2"/>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8" name="Rectangle 8"/>
          <p:cNvSpPr>
            <a:spLocks noChangeArrowheads="1"/>
          </p:cNvSpPr>
          <p:nvPr/>
        </p:nvSpPr>
        <p:spPr bwMode="auto">
          <a:xfrm>
            <a:off x="4436537" y="1600200"/>
            <a:ext cx="690033" cy="1828800"/>
          </a:xfrm>
          <a:prstGeom prst="rect">
            <a:avLst/>
          </a:prstGeom>
          <a:solidFill>
            <a:schemeClr val="accent1"/>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9" name="Rectangle 9"/>
          <p:cNvSpPr>
            <a:spLocks noChangeArrowheads="1"/>
          </p:cNvSpPr>
          <p:nvPr/>
        </p:nvSpPr>
        <p:spPr bwMode="auto">
          <a:xfrm>
            <a:off x="5314956" y="1600200"/>
            <a:ext cx="690033" cy="1828800"/>
          </a:xfrm>
          <a:prstGeom prst="rect">
            <a:avLst/>
          </a:prstGeom>
          <a:solidFill>
            <a:schemeClr val="accent2"/>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10" name="Rectangle 9"/>
          <p:cNvSpPr/>
          <p:nvPr/>
        </p:nvSpPr>
        <p:spPr bwMode="auto">
          <a:xfrm>
            <a:off x="6193372" y="1600200"/>
            <a:ext cx="690033" cy="18288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dirty="0"/>
          </a:p>
        </p:txBody>
      </p:sp>
      <p:sp>
        <p:nvSpPr>
          <p:cNvPr id="11" name="Rectangle 10"/>
          <p:cNvSpPr/>
          <p:nvPr/>
        </p:nvSpPr>
        <p:spPr bwMode="auto">
          <a:xfrm>
            <a:off x="7950205" y="1600200"/>
            <a:ext cx="692151" cy="1828800"/>
          </a:xfrm>
          <a:prstGeom prst="rect">
            <a:avLst/>
          </a:prstGeom>
          <a:solidFill>
            <a:schemeClr val="accent5"/>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dirty="0"/>
          </a:p>
        </p:txBody>
      </p:sp>
      <p:sp>
        <p:nvSpPr>
          <p:cNvPr id="12" name="Rectangle 11"/>
          <p:cNvSpPr/>
          <p:nvPr/>
        </p:nvSpPr>
        <p:spPr bwMode="auto">
          <a:xfrm>
            <a:off x="8828618" y="1600200"/>
            <a:ext cx="692149" cy="1828800"/>
          </a:xfrm>
          <a:prstGeom prst="rect">
            <a:avLst/>
          </a:prstGeom>
          <a:solidFill>
            <a:schemeClr val="accent6"/>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dirty="0"/>
          </a:p>
        </p:txBody>
      </p:sp>
      <p:sp>
        <p:nvSpPr>
          <p:cNvPr id="13" name="Rectangle 13"/>
          <p:cNvSpPr>
            <a:spLocks noChangeArrowheads="1"/>
          </p:cNvSpPr>
          <p:nvPr/>
        </p:nvSpPr>
        <p:spPr bwMode="auto">
          <a:xfrm>
            <a:off x="9707038" y="1600200"/>
            <a:ext cx="692151" cy="1828800"/>
          </a:xfrm>
          <a:prstGeom prst="rect">
            <a:avLst/>
          </a:prstGeom>
          <a:solidFill>
            <a:srgbClr val="005493"/>
          </a:solidFill>
          <a:ln w="9525">
            <a:solidFill>
              <a:schemeClr val="bg1"/>
            </a:solidFill>
            <a:round/>
            <a:headEnd/>
            <a:tailEnd/>
          </a:ln>
        </p:spPr>
        <p:txBody>
          <a:bodyPr lIns="0" tIns="0" rIns="0" bIns="0" anchor="ctr" anchorCtr="1"/>
          <a:lstStyle/>
          <a:p>
            <a:pPr>
              <a:lnSpc>
                <a:spcPct val="90000"/>
              </a:lnSpc>
            </a:pPr>
            <a:r>
              <a:rPr lang="en-US" sz="1000" dirty="0">
                <a:solidFill>
                  <a:schemeClr val="tx1"/>
                </a:solidFill>
              </a:rPr>
              <a:t>Hyperlink</a:t>
            </a:r>
          </a:p>
        </p:txBody>
      </p:sp>
      <p:sp>
        <p:nvSpPr>
          <p:cNvPr id="14" name="Rectangle 14"/>
          <p:cNvSpPr>
            <a:spLocks noChangeArrowheads="1"/>
          </p:cNvSpPr>
          <p:nvPr/>
        </p:nvSpPr>
        <p:spPr bwMode="auto">
          <a:xfrm>
            <a:off x="10587572" y="1600200"/>
            <a:ext cx="690033" cy="1828800"/>
          </a:xfrm>
          <a:prstGeom prst="rect">
            <a:avLst/>
          </a:prstGeom>
          <a:solidFill>
            <a:srgbClr val="A9A9A9"/>
          </a:solidFill>
          <a:ln w="9525">
            <a:solidFill>
              <a:schemeClr val="bg1"/>
            </a:solidFill>
            <a:round/>
            <a:headEnd/>
            <a:tailEnd/>
          </a:ln>
        </p:spPr>
        <p:txBody>
          <a:bodyPr lIns="0" tIns="0" rIns="0" bIns="0" anchor="ctr" anchorCtr="1"/>
          <a:lstStyle/>
          <a:p>
            <a:pPr>
              <a:lnSpc>
                <a:spcPct val="90000"/>
              </a:lnSpc>
            </a:pPr>
            <a:r>
              <a:rPr kumimoji="0" lang="en-US" sz="1000" b="1" i="0" u="none" strike="noStrike" kern="1200" cap="none" spc="0" normalizeH="0" baseline="0" noProof="0" dirty="0">
                <a:ln>
                  <a:noFill/>
                </a:ln>
                <a:solidFill>
                  <a:srgbClr val="FFFFFF"/>
                </a:solidFill>
                <a:effectLst/>
                <a:uLnTx/>
                <a:uFillTx/>
                <a:latin typeface="Arial" charset="0"/>
                <a:ea typeface="ＭＳ Ｐゴシック" charset="0"/>
              </a:rPr>
              <a:t>Followed</a:t>
            </a:r>
          </a:p>
          <a:p>
            <a:pPr>
              <a:lnSpc>
                <a:spcPct val="90000"/>
              </a:lnSpc>
            </a:pPr>
            <a:r>
              <a:rPr kumimoji="0" lang="en-US" sz="1000" b="1" i="0" u="none" strike="noStrike" kern="1200" cap="none" spc="0" normalizeH="0" baseline="0" noProof="0" dirty="0">
                <a:ln>
                  <a:noFill/>
                </a:ln>
                <a:solidFill>
                  <a:srgbClr val="FFFFFF"/>
                </a:solidFill>
                <a:effectLst/>
                <a:uLnTx/>
                <a:uFillTx/>
                <a:latin typeface="Arial" charset="0"/>
                <a:ea typeface="ＭＳ Ｐゴシック" charset="0"/>
              </a:rPr>
              <a:t>Hyperlink</a:t>
            </a:r>
            <a:endParaRPr lang="en-US" sz="2133" dirty="0"/>
          </a:p>
        </p:txBody>
      </p:sp>
      <p:sp>
        <p:nvSpPr>
          <p:cNvPr id="15" name="Rectangle 14"/>
          <p:cNvSpPr/>
          <p:nvPr/>
        </p:nvSpPr>
        <p:spPr bwMode="auto">
          <a:xfrm>
            <a:off x="7071789" y="1600200"/>
            <a:ext cx="690033" cy="1828800"/>
          </a:xfrm>
          <a:prstGeom prst="rect">
            <a:avLst/>
          </a:prstGeom>
          <a:solidFill>
            <a:schemeClr val="accent4"/>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dirty="0"/>
          </a:p>
        </p:txBody>
      </p:sp>
      <p:sp>
        <p:nvSpPr>
          <p:cNvPr id="16" name="Rectangle 16"/>
          <p:cNvSpPr>
            <a:spLocks noChangeArrowheads="1"/>
          </p:cNvSpPr>
          <p:nvPr/>
        </p:nvSpPr>
        <p:spPr bwMode="auto">
          <a:xfrm>
            <a:off x="1799171" y="1600200"/>
            <a:ext cx="692151" cy="1828800"/>
          </a:xfrm>
          <a:prstGeom prst="rect">
            <a:avLst/>
          </a:prstGeom>
          <a:solidFill>
            <a:schemeClr val="tx1"/>
          </a:solidFill>
          <a:ln w="9525">
            <a:solidFill>
              <a:schemeClr val="bg1"/>
            </a:solidFill>
            <a:round/>
            <a:headEnd/>
            <a:tailEnd/>
          </a:ln>
        </p:spPr>
        <p:txBody>
          <a:bodyPr lIns="0" tIns="0" rIns="0" bIns="0" anchor="ctr" anchorCtr="1"/>
          <a:lstStyle/>
          <a:p>
            <a:pPr>
              <a:lnSpc>
                <a:spcPct val="90000"/>
              </a:lnSpc>
            </a:pPr>
            <a:endParaRPr lang="en-US" sz="2133" dirty="0"/>
          </a:p>
        </p:txBody>
      </p:sp>
      <p:sp>
        <p:nvSpPr>
          <p:cNvPr id="18" name="Rectangle 5"/>
          <p:cNvSpPr>
            <a:spLocks noChangeArrowheads="1"/>
          </p:cNvSpPr>
          <p:nvPr/>
        </p:nvSpPr>
        <p:spPr bwMode="auto">
          <a:xfrm>
            <a:off x="920751" y="3827463"/>
            <a:ext cx="692149" cy="1828800"/>
          </a:xfrm>
          <a:prstGeom prst="rect">
            <a:avLst/>
          </a:prstGeom>
          <a:noFill/>
          <a:ln w="9525">
            <a:solidFill>
              <a:schemeClr val="bg1"/>
            </a:solidFill>
            <a:round/>
            <a:headEnd/>
            <a:tailEnd/>
          </a:ln>
        </p:spPr>
        <p:txBody>
          <a:bodyPr lIns="0" tIns="0" rIns="0" bIns="0" anchor="ctr" anchorCtr="1"/>
          <a:lstStyle/>
          <a:p>
            <a:pPr>
              <a:lnSpc>
                <a:spcPct val="90000"/>
              </a:lnSpc>
            </a:pPr>
            <a:endParaRPr lang="en-US" sz="2133" dirty="0"/>
          </a:p>
        </p:txBody>
      </p:sp>
      <p:sp>
        <p:nvSpPr>
          <p:cNvPr id="19" name="Rectangle 6"/>
          <p:cNvSpPr>
            <a:spLocks noChangeArrowheads="1"/>
          </p:cNvSpPr>
          <p:nvPr/>
        </p:nvSpPr>
        <p:spPr bwMode="auto">
          <a:xfrm>
            <a:off x="2677584" y="3827463"/>
            <a:ext cx="692149"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0" name="Rectangle 7"/>
          <p:cNvSpPr>
            <a:spLocks noChangeArrowheads="1"/>
          </p:cNvSpPr>
          <p:nvPr/>
        </p:nvSpPr>
        <p:spPr bwMode="auto">
          <a:xfrm>
            <a:off x="3558122"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1" name="Rectangle 8"/>
          <p:cNvSpPr>
            <a:spLocks noChangeArrowheads="1"/>
          </p:cNvSpPr>
          <p:nvPr/>
        </p:nvSpPr>
        <p:spPr bwMode="auto">
          <a:xfrm>
            <a:off x="4436537"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2" name="Rectangle 9"/>
          <p:cNvSpPr>
            <a:spLocks noChangeArrowheads="1"/>
          </p:cNvSpPr>
          <p:nvPr/>
        </p:nvSpPr>
        <p:spPr bwMode="auto">
          <a:xfrm>
            <a:off x="5314956"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3" name="Rectangle 23"/>
          <p:cNvSpPr>
            <a:spLocks noChangeArrowheads="1"/>
          </p:cNvSpPr>
          <p:nvPr/>
        </p:nvSpPr>
        <p:spPr bwMode="auto">
          <a:xfrm>
            <a:off x="6193372"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4" name="Rectangle 24"/>
          <p:cNvSpPr>
            <a:spLocks noChangeArrowheads="1"/>
          </p:cNvSpPr>
          <p:nvPr/>
        </p:nvSpPr>
        <p:spPr bwMode="auto">
          <a:xfrm>
            <a:off x="7950205" y="3827463"/>
            <a:ext cx="692151"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5" name="Rectangle 25"/>
          <p:cNvSpPr>
            <a:spLocks noChangeArrowheads="1"/>
          </p:cNvSpPr>
          <p:nvPr/>
        </p:nvSpPr>
        <p:spPr bwMode="auto">
          <a:xfrm>
            <a:off x="8828618" y="3827463"/>
            <a:ext cx="692149"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6" name="Rectangle 13"/>
          <p:cNvSpPr>
            <a:spLocks noChangeArrowheads="1"/>
          </p:cNvSpPr>
          <p:nvPr/>
        </p:nvSpPr>
        <p:spPr bwMode="auto">
          <a:xfrm>
            <a:off x="9707038" y="3827463"/>
            <a:ext cx="692151"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7" name="Rectangle 14"/>
          <p:cNvSpPr>
            <a:spLocks noChangeArrowheads="1"/>
          </p:cNvSpPr>
          <p:nvPr/>
        </p:nvSpPr>
        <p:spPr bwMode="auto">
          <a:xfrm>
            <a:off x="10587572"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8" name="Rectangle 28"/>
          <p:cNvSpPr>
            <a:spLocks noChangeArrowheads="1"/>
          </p:cNvSpPr>
          <p:nvPr/>
        </p:nvSpPr>
        <p:spPr bwMode="auto">
          <a:xfrm>
            <a:off x="7071789" y="3827463"/>
            <a:ext cx="690033"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29" name="Rectangle 16"/>
          <p:cNvSpPr>
            <a:spLocks noChangeArrowheads="1"/>
          </p:cNvSpPr>
          <p:nvPr/>
        </p:nvSpPr>
        <p:spPr bwMode="auto">
          <a:xfrm>
            <a:off x="1799171" y="3827463"/>
            <a:ext cx="692151" cy="1828800"/>
          </a:xfrm>
          <a:prstGeom prst="rect">
            <a:avLst/>
          </a:prstGeom>
          <a:noFill/>
          <a:ln w="9525">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nSpc>
                <a:spcPct val="90000"/>
              </a:lnSpc>
            </a:pPr>
            <a:endParaRPr lang="en-US" sz="2133" dirty="0"/>
          </a:p>
        </p:txBody>
      </p:sp>
      <p:sp>
        <p:nvSpPr>
          <p:cNvPr id="35" name="Title 1"/>
          <p:cNvSpPr>
            <a:spLocks noGrp="1"/>
          </p:cNvSpPr>
          <p:nvPr>
            <p:ph type="title" hasCustomPrompt="1"/>
          </p:nvPr>
        </p:nvSpPr>
        <p:spPr>
          <a:xfrm>
            <a:off x="914400" y="609600"/>
            <a:ext cx="10363200" cy="647700"/>
          </a:xfrm>
          <a:noFill/>
          <a:ln>
            <a:noFill/>
          </a:ln>
        </p:spPr>
        <p:txBody>
          <a:bodyPr vert="horz" wrap="square" lIns="0" tIns="0" rIns="0" bIns="0" numCol="1" anchor="t" anchorCtr="0" compatLnSpc="1">
            <a:prstTxWarp prst="textNoShape">
              <a:avLst/>
            </a:prstTxWarp>
          </a:bodyPr>
          <a:lstStyle>
            <a:lvl1pPr>
              <a:defRPr lang="en-US" dirty="0"/>
            </a:lvl1pPr>
          </a:lstStyle>
          <a:p>
            <a:pPr lvl="0" eaLnBrk="1" hangingPunct="1"/>
            <a:r>
              <a:rPr lang="en-US" dirty="0"/>
              <a:t>Colors</a:t>
            </a:r>
          </a:p>
        </p:txBody>
      </p:sp>
      <p:sp>
        <p:nvSpPr>
          <p:cNvPr id="31" name="Text Placeholder 4"/>
          <p:cNvSpPr>
            <a:spLocks noGrp="1"/>
          </p:cNvSpPr>
          <p:nvPr>
            <p:ph type="body" sz="quarter" idx="10"/>
          </p:nvPr>
        </p:nvSpPr>
        <p:spPr>
          <a:xfrm>
            <a:off x="0" y="6544069"/>
            <a:ext cx="1219200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Tree>
    <p:extLst>
      <p:ext uri="{BB962C8B-B14F-4D97-AF65-F5344CB8AC3E}">
        <p14:creationId xmlns:p14="http://schemas.microsoft.com/office/powerpoint/2010/main" val="104750281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9EA83-7DA5-E3C9-235B-84FDCC80F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748776-AFAD-CBB2-F0C4-384679921F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E68647-EC2B-1CE5-94B2-34F60B69138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A3D3D99-9B70-0748-AE59-148C9065C87D}" type="datetimeFigureOut">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5/14/26</a:t>
            </a:fld>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95BBB4AD-1630-170E-563E-8F778BA48EC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BE2E8D0-FB9C-12ED-FBA7-E917DF60E67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3C319A-74FF-0A4D-858F-32FBB68538DF}" type="slidenum">
              <a:rPr kumimoji="0" lang="en-US" sz="1800" b="0" i="0" u="none" strike="noStrike" kern="1200" cap="none" spc="0" normalizeH="0" baseline="0" noProof="0" smtClean="0">
                <a:ln>
                  <a:noFill/>
                </a:ln>
                <a:solidFill>
                  <a:srgbClr val="FFFFFF"/>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1927789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40496208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2596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23931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802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49617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019539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8624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9227764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018373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0294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308930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99276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83201465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86831128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241211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0572239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4224106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97421325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5/14/26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5920450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62176556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43183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4392330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93041812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6843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49906982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64378088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1901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50349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8910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45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22015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63287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47171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43132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16934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5316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21138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90295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467357-6250-497A-ADEC-89B49E25C4B4}" type="datetimeFigureOut">
              <a:rPr lang="en-US" smtClean="0">
                <a:solidFill>
                  <a:prstClr val="black">
                    <a:tint val="75000"/>
                  </a:prstClr>
                </a:solidFill>
              </a:rPr>
              <a:pPr/>
              <a:t>5/14/26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C24A81-7750-42D3-B21B-8D4E1D9C91E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5317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09" y="434477"/>
            <a:ext cx="10743624" cy="1228271"/>
          </a:xfrm>
        </p:spPr>
        <p:txBody>
          <a:bodyPr/>
          <a:lstStyle/>
          <a:p>
            <a:r>
              <a:rPr lang="en-US" dirty="0"/>
              <a:t>Click To Edit Master Title Style</a:t>
            </a:r>
          </a:p>
        </p:txBody>
      </p:sp>
      <p:sp>
        <p:nvSpPr>
          <p:cNvPr id="3" name="Content Placeholder 2"/>
          <p:cNvSpPr>
            <a:spLocks noGrp="1"/>
          </p:cNvSpPr>
          <p:nvPr>
            <p:ph idx="1"/>
          </p:nvPr>
        </p:nvSpPr>
        <p:spPr>
          <a:xfrm>
            <a:off x="674034" y="1898655"/>
            <a:ext cx="10729577" cy="4396829"/>
          </a:xfrm>
        </p:spPr>
        <p:txBody>
          <a:bodyPr/>
          <a:lstStyle>
            <a:lvl1pPr marL="195263" indent="-195263">
              <a:lnSpc>
                <a:spcPct val="90000"/>
              </a:lnSpc>
              <a:spcBef>
                <a:spcPts val="0"/>
              </a:spcBef>
              <a:spcAft>
                <a:spcPts val="1800"/>
              </a:spcAft>
              <a:defRPr sz="2800"/>
            </a:lvl1pPr>
            <a:lvl2pPr marL="628650" indent="-287338">
              <a:lnSpc>
                <a:spcPct val="90000"/>
              </a:lnSpc>
              <a:spcBef>
                <a:spcPts val="0"/>
              </a:spcBef>
              <a:spcAft>
                <a:spcPts val="1800"/>
              </a:spcAft>
              <a:defRPr sz="2600"/>
            </a:lvl2pPr>
            <a:lvl3pPr marL="914400" indent="-230188">
              <a:lnSpc>
                <a:spcPct val="90000"/>
              </a:lnSpc>
              <a:spcBef>
                <a:spcPts val="0"/>
              </a:spcBef>
              <a:spcAft>
                <a:spcPts val="1800"/>
              </a:spcAft>
              <a:defRPr/>
            </a:lvl3pPr>
            <a:lvl4pPr marL="1255713" indent="-285750">
              <a:lnSpc>
                <a:spcPct val="90000"/>
              </a:lnSpc>
              <a:spcBef>
                <a:spcPts val="0"/>
              </a:spcBef>
              <a:spcAft>
                <a:spcPts val="1800"/>
              </a:spcAft>
              <a:defRPr sz="2200"/>
            </a:lvl4pPr>
            <a:lvl5pPr marL="1543050" indent="-231775">
              <a:lnSpc>
                <a:spcPct val="90000"/>
              </a:lnSpc>
              <a:spcBef>
                <a:spcPts val="0"/>
              </a:spcBef>
              <a:spcAft>
                <a:spcPts val="1800"/>
              </a:spcAft>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12"/>
          <p:cNvSpPr>
            <a:spLocks noGrp="1"/>
          </p:cNvSpPr>
          <p:nvPr>
            <p:ph sz="quarter" idx="10"/>
          </p:nvPr>
        </p:nvSpPr>
        <p:spPr>
          <a:xfrm>
            <a:off x="678637" y="6384577"/>
            <a:ext cx="10720361" cy="306388"/>
          </a:xfrm>
          <a:prstGeom prst="rect">
            <a:avLst/>
          </a:prstGeom>
        </p:spPr>
        <p:txBody>
          <a:bodyPr anchor="b"/>
          <a:lstStyle>
            <a:lvl1pPr marL="0" indent="0">
              <a:lnSpc>
                <a:spcPct val="90000"/>
              </a:lnSpc>
              <a:spcAft>
                <a:spcPts val="0"/>
              </a:spcAft>
              <a:buNone/>
              <a:defRPr sz="1200" b="1">
                <a:solidFill>
                  <a:srgbClr val="FFFFFF"/>
                </a:solidFill>
                <a:latin typeface="+mj-lt"/>
              </a:defRPr>
            </a:lvl1pPr>
          </a:lstStyle>
          <a:p>
            <a:pPr lvl="0"/>
            <a:r>
              <a:rPr lang="en-US"/>
              <a:t>Click to edit Master text styles</a:t>
            </a:r>
          </a:p>
        </p:txBody>
      </p:sp>
    </p:spTree>
    <p:extLst>
      <p:ext uri="{BB962C8B-B14F-4D97-AF65-F5344CB8AC3E}">
        <p14:creationId xmlns:p14="http://schemas.microsoft.com/office/powerpoint/2010/main" val="1575807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8E262-CECF-E33C-D0C9-4D64FA67B2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5F994C-63DF-62D5-C710-94F1E938FE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23B839-3579-7627-28E0-E5B389DFAA88}"/>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5" name="Footer Placeholder 4">
            <a:extLst>
              <a:ext uri="{FF2B5EF4-FFF2-40B4-BE49-F238E27FC236}">
                <a16:creationId xmlns:a16="http://schemas.microsoft.com/office/drawing/2014/main" id="{48B9946F-13A7-F3A1-3339-EAE4D8BAA5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D7D7E9-2EE1-7F4D-878B-9D5D1FBF3669}"/>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37106374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685C8-462B-BEC3-87CC-6C202EFBAF83}"/>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CCC3F14-55FF-BC56-CD13-2EE03856BE34}"/>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588CFE-A957-430D-7016-85E4ABFBD0A7}"/>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5" name="Footer Placeholder 4">
            <a:extLst>
              <a:ext uri="{FF2B5EF4-FFF2-40B4-BE49-F238E27FC236}">
                <a16:creationId xmlns:a16="http://schemas.microsoft.com/office/drawing/2014/main" id="{274DAC9F-01A3-BDE0-43E2-B260BF2B9A8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DEED24-5718-9891-A0D5-0F792CC2AFC5}"/>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17794997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15ED3-0ADB-A9BE-E733-5B4A8FFD94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31EC48-B9D4-7AFD-38B0-36DC5D614E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E4E982-DEF4-BE89-5AB0-9DBF69CE42E1}"/>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5" name="Footer Placeholder 4">
            <a:extLst>
              <a:ext uri="{FF2B5EF4-FFF2-40B4-BE49-F238E27FC236}">
                <a16:creationId xmlns:a16="http://schemas.microsoft.com/office/drawing/2014/main" id="{20895AB8-4D03-79D7-E92F-9705D7AFB2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8CCC8B5-7D05-478A-9F4F-E2EFB50A0C15}"/>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21815188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048E-32E0-24D9-1A62-2653048FEB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09F23D-D595-39BF-0702-C23CE741AD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CA223-7E70-102D-5713-609F8F67AFF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D8AFF1-7258-9A16-B3B7-6E492B9C714B}"/>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6" name="Footer Placeholder 5">
            <a:extLst>
              <a:ext uri="{FF2B5EF4-FFF2-40B4-BE49-F238E27FC236}">
                <a16:creationId xmlns:a16="http://schemas.microsoft.com/office/drawing/2014/main" id="{D9F5E389-547B-C47E-9BDF-891F04C762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FEE151-3918-00F6-A344-FBB959474056}"/>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1433981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6B85E-61F6-6D9D-FDD9-6B7005438E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68747D-620D-DB94-6B9D-121D760DD3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66679F-C690-4396-E4E7-2FFE854069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4A887-6A6E-E749-4124-1369B8E0E7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A5FDDF-5611-5540-D4A4-135F52D8B8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799470-02B3-ADE6-639E-66FDCEA6F9A4}"/>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8" name="Footer Placeholder 7">
            <a:extLst>
              <a:ext uri="{FF2B5EF4-FFF2-40B4-BE49-F238E27FC236}">
                <a16:creationId xmlns:a16="http://schemas.microsoft.com/office/drawing/2014/main" id="{44B320E7-FCC3-C7F7-6029-73762964CD5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EA8D8FD-C522-50F1-D72A-346FDF76698B}"/>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297674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6817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C3847-61DE-01BA-E1E5-42A1299414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464EC7-C818-D5A5-BF95-5AC02816D02A}"/>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4" name="Footer Placeholder 3">
            <a:extLst>
              <a:ext uri="{FF2B5EF4-FFF2-40B4-BE49-F238E27FC236}">
                <a16:creationId xmlns:a16="http://schemas.microsoft.com/office/drawing/2014/main" id="{278007CB-870B-462F-451A-08E00C5B2FB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718EB8-390E-44A2-40DA-48B942A7D1F4}"/>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9803646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2CA316-68D8-7D09-AB52-68ADCCA412D1}"/>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3" name="Footer Placeholder 2">
            <a:extLst>
              <a:ext uri="{FF2B5EF4-FFF2-40B4-BE49-F238E27FC236}">
                <a16:creationId xmlns:a16="http://schemas.microsoft.com/office/drawing/2014/main" id="{E7FACE09-BA23-939F-A3D1-A853E3476D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84C25AD-5E8C-6275-0F87-6980C57B5D43}"/>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28636457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DDE43-B95C-FF9F-6E3A-A22792DBB6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8EB14B-FEF4-012A-D0AD-35F7F95214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CD135C-F9A5-C846-D94D-4147F7CF0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5A395E-A933-B915-DB27-51DDC9116854}"/>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6" name="Footer Placeholder 5">
            <a:extLst>
              <a:ext uri="{FF2B5EF4-FFF2-40B4-BE49-F238E27FC236}">
                <a16:creationId xmlns:a16="http://schemas.microsoft.com/office/drawing/2014/main" id="{BE24DA51-BDA4-E9B8-6731-2B9B98C10D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E0C838E-2E61-BE15-082F-19349282DF61}"/>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26143420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CBC91-F211-6F94-B7B2-A8F9FF4805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F4ABBB-14E1-469C-8BA0-DCBAA453D2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6768A8-57C4-165D-06D2-AD4D48195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06CC9-CAD7-C07C-78C6-AAF6A0F40956}"/>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6" name="Footer Placeholder 5">
            <a:extLst>
              <a:ext uri="{FF2B5EF4-FFF2-40B4-BE49-F238E27FC236}">
                <a16:creationId xmlns:a16="http://schemas.microsoft.com/office/drawing/2014/main" id="{05287BFF-5F42-F87D-6050-D6BB68021B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02483E-A6B9-E337-7D20-4B4FE49F6141}"/>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3484244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C9C6-B9A9-CFA9-C5FB-C50EC7D8E8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11CFFF-92F3-73A1-2A96-FC2D38746F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9F52D-83EE-AAC0-616E-A85019BB8EB1}"/>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5" name="Footer Placeholder 4">
            <a:extLst>
              <a:ext uri="{FF2B5EF4-FFF2-40B4-BE49-F238E27FC236}">
                <a16:creationId xmlns:a16="http://schemas.microsoft.com/office/drawing/2014/main" id="{1C10ACB8-2F0C-EFA6-0E6B-D13E3795EDA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31270B-095E-F72E-7ED0-6FB0EFA6EFBB}"/>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32892404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6036A5-BC07-E962-AD3C-1356557305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4FB83E2-F6E6-6D91-CEA9-47767436C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4F3B5-ECE2-D272-B737-9157A419B164}"/>
              </a:ext>
            </a:extLst>
          </p:cNvPr>
          <p:cNvSpPr>
            <a:spLocks noGrp="1"/>
          </p:cNvSpPr>
          <p:nvPr>
            <p:ph type="dt" sz="half" idx="10"/>
          </p:nvPr>
        </p:nvSpPr>
        <p:spPr/>
        <p:txBody>
          <a:bodyPr/>
          <a:lstStyle/>
          <a:p>
            <a:fld id="{E58D1D8C-C160-4040-B904-378C79083381}" type="datetimeFigureOut">
              <a:rPr lang="en-US" smtClean="0"/>
              <a:t>5/14/26</a:t>
            </a:fld>
            <a:endParaRPr lang="en-US" dirty="0"/>
          </a:p>
        </p:txBody>
      </p:sp>
      <p:sp>
        <p:nvSpPr>
          <p:cNvPr id="5" name="Footer Placeholder 4">
            <a:extLst>
              <a:ext uri="{FF2B5EF4-FFF2-40B4-BE49-F238E27FC236}">
                <a16:creationId xmlns:a16="http://schemas.microsoft.com/office/drawing/2014/main" id="{BC806712-BDF7-9782-064D-7E9A79C4568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687781-8469-CDEA-0BB4-EB8683AB3089}"/>
              </a:ext>
            </a:extLst>
          </p:cNvPr>
          <p:cNvSpPr>
            <a:spLocks noGrp="1"/>
          </p:cNvSpPr>
          <p:nvPr>
            <p:ph type="sldNum" sz="quarter" idx="12"/>
          </p:nvPr>
        </p:nvSpPr>
        <p:spPr/>
        <p:txBody>
          <a:bodyPr/>
          <a:lstStyle/>
          <a:p>
            <a:fld id="{F913A114-1906-F14B-9334-F08509ACF36A}" type="slidenum">
              <a:rPr lang="en-US" smtClean="0"/>
              <a:t>‹#›</a:t>
            </a:fld>
            <a:endParaRPr lang="en-US" dirty="0"/>
          </a:p>
        </p:txBody>
      </p:sp>
    </p:spTree>
    <p:extLst>
      <p:ext uri="{BB962C8B-B14F-4D97-AF65-F5344CB8AC3E}">
        <p14:creationId xmlns:p14="http://schemas.microsoft.com/office/powerpoint/2010/main" val="19219768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cSld name="Title slide ">
    <p:bg>
      <p:bgPr>
        <a:solidFill>
          <a:srgbClr val="B0E3E2"/>
        </a:solidFill>
        <a:effectLst/>
      </p:bgPr>
    </p:bg>
    <p:spTree>
      <p:nvGrpSpPr>
        <p:cNvPr id="1" name=""/>
        <p:cNvGrpSpPr/>
        <p:nvPr/>
      </p:nvGrpSpPr>
      <p:grpSpPr>
        <a:xfrm>
          <a:off x="0" y="0"/>
          <a:ext cx="0" cy="0"/>
          <a:chOff x="0" y="0"/>
          <a:chExt cx="0" cy="0"/>
        </a:xfrm>
      </p:grpSpPr>
      <p:sp>
        <p:nvSpPr>
          <p:cNvPr id="12" name="Click to edit title"/>
          <p:cNvSpPr txBox="1">
            <a:spLocks noGrp="1"/>
          </p:cNvSpPr>
          <p:nvPr>
            <p:ph type="title" hasCustomPrompt="1"/>
          </p:nvPr>
        </p:nvSpPr>
        <p:spPr>
          <a:xfrm>
            <a:off x="1106423" y="2446638"/>
            <a:ext cx="9522782" cy="1260683"/>
          </a:xfrm>
          <a:prstGeom prst="rect">
            <a:avLst/>
          </a:prstGeom>
        </p:spPr>
        <p:txBody>
          <a:bodyPr anchor="b"/>
          <a:lstStyle>
            <a:lvl1pPr>
              <a:defRPr sz="5906"/>
            </a:lvl1pPr>
          </a:lstStyle>
          <a:p>
            <a:r>
              <a:t>Click to edit title</a:t>
            </a:r>
          </a:p>
        </p:txBody>
      </p:sp>
      <p:sp>
        <p:nvSpPr>
          <p:cNvPr id="13" name="Body Level One…"/>
          <p:cNvSpPr txBox="1">
            <a:spLocks noGrp="1"/>
          </p:cNvSpPr>
          <p:nvPr>
            <p:ph type="body" sz="quarter" idx="1" hasCustomPrompt="1"/>
          </p:nvPr>
        </p:nvSpPr>
        <p:spPr>
          <a:xfrm>
            <a:off x="1106423" y="3770687"/>
            <a:ext cx="9522782" cy="552916"/>
          </a:xfrm>
          <a:prstGeom prst="rect">
            <a:avLst/>
          </a:prstGeom>
        </p:spPr>
        <p:txBody>
          <a:bodyPr/>
          <a:lstStyle>
            <a:lvl1pPr>
              <a:defRPr sz="2391"/>
            </a:lvl1pPr>
            <a:lvl2pPr marL="0" indent="321457">
              <a:buSzTx/>
              <a:buNone/>
              <a:defRPr sz="2391"/>
            </a:lvl2pPr>
            <a:lvl3pPr marL="0" indent="642915">
              <a:buSzTx/>
              <a:buNone/>
              <a:defRPr sz="2391"/>
            </a:lvl3pPr>
            <a:lvl4pPr marL="0" indent="964372">
              <a:buSzTx/>
              <a:buNone/>
              <a:defRPr sz="2391"/>
            </a:lvl4pPr>
            <a:lvl5pPr marL="0" indent="1285829">
              <a:buSzTx/>
              <a:buNone/>
              <a:defRPr sz="2391"/>
            </a:lvl5pPr>
          </a:lstStyle>
          <a:p>
            <a:r>
              <a:t>Presenter or subtitle goes here</a:t>
            </a:r>
          </a:p>
          <a:p>
            <a:pPr lvl="1"/>
            <a:endParaRPr/>
          </a:p>
          <a:p>
            <a:pPr lvl="2"/>
            <a:endParaRPr/>
          </a:p>
          <a:p>
            <a:pPr lvl="3"/>
            <a:endParaRPr/>
          </a:p>
          <a:p>
            <a:pPr lvl="4"/>
            <a:endParaRPr/>
          </a:p>
        </p:txBody>
      </p:sp>
      <p:sp>
        <p:nvSpPr>
          <p:cNvPr id="14" name="Text Placeholder 3"/>
          <p:cNvSpPr>
            <a:spLocks noGrp="1"/>
          </p:cNvSpPr>
          <p:nvPr>
            <p:ph type="body" sz="quarter" idx="21" hasCustomPrompt="1"/>
          </p:nvPr>
        </p:nvSpPr>
        <p:spPr>
          <a:xfrm>
            <a:off x="1106424" y="5594395"/>
            <a:ext cx="1832219" cy="182512"/>
          </a:xfrm>
          <a:prstGeom prst="rect">
            <a:avLst/>
          </a:prstGeom>
        </p:spPr>
        <p:txBody>
          <a:bodyPr/>
          <a:lstStyle>
            <a:lvl1pPr>
              <a:defRPr sz="1266"/>
            </a:lvl1pPr>
          </a:lstStyle>
          <a:p>
            <a:r>
              <a:t>Month, year</a:t>
            </a:r>
          </a:p>
        </p:txBody>
      </p:sp>
      <p:sp>
        <p:nvSpPr>
          <p:cNvPr id="15" name="Rectangle 3"/>
          <p:cNvSpPr/>
          <p:nvPr/>
        </p:nvSpPr>
        <p:spPr>
          <a:xfrm>
            <a:off x="0"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266"/>
          </a:p>
        </p:txBody>
      </p:sp>
      <p:sp>
        <p:nvSpPr>
          <p:cNvPr id="16" name="Rectangle 6"/>
          <p:cNvSpPr/>
          <p:nvPr/>
        </p:nvSpPr>
        <p:spPr>
          <a:xfrm>
            <a:off x="11817096"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266"/>
          </a:p>
        </p:txBody>
      </p:sp>
      <p:pic>
        <p:nvPicPr>
          <p:cNvPr id="17" name="Graphic 9" descr="Graphic 9"/>
          <p:cNvPicPr>
            <a:picLocks noChangeAspect="1"/>
          </p:cNvPicPr>
          <p:nvPr/>
        </p:nvPicPr>
        <p:blipFill>
          <a:blip r:embed="rId2"/>
          <a:stretch>
            <a:fillRect/>
          </a:stretch>
        </p:blipFill>
        <p:spPr>
          <a:xfrm>
            <a:off x="1106424" y="1334201"/>
            <a:ext cx="3172964" cy="329971"/>
          </a:xfrm>
          <a:prstGeom prst="rect">
            <a:avLst/>
          </a:prstGeom>
          <a:ln w="12700">
            <a:miter lim="400000"/>
          </a:ln>
        </p:spPr>
      </p:pic>
      <p:sp>
        <p:nvSpPr>
          <p:cNvPr id="18" name="01"/>
          <p:cNvSpPr txBox="1">
            <a:spLocks noGrp="1"/>
          </p:cNvSpPr>
          <p:nvPr>
            <p:ph type="sldNum" sz="quarter" idx="2"/>
          </p:nvPr>
        </p:nvSpPr>
        <p:spPr>
          <a:xfrm>
            <a:off x="8462785" y="5488708"/>
            <a:ext cx="274817" cy="271611"/>
          </a:xfrm>
          <a:prstGeom prst="rect">
            <a:avLst/>
          </a:prstGeom>
        </p:spPr>
        <p:txBody>
          <a:bodyPr lIns="48767" tIns="48767" rIns="48767" bIns="48767" anchor="ctr"/>
          <a:lstStyle>
            <a:lvl1pPr>
              <a:defRPr sz="1125"/>
            </a:lvl1pPr>
          </a:lstStyle>
          <a:p>
            <a:fld id="{86CB4B4D-7CA3-9044-876B-883B54F8677D}" type="slidenum">
              <a:t>‹#›</a:t>
            </a:fld>
            <a:endParaRPr/>
          </a:p>
        </p:txBody>
      </p:sp>
    </p:spTree>
    <p:extLst>
      <p:ext uri="{BB962C8B-B14F-4D97-AF65-F5344CB8AC3E}">
        <p14:creationId xmlns:p14="http://schemas.microsoft.com/office/powerpoint/2010/main" val="1700083951"/>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cSld name="Title slide ">
    <p:bg>
      <p:bgPr>
        <a:solidFill>
          <a:srgbClr val="B0E3E2"/>
        </a:solidFill>
        <a:effectLst/>
      </p:bgPr>
    </p:bg>
    <p:spTree>
      <p:nvGrpSpPr>
        <p:cNvPr id="1" name=""/>
        <p:cNvGrpSpPr/>
        <p:nvPr/>
      </p:nvGrpSpPr>
      <p:grpSpPr>
        <a:xfrm>
          <a:off x="0" y="0"/>
          <a:ext cx="0" cy="0"/>
          <a:chOff x="0" y="0"/>
          <a:chExt cx="0" cy="0"/>
        </a:xfrm>
      </p:grpSpPr>
      <p:sp>
        <p:nvSpPr>
          <p:cNvPr id="12" name="Click to edit title"/>
          <p:cNvSpPr txBox="1">
            <a:spLocks noGrp="1"/>
          </p:cNvSpPr>
          <p:nvPr>
            <p:ph type="title" hasCustomPrompt="1"/>
          </p:nvPr>
        </p:nvSpPr>
        <p:spPr>
          <a:xfrm>
            <a:off x="1106423" y="2446638"/>
            <a:ext cx="9522782" cy="1260683"/>
          </a:xfrm>
          <a:prstGeom prst="rect">
            <a:avLst/>
          </a:prstGeom>
        </p:spPr>
        <p:txBody>
          <a:bodyPr anchor="b"/>
          <a:lstStyle>
            <a:lvl1pPr>
              <a:defRPr sz="5906"/>
            </a:lvl1pPr>
          </a:lstStyle>
          <a:p>
            <a:r>
              <a:t>Click to edit title</a:t>
            </a:r>
          </a:p>
        </p:txBody>
      </p:sp>
      <p:sp>
        <p:nvSpPr>
          <p:cNvPr id="13" name="Body Level One…"/>
          <p:cNvSpPr txBox="1">
            <a:spLocks noGrp="1"/>
          </p:cNvSpPr>
          <p:nvPr>
            <p:ph type="body" sz="quarter" idx="1" hasCustomPrompt="1"/>
          </p:nvPr>
        </p:nvSpPr>
        <p:spPr>
          <a:xfrm>
            <a:off x="1106423" y="3770687"/>
            <a:ext cx="9522782" cy="552916"/>
          </a:xfrm>
          <a:prstGeom prst="rect">
            <a:avLst/>
          </a:prstGeom>
        </p:spPr>
        <p:txBody>
          <a:bodyPr/>
          <a:lstStyle>
            <a:lvl1pPr>
              <a:defRPr sz="2391"/>
            </a:lvl1pPr>
            <a:lvl2pPr marL="0" indent="321457">
              <a:buSzTx/>
              <a:buNone/>
              <a:defRPr sz="2391"/>
            </a:lvl2pPr>
            <a:lvl3pPr marL="0" indent="642915">
              <a:buSzTx/>
              <a:buNone/>
              <a:defRPr sz="2391"/>
            </a:lvl3pPr>
            <a:lvl4pPr marL="0" indent="964372">
              <a:buSzTx/>
              <a:buNone/>
              <a:defRPr sz="2391"/>
            </a:lvl4pPr>
            <a:lvl5pPr marL="0" indent="1285829">
              <a:buSzTx/>
              <a:buNone/>
              <a:defRPr sz="2391"/>
            </a:lvl5pPr>
          </a:lstStyle>
          <a:p>
            <a:r>
              <a:t>Presenter or subtitle goes here</a:t>
            </a:r>
          </a:p>
          <a:p>
            <a:pPr lvl="1"/>
            <a:endParaRPr/>
          </a:p>
          <a:p>
            <a:pPr lvl="2"/>
            <a:endParaRPr/>
          </a:p>
          <a:p>
            <a:pPr lvl="3"/>
            <a:endParaRPr/>
          </a:p>
          <a:p>
            <a:pPr lvl="4"/>
            <a:endParaRPr/>
          </a:p>
        </p:txBody>
      </p:sp>
      <p:sp>
        <p:nvSpPr>
          <p:cNvPr id="14" name="Text Placeholder 3"/>
          <p:cNvSpPr>
            <a:spLocks noGrp="1"/>
          </p:cNvSpPr>
          <p:nvPr>
            <p:ph type="body" sz="quarter" idx="21" hasCustomPrompt="1"/>
          </p:nvPr>
        </p:nvSpPr>
        <p:spPr>
          <a:xfrm>
            <a:off x="1106424" y="5594395"/>
            <a:ext cx="1832219" cy="182512"/>
          </a:xfrm>
          <a:prstGeom prst="rect">
            <a:avLst/>
          </a:prstGeom>
        </p:spPr>
        <p:txBody>
          <a:bodyPr/>
          <a:lstStyle>
            <a:lvl1pPr>
              <a:defRPr sz="1266"/>
            </a:lvl1pPr>
          </a:lstStyle>
          <a:p>
            <a:r>
              <a:t>Month, year</a:t>
            </a:r>
          </a:p>
        </p:txBody>
      </p:sp>
      <p:sp>
        <p:nvSpPr>
          <p:cNvPr id="15" name="Rectangle 3"/>
          <p:cNvSpPr/>
          <p:nvPr/>
        </p:nvSpPr>
        <p:spPr>
          <a:xfrm>
            <a:off x="0"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266"/>
          </a:p>
        </p:txBody>
      </p:sp>
      <p:sp>
        <p:nvSpPr>
          <p:cNvPr id="16" name="Rectangle 6"/>
          <p:cNvSpPr/>
          <p:nvPr/>
        </p:nvSpPr>
        <p:spPr>
          <a:xfrm>
            <a:off x="11817096"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266"/>
          </a:p>
        </p:txBody>
      </p:sp>
      <p:pic>
        <p:nvPicPr>
          <p:cNvPr id="17" name="Graphic 9" descr="Graphic 9"/>
          <p:cNvPicPr>
            <a:picLocks noChangeAspect="1"/>
          </p:cNvPicPr>
          <p:nvPr/>
        </p:nvPicPr>
        <p:blipFill>
          <a:blip r:embed="rId2"/>
          <a:stretch>
            <a:fillRect/>
          </a:stretch>
        </p:blipFill>
        <p:spPr>
          <a:xfrm>
            <a:off x="1106424" y="1334201"/>
            <a:ext cx="3172964" cy="329971"/>
          </a:xfrm>
          <a:prstGeom prst="rect">
            <a:avLst/>
          </a:prstGeom>
          <a:ln w="12700">
            <a:miter lim="400000"/>
          </a:ln>
        </p:spPr>
      </p:pic>
      <p:sp>
        <p:nvSpPr>
          <p:cNvPr id="18" name="01"/>
          <p:cNvSpPr txBox="1">
            <a:spLocks noGrp="1"/>
          </p:cNvSpPr>
          <p:nvPr>
            <p:ph type="sldNum" sz="quarter" idx="2"/>
          </p:nvPr>
        </p:nvSpPr>
        <p:spPr>
          <a:xfrm>
            <a:off x="8462785" y="5488708"/>
            <a:ext cx="274817" cy="271611"/>
          </a:xfrm>
          <a:prstGeom prst="rect">
            <a:avLst/>
          </a:prstGeom>
        </p:spPr>
        <p:txBody>
          <a:bodyPr lIns="48767" tIns="48767" rIns="48767" bIns="48767" anchor="ctr"/>
          <a:lstStyle>
            <a:lvl1pPr>
              <a:defRPr sz="1125"/>
            </a:lvl1pPr>
          </a:lstStyle>
          <a:p>
            <a:fld id="{86CB4B4D-7CA3-9044-876B-883B54F8677D}" type="slidenum">
              <a:t>‹#›</a:t>
            </a:fld>
            <a:endParaRPr/>
          </a:p>
        </p:txBody>
      </p:sp>
    </p:spTree>
    <p:extLst>
      <p:ext uri="{BB962C8B-B14F-4D97-AF65-F5344CB8AC3E}">
        <p14:creationId xmlns:p14="http://schemas.microsoft.com/office/powerpoint/2010/main" val="163467766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5"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Click to edit title"/>
          <p:cNvSpPr txBox="1">
            <a:spLocks noGrp="1"/>
          </p:cNvSpPr>
          <p:nvPr>
            <p:ph type="title" hasCustomPrompt="1"/>
          </p:nvPr>
        </p:nvSpPr>
        <p:spPr>
          <a:prstGeom prst="rect">
            <a:avLst/>
          </a:prstGeom>
        </p:spPr>
        <p:txBody>
          <a:bodyPr/>
          <a:lstStyle/>
          <a:p>
            <a:r>
              <a:t>Click to edit title</a:t>
            </a:r>
          </a:p>
        </p:txBody>
      </p:sp>
      <p:sp>
        <p:nvSpPr>
          <p:cNvPr id="27" name="Body Level One…"/>
          <p:cNvSpPr txBox="1">
            <a:spLocks noGrp="1"/>
          </p:cNvSpPr>
          <p:nvPr>
            <p:ph type="body" sz="half" idx="1" hasCustomPrompt="1"/>
          </p:nvPr>
        </p:nvSpPr>
        <p:spPr>
          <a:prstGeom prst="rect">
            <a:avLst/>
          </a:prstGeom>
        </p:spPr>
        <p:txBody>
          <a:bodyPr/>
          <a:lstStyle/>
          <a:p>
            <a:r>
              <a:t>Click to edit text</a:t>
            </a:r>
          </a:p>
          <a:p>
            <a:pPr lvl="1"/>
            <a:endParaRPr/>
          </a:p>
          <a:p>
            <a:pPr lvl="2"/>
            <a:endParaRPr/>
          </a:p>
          <a:p>
            <a:pPr lvl="3"/>
            <a:endParaRPr/>
          </a:p>
          <a:p>
            <a:pPr lvl="4"/>
            <a:endParaRPr/>
          </a:p>
        </p:txBody>
      </p:sp>
      <p:sp>
        <p:nvSpPr>
          <p:cNvPr id="28" name="Text Placeholder 11"/>
          <p:cNvSpPr>
            <a:spLocks noGrp="1"/>
          </p:cNvSpPr>
          <p:nvPr>
            <p:ph type="body" sz="quarter" idx="21"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2550378044"/>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5"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6" name="Body Level One…"/>
          <p:cNvSpPr txBox="1">
            <a:spLocks noGrp="1"/>
          </p:cNvSpPr>
          <p:nvPr>
            <p:ph type="body" sz="quarter" idx="1" hasCustomPrompt="1"/>
          </p:nvPr>
        </p:nvSpPr>
        <p:spPr>
          <a:xfrm>
            <a:off x="640078" y="2379631"/>
            <a:ext cx="5184650" cy="2786492"/>
          </a:xfrm>
          <a:prstGeom prst="rect">
            <a:avLst/>
          </a:prstGeom>
        </p:spPr>
        <p:txBody>
          <a:bodyPr/>
          <a:lstStyle/>
          <a:p>
            <a:r>
              <a:t>Click to edit text</a:t>
            </a:r>
          </a:p>
          <a:p>
            <a:pPr lvl="1"/>
            <a:endParaRPr/>
          </a:p>
          <a:p>
            <a:pPr lvl="2"/>
            <a:endParaRPr/>
          </a:p>
          <a:p>
            <a:pPr lvl="3"/>
            <a:endParaRPr/>
          </a:p>
          <a:p>
            <a:pPr lvl="4"/>
            <a:endParaRPr/>
          </a:p>
        </p:txBody>
      </p:sp>
      <p:sp>
        <p:nvSpPr>
          <p:cNvPr id="37" name="Text Placeholder 2"/>
          <p:cNvSpPr>
            <a:spLocks noGrp="1"/>
          </p:cNvSpPr>
          <p:nvPr>
            <p:ph type="body" sz="quarter" idx="21" hasCustomPrompt="1"/>
          </p:nvPr>
        </p:nvSpPr>
        <p:spPr>
          <a:xfrm>
            <a:off x="640078" y="2146553"/>
            <a:ext cx="5184650" cy="233079"/>
          </a:xfrm>
          <a:prstGeom prst="rect">
            <a:avLst/>
          </a:prstGeom>
        </p:spPr>
        <p:txBody>
          <a:bodyPr/>
          <a:lstStyle>
            <a:lvl1pPr defTabSz="841218">
              <a:defRPr sz="1811" b="1">
                <a:solidFill>
                  <a:schemeClr val="accent2"/>
                </a:solidFill>
              </a:defRPr>
            </a:lvl1pPr>
          </a:lstStyle>
          <a:p>
            <a:r>
              <a:t>Optional headline</a:t>
            </a:r>
          </a:p>
        </p:txBody>
      </p:sp>
      <p:sp>
        <p:nvSpPr>
          <p:cNvPr id="38" name="Text Placeholder 4"/>
          <p:cNvSpPr>
            <a:spLocks noGrp="1"/>
          </p:cNvSpPr>
          <p:nvPr>
            <p:ph type="body" sz="quarter" idx="22" hasCustomPrompt="1"/>
          </p:nvPr>
        </p:nvSpPr>
        <p:spPr>
          <a:xfrm>
            <a:off x="6361112" y="2146554"/>
            <a:ext cx="5183189" cy="233078"/>
          </a:xfrm>
          <a:prstGeom prst="rect">
            <a:avLst/>
          </a:prstGeom>
        </p:spPr>
        <p:txBody>
          <a:bodyPr/>
          <a:lstStyle>
            <a:lvl1pPr defTabSz="841218">
              <a:defRPr sz="1811" b="1">
                <a:solidFill>
                  <a:schemeClr val="accent2"/>
                </a:solidFill>
              </a:defRPr>
            </a:lvl1pPr>
          </a:lstStyle>
          <a:p>
            <a:r>
              <a:t>Optional headline</a:t>
            </a:r>
          </a:p>
        </p:txBody>
      </p:sp>
      <p:sp>
        <p:nvSpPr>
          <p:cNvPr id="39" name="Click to edit title"/>
          <p:cNvSpPr txBox="1">
            <a:spLocks noGrp="1"/>
          </p:cNvSpPr>
          <p:nvPr>
            <p:ph type="title" hasCustomPrompt="1"/>
          </p:nvPr>
        </p:nvSpPr>
        <p:spPr>
          <a:prstGeom prst="rect">
            <a:avLst/>
          </a:prstGeom>
        </p:spPr>
        <p:txBody>
          <a:bodyPr/>
          <a:lstStyle/>
          <a:p>
            <a:r>
              <a:t>Click to edit title</a:t>
            </a:r>
          </a:p>
        </p:txBody>
      </p:sp>
      <p:sp>
        <p:nvSpPr>
          <p:cNvPr id="40" name="Text Placeholder 11"/>
          <p:cNvSpPr>
            <a:spLocks noGrp="1"/>
          </p:cNvSpPr>
          <p:nvPr>
            <p:ph type="body" sz="quarter" idx="23"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3183983211"/>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34065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8" name="Body Level One…"/>
          <p:cNvSpPr txBox="1">
            <a:spLocks noGrp="1"/>
          </p:cNvSpPr>
          <p:nvPr>
            <p:ph type="body" sz="quarter" idx="1" hasCustomPrompt="1"/>
          </p:nvPr>
        </p:nvSpPr>
        <p:spPr>
          <a:xfrm>
            <a:off x="640079" y="2146554"/>
            <a:ext cx="5184650" cy="3017521"/>
          </a:xfrm>
          <a:prstGeom prst="rect">
            <a:avLst/>
          </a:prstGeom>
        </p:spPr>
        <p:txBody>
          <a:bodyPr/>
          <a:lstStyle/>
          <a:p>
            <a:r>
              <a:t>Click to edit text</a:t>
            </a:r>
          </a:p>
          <a:p>
            <a:pPr lvl="1"/>
            <a:endParaRPr/>
          </a:p>
          <a:p>
            <a:pPr lvl="2"/>
            <a:endParaRPr/>
          </a:p>
          <a:p>
            <a:pPr lvl="3"/>
            <a:endParaRPr/>
          </a:p>
          <a:p>
            <a:pPr lvl="4"/>
            <a:endParaRPr/>
          </a:p>
        </p:txBody>
      </p:sp>
      <p:sp>
        <p:nvSpPr>
          <p:cNvPr id="49" name="Click to edit title"/>
          <p:cNvSpPr txBox="1">
            <a:spLocks noGrp="1"/>
          </p:cNvSpPr>
          <p:nvPr>
            <p:ph type="title" hasCustomPrompt="1"/>
          </p:nvPr>
        </p:nvSpPr>
        <p:spPr>
          <a:prstGeom prst="rect">
            <a:avLst/>
          </a:prstGeom>
        </p:spPr>
        <p:txBody>
          <a:bodyPr/>
          <a:lstStyle/>
          <a:p>
            <a:r>
              <a:t>Click to edit title</a:t>
            </a:r>
          </a:p>
        </p:txBody>
      </p:sp>
      <p:sp>
        <p:nvSpPr>
          <p:cNvPr id="50" name="Text Placeholder 11"/>
          <p:cNvSpPr>
            <a:spLocks noGrp="1"/>
          </p:cNvSpPr>
          <p:nvPr>
            <p:ph type="body" sz="quarter" idx="21"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4067378139"/>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hree content">
    <p:spTree>
      <p:nvGrpSpPr>
        <p:cNvPr id="1" name=""/>
        <p:cNvGrpSpPr/>
        <p:nvPr/>
      </p:nvGrpSpPr>
      <p:grpSpPr>
        <a:xfrm>
          <a:off x="0" y="0"/>
          <a:ext cx="0" cy="0"/>
          <a:chOff x="0" y="0"/>
          <a:chExt cx="0" cy="0"/>
        </a:xfrm>
      </p:grpSpPr>
      <p:sp>
        <p:nvSpPr>
          <p:cNvPr id="5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8" name="Body Level One…"/>
          <p:cNvSpPr txBox="1">
            <a:spLocks noGrp="1"/>
          </p:cNvSpPr>
          <p:nvPr>
            <p:ph type="body" sz="quarter" idx="1" hasCustomPrompt="1"/>
          </p:nvPr>
        </p:nvSpPr>
        <p:spPr>
          <a:xfrm>
            <a:off x="640079" y="2146554"/>
            <a:ext cx="3200401" cy="3017521"/>
          </a:xfrm>
          <a:prstGeom prst="rect">
            <a:avLst/>
          </a:prstGeom>
        </p:spPr>
        <p:txBody>
          <a:bodyPr/>
          <a:lstStyle>
            <a:lvl1pPr>
              <a:defRPr sz="1687"/>
            </a:lvl1pPr>
            <a:lvl2pPr marL="378382" indent="-214305">
              <a:defRPr sz="1687"/>
            </a:lvl2pPr>
            <a:lvl3pPr marL="536134" indent="-206864">
              <a:defRPr sz="1687"/>
            </a:lvl3pPr>
            <a:lvl4pPr marL="699839" indent="-218770">
              <a:defRPr sz="1687"/>
            </a:lvl4pPr>
            <a:lvl5pPr marL="860940" indent="-220257">
              <a:defRPr sz="1687"/>
            </a:lvl5pPr>
          </a:lstStyle>
          <a:p>
            <a:r>
              <a:t>Click to edit text</a:t>
            </a:r>
          </a:p>
          <a:p>
            <a:pPr lvl="1"/>
            <a:endParaRPr/>
          </a:p>
          <a:p>
            <a:pPr lvl="2"/>
            <a:endParaRPr/>
          </a:p>
          <a:p>
            <a:pPr lvl="3"/>
            <a:endParaRPr/>
          </a:p>
          <a:p>
            <a:pPr lvl="4"/>
            <a:endParaRPr/>
          </a:p>
        </p:txBody>
      </p:sp>
      <p:sp>
        <p:nvSpPr>
          <p:cNvPr id="59" name="Click to edit title"/>
          <p:cNvSpPr txBox="1">
            <a:spLocks noGrp="1"/>
          </p:cNvSpPr>
          <p:nvPr>
            <p:ph type="title" hasCustomPrompt="1"/>
          </p:nvPr>
        </p:nvSpPr>
        <p:spPr>
          <a:prstGeom prst="rect">
            <a:avLst/>
          </a:prstGeom>
        </p:spPr>
        <p:txBody>
          <a:bodyPr/>
          <a:lstStyle/>
          <a:p>
            <a:r>
              <a:t>Click to edit title</a:t>
            </a:r>
          </a:p>
        </p:txBody>
      </p:sp>
      <p:sp>
        <p:nvSpPr>
          <p:cNvPr id="60" name="Text Placeholder 11"/>
          <p:cNvSpPr>
            <a:spLocks noGrp="1"/>
          </p:cNvSpPr>
          <p:nvPr>
            <p:ph type="body" sz="quarter" idx="21"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1956355379"/>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Two content option">
    <p:spTree>
      <p:nvGrpSpPr>
        <p:cNvPr id="1" name=""/>
        <p:cNvGrpSpPr/>
        <p:nvPr/>
      </p:nvGrpSpPr>
      <p:grpSpPr>
        <a:xfrm>
          <a:off x="0" y="0"/>
          <a:ext cx="0" cy="0"/>
          <a:chOff x="0" y="0"/>
          <a:chExt cx="0" cy="0"/>
        </a:xfrm>
      </p:grpSpPr>
      <p:sp>
        <p:nvSpPr>
          <p:cNvPr id="6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Body Level One…"/>
          <p:cNvSpPr txBox="1">
            <a:spLocks noGrp="1"/>
          </p:cNvSpPr>
          <p:nvPr>
            <p:ph type="body" sz="half" idx="1" hasCustomPrompt="1"/>
          </p:nvPr>
        </p:nvSpPr>
        <p:spPr>
          <a:xfrm>
            <a:off x="640079" y="2146554"/>
            <a:ext cx="7052311" cy="3017521"/>
          </a:xfrm>
          <a:prstGeom prst="rect">
            <a:avLst/>
          </a:prstGeom>
        </p:spPr>
        <p:txBody>
          <a:bodyPr/>
          <a:lstStyle>
            <a:lvl1pPr>
              <a:defRPr sz="1687"/>
            </a:lvl1pPr>
            <a:lvl2pPr marL="378382" indent="-214305">
              <a:defRPr sz="1687"/>
            </a:lvl2pPr>
            <a:lvl3pPr marL="536134" indent="-206864">
              <a:defRPr sz="1687"/>
            </a:lvl3pPr>
            <a:lvl4pPr marL="699839" indent="-218770">
              <a:defRPr sz="1687"/>
            </a:lvl4pPr>
            <a:lvl5pPr marL="860940" indent="-220257">
              <a:defRPr sz="1687"/>
            </a:lvl5pPr>
          </a:lstStyle>
          <a:p>
            <a:r>
              <a:t>Click to edit text</a:t>
            </a:r>
          </a:p>
          <a:p>
            <a:pPr lvl="1"/>
            <a:endParaRPr/>
          </a:p>
          <a:p>
            <a:pPr lvl="2"/>
            <a:endParaRPr/>
          </a:p>
          <a:p>
            <a:pPr lvl="3"/>
            <a:endParaRPr/>
          </a:p>
          <a:p>
            <a:pPr lvl="4"/>
            <a:endParaRPr/>
          </a:p>
        </p:txBody>
      </p:sp>
      <p:sp>
        <p:nvSpPr>
          <p:cNvPr id="69" name="Click to edit title"/>
          <p:cNvSpPr txBox="1">
            <a:spLocks noGrp="1"/>
          </p:cNvSpPr>
          <p:nvPr>
            <p:ph type="title" hasCustomPrompt="1"/>
          </p:nvPr>
        </p:nvSpPr>
        <p:spPr>
          <a:prstGeom prst="rect">
            <a:avLst/>
          </a:prstGeom>
        </p:spPr>
        <p:txBody>
          <a:bodyPr/>
          <a:lstStyle/>
          <a:p>
            <a:r>
              <a:t>Click to edit title</a:t>
            </a:r>
          </a:p>
        </p:txBody>
      </p:sp>
      <p:sp>
        <p:nvSpPr>
          <p:cNvPr id="70" name="Text Placeholder 11"/>
          <p:cNvSpPr>
            <a:spLocks noGrp="1"/>
          </p:cNvSpPr>
          <p:nvPr>
            <p:ph type="body" sz="quarter" idx="21"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1722177663"/>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hree charts">
    <p:spTree>
      <p:nvGrpSpPr>
        <p:cNvPr id="1" name=""/>
        <p:cNvGrpSpPr/>
        <p:nvPr/>
      </p:nvGrpSpPr>
      <p:grpSpPr>
        <a:xfrm>
          <a:off x="0" y="0"/>
          <a:ext cx="0" cy="0"/>
          <a:chOff x="0" y="0"/>
          <a:chExt cx="0" cy="0"/>
        </a:xfrm>
      </p:grpSpPr>
      <p:sp>
        <p:nvSpPr>
          <p:cNvPr id="7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8" name="Body Level One…"/>
          <p:cNvSpPr txBox="1">
            <a:spLocks noGrp="1"/>
          </p:cNvSpPr>
          <p:nvPr>
            <p:ph type="body" sz="quarter" idx="1" hasCustomPrompt="1"/>
          </p:nvPr>
        </p:nvSpPr>
        <p:spPr>
          <a:xfrm>
            <a:off x="640079" y="2527756"/>
            <a:ext cx="3200401" cy="2003221"/>
          </a:xfrm>
          <a:prstGeom prst="rect">
            <a:avLst/>
          </a:prstGeom>
        </p:spPr>
        <p:txBody>
          <a:bodyPr/>
          <a:lstStyle>
            <a:lvl1pPr>
              <a:defRPr sz="1687"/>
            </a:lvl1pPr>
            <a:lvl2pPr marL="378382" indent="-214305">
              <a:defRPr sz="1687"/>
            </a:lvl2pPr>
            <a:lvl3pPr marL="536134" indent="-206864">
              <a:defRPr sz="1687"/>
            </a:lvl3pPr>
            <a:lvl4pPr marL="699839" indent="-218770">
              <a:defRPr sz="1687"/>
            </a:lvl4pPr>
            <a:lvl5pPr marL="860940" indent="-220257">
              <a:defRPr sz="1687"/>
            </a:lvl5pPr>
          </a:lstStyle>
          <a:p>
            <a:r>
              <a:t>Table or chart placeholder</a:t>
            </a:r>
          </a:p>
          <a:p>
            <a:pPr lvl="1"/>
            <a:endParaRPr/>
          </a:p>
          <a:p>
            <a:pPr lvl="2"/>
            <a:endParaRPr/>
          </a:p>
          <a:p>
            <a:pPr lvl="3"/>
            <a:endParaRPr/>
          </a:p>
          <a:p>
            <a:pPr lvl="4"/>
            <a:endParaRPr/>
          </a:p>
        </p:txBody>
      </p:sp>
      <p:sp>
        <p:nvSpPr>
          <p:cNvPr id="79" name="Text Placeholder 2"/>
          <p:cNvSpPr>
            <a:spLocks noGrp="1"/>
          </p:cNvSpPr>
          <p:nvPr>
            <p:ph type="body" sz="quarter" idx="21" hasCustomPrompt="1"/>
          </p:nvPr>
        </p:nvSpPr>
        <p:spPr>
          <a:xfrm>
            <a:off x="640080" y="2146554"/>
            <a:ext cx="3200401" cy="204896"/>
          </a:xfrm>
          <a:prstGeom prst="rect">
            <a:avLst/>
          </a:prstGeom>
        </p:spPr>
        <p:txBody>
          <a:bodyPr anchor="b"/>
          <a:lstStyle>
            <a:lvl1pPr defTabSz="832074">
              <a:defRPr sz="1536" b="1">
                <a:solidFill>
                  <a:schemeClr val="accent2"/>
                </a:solidFill>
              </a:defRPr>
            </a:lvl1pPr>
          </a:lstStyle>
          <a:p>
            <a:r>
              <a:t>Chart title</a:t>
            </a:r>
          </a:p>
        </p:txBody>
      </p:sp>
      <p:sp>
        <p:nvSpPr>
          <p:cNvPr id="80" name="Text Placeholder 2"/>
          <p:cNvSpPr>
            <a:spLocks noGrp="1"/>
          </p:cNvSpPr>
          <p:nvPr>
            <p:ph type="body" sz="quarter" idx="22" hasCustomPrompt="1"/>
          </p:nvPr>
        </p:nvSpPr>
        <p:spPr>
          <a:xfrm>
            <a:off x="4491989" y="2146554"/>
            <a:ext cx="3200402" cy="204896"/>
          </a:xfrm>
          <a:prstGeom prst="rect">
            <a:avLst/>
          </a:prstGeom>
        </p:spPr>
        <p:txBody>
          <a:bodyPr anchor="b"/>
          <a:lstStyle>
            <a:lvl1pPr defTabSz="832074">
              <a:defRPr sz="1536" b="1">
                <a:solidFill>
                  <a:schemeClr val="accent2"/>
                </a:solidFill>
              </a:defRPr>
            </a:lvl1pPr>
          </a:lstStyle>
          <a:p>
            <a:r>
              <a:t>Chart title</a:t>
            </a:r>
          </a:p>
        </p:txBody>
      </p:sp>
      <p:sp>
        <p:nvSpPr>
          <p:cNvPr id="81" name="Text Placeholder 2"/>
          <p:cNvSpPr>
            <a:spLocks noGrp="1"/>
          </p:cNvSpPr>
          <p:nvPr>
            <p:ph type="body" sz="quarter" idx="23" hasCustomPrompt="1"/>
          </p:nvPr>
        </p:nvSpPr>
        <p:spPr>
          <a:xfrm>
            <a:off x="8343899" y="2146554"/>
            <a:ext cx="3200402" cy="204896"/>
          </a:xfrm>
          <a:prstGeom prst="rect">
            <a:avLst/>
          </a:prstGeom>
        </p:spPr>
        <p:txBody>
          <a:bodyPr anchor="b"/>
          <a:lstStyle>
            <a:lvl1pPr defTabSz="832074">
              <a:defRPr sz="1536" b="1">
                <a:solidFill>
                  <a:schemeClr val="accent2"/>
                </a:solidFill>
              </a:defRPr>
            </a:lvl1pPr>
          </a:lstStyle>
          <a:p>
            <a:r>
              <a:t>Chart title</a:t>
            </a:r>
          </a:p>
        </p:txBody>
      </p:sp>
      <p:sp>
        <p:nvSpPr>
          <p:cNvPr id="82" name="Text Placeholder 11"/>
          <p:cNvSpPr>
            <a:spLocks noGrp="1"/>
          </p:cNvSpPr>
          <p:nvPr>
            <p:ph type="body" sz="quarter" idx="24" hasCustomPrompt="1"/>
          </p:nvPr>
        </p:nvSpPr>
        <p:spPr>
          <a:xfrm>
            <a:off x="4491989" y="4726073"/>
            <a:ext cx="3200402" cy="440049"/>
          </a:xfrm>
          <a:prstGeom prst="rect">
            <a:avLst/>
          </a:prstGeom>
        </p:spPr>
        <p:txBody>
          <a:bodyPr/>
          <a:lstStyle>
            <a:lvl1pPr defTabSz="877792">
              <a:defRPr sz="1485"/>
            </a:lvl1pPr>
          </a:lstStyle>
          <a:p>
            <a:r>
              <a:t>Body copy. Keep the messaging clear, concise and to the point.</a:t>
            </a:r>
          </a:p>
        </p:txBody>
      </p:sp>
      <p:sp>
        <p:nvSpPr>
          <p:cNvPr id="83" name="Text Placeholder 11"/>
          <p:cNvSpPr>
            <a:spLocks noGrp="1"/>
          </p:cNvSpPr>
          <p:nvPr>
            <p:ph type="body" sz="quarter" idx="25" hasCustomPrompt="1"/>
          </p:nvPr>
        </p:nvSpPr>
        <p:spPr>
          <a:xfrm>
            <a:off x="8343899" y="4726073"/>
            <a:ext cx="3200402" cy="440049"/>
          </a:xfrm>
          <a:prstGeom prst="rect">
            <a:avLst/>
          </a:prstGeom>
        </p:spPr>
        <p:txBody>
          <a:bodyPr/>
          <a:lstStyle>
            <a:lvl1pPr defTabSz="877792">
              <a:defRPr sz="1485"/>
            </a:lvl1pPr>
          </a:lstStyle>
          <a:p>
            <a:r>
              <a:t>Body copy. Keep the messaging clear, concise and to the point.</a:t>
            </a:r>
          </a:p>
        </p:txBody>
      </p:sp>
      <p:sp>
        <p:nvSpPr>
          <p:cNvPr id="84" name="Text Placeholder 11"/>
          <p:cNvSpPr>
            <a:spLocks noGrp="1"/>
          </p:cNvSpPr>
          <p:nvPr>
            <p:ph type="body" sz="quarter" idx="26" hasCustomPrompt="1"/>
          </p:nvPr>
        </p:nvSpPr>
        <p:spPr>
          <a:xfrm>
            <a:off x="639762" y="4726073"/>
            <a:ext cx="3200401" cy="440049"/>
          </a:xfrm>
          <a:prstGeom prst="rect">
            <a:avLst/>
          </a:prstGeom>
        </p:spPr>
        <p:txBody>
          <a:bodyPr/>
          <a:lstStyle>
            <a:lvl1pPr defTabSz="877792">
              <a:defRPr sz="1485"/>
            </a:lvl1pPr>
          </a:lstStyle>
          <a:p>
            <a:r>
              <a:t>Body copy. Keep the messaging clear, concise and to the point.</a:t>
            </a:r>
          </a:p>
        </p:txBody>
      </p:sp>
      <p:sp>
        <p:nvSpPr>
          <p:cNvPr id="85" name="Title Text"/>
          <p:cNvSpPr txBox="1">
            <a:spLocks noGrp="1"/>
          </p:cNvSpPr>
          <p:nvPr>
            <p:ph type="title"/>
          </p:nvPr>
        </p:nvSpPr>
        <p:spPr>
          <a:prstGeom prst="rect">
            <a:avLst/>
          </a:prstGeom>
        </p:spPr>
        <p:txBody>
          <a:bodyPr/>
          <a:lstStyle/>
          <a:p>
            <a:r>
              <a:t>Title Text</a:t>
            </a:r>
          </a:p>
        </p:txBody>
      </p:sp>
      <p:sp>
        <p:nvSpPr>
          <p:cNvPr id="86" name="Text Placeholder 11"/>
          <p:cNvSpPr>
            <a:spLocks noGrp="1"/>
          </p:cNvSpPr>
          <p:nvPr>
            <p:ph type="body" sz="quarter" idx="27"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145912614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Content / two charts">
    <p:spTree>
      <p:nvGrpSpPr>
        <p:cNvPr id="1" name=""/>
        <p:cNvGrpSpPr/>
        <p:nvPr/>
      </p:nvGrpSpPr>
      <p:grpSpPr>
        <a:xfrm>
          <a:off x="0" y="0"/>
          <a:ext cx="0" cy="0"/>
          <a:chOff x="0" y="0"/>
          <a:chExt cx="0" cy="0"/>
        </a:xfrm>
      </p:grpSpPr>
      <p:sp>
        <p:nvSpPr>
          <p:cNvPr id="93"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4" name="Body Level One…"/>
          <p:cNvSpPr txBox="1">
            <a:spLocks noGrp="1"/>
          </p:cNvSpPr>
          <p:nvPr>
            <p:ph type="body" sz="quarter" idx="1" hasCustomPrompt="1"/>
          </p:nvPr>
        </p:nvSpPr>
        <p:spPr>
          <a:xfrm>
            <a:off x="4491988" y="2527756"/>
            <a:ext cx="3200402" cy="2003221"/>
          </a:xfrm>
          <a:prstGeom prst="rect">
            <a:avLst/>
          </a:prstGeom>
        </p:spPr>
        <p:txBody>
          <a:bodyPr/>
          <a:lstStyle>
            <a:lvl1pPr>
              <a:defRPr sz="1687"/>
            </a:lvl1pPr>
            <a:lvl2pPr marL="378382" indent="-214305">
              <a:defRPr sz="1687"/>
            </a:lvl2pPr>
            <a:lvl3pPr marL="536134" indent="-206864">
              <a:defRPr sz="1687"/>
            </a:lvl3pPr>
            <a:lvl4pPr marL="699839" indent="-218770">
              <a:defRPr sz="1687"/>
            </a:lvl4pPr>
            <a:lvl5pPr marL="860940" indent="-220257">
              <a:defRPr sz="1687"/>
            </a:lvl5pPr>
          </a:lstStyle>
          <a:p>
            <a:r>
              <a:t>Table or chart placeholder</a:t>
            </a:r>
          </a:p>
          <a:p>
            <a:pPr lvl="1"/>
            <a:endParaRPr/>
          </a:p>
          <a:p>
            <a:pPr lvl="2"/>
            <a:endParaRPr/>
          </a:p>
          <a:p>
            <a:pPr lvl="3"/>
            <a:endParaRPr/>
          </a:p>
          <a:p>
            <a:pPr lvl="4"/>
            <a:endParaRPr/>
          </a:p>
        </p:txBody>
      </p:sp>
      <p:sp>
        <p:nvSpPr>
          <p:cNvPr id="95" name="Text Placeholder 2"/>
          <p:cNvSpPr>
            <a:spLocks noGrp="1"/>
          </p:cNvSpPr>
          <p:nvPr>
            <p:ph type="body" sz="quarter" idx="21" hasCustomPrompt="1"/>
          </p:nvPr>
        </p:nvSpPr>
        <p:spPr>
          <a:xfrm>
            <a:off x="4491988" y="2146554"/>
            <a:ext cx="3200402" cy="204896"/>
          </a:xfrm>
          <a:prstGeom prst="rect">
            <a:avLst/>
          </a:prstGeom>
        </p:spPr>
        <p:txBody>
          <a:bodyPr anchor="b"/>
          <a:lstStyle>
            <a:lvl1pPr defTabSz="832074">
              <a:defRPr sz="1536" b="1">
                <a:solidFill>
                  <a:schemeClr val="accent2"/>
                </a:solidFill>
              </a:defRPr>
            </a:lvl1pPr>
          </a:lstStyle>
          <a:p>
            <a:r>
              <a:t>Optional chart title</a:t>
            </a:r>
          </a:p>
        </p:txBody>
      </p:sp>
      <p:sp>
        <p:nvSpPr>
          <p:cNvPr id="96" name="Text Placeholder 2"/>
          <p:cNvSpPr>
            <a:spLocks noGrp="1"/>
          </p:cNvSpPr>
          <p:nvPr>
            <p:ph type="body" sz="quarter" idx="22" hasCustomPrompt="1"/>
          </p:nvPr>
        </p:nvSpPr>
        <p:spPr>
          <a:xfrm>
            <a:off x="8343899" y="2146554"/>
            <a:ext cx="3200402" cy="204896"/>
          </a:xfrm>
          <a:prstGeom prst="rect">
            <a:avLst/>
          </a:prstGeom>
        </p:spPr>
        <p:txBody>
          <a:bodyPr anchor="b"/>
          <a:lstStyle>
            <a:lvl1pPr defTabSz="832074">
              <a:defRPr sz="1536" b="1">
                <a:solidFill>
                  <a:schemeClr val="accent2"/>
                </a:solidFill>
              </a:defRPr>
            </a:lvl1pPr>
          </a:lstStyle>
          <a:p>
            <a:r>
              <a:t>Optional chart title</a:t>
            </a:r>
          </a:p>
        </p:txBody>
      </p:sp>
      <p:sp>
        <p:nvSpPr>
          <p:cNvPr id="97" name="Text Placeholder 11"/>
          <p:cNvSpPr>
            <a:spLocks noGrp="1"/>
          </p:cNvSpPr>
          <p:nvPr>
            <p:ph type="body" sz="quarter" idx="23" hasCustomPrompt="1"/>
          </p:nvPr>
        </p:nvSpPr>
        <p:spPr>
          <a:xfrm>
            <a:off x="4491988" y="4726074"/>
            <a:ext cx="3200402" cy="440050"/>
          </a:xfrm>
          <a:prstGeom prst="rect">
            <a:avLst/>
          </a:prstGeom>
        </p:spPr>
        <p:txBody>
          <a:bodyPr/>
          <a:lstStyle>
            <a:lvl1pPr defTabSz="877792">
              <a:defRPr sz="1485"/>
            </a:lvl1pPr>
          </a:lstStyle>
          <a:p>
            <a:r>
              <a:t>Body copy. Keep the messaging clear, concise and to the point.</a:t>
            </a:r>
          </a:p>
        </p:txBody>
      </p:sp>
      <p:sp>
        <p:nvSpPr>
          <p:cNvPr id="98" name="Text Placeholder 11"/>
          <p:cNvSpPr>
            <a:spLocks noGrp="1"/>
          </p:cNvSpPr>
          <p:nvPr>
            <p:ph type="body" sz="quarter" idx="24" hasCustomPrompt="1"/>
          </p:nvPr>
        </p:nvSpPr>
        <p:spPr>
          <a:xfrm>
            <a:off x="8343899" y="4726074"/>
            <a:ext cx="3200402" cy="440050"/>
          </a:xfrm>
          <a:prstGeom prst="rect">
            <a:avLst/>
          </a:prstGeom>
        </p:spPr>
        <p:txBody>
          <a:bodyPr/>
          <a:lstStyle>
            <a:lvl1pPr defTabSz="877792">
              <a:defRPr sz="1485"/>
            </a:lvl1pPr>
          </a:lstStyle>
          <a:p>
            <a:r>
              <a:t>Body copy. Keep the messaging clear, concise and to the point.</a:t>
            </a:r>
          </a:p>
        </p:txBody>
      </p:sp>
      <p:sp>
        <p:nvSpPr>
          <p:cNvPr id="99" name="Title Text"/>
          <p:cNvSpPr txBox="1">
            <a:spLocks noGrp="1"/>
          </p:cNvSpPr>
          <p:nvPr>
            <p:ph type="title"/>
          </p:nvPr>
        </p:nvSpPr>
        <p:spPr>
          <a:prstGeom prst="rect">
            <a:avLst/>
          </a:prstGeom>
        </p:spPr>
        <p:txBody>
          <a:bodyPr/>
          <a:lstStyle/>
          <a:p>
            <a:r>
              <a:t>Title Text</a:t>
            </a:r>
          </a:p>
        </p:txBody>
      </p:sp>
      <p:sp>
        <p:nvSpPr>
          <p:cNvPr id="100" name="Text Placeholder 11"/>
          <p:cNvSpPr>
            <a:spLocks noGrp="1"/>
          </p:cNvSpPr>
          <p:nvPr>
            <p:ph type="body" sz="quarter" idx="25" hasCustomPrompt="1"/>
          </p:nvPr>
        </p:nvSpPr>
        <p:spPr>
          <a:xfrm>
            <a:off x="639759" y="5236176"/>
            <a:ext cx="7058030" cy="206237"/>
          </a:xfrm>
          <a:prstGeom prst="rect">
            <a:avLst/>
          </a:prstGeom>
        </p:spPr>
        <p:txBody>
          <a:bodyPr anchor="b"/>
          <a:lstStyle>
            <a:lvl1pPr>
              <a:defRPr sz="773"/>
            </a:lvl1pPr>
          </a:lstStyle>
          <a:p>
            <a:r>
              <a:t>Click to add a footnote for this page or delete placeholder if not in use</a:t>
            </a:r>
          </a:p>
        </p:txBody>
      </p:sp>
    </p:spTree>
    <p:extLst>
      <p:ext uri="{BB962C8B-B14F-4D97-AF65-F5344CB8AC3E}">
        <p14:creationId xmlns:p14="http://schemas.microsoft.com/office/powerpoint/2010/main" val="563481502"/>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Table">
    <p:spTree>
      <p:nvGrpSpPr>
        <p:cNvPr id="1" name=""/>
        <p:cNvGrpSpPr/>
        <p:nvPr/>
      </p:nvGrpSpPr>
      <p:grpSpPr>
        <a:xfrm>
          <a:off x="0" y="0"/>
          <a:ext cx="0" cy="0"/>
          <a:chOff x="0" y="0"/>
          <a:chExt cx="0" cy="0"/>
        </a:xfrm>
      </p:grpSpPr>
      <p:sp>
        <p:nvSpPr>
          <p:cNvPr id="107"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8" name="Click to edit table title"/>
          <p:cNvSpPr txBox="1">
            <a:spLocks noGrp="1"/>
          </p:cNvSpPr>
          <p:nvPr>
            <p:ph type="title" hasCustomPrompt="1"/>
          </p:nvPr>
        </p:nvSpPr>
        <p:spPr>
          <a:prstGeom prst="rect">
            <a:avLst/>
          </a:prstGeom>
        </p:spPr>
        <p:txBody>
          <a:bodyPr/>
          <a:lstStyle/>
          <a:p>
            <a:r>
              <a:t>Click to edit table title</a:t>
            </a:r>
          </a:p>
        </p:txBody>
      </p:sp>
      <p:sp>
        <p:nvSpPr>
          <p:cNvPr id="109" name="Body Level One…"/>
          <p:cNvSpPr txBox="1">
            <a:spLocks noGrp="1"/>
          </p:cNvSpPr>
          <p:nvPr>
            <p:ph type="body" sz="quarter" idx="1" hasCustomPrompt="1"/>
          </p:nvPr>
        </p:nvSpPr>
        <p:spPr>
          <a:xfrm>
            <a:off x="639759" y="5236176"/>
            <a:ext cx="7058030" cy="206237"/>
          </a:xfrm>
          <a:prstGeom prst="rect">
            <a:avLst/>
          </a:prstGeom>
        </p:spPr>
        <p:txBody>
          <a:bodyPr anchor="b"/>
          <a:lstStyle>
            <a:lvl1pPr>
              <a:defRPr sz="773"/>
            </a:lvl1pPr>
            <a:lvl2pPr marL="0" indent="3348">
              <a:buSzTx/>
              <a:buNone/>
              <a:defRPr sz="773"/>
            </a:lvl2pPr>
            <a:lvl3pPr marL="435934" indent="-106664">
              <a:defRPr sz="773"/>
            </a:lvl3pPr>
            <a:lvl4pPr marL="593873" indent="-112803">
              <a:defRPr sz="773"/>
            </a:lvl4pPr>
            <a:lvl5pPr marL="754253" indent="-113570">
              <a:defRPr sz="773"/>
            </a:lvl5pPr>
          </a:lstStyle>
          <a:p>
            <a:r>
              <a:t>Click to add a footnote for this page or delete placeholder if not in use</a:t>
            </a:r>
          </a:p>
          <a:p>
            <a:pPr lvl="1"/>
            <a:endParaRPr/>
          </a:p>
          <a:p>
            <a:pPr lvl="2"/>
            <a:endParaRPr/>
          </a:p>
          <a:p>
            <a:pPr lvl="3"/>
            <a:endParaRPr/>
          </a:p>
          <a:p>
            <a:pPr lvl="4"/>
            <a:endParaRPr/>
          </a:p>
        </p:txBody>
      </p:sp>
    </p:spTree>
    <p:extLst>
      <p:ext uri="{BB962C8B-B14F-4D97-AF65-F5344CB8AC3E}">
        <p14:creationId xmlns:p14="http://schemas.microsoft.com/office/powerpoint/2010/main" val="1902306812"/>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116"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7" name="Click to edit title"/>
          <p:cNvSpPr txBox="1">
            <a:spLocks noGrp="1"/>
          </p:cNvSpPr>
          <p:nvPr>
            <p:ph type="title" hasCustomPrompt="1"/>
          </p:nvPr>
        </p:nvSpPr>
        <p:spPr>
          <a:prstGeom prst="rect">
            <a:avLst/>
          </a:prstGeom>
        </p:spPr>
        <p:txBody>
          <a:bodyPr/>
          <a:lstStyle/>
          <a:p>
            <a:r>
              <a:t>Click to edit title</a:t>
            </a:r>
          </a:p>
        </p:txBody>
      </p:sp>
      <p:sp>
        <p:nvSpPr>
          <p:cNvPr id="118" name="Body Level One…"/>
          <p:cNvSpPr txBox="1">
            <a:spLocks noGrp="1"/>
          </p:cNvSpPr>
          <p:nvPr>
            <p:ph type="body" sz="quarter" idx="1" hasCustomPrompt="1"/>
          </p:nvPr>
        </p:nvSpPr>
        <p:spPr>
          <a:xfrm>
            <a:off x="639759" y="5236176"/>
            <a:ext cx="7058030" cy="206237"/>
          </a:xfrm>
          <a:prstGeom prst="rect">
            <a:avLst/>
          </a:prstGeom>
        </p:spPr>
        <p:txBody>
          <a:bodyPr anchor="b"/>
          <a:lstStyle>
            <a:lvl1pPr>
              <a:defRPr sz="773"/>
            </a:lvl1pPr>
            <a:lvl2pPr marL="0" indent="3348">
              <a:buSzTx/>
              <a:buNone/>
              <a:defRPr sz="773"/>
            </a:lvl2pPr>
            <a:lvl3pPr marL="435934" indent="-106664">
              <a:defRPr sz="773"/>
            </a:lvl3pPr>
            <a:lvl4pPr marL="593873" indent="-112803">
              <a:defRPr sz="773"/>
            </a:lvl4pPr>
            <a:lvl5pPr marL="754253" indent="-113570">
              <a:defRPr sz="773"/>
            </a:lvl5pPr>
          </a:lstStyle>
          <a:p>
            <a:r>
              <a:t>Click to add a footnote for this page or delete placeholder if not in use</a:t>
            </a:r>
          </a:p>
          <a:p>
            <a:pPr lvl="1"/>
            <a:endParaRPr/>
          </a:p>
          <a:p>
            <a:pPr lvl="2"/>
            <a:endParaRPr/>
          </a:p>
          <a:p>
            <a:pPr lvl="3"/>
            <a:endParaRPr/>
          </a:p>
          <a:p>
            <a:pPr lvl="4"/>
            <a:endParaRPr/>
          </a:p>
        </p:txBody>
      </p:sp>
    </p:spTree>
    <p:extLst>
      <p:ext uri="{BB962C8B-B14F-4D97-AF65-F5344CB8AC3E}">
        <p14:creationId xmlns:p14="http://schemas.microsoft.com/office/powerpoint/2010/main" val="4015554552"/>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25"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26" name="Body Level One…"/>
          <p:cNvSpPr txBox="1">
            <a:spLocks noGrp="1"/>
          </p:cNvSpPr>
          <p:nvPr>
            <p:ph type="body" sz="quarter" idx="1" hasCustomPrompt="1"/>
          </p:nvPr>
        </p:nvSpPr>
        <p:spPr>
          <a:xfrm>
            <a:off x="639759" y="5236176"/>
            <a:ext cx="7058030" cy="206237"/>
          </a:xfrm>
          <a:prstGeom prst="rect">
            <a:avLst/>
          </a:prstGeom>
        </p:spPr>
        <p:txBody>
          <a:bodyPr anchor="b"/>
          <a:lstStyle>
            <a:lvl1pPr>
              <a:defRPr sz="773"/>
            </a:lvl1pPr>
            <a:lvl2pPr marL="0" indent="3348">
              <a:buSzTx/>
              <a:buNone/>
              <a:defRPr sz="773"/>
            </a:lvl2pPr>
            <a:lvl3pPr marL="435934" indent="-106664">
              <a:defRPr sz="773"/>
            </a:lvl3pPr>
            <a:lvl4pPr marL="593873" indent="-112803">
              <a:defRPr sz="773"/>
            </a:lvl4pPr>
            <a:lvl5pPr marL="754253" indent="-113570">
              <a:defRPr sz="773"/>
            </a:lvl5pPr>
          </a:lstStyle>
          <a:p>
            <a:r>
              <a:t>Click to add a footnote for this page or delete placeholder if not in use</a:t>
            </a:r>
          </a:p>
          <a:p>
            <a:pPr lvl="1"/>
            <a:endParaRPr/>
          </a:p>
          <a:p>
            <a:pPr lvl="2"/>
            <a:endParaRPr/>
          </a:p>
          <a:p>
            <a:pPr lvl="3"/>
            <a:endParaRPr/>
          </a:p>
          <a:p>
            <a:pPr lvl="4"/>
            <a:endParaRPr/>
          </a:p>
        </p:txBody>
      </p:sp>
    </p:spTree>
    <p:extLst>
      <p:ext uri="{BB962C8B-B14F-4D97-AF65-F5344CB8AC3E}">
        <p14:creationId xmlns:p14="http://schemas.microsoft.com/office/powerpoint/2010/main" val="1467541361"/>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Divider">
    <p:bg>
      <p:bgPr>
        <a:solidFill>
          <a:srgbClr val="B0E3E2"/>
        </a:solidFill>
        <a:effectLst/>
      </p:bgPr>
    </p:bg>
    <p:spTree>
      <p:nvGrpSpPr>
        <p:cNvPr id="1" name=""/>
        <p:cNvGrpSpPr/>
        <p:nvPr/>
      </p:nvGrpSpPr>
      <p:grpSpPr>
        <a:xfrm>
          <a:off x="0" y="0"/>
          <a:ext cx="0" cy="0"/>
          <a:chOff x="0" y="0"/>
          <a:chExt cx="0" cy="0"/>
        </a:xfrm>
      </p:grpSpPr>
      <p:grpSp>
        <p:nvGrpSpPr>
          <p:cNvPr id="141" name="Group 2"/>
          <p:cNvGrpSpPr/>
          <p:nvPr/>
        </p:nvGrpSpPr>
        <p:grpSpPr>
          <a:xfrm>
            <a:off x="8157625" y="1250466"/>
            <a:ext cx="4034376" cy="4347115"/>
            <a:chOff x="0" y="0"/>
            <a:chExt cx="4303333" cy="6182563"/>
          </a:xfrm>
        </p:grpSpPr>
        <p:sp>
          <p:nvSpPr>
            <p:cNvPr id="133" name="Freeform 3"/>
            <p:cNvSpPr/>
            <p:nvPr/>
          </p:nvSpPr>
          <p:spPr>
            <a:xfrm>
              <a:off x="-1" y="2316144"/>
              <a:ext cx="577975" cy="1868667"/>
            </a:xfrm>
            <a:prstGeom prst="rect">
              <a:avLst/>
            </a:prstGeom>
            <a:solidFill>
              <a:srgbClr val="FFFFFF"/>
            </a:solidFill>
            <a:ln w="12700" cap="flat">
              <a:noFill/>
              <a:miter lim="400000"/>
            </a:ln>
            <a:effectLst/>
          </p:spPr>
          <p:txBody>
            <a:bodyPr wrap="square" lIns="48767" tIns="48767" rIns="48767" bIns="48767" numCol="1" anchor="ctr">
              <a:noAutofit/>
            </a:bodyPr>
            <a:lstStyle/>
            <a:p>
              <a:endParaRPr sz="1266"/>
            </a:p>
          </p:txBody>
        </p:sp>
        <p:sp>
          <p:nvSpPr>
            <p:cNvPr id="134" name="Freeform 4"/>
            <p:cNvSpPr/>
            <p:nvPr/>
          </p:nvSpPr>
          <p:spPr>
            <a:xfrm>
              <a:off x="1241605" y="2316144"/>
              <a:ext cx="577974" cy="1868667"/>
            </a:xfrm>
            <a:prstGeom prst="rect">
              <a:avLst/>
            </a:prstGeom>
            <a:solidFill>
              <a:srgbClr val="FFFFFF"/>
            </a:solidFill>
            <a:ln w="12700" cap="flat">
              <a:noFill/>
              <a:miter lim="400000"/>
            </a:ln>
            <a:effectLst/>
          </p:spPr>
          <p:txBody>
            <a:bodyPr wrap="square" lIns="48767" tIns="48767" rIns="48767" bIns="48767" numCol="1" anchor="ctr">
              <a:noAutofit/>
            </a:bodyPr>
            <a:lstStyle/>
            <a:p>
              <a:endParaRPr sz="1266"/>
            </a:p>
          </p:txBody>
        </p:sp>
        <p:sp>
          <p:nvSpPr>
            <p:cNvPr id="135" name="Freeform 5"/>
            <p:cNvSpPr/>
            <p:nvPr/>
          </p:nvSpPr>
          <p:spPr>
            <a:xfrm>
              <a:off x="2483211" y="2316144"/>
              <a:ext cx="577975" cy="1868667"/>
            </a:xfrm>
            <a:prstGeom prst="rect">
              <a:avLst/>
            </a:prstGeom>
            <a:solidFill>
              <a:srgbClr val="FFFFFF"/>
            </a:solidFill>
            <a:ln w="12700" cap="flat">
              <a:noFill/>
              <a:miter lim="400000"/>
            </a:ln>
            <a:effectLst/>
          </p:spPr>
          <p:txBody>
            <a:bodyPr wrap="square" lIns="48767" tIns="48767" rIns="48767" bIns="48767" numCol="1" anchor="ctr">
              <a:noAutofit/>
            </a:bodyPr>
            <a:lstStyle/>
            <a:p>
              <a:endParaRPr sz="1266"/>
            </a:p>
          </p:txBody>
        </p:sp>
        <p:sp>
          <p:nvSpPr>
            <p:cNvPr id="136" name="Freeform 6"/>
            <p:cNvSpPr/>
            <p:nvPr/>
          </p:nvSpPr>
          <p:spPr>
            <a:xfrm>
              <a:off x="-1" y="1439860"/>
              <a:ext cx="4302794" cy="526367"/>
            </a:xfrm>
            <a:prstGeom prst="rect">
              <a:avLst/>
            </a:prstGeom>
            <a:solidFill>
              <a:srgbClr val="FFFFFF"/>
            </a:solidFill>
            <a:ln w="12700" cap="flat">
              <a:noFill/>
              <a:miter lim="400000"/>
            </a:ln>
            <a:effectLst/>
          </p:spPr>
          <p:txBody>
            <a:bodyPr wrap="square" lIns="48767" tIns="48767" rIns="48767" bIns="48767" numCol="1" anchor="ctr">
              <a:noAutofit/>
            </a:bodyPr>
            <a:lstStyle/>
            <a:p>
              <a:endParaRPr sz="1266"/>
            </a:p>
          </p:txBody>
        </p:sp>
        <p:sp>
          <p:nvSpPr>
            <p:cNvPr id="137" name="Freeform 7"/>
            <p:cNvSpPr/>
            <p:nvPr/>
          </p:nvSpPr>
          <p:spPr>
            <a:xfrm>
              <a:off x="-1" y="0"/>
              <a:ext cx="4302794" cy="126057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2286"/>
                  </a:lnTo>
                  <a:lnTo>
                    <a:pt x="0" y="21600"/>
                  </a:lnTo>
                  <a:lnTo>
                    <a:pt x="10800" y="9314"/>
                  </a:lnTo>
                  <a:lnTo>
                    <a:pt x="21600" y="21600"/>
                  </a:lnTo>
                  <a:lnTo>
                    <a:pt x="21600" y="12286"/>
                  </a:lnTo>
                  <a:lnTo>
                    <a:pt x="10800" y="0"/>
                  </a:lnTo>
                  <a:close/>
                </a:path>
              </a:pathLst>
            </a:custGeom>
            <a:solidFill>
              <a:srgbClr val="FFFFFF"/>
            </a:solidFill>
            <a:ln w="12700" cap="flat">
              <a:noFill/>
              <a:miter lim="400000"/>
            </a:ln>
            <a:effectLst/>
          </p:spPr>
          <p:txBody>
            <a:bodyPr wrap="square" lIns="48767" tIns="48767" rIns="48767" bIns="48767" numCol="1" anchor="ctr">
              <a:noAutofit/>
            </a:bodyPr>
            <a:lstStyle/>
            <a:p>
              <a:endParaRPr sz="1266"/>
            </a:p>
          </p:txBody>
        </p:sp>
        <p:sp>
          <p:nvSpPr>
            <p:cNvPr id="138" name="Freeform 8"/>
            <p:cNvSpPr/>
            <p:nvPr/>
          </p:nvSpPr>
          <p:spPr>
            <a:xfrm>
              <a:off x="-1" y="4143269"/>
              <a:ext cx="4303335" cy="11429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42" y="596"/>
                    <a:pt x="20496" y="7398"/>
                    <a:pt x="13601" y="7398"/>
                  </a:cubicBezTo>
                  <a:lnTo>
                    <a:pt x="7999" y="7398"/>
                  </a:lnTo>
                  <a:cubicBezTo>
                    <a:pt x="927" y="7602"/>
                    <a:pt x="136" y="11067"/>
                    <a:pt x="0" y="11435"/>
                  </a:cubicBezTo>
                  <a:lnTo>
                    <a:pt x="0" y="21600"/>
                  </a:lnTo>
                  <a:cubicBezTo>
                    <a:pt x="136" y="21229"/>
                    <a:pt x="927" y="17764"/>
                    <a:pt x="7999" y="17560"/>
                  </a:cubicBezTo>
                  <a:lnTo>
                    <a:pt x="13598" y="17560"/>
                  </a:lnTo>
                  <a:cubicBezTo>
                    <a:pt x="20493" y="17560"/>
                    <a:pt x="21540" y="10760"/>
                    <a:pt x="21597" y="10162"/>
                  </a:cubicBezTo>
                  <a:close/>
                </a:path>
              </a:pathLst>
            </a:custGeom>
            <a:solidFill>
              <a:srgbClr val="FFFFFF"/>
            </a:solidFill>
            <a:ln w="12700" cap="flat">
              <a:noFill/>
              <a:miter lim="400000"/>
            </a:ln>
            <a:effectLst/>
          </p:spPr>
          <p:txBody>
            <a:bodyPr wrap="square" lIns="48767" tIns="48767" rIns="48767" bIns="48767" numCol="1" anchor="ctr">
              <a:noAutofit/>
            </a:bodyPr>
            <a:lstStyle/>
            <a:p>
              <a:endParaRPr sz="1266"/>
            </a:p>
          </p:txBody>
        </p:sp>
        <p:sp>
          <p:nvSpPr>
            <p:cNvPr id="139" name="Freeform 9"/>
            <p:cNvSpPr/>
            <p:nvPr/>
          </p:nvSpPr>
          <p:spPr>
            <a:xfrm>
              <a:off x="-1" y="5039578"/>
              <a:ext cx="4303335" cy="114298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542" y="598"/>
                    <a:pt x="20496" y="7398"/>
                    <a:pt x="13601" y="7398"/>
                  </a:cubicBezTo>
                  <a:lnTo>
                    <a:pt x="7999" y="7398"/>
                  </a:lnTo>
                  <a:cubicBezTo>
                    <a:pt x="927" y="7602"/>
                    <a:pt x="136" y="11067"/>
                    <a:pt x="0" y="11435"/>
                  </a:cubicBezTo>
                  <a:lnTo>
                    <a:pt x="0" y="21600"/>
                  </a:lnTo>
                  <a:cubicBezTo>
                    <a:pt x="136" y="21229"/>
                    <a:pt x="927" y="17764"/>
                    <a:pt x="7999" y="17562"/>
                  </a:cubicBezTo>
                  <a:lnTo>
                    <a:pt x="13598" y="17562"/>
                  </a:lnTo>
                  <a:cubicBezTo>
                    <a:pt x="20493" y="17562"/>
                    <a:pt x="21540" y="10760"/>
                    <a:pt x="21597" y="10162"/>
                  </a:cubicBezTo>
                  <a:close/>
                </a:path>
              </a:pathLst>
            </a:custGeom>
            <a:solidFill>
              <a:srgbClr val="FFFFFF"/>
            </a:solidFill>
            <a:ln w="12700" cap="flat">
              <a:noFill/>
              <a:miter lim="400000"/>
            </a:ln>
            <a:effectLst/>
          </p:spPr>
          <p:txBody>
            <a:bodyPr wrap="square" lIns="48767" tIns="48767" rIns="48767" bIns="48767" numCol="1" anchor="ctr">
              <a:noAutofit/>
            </a:bodyPr>
            <a:lstStyle/>
            <a:p>
              <a:endParaRPr sz="1266"/>
            </a:p>
          </p:txBody>
        </p:sp>
        <p:sp>
          <p:nvSpPr>
            <p:cNvPr id="140" name="Freeform 10"/>
            <p:cNvSpPr/>
            <p:nvPr/>
          </p:nvSpPr>
          <p:spPr>
            <a:xfrm>
              <a:off x="3724818" y="2316144"/>
              <a:ext cx="577973" cy="177259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17701" y="20273"/>
                    <a:pt x="21312" y="18226"/>
                    <a:pt x="21600" y="17973"/>
                  </a:cubicBezTo>
                  <a:lnTo>
                    <a:pt x="21600" y="0"/>
                  </a:lnTo>
                  <a:close/>
                </a:path>
              </a:pathLst>
            </a:custGeom>
            <a:solidFill>
              <a:srgbClr val="FFFFFF"/>
            </a:solidFill>
            <a:ln w="12700" cap="flat">
              <a:noFill/>
              <a:miter lim="400000"/>
            </a:ln>
            <a:effectLst/>
          </p:spPr>
          <p:txBody>
            <a:bodyPr wrap="square" lIns="48767" tIns="48767" rIns="48767" bIns="48767" numCol="1" anchor="ctr">
              <a:noAutofit/>
            </a:bodyPr>
            <a:lstStyle/>
            <a:p>
              <a:endParaRPr sz="1266"/>
            </a:p>
          </p:txBody>
        </p:sp>
      </p:grpSp>
      <p:sp>
        <p:nvSpPr>
          <p:cNvPr id="142" name="Click to edit divider"/>
          <p:cNvSpPr txBox="1">
            <a:spLocks noGrp="1"/>
          </p:cNvSpPr>
          <p:nvPr>
            <p:ph type="title" hasCustomPrompt="1"/>
          </p:nvPr>
        </p:nvSpPr>
        <p:spPr>
          <a:xfrm>
            <a:off x="640079" y="2276855"/>
            <a:ext cx="7315202" cy="2139554"/>
          </a:xfrm>
          <a:prstGeom prst="rect">
            <a:avLst/>
          </a:prstGeom>
        </p:spPr>
        <p:txBody>
          <a:bodyPr anchor="ctr"/>
          <a:lstStyle>
            <a:lvl1pPr>
              <a:defRPr sz="5344"/>
            </a:lvl1pPr>
          </a:lstStyle>
          <a:p>
            <a:r>
              <a:t>Click to edit divider</a:t>
            </a:r>
          </a:p>
        </p:txBody>
      </p:sp>
      <p:sp>
        <p:nvSpPr>
          <p:cNvPr id="143" name="01"/>
          <p:cNvSpPr txBox="1">
            <a:spLocks noGrp="1"/>
          </p:cNvSpPr>
          <p:nvPr>
            <p:ph type="sldNum" sz="quarter" idx="2"/>
          </p:nvPr>
        </p:nvSpPr>
        <p:spPr>
          <a:xfrm>
            <a:off x="8462785" y="5488708"/>
            <a:ext cx="274817" cy="271611"/>
          </a:xfrm>
          <a:prstGeom prst="rect">
            <a:avLst/>
          </a:prstGeom>
        </p:spPr>
        <p:txBody>
          <a:bodyPr lIns="48767" tIns="48767" rIns="48767" bIns="48767" anchor="ctr"/>
          <a:lstStyle>
            <a:lvl1pPr>
              <a:defRPr sz="1125"/>
            </a:lvl1pPr>
          </a:lstStyle>
          <a:p>
            <a:fld id="{86CB4B4D-7CA3-9044-876B-883B54F8677D}" type="slidenum">
              <a:t>‹#›</a:t>
            </a:fld>
            <a:endParaRPr/>
          </a:p>
        </p:txBody>
      </p:sp>
    </p:spTree>
    <p:extLst>
      <p:ext uri="{BB962C8B-B14F-4D97-AF65-F5344CB8AC3E}">
        <p14:creationId xmlns:p14="http://schemas.microsoft.com/office/powerpoint/2010/main" val="45156262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Quote">
    <p:bg>
      <p:bgPr>
        <a:solidFill>
          <a:srgbClr val="B0E3E2"/>
        </a:solidFill>
        <a:effectLst/>
      </p:bgPr>
    </p:bg>
    <p:spTree>
      <p:nvGrpSpPr>
        <p:cNvPr id="1" name=""/>
        <p:cNvGrpSpPr/>
        <p:nvPr/>
      </p:nvGrpSpPr>
      <p:grpSpPr>
        <a:xfrm>
          <a:off x="0" y="0"/>
          <a:ext cx="0" cy="0"/>
          <a:chOff x="0" y="0"/>
          <a:chExt cx="0" cy="0"/>
        </a:xfrm>
      </p:grpSpPr>
      <p:sp>
        <p:nvSpPr>
          <p:cNvPr id="150"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51" name="Click to edit quote"/>
          <p:cNvSpPr txBox="1">
            <a:spLocks noGrp="1"/>
          </p:cNvSpPr>
          <p:nvPr>
            <p:ph type="title" hasCustomPrompt="1"/>
          </p:nvPr>
        </p:nvSpPr>
        <p:spPr>
          <a:xfrm>
            <a:off x="1170432" y="2297429"/>
            <a:ext cx="7444409" cy="1932285"/>
          </a:xfrm>
          <a:prstGeom prst="rect">
            <a:avLst/>
          </a:prstGeom>
        </p:spPr>
        <p:txBody>
          <a:bodyPr anchor="ctr"/>
          <a:lstStyle>
            <a:lvl1pPr>
              <a:defRPr sz="5344"/>
            </a:lvl1pPr>
          </a:lstStyle>
          <a:p>
            <a:r>
              <a:t>Click to edit quote</a:t>
            </a:r>
          </a:p>
        </p:txBody>
      </p:sp>
      <p:sp>
        <p:nvSpPr>
          <p:cNvPr id="152" name="Body Level One…"/>
          <p:cNvSpPr txBox="1">
            <a:spLocks noGrp="1"/>
          </p:cNvSpPr>
          <p:nvPr>
            <p:ph type="body" sz="quarter" idx="1" hasCustomPrompt="1"/>
          </p:nvPr>
        </p:nvSpPr>
        <p:spPr>
          <a:xfrm>
            <a:off x="1170431" y="4327398"/>
            <a:ext cx="3657600" cy="685801"/>
          </a:xfrm>
          <a:prstGeom prst="rect">
            <a:avLst/>
          </a:prstGeom>
        </p:spPr>
        <p:txBody>
          <a:bodyPr/>
          <a:lstStyle>
            <a:lvl1pPr>
              <a:defRPr sz="2109"/>
            </a:lvl1pPr>
            <a:lvl2pPr marL="0" indent="321457">
              <a:buSzTx/>
              <a:buNone/>
              <a:defRPr sz="2109"/>
            </a:lvl2pPr>
            <a:lvl3pPr marL="0" indent="642915">
              <a:buSzTx/>
              <a:buNone/>
              <a:defRPr sz="2109"/>
            </a:lvl3pPr>
            <a:lvl4pPr marL="0" indent="964372">
              <a:buSzTx/>
              <a:buNone/>
              <a:defRPr sz="2109"/>
            </a:lvl4pPr>
            <a:lvl5pPr marL="0" indent="1285829">
              <a:buSzTx/>
              <a:buNone/>
              <a:defRPr sz="2109"/>
            </a:lvl5pPr>
          </a:lstStyle>
          <a:p>
            <a:r>
              <a:t>Author of quote</a:t>
            </a:r>
          </a:p>
          <a:p>
            <a:pPr lvl="1"/>
            <a:endParaRPr/>
          </a:p>
          <a:p>
            <a:pPr lvl="2"/>
            <a:endParaRPr/>
          </a:p>
          <a:p>
            <a:pPr lvl="3"/>
            <a:endParaRPr/>
          </a:p>
          <a:p>
            <a:pPr lvl="4"/>
            <a:endParaRPr/>
          </a:p>
        </p:txBody>
      </p:sp>
    </p:spTree>
    <p:extLst>
      <p:ext uri="{BB962C8B-B14F-4D97-AF65-F5344CB8AC3E}">
        <p14:creationId xmlns:p14="http://schemas.microsoft.com/office/powerpoint/2010/main" val="249458517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6147262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Factoid">
    <p:bg>
      <p:bgPr>
        <a:solidFill>
          <a:srgbClr val="B0E3E2"/>
        </a:solidFill>
        <a:effectLst/>
      </p:bgPr>
    </p:bg>
    <p:spTree>
      <p:nvGrpSpPr>
        <p:cNvPr id="1" name=""/>
        <p:cNvGrpSpPr/>
        <p:nvPr/>
      </p:nvGrpSpPr>
      <p:grpSpPr>
        <a:xfrm>
          <a:off x="0" y="0"/>
          <a:ext cx="0" cy="0"/>
          <a:chOff x="0" y="0"/>
          <a:chExt cx="0" cy="0"/>
        </a:xfrm>
      </p:grpSpPr>
      <p:sp>
        <p:nvSpPr>
          <p:cNvPr id="159" name="01"/>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60" name="Factoid teal—Georgia font in sentence case. Use this slide for hero statement."/>
          <p:cNvSpPr txBox="1">
            <a:spLocks noGrp="1"/>
          </p:cNvSpPr>
          <p:nvPr>
            <p:ph type="title" hasCustomPrompt="1"/>
          </p:nvPr>
        </p:nvSpPr>
        <p:spPr>
          <a:xfrm>
            <a:off x="640079" y="2204881"/>
            <a:ext cx="10911842" cy="2139553"/>
          </a:xfrm>
          <a:prstGeom prst="rect">
            <a:avLst/>
          </a:prstGeom>
        </p:spPr>
        <p:txBody>
          <a:bodyPr anchor="ctr"/>
          <a:lstStyle>
            <a:lvl1pPr>
              <a:lnSpc>
                <a:spcPct val="100000"/>
              </a:lnSpc>
              <a:defRPr sz="5344"/>
            </a:lvl1pPr>
          </a:lstStyle>
          <a:p>
            <a:r>
              <a:t>Factoid teal—Georgia font in sentence case. Use this slide for hero statement.</a:t>
            </a:r>
          </a:p>
        </p:txBody>
      </p:sp>
      <p:sp>
        <p:nvSpPr>
          <p:cNvPr id="161" name="Body Level One…"/>
          <p:cNvSpPr txBox="1">
            <a:spLocks noGrp="1"/>
          </p:cNvSpPr>
          <p:nvPr>
            <p:ph type="body" sz="quarter" idx="1" hasCustomPrompt="1"/>
          </p:nvPr>
        </p:nvSpPr>
        <p:spPr>
          <a:xfrm>
            <a:off x="639759" y="5236176"/>
            <a:ext cx="7058030" cy="206237"/>
          </a:xfrm>
          <a:prstGeom prst="rect">
            <a:avLst/>
          </a:prstGeom>
        </p:spPr>
        <p:txBody>
          <a:bodyPr anchor="b"/>
          <a:lstStyle>
            <a:lvl1pPr>
              <a:defRPr sz="773"/>
            </a:lvl1pPr>
            <a:lvl2pPr marL="0" indent="3348">
              <a:buSzTx/>
              <a:buNone/>
              <a:defRPr sz="773"/>
            </a:lvl2pPr>
            <a:lvl3pPr marL="435934" indent="-106664">
              <a:defRPr sz="773"/>
            </a:lvl3pPr>
            <a:lvl4pPr marL="593873" indent="-112803">
              <a:defRPr sz="773"/>
            </a:lvl4pPr>
            <a:lvl5pPr marL="754253" indent="-113570">
              <a:defRPr sz="773"/>
            </a:lvl5pPr>
          </a:lstStyle>
          <a:p>
            <a:r>
              <a:t>Click to add a footnote for this page or delete placeholder if not in use</a:t>
            </a:r>
          </a:p>
          <a:p>
            <a:pPr lvl="1"/>
            <a:endParaRPr/>
          </a:p>
          <a:p>
            <a:pPr lvl="2"/>
            <a:endParaRPr/>
          </a:p>
          <a:p>
            <a:pPr lvl="3"/>
            <a:endParaRPr/>
          </a:p>
          <a:p>
            <a:pPr lvl="4"/>
            <a:endParaRPr/>
          </a:p>
        </p:txBody>
      </p:sp>
    </p:spTree>
    <p:extLst>
      <p:ext uri="{BB962C8B-B14F-4D97-AF65-F5344CB8AC3E}">
        <p14:creationId xmlns:p14="http://schemas.microsoft.com/office/powerpoint/2010/main" val="1504602016"/>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Back slide">
    <p:bg>
      <p:bgPr>
        <a:solidFill>
          <a:srgbClr val="B0E3E2"/>
        </a:solidFill>
        <a:effectLst/>
      </p:bgPr>
    </p:bg>
    <p:spTree>
      <p:nvGrpSpPr>
        <p:cNvPr id="1" name=""/>
        <p:cNvGrpSpPr/>
        <p:nvPr/>
      </p:nvGrpSpPr>
      <p:grpSpPr>
        <a:xfrm>
          <a:off x="0" y="0"/>
          <a:ext cx="0" cy="0"/>
          <a:chOff x="0" y="0"/>
          <a:chExt cx="0" cy="0"/>
        </a:xfrm>
      </p:grpSpPr>
      <p:pic>
        <p:nvPicPr>
          <p:cNvPr id="168" name="Graphic 3" descr="Graphic 3"/>
          <p:cNvPicPr>
            <a:picLocks noChangeAspect="1"/>
          </p:cNvPicPr>
          <p:nvPr/>
        </p:nvPicPr>
        <p:blipFill>
          <a:blip r:embed="rId2"/>
          <a:stretch>
            <a:fillRect/>
          </a:stretch>
        </p:blipFill>
        <p:spPr>
          <a:xfrm>
            <a:off x="3197351" y="3127557"/>
            <a:ext cx="5797298" cy="602888"/>
          </a:xfrm>
          <a:prstGeom prst="rect">
            <a:avLst/>
          </a:prstGeom>
          <a:ln w="12700">
            <a:miter lim="400000"/>
          </a:ln>
        </p:spPr>
      </p:pic>
      <p:sp>
        <p:nvSpPr>
          <p:cNvPr id="169" name="01"/>
          <p:cNvSpPr txBox="1">
            <a:spLocks noGrp="1"/>
          </p:cNvSpPr>
          <p:nvPr>
            <p:ph type="sldNum" sz="quarter" idx="2"/>
          </p:nvPr>
        </p:nvSpPr>
        <p:spPr>
          <a:xfrm>
            <a:off x="8462785" y="5488708"/>
            <a:ext cx="274817" cy="271611"/>
          </a:xfrm>
          <a:prstGeom prst="rect">
            <a:avLst/>
          </a:prstGeom>
        </p:spPr>
        <p:txBody>
          <a:bodyPr lIns="48767" tIns="48767" rIns="48767" bIns="48767" anchor="ctr"/>
          <a:lstStyle>
            <a:lvl1pPr>
              <a:defRPr sz="1125"/>
            </a:lvl1pPr>
          </a:lstStyle>
          <a:p>
            <a:fld id="{86CB4B4D-7CA3-9044-876B-883B54F8677D}" type="slidenum">
              <a:t>‹#›</a:t>
            </a:fld>
            <a:endParaRPr/>
          </a:p>
        </p:txBody>
      </p:sp>
    </p:spTree>
    <p:extLst>
      <p:ext uri="{BB962C8B-B14F-4D97-AF65-F5344CB8AC3E}">
        <p14:creationId xmlns:p14="http://schemas.microsoft.com/office/powerpoint/2010/main" val="255815331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Slide: Mass General Cancer Center">
    <p:bg>
      <p:bgPr>
        <a:solidFill>
          <a:srgbClr val="B0E3E2"/>
        </a:solidFill>
        <a:effectLst/>
      </p:bgPr>
    </p:bg>
    <p:spTree>
      <p:nvGrpSpPr>
        <p:cNvPr id="1" name=""/>
        <p:cNvGrpSpPr/>
        <p:nvPr/>
      </p:nvGrpSpPr>
      <p:grpSpPr>
        <a:xfrm>
          <a:off x="0" y="0"/>
          <a:ext cx="0" cy="0"/>
          <a:chOff x="0" y="0"/>
          <a:chExt cx="0" cy="0"/>
        </a:xfrm>
      </p:grpSpPr>
      <p:sp>
        <p:nvSpPr>
          <p:cNvPr id="176" name="Click to edit title"/>
          <p:cNvSpPr txBox="1">
            <a:spLocks noGrp="1"/>
          </p:cNvSpPr>
          <p:nvPr>
            <p:ph type="title" hasCustomPrompt="1"/>
          </p:nvPr>
        </p:nvSpPr>
        <p:spPr>
          <a:xfrm>
            <a:off x="1106423" y="2446638"/>
            <a:ext cx="9522782" cy="1260683"/>
          </a:xfrm>
          <a:prstGeom prst="rect">
            <a:avLst/>
          </a:prstGeom>
        </p:spPr>
        <p:txBody>
          <a:bodyPr anchor="b"/>
          <a:lstStyle>
            <a:lvl1pPr>
              <a:defRPr sz="5906"/>
            </a:lvl1pPr>
          </a:lstStyle>
          <a:p>
            <a:r>
              <a:t>Click to edit title</a:t>
            </a:r>
          </a:p>
        </p:txBody>
      </p:sp>
      <p:sp>
        <p:nvSpPr>
          <p:cNvPr id="177" name="Body Level One…"/>
          <p:cNvSpPr txBox="1">
            <a:spLocks noGrp="1"/>
          </p:cNvSpPr>
          <p:nvPr>
            <p:ph type="body" sz="quarter" idx="1" hasCustomPrompt="1"/>
          </p:nvPr>
        </p:nvSpPr>
        <p:spPr>
          <a:xfrm>
            <a:off x="1106423" y="3770687"/>
            <a:ext cx="9522782" cy="552916"/>
          </a:xfrm>
          <a:prstGeom prst="rect">
            <a:avLst/>
          </a:prstGeom>
        </p:spPr>
        <p:txBody>
          <a:bodyPr/>
          <a:lstStyle>
            <a:lvl1pPr>
              <a:defRPr sz="2391"/>
            </a:lvl1pPr>
            <a:lvl2pPr marL="0" indent="321457">
              <a:buSzTx/>
              <a:buNone/>
              <a:defRPr sz="2391"/>
            </a:lvl2pPr>
            <a:lvl3pPr marL="0" indent="642915">
              <a:buSzTx/>
              <a:buNone/>
              <a:defRPr sz="2391"/>
            </a:lvl3pPr>
            <a:lvl4pPr marL="0" indent="964372">
              <a:buSzTx/>
              <a:buNone/>
              <a:defRPr sz="2391"/>
            </a:lvl4pPr>
            <a:lvl5pPr marL="0" indent="1285829">
              <a:buSzTx/>
              <a:buNone/>
              <a:defRPr sz="2391"/>
            </a:lvl5pPr>
          </a:lstStyle>
          <a:p>
            <a:r>
              <a:t>Presenter or subtitle goes here</a:t>
            </a:r>
          </a:p>
          <a:p>
            <a:pPr lvl="1"/>
            <a:endParaRPr/>
          </a:p>
          <a:p>
            <a:pPr lvl="2"/>
            <a:endParaRPr/>
          </a:p>
          <a:p>
            <a:pPr lvl="3"/>
            <a:endParaRPr/>
          </a:p>
          <a:p>
            <a:pPr lvl="4"/>
            <a:endParaRPr/>
          </a:p>
        </p:txBody>
      </p:sp>
      <p:sp>
        <p:nvSpPr>
          <p:cNvPr id="178" name="Text Placeholder 3"/>
          <p:cNvSpPr>
            <a:spLocks noGrp="1"/>
          </p:cNvSpPr>
          <p:nvPr>
            <p:ph type="body" sz="quarter" idx="21" hasCustomPrompt="1"/>
          </p:nvPr>
        </p:nvSpPr>
        <p:spPr>
          <a:xfrm>
            <a:off x="1106424" y="5594395"/>
            <a:ext cx="1832219" cy="182512"/>
          </a:xfrm>
          <a:prstGeom prst="rect">
            <a:avLst/>
          </a:prstGeom>
        </p:spPr>
        <p:txBody>
          <a:bodyPr/>
          <a:lstStyle>
            <a:lvl1pPr>
              <a:defRPr sz="1266"/>
            </a:lvl1pPr>
          </a:lstStyle>
          <a:p>
            <a:r>
              <a:t>Month, year</a:t>
            </a:r>
          </a:p>
        </p:txBody>
      </p:sp>
      <p:sp>
        <p:nvSpPr>
          <p:cNvPr id="179" name="Rectangle 3"/>
          <p:cNvSpPr/>
          <p:nvPr/>
        </p:nvSpPr>
        <p:spPr>
          <a:xfrm>
            <a:off x="0"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266"/>
          </a:p>
        </p:txBody>
      </p:sp>
      <p:sp>
        <p:nvSpPr>
          <p:cNvPr id="180" name="Rectangle 6"/>
          <p:cNvSpPr/>
          <p:nvPr/>
        </p:nvSpPr>
        <p:spPr>
          <a:xfrm>
            <a:off x="11817096" y="857250"/>
            <a:ext cx="374905" cy="5143501"/>
          </a:xfrm>
          <a:prstGeom prst="rect">
            <a:avLst/>
          </a:prstGeom>
          <a:solidFill>
            <a:schemeClr val="accent1">
              <a:alpha val="60000"/>
            </a:schemeClr>
          </a:solidFill>
          <a:ln w="12700">
            <a:miter lim="400000"/>
          </a:ln>
        </p:spPr>
        <p:txBody>
          <a:bodyPr lIns="34289" tIns="34289" rIns="34289" bIns="34289" anchor="ctr"/>
          <a:lstStyle/>
          <a:p>
            <a:pPr algn="ctr">
              <a:defRPr>
                <a:solidFill>
                  <a:srgbClr val="FFFFFF"/>
                </a:solidFill>
              </a:defRPr>
            </a:pPr>
            <a:endParaRPr sz="1266"/>
          </a:p>
        </p:txBody>
      </p:sp>
      <p:pic>
        <p:nvPicPr>
          <p:cNvPr id="181" name="Graphic 9" descr="Graphic 9"/>
          <p:cNvPicPr>
            <a:picLocks noChangeAspect="1"/>
          </p:cNvPicPr>
          <p:nvPr/>
        </p:nvPicPr>
        <p:blipFill>
          <a:blip r:embed="rId2"/>
          <a:stretch>
            <a:fillRect/>
          </a:stretch>
        </p:blipFill>
        <p:spPr>
          <a:xfrm>
            <a:off x="1106424" y="1334202"/>
            <a:ext cx="3849879" cy="328613"/>
          </a:xfrm>
          <a:prstGeom prst="rect">
            <a:avLst/>
          </a:prstGeom>
          <a:ln w="12700">
            <a:miter lim="400000"/>
          </a:ln>
        </p:spPr>
      </p:pic>
      <p:sp>
        <p:nvSpPr>
          <p:cNvPr id="182" name="01"/>
          <p:cNvSpPr txBox="1">
            <a:spLocks noGrp="1"/>
          </p:cNvSpPr>
          <p:nvPr>
            <p:ph type="sldNum" sz="quarter" idx="2"/>
          </p:nvPr>
        </p:nvSpPr>
        <p:spPr>
          <a:xfrm>
            <a:off x="8462785" y="5488708"/>
            <a:ext cx="274817" cy="271611"/>
          </a:xfrm>
          <a:prstGeom prst="rect">
            <a:avLst/>
          </a:prstGeom>
        </p:spPr>
        <p:txBody>
          <a:bodyPr lIns="48767" tIns="48767" rIns="48767" bIns="48767" anchor="ctr"/>
          <a:lstStyle>
            <a:lvl1pPr>
              <a:defRPr sz="1125"/>
            </a:lvl1pPr>
          </a:lstStyle>
          <a:p>
            <a:fld id="{86CB4B4D-7CA3-9044-876B-883B54F8677D}" type="slidenum">
              <a:t>‹#›</a:t>
            </a:fld>
            <a:endParaRPr/>
          </a:p>
        </p:txBody>
      </p:sp>
    </p:spTree>
    <p:extLst>
      <p:ext uri="{BB962C8B-B14F-4D97-AF65-F5344CB8AC3E}">
        <p14:creationId xmlns:p14="http://schemas.microsoft.com/office/powerpoint/2010/main" val="3633292215"/>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1_Title and Content">
    <p:spTree>
      <p:nvGrpSpPr>
        <p:cNvPr id="1" name=""/>
        <p:cNvGrpSpPr/>
        <p:nvPr/>
      </p:nvGrpSpPr>
      <p:grpSpPr>
        <a:xfrm>
          <a:off x="0" y="0"/>
          <a:ext cx="0" cy="0"/>
          <a:chOff x="0" y="0"/>
          <a:chExt cx="0" cy="0"/>
        </a:xfrm>
      </p:grpSpPr>
      <p:sp>
        <p:nvSpPr>
          <p:cNvPr id="189" name="Title Text"/>
          <p:cNvSpPr txBox="1">
            <a:spLocks noGrp="1"/>
          </p:cNvSpPr>
          <p:nvPr>
            <p:ph type="title"/>
          </p:nvPr>
        </p:nvSpPr>
        <p:spPr>
          <a:xfrm>
            <a:off x="838199" y="1131094"/>
            <a:ext cx="10515602" cy="994173"/>
          </a:xfrm>
          <a:prstGeom prst="rect">
            <a:avLst/>
          </a:prstGeom>
        </p:spPr>
        <p:txBody>
          <a:bodyPr lIns="48767" tIns="48767" rIns="48767" bIns="48767" anchor="ctr"/>
          <a:lstStyle>
            <a:lvl1pPr>
              <a:defRPr sz="4359">
                <a:solidFill>
                  <a:srgbClr val="000000"/>
                </a:solidFill>
                <a:latin typeface="Calibri Light"/>
                <a:ea typeface="Calibri Light"/>
                <a:cs typeface="Calibri Light"/>
                <a:sym typeface="Calibri Light"/>
              </a:defRPr>
            </a:lvl1pPr>
          </a:lstStyle>
          <a:p>
            <a:r>
              <a:t>Title Text</a:t>
            </a:r>
          </a:p>
        </p:txBody>
      </p:sp>
      <p:sp>
        <p:nvSpPr>
          <p:cNvPr id="190" name="Body Level One…"/>
          <p:cNvSpPr txBox="1">
            <a:spLocks noGrp="1"/>
          </p:cNvSpPr>
          <p:nvPr>
            <p:ph type="body" idx="1"/>
          </p:nvPr>
        </p:nvSpPr>
        <p:spPr>
          <a:xfrm>
            <a:off x="838199" y="2226469"/>
            <a:ext cx="10515602" cy="3263504"/>
          </a:xfrm>
          <a:prstGeom prst="rect">
            <a:avLst/>
          </a:prstGeom>
        </p:spPr>
        <p:txBody>
          <a:bodyPr lIns="48767" tIns="48767" rIns="48767" bIns="48767"/>
          <a:lstStyle>
            <a:lvl1pPr marL="218131" indent="-218131">
              <a:lnSpc>
                <a:spcPct val="90000"/>
              </a:lnSpc>
              <a:spcBef>
                <a:spcPts val="984"/>
              </a:spcBef>
              <a:buSzPct val="100000"/>
              <a:buFont typeface="Arial"/>
              <a:buChar char="•"/>
              <a:defRPr sz="2672"/>
            </a:lvl1pPr>
            <a:lvl2pPr marL="575944" indent="-254487">
              <a:lnSpc>
                <a:spcPct val="90000"/>
              </a:lnSpc>
              <a:spcBef>
                <a:spcPts val="984"/>
              </a:spcBef>
              <a:buSzPct val="100000"/>
              <a:buFont typeface="Arial"/>
              <a:defRPr sz="2672"/>
            </a:lvl2pPr>
            <a:lvl3pPr marL="948298" indent="-305384">
              <a:lnSpc>
                <a:spcPct val="90000"/>
              </a:lnSpc>
              <a:spcBef>
                <a:spcPts val="984"/>
              </a:spcBef>
              <a:buFont typeface="Arial"/>
              <a:buChar char="•"/>
              <a:defRPr sz="2672"/>
            </a:lvl3pPr>
            <a:lvl4pPr marL="1303688" indent="-339316">
              <a:lnSpc>
                <a:spcPct val="90000"/>
              </a:lnSpc>
              <a:spcBef>
                <a:spcPts val="984"/>
              </a:spcBef>
              <a:buSzPct val="100000"/>
              <a:buFont typeface="Arial"/>
              <a:buChar char="•"/>
              <a:defRPr sz="2672"/>
            </a:lvl4pPr>
            <a:lvl5pPr marL="1625145" indent="-339316">
              <a:lnSpc>
                <a:spcPct val="90000"/>
              </a:lnSpc>
              <a:spcBef>
                <a:spcPts val="984"/>
              </a:spcBef>
              <a:buSzPct val="100000"/>
              <a:buFont typeface="Arial"/>
              <a:buChar char="•"/>
              <a:defRPr sz="2672"/>
            </a:lvl5pPr>
          </a:lstStyle>
          <a:p>
            <a:r>
              <a:t>Body Level One</a:t>
            </a:r>
          </a:p>
          <a:p>
            <a:pPr lvl="1"/>
            <a:r>
              <a:t>Body Level Two</a:t>
            </a:r>
          </a:p>
          <a:p>
            <a:pPr lvl="2"/>
            <a:r>
              <a:t>Body Level Three</a:t>
            </a:r>
          </a:p>
          <a:p>
            <a:pPr lvl="3"/>
            <a:r>
              <a:t>Body Level Four</a:t>
            </a:r>
          </a:p>
          <a:p>
            <a:pPr lvl="4"/>
            <a:r>
              <a:t>Body Level Five</a:t>
            </a:r>
          </a:p>
        </p:txBody>
      </p:sp>
      <p:sp>
        <p:nvSpPr>
          <p:cNvPr id="191" name="01"/>
          <p:cNvSpPr txBox="1">
            <a:spLocks noGrp="1"/>
          </p:cNvSpPr>
          <p:nvPr>
            <p:ph type="sldNum" sz="quarter" idx="2"/>
          </p:nvPr>
        </p:nvSpPr>
        <p:spPr>
          <a:xfrm>
            <a:off x="11078985" y="5625629"/>
            <a:ext cx="274817" cy="271611"/>
          </a:xfrm>
          <a:prstGeom prst="rect">
            <a:avLst/>
          </a:prstGeom>
        </p:spPr>
        <p:txBody>
          <a:bodyPr lIns="48767" tIns="48767" rIns="48767" bIns="48767" anchor="ctr"/>
          <a:lstStyle>
            <a:lvl1pPr>
              <a:defRPr sz="1125">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002065485"/>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1276466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
        <p:nvSpPr>
          <p:cNvPr id="3" name="Slide Number Placeholder 2">
            <a:extLst>
              <a:ext uri="{FF2B5EF4-FFF2-40B4-BE49-F238E27FC236}">
                <a16:creationId xmlns:a16="http://schemas.microsoft.com/office/drawing/2014/main" id="{BBABEBE6-AF5D-1C31-E7C5-5FC9DD7E4577}"/>
              </a:ext>
            </a:extLst>
          </p:cNvPr>
          <p:cNvSpPr>
            <a:spLocks noGrp="1"/>
          </p:cNvSpPr>
          <p:nvPr>
            <p:ph type="sldNum" sz="quarter" idx="14"/>
          </p:nvPr>
        </p:nvSpPr>
        <p:spPr/>
        <p:txBody>
          <a:bodyPr/>
          <a:lstStyle/>
          <a:p>
            <a:fld id="{523A240F-EAFE-E84F-B44C-6D7A08E0E409}" type="slidenum">
              <a:rPr lang="en-US" smtClean="0"/>
              <a:pPr/>
              <a:t>‹#›</a:t>
            </a:fld>
            <a:endParaRPr lang="en-US"/>
          </a:p>
        </p:txBody>
      </p:sp>
    </p:spTree>
    <p:extLst>
      <p:ext uri="{BB962C8B-B14F-4D97-AF65-F5344CB8AC3E}">
        <p14:creationId xmlns:p14="http://schemas.microsoft.com/office/powerpoint/2010/main" val="26313506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16042626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8105013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980715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124497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23559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4952671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7885079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81566748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6726661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Divider layouts</a:t>
            </a:r>
          </a:p>
        </p:txBody>
      </p:sp>
    </p:spTree>
    <p:extLst>
      <p:ext uri="{BB962C8B-B14F-4D97-AF65-F5344CB8AC3E}">
        <p14:creationId xmlns:p14="http://schemas.microsoft.com/office/powerpoint/2010/main" val="37391257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10005332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Section Header Blu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3B971B7-3CEC-8EA3-CA81-BD5372C840C3}"/>
              </a:ext>
            </a:extLst>
          </p:cNvPr>
          <p:cNvGraphicFramePr>
            <a:graphicFrameLocks noChangeAspect="1"/>
          </p:cNvGraphicFramePr>
          <p:nvPr userDrawn="1">
            <p:custDataLst>
              <p:tags r:id="rId1"/>
            </p:custDataLst>
            <p:extLst>
              <p:ext uri="{D42A27DB-BD31-4B8C-83A1-F6EECF244321}">
                <p14:modId xmlns:p14="http://schemas.microsoft.com/office/powerpoint/2010/main" val="12136550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F3B971B7-3CEC-8EA3-CA81-BD5372C840C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B7FF2F19-A2BD-49C4-6AD3-576114694E65}"/>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marL="0" algn="r" defTabSz="914400" rtl="0" eaLnBrk="1" latinLnBrk="0" hangingPunct="1">
              <a:defRPr lang="en-US" sz="1000" kern="1200">
                <a:solidFill>
                  <a:schemeClr val="bg1">
                    <a:lumMod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kern="1200" dirty="0">
                <a:solidFill>
                  <a:schemeClr val="bg1">
                    <a:lumMod val="75000"/>
                  </a:schemeClr>
                </a:solidFill>
                <a:latin typeface="+mn-lt"/>
                <a:ea typeface="+mn-ea"/>
                <a:cs typeface="Arial" panose="020B0604020202020204" pitchFamily="34" charset="0"/>
              </a:rPr>
              <a:t>© 2022 Memorial Sloan Kettering Cancer Center, et al. All rights reserved.</a:t>
            </a:r>
          </a:p>
        </p:txBody>
      </p:sp>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1540737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Only + Content layouts</a:t>
            </a:r>
          </a:p>
        </p:txBody>
      </p:sp>
    </p:spTree>
    <p:extLst>
      <p:ext uri="{BB962C8B-B14F-4D97-AF65-F5344CB8AC3E}">
        <p14:creationId xmlns:p14="http://schemas.microsoft.com/office/powerpoint/2010/main" val="367863156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18864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E1FA5889-D43A-D1A3-7E97-E137E50A4846}"/>
              </a:ext>
            </a:extLst>
          </p:cNvPr>
          <p:cNvSpPr>
            <a:spLocks noGrp="1"/>
          </p:cNvSpPr>
          <p:nvPr>
            <p:ph type="body" sz="half" idx="1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36616341"/>
      </p:ext>
    </p:extLst>
  </p:cSld>
  <p:clrMapOvr>
    <a:masterClrMapping/>
  </p:clrMapOvr>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theme" Target="../theme/theme4.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09.xml"/><Relationship Id="rId21" Type="http://schemas.openxmlformats.org/officeDocument/2006/relationships/slideLayout" Target="../slideLayouts/slideLayout104.xml"/><Relationship Id="rId42" Type="http://schemas.openxmlformats.org/officeDocument/2006/relationships/slideLayout" Target="../slideLayouts/slideLayout125.xml"/><Relationship Id="rId47" Type="http://schemas.openxmlformats.org/officeDocument/2006/relationships/slideLayout" Target="../slideLayouts/slideLayout130.xml"/><Relationship Id="rId63" Type="http://schemas.openxmlformats.org/officeDocument/2006/relationships/slideLayout" Target="../slideLayouts/slideLayout146.xml"/><Relationship Id="rId68" Type="http://schemas.openxmlformats.org/officeDocument/2006/relationships/slideLayout" Target="../slideLayouts/slideLayout151.xml"/><Relationship Id="rId84" Type="http://schemas.openxmlformats.org/officeDocument/2006/relationships/slideLayout" Target="../slideLayouts/slideLayout167.xml"/><Relationship Id="rId89" Type="http://schemas.openxmlformats.org/officeDocument/2006/relationships/slideLayout" Target="../slideLayouts/slideLayout172.xml"/><Relationship Id="rId16" Type="http://schemas.openxmlformats.org/officeDocument/2006/relationships/slideLayout" Target="../slideLayouts/slideLayout99.xml"/><Relationship Id="rId11" Type="http://schemas.openxmlformats.org/officeDocument/2006/relationships/slideLayout" Target="../slideLayouts/slideLayout94.xml"/><Relationship Id="rId32" Type="http://schemas.openxmlformats.org/officeDocument/2006/relationships/slideLayout" Target="../slideLayouts/slideLayout115.xml"/><Relationship Id="rId37" Type="http://schemas.openxmlformats.org/officeDocument/2006/relationships/slideLayout" Target="../slideLayouts/slideLayout120.xml"/><Relationship Id="rId53" Type="http://schemas.openxmlformats.org/officeDocument/2006/relationships/slideLayout" Target="../slideLayouts/slideLayout136.xml"/><Relationship Id="rId58" Type="http://schemas.openxmlformats.org/officeDocument/2006/relationships/slideLayout" Target="../slideLayouts/slideLayout141.xml"/><Relationship Id="rId74" Type="http://schemas.openxmlformats.org/officeDocument/2006/relationships/slideLayout" Target="../slideLayouts/slideLayout157.xml"/><Relationship Id="rId79" Type="http://schemas.openxmlformats.org/officeDocument/2006/relationships/slideLayout" Target="../slideLayouts/slideLayout162.xml"/><Relationship Id="rId5" Type="http://schemas.openxmlformats.org/officeDocument/2006/relationships/slideLayout" Target="../slideLayouts/slideLayout88.xml"/><Relationship Id="rId90" Type="http://schemas.openxmlformats.org/officeDocument/2006/relationships/theme" Target="../theme/theme6.xml"/><Relationship Id="rId22" Type="http://schemas.openxmlformats.org/officeDocument/2006/relationships/slideLayout" Target="../slideLayouts/slideLayout105.xml"/><Relationship Id="rId27" Type="http://schemas.openxmlformats.org/officeDocument/2006/relationships/slideLayout" Target="../slideLayouts/slideLayout110.xml"/><Relationship Id="rId43" Type="http://schemas.openxmlformats.org/officeDocument/2006/relationships/slideLayout" Target="../slideLayouts/slideLayout126.xml"/><Relationship Id="rId48" Type="http://schemas.openxmlformats.org/officeDocument/2006/relationships/slideLayout" Target="../slideLayouts/slideLayout131.xml"/><Relationship Id="rId64" Type="http://schemas.openxmlformats.org/officeDocument/2006/relationships/slideLayout" Target="../slideLayouts/slideLayout147.xml"/><Relationship Id="rId69" Type="http://schemas.openxmlformats.org/officeDocument/2006/relationships/slideLayout" Target="../slideLayouts/slideLayout152.xml"/><Relationship Id="rId8" Type="http://schemas.openxmlformats.org/officeDocument/2006/relationships/slideLayout" Target="../slideLayouts/slideLayout91.xml"/><Relationship Id="rId51" Type="http://schemas.openxmlformats.org/officeDocument/2006/relationships/slideLayout" Target="../slideLayouts/slideLayout134.xml"/><Relationship Id="rId72" Type="http://schemas.openxmlformats.org/officeDocument/2006/relationships/slideLayout" Target="../slideLayouts/slideLayout155.xml"/><Relationship Id="rId80" Type="http://schemas.openxmlformats.org/officeDocument/2006/relationships/slideLayout" Target="../slideLayouts/slideLayout163.xml"/><Relationship Id="rId85" Type="http://schemas.openxmlformats.org/officeDocument/2006/relationships/slideLayout" Target="../slideLayouts/slideLayout168.xml"/><Relationship Id="rId93" Type="http://schemas.openxmlformats.org/officeDocument/2006/relationships/image" Target="../media/image5.emf"/><Relationship Id="rId3" Type="http://schemas.openxmlformats.org/officeDocument/2006/relationships/slideLayout" Target="../slideLayouts/slideLayout86.xml"/><Relationship Id="rId12" Type="http://schemas.openxmlformats.org/officeDocument/2006/relationships/slideLayout" Target="../slideLayouts/slideLayout95.xml"/><Relationship Id="rId17" Type="http://schemas.openxmlformats.org/officeDocument/2006/relationships/slideLayout" Target="../slideLayouts/slideLayout100.xml"/><Relationship Id="rId25" Type="http://schemas.openxmlformats.org/officeDocument/2006/relationships/slideLayout" Target="../slideLayouts/slideLayout108.xml"/><Relationship Id="rId33" Type="http://schemas.openxmlformats.org/officeDocument/2006/relationships/slideLayout" Target="../slideLayouts/slideLayout116.xml"/><Relationship Id="rId38" Type="http://schemas.openxmlformats.org/officeDocument/2006/relationships/slideLayout" Target="../slideLayouts/slideLayout121.xml"/><Relationship Id="rId46" Type="http://schemas.openxmlformats.org/officeDocument/2006/relationships/slideLayout" Target="../slideLayouts/slideLayout129.xml"/><Relationship Id="rId59" Type="http://schemas.openxmlformats.org/officeDocument/2006/relationships/slideLayout" Target="../slideLayouts/slideLayout142.xml"/><Relationship Id="rId67" Type="http://schemas.openxmlformats.org/officeDocument/2006/relationships/slideLayout" Target="../slideLayouts/slideLayout150.xml"/><Relationship Id="rId20" Type="http://schemas.openxmlformats.org/officeDocument/2006/relationships/slideLayout" Target="../slideLayouts/slideLayout103.xml"/><Relationship Id="rId41" Type="http://schemas.openxmlformats.org/officeDocument/2006/relationships/slideLayout" Target="../slideLayouts/slideLayout124.xml"/><Relationship Id="rId54" Type="http://schemas.openxmlformats.org/officeDocument/2006/relationships/slideLayout" Target="../slideLayouts/slideLayout137.xml"/><Relationship Id="rId62" Type="http://schemas.openxmlformats.org/officeDocument/2006/relationships/slideLayout" Target="../slideLayouts/slideLayout145.xml"/><Relationship Id="rId70" Type="http://schemas.openxmlformats.org/officeDocument/2006/relationships/slideLayout" Target="../slideLayouts/slideLayout153.xml"/><Relationship Id="rId75" Type="http://schemas.openxmlformats.org/officeDocument/2006/relationships/slideLayout" Target="../slideLayouts/slideLayout158.xml"/><Relationship Id="rId83" Type="http://schemas.openxmlformats.org/officeDocument/2006/relationships/slideLayout" Target="../slideLayouts/slideLayout166.xml"/><Relationship Id="rId88" Type="http://schemas.openxmlformats.org/officeDocument/2006/relationships/slideLayout" Target="../slideLayouts/slideLayout171.xml"/><Relationship Id="rId91" Type="http://schemas.openxmlformats.org/officeDocument/2006/relationships/tags" Target="../tags/tag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5" Type="http://schemas.openxmlformats.org/officeDocument/2006/relationships/slideLayout" Target="../slideLayouts/slideLayout98.xml"/><Relationship Id="rId23" Type="http://schemas.openxmlformats.org/officeDocument/2006/relationships/slideLayout" Target="../slideLayouts/slideLayout106.xml"/><Relationship Id="rId28" Type="http://schemas.openxmlformats.org/officeDocument/2006/relationships/slideLayout" Target="../slideLayouts/slideLayout111.xml"/><Relationship Id="rId36" Type="http://schemas.openxmlformats.org/officeDocument/2006/relationships/slideLayout" Target="../slideLayouts/slideLayout119.xml"/><Relationship Id="rId49" Type="http://schemas.openxmlformats.org/officeDocument/2006/relationships/slideLayout" Target="../slideLayouts/slideLayout132.xml"/><Relationship Id="rId57" Type="http://schemas.openxmlformats.org/officeDocument/2006/relationships/slideLayout" Target="../slideLayouts/slideLayout140.xml"/><Relationship Id="rId10" Type="http://schemas.openxmlformats.org/officeDocument/2006/relationships/slideLayout" Target="../slideLayouts/slideLayout93.xml"/><Relationship Id="rId31" Type="http://schemas.openxmlformats.org/officeDocument/2006/relationships/slideLayout" Target="../slideLayouts/slideLayout114.xml"/><Relationship Id="rId44" Type="http://schemas.openxmlformats.org/officeDocument/2006/relationships/slideLayout" Target="../slideLayouts/slideLayout127.xml"/><Relationship Id="rId52" Type="http://schemas.openxmlformats.org/officeDocument/2006/relationships/slideLayout" Target="../slideLayouts/slideLayout135.xml"/><Relationship Id="rId60" Type="http://schemas.openxmlformats.org/officeDocument/2006/relationships/slideLayout" Target="../slideLayouts/slideLayout143.xml"/><Relationship Id="rId65" Type="http://schemas.openxmlformats.org/officeDocument/2006/relationships/slideLayout" Target="../slideLayouts/slideLayout148.xml"/><Relationship Id="rId73" Type="http://schemas.openxmlformats.org/officeDocument/2006/relationships/slideLayout" Target="../slideLayouts/slideLayout156.xml"/><Relationship Id="rId78" Type="http://schemas.openxmlformats.org/officeDocument/2006/relationships/slideLayout" Target="../slideLayouts/slideLayout161.xml"/><Relationship Id="rId81" Type="http://schemas.openxmlformats.org/officeDocument/2006/relationships/slideLayout" Target="../slideLayouts/slideLayout164.xml"/><Relationship Id="rId86" Type="http://schemas.openxmlformats.org/officeDocument/2006/relationships/slideLayout" Target="../slideLayouts/slideLayout169.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3" Type="http://schemas.openxmlformats.org/officeDocument/2006/relationships/slideLayout" Target="../slideLayouts/slideLayout96.xml"/><Relationship Id="rId18" Type="http://schemas.openxmlformats.org/officeDocument/2006/relationships/slideLayout" Target="../slideLayouts/slideLayout101.xml"/><Relationship Id="rId39" Type="http://schemas.openxmlformats.org/officeDocument/2006/relationships/slideLayout" Target="../slideLayouts/slideLayout122.xml"/><Relationship Id="rId34" Type="http://schemas.openxmlformats.org/officeDocument/2006/relationships/slideLayout" Target="../slideLayouts/slideLayout117.xml"/><Relationship Id="rId50" Type="http://schemas.openxmlformats.org/officeDocument/2006/relationships/slideLayout" Target="../slideLayouts/slideLayout133.xml"/><Relationship Id="rId55" Type="http://schemas.openxmlformats.org/officeDocument/2006/relationships/slideLayout" Target="../slideLayouts/slideLayout138.xml"/><Relationship Id="rId76" Type="http://schemas.openxmlformats.org/officeDocument/2006/relationships/slideLayout" Target="../slideLayouts/slideLayout159.xml"/><Relationship Id="rId7" Type="http://schemas.openxmlformats.org/officeDocument/2006/relationships/slideLayout" Target="../slideLayouts/slideLayout90.xml"/><Relationship Id="rId71" Type="http://schemas.openxmlformats.org/officeDocument/2006/relationships/slideLayout" Target="../slideLayouts/slideLayout154.xml"/><Relationship Id="rId92" Type="http://schemas.openxmlformats.org/officeDocument/2006/relationships/oleObject" Target="../embeddings/oleObject1.bin"/><Relationship Id="rId2" Type="http://schemas.openxmlformats.org/officeDocument/2006/relationships/slideLayout" Target="../slideLayouts/slideLayout85.xml"/><Relationship Id="rId29" Type="http://schemas.openxmlformats.org/officeDocument/2006/relationships/slideLayout" Target="../slideLayouts/slideLayout112.xml"/><Relationship Id="rId24" Type="http://schemas.openxmlformats.org/officeDocument/2006/relationships/slideLayout" Target="../slideLayouts/slideLayout107.xml"/><Relationship Id="rId40" Type="http://schemas.openxmlformats.org/officeDocument/2006/relationships/slideLayout" Target="../slideLayouts/slideLayout123.xml"/><Relationship Id="rId45" Type="http://schemas.openxmlformats.org/officeDocument/2006/relationships/slideLayout" Target="../slideLayouts/slideLayout128.xml"/><Relationship Id="rId66" Type="http://schemas.openxmlformats.org/officeDocument/2006/relationships/slideLayout" Target="../slideLayouts/slideLayout149.xml"/><Relationship Id="rId87" Type="http://schemas.openxmlformats.org/officeDocument/2006/relationships/slideLayout" Target="../slideLayouts/slideLayout170.xml"/><Relationship Id="rId61" Type="http://schemas.openxmlformats.org/officeDocument/2006/relationships/slideLayout" Target="../slideLayouts/slideLayout144.xml"/><Relationship Id="rId82" Type="http://schemas.openxmlformats.org/officeDocument/2006/relationships/slideLayout" Target="../slideLayouts/slideLayout165.xml"/><Relationship Id="rId19" Type="http://schemas.openxmlformats.org/officeDocument/2006/relationships/slideLayout" Target="../slideLayouts/slideLayout102.xml"/><Relationship Id="rId14" Type="http://schemas.openxmlformats.org/officeDocument/2006/relationships/slideLayout" Target="../slideLayouts/slideLayout97.xml"/><Relationship Id="rId30" Type="http://schemas.openxmlformats.org/officeDocument/2006/relationships/slideLayout" Target="../slideLayouts/slideLayout113.xml"/><Relationship Id="rId35" Type="http://schemas.openxmlformats.org/officeDocument/2006/relationships/slideLayout" Target="../slideLayouts/slideLayout118.xml"/><Relationship Id="rId56" Type="http://schemas.openxmlformats.org/officeDocument/2006/relationships/slideLayout" Target="../slideLayouts/slideLayout139.xml"/><Relationship Id="rId77" Type="http://schemas.openxmlformats.org/officeDocument/2006/relationships/slideLayout" Target="../slideLayouts/slideLayout1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slideLayout" Target="../slideLayouts/slideLayout185.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8.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3497082"/>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 id="2147484444" r:id="rId13"/>
    <p:sldLayoutId id="2147484445" r:id="rId14"/>
    <p:sldLayoutId id="2147484446" r:id="rId15"/>
    <p:sldLayoutId id="2147484447" r:id="rId16"/>
    <p:sldLayoutId id="2147484448" r:id="rId17"/>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127968237"/>
      </p:ext>
    </p:extLst>
  </p:cSld>
  <p:clrMap bg1="lt1" tx1="dk1" bg2="lt2" tx2="dk2" accent1="accent1" accent2="accent2" accent3="accent3" accent4="accent4" accent5="accent5" accent6="accent6" hlink="hlink" folHlink="folHlink"/>
  <p:sldLayoutIdLst>
    <p:sldLayoutId id="2147484450" r:id="rId1"/>
    <p:sldLayoutId id="2147484451" r:id="rId2"/>
    <p:sldLayoutId id="2147484452" r:id="rId3"/>
    <p:sldLayoutId id="2147484453" r:id="rId4"/>
    <p:sldLayoutId id="2147484454" r:id="rId5"/>
    <p:sldLayoutId id="2147484455" r:id="rId6"/>
    <p:sldLayoutId id="2147484456" r:id="rId7"/>
    <p:sldLayoutId id="2147484457" r:id="rId8"/>
    <p:sldLayoutId id="2147484458" r:id="rId9"/>
    <p:sldLayoutId id="2147484459" r:id="rId10"/>
    <p:sldLayoutId id="2147484460" r:id="rId11"/>
    <p:sldLayoutId id="2147484461" r:id="rId12"/>
    <p:sldLayoutId id="2147484462" r:id="rId13"/>
    <p:sldLayoutId id="2147484463" r:id="rId14"/>
    <p:sldLayoutId id="2147484464" r:id="rId15"/>
    <p:sldLayoutId id="2147484465" r:id="rId16"/>
    <p:sldLayoutId id="2147484466" r:id="rId17"/>
    <p:sldLayoutId id="2147484467" r:id="rId18"/>
    <p:sldLayoutId id="2147484468" r:id="rId19"/>
    <p:sldLayoutId id="2147484469" r:id="rId20"/>
    <p:sldLayoutId id="2147484470" r:id="rId21"/>
    <p:sldLayoutId id="2147484471" r:id="rId22"/>
    <p:sldLayoutId id="2147484472" r:id="rId23"/>
    <p:sldLayoutId id="2147484473" r:id="rId24"/>
    <p:sldLayoutId id="2147484474" r:id="rId25"/>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fld id="{94467357-6250-497A-ADEC-89B49E25C4B4}" type="datetimeFigureOut">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5/14/26</a:t>
            </a:fld>
            <a:endParaRPr lang="en-US">
              <a:solidFill>
                <a:prstClr val="black">
                  <a:tint val="75000"/>
                </a:prstClr>
              </a:solidFill>
              <a:latin typeface="Arial" charset="0"/>
              <a:ea typeface="ＭＳ Ｐゴシック" pitchFamily="34"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solidFill>
                <a:prstClr val="black">
                  <a:tint val="75000"/>
                </a:prstClr>
              </a:solidFill>
              <a:latin typeface="Arial" charset="0"/>
              <a:ea typeface="ＭＳ Ｐゴシック" pitchFamily="34" charset="-128"/>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0CC24A81-7750-42D3-B21B-8D4E1D9C91E5}" type="slidenum">
              <a:rPr lang="en-US" smtClean="0">
                <a:solidFill>
                  <a:prstClr val="black">
                    <a:tint val="75000"/>
                  </a:prstClr>
                </a:solidFill>
                <a:latin typeface="Arial" charset="0"/>
                <a:ea typeface="ＭＳ Ｐゴシック" pitchFamily="34" charset="-128"/>
              </a:rPr>
              <a:pPr eaLnBrk="0" fontAlgn="base" hangingPunct="0">
                <a:spcBef>
                  <a:spcPct val="0"/>
                </a:spcBef>
                <a:spcAft>
                  <a:spcPct val="0"/>
                </a:spcAft>
              </a:pPr>
              <a:t>‹#›</a:t>
            </a:fld>
            <a:endParaRPr lang="en-US">
              <a:solidFill>
                <a:prstClr val="black">
                  <a:tint val="75000"/>
                </a:prstClr>
              </a:solidFill>
              <a:latin typeface="Arial" charset="0"/>
              <a:ea typeface="ＭＳ Ｐゴシック" pitchFamily="34" charset="-128"/>
            </a:endParaRPr>
          </a:p>
        </p:txBody>
      </p:sp>
    </p:spTree>
    <p:extLst>
      <p:ext uri="{BB962C8B-B14F-4D97-AF65-F5344CB8AC3E}">
        <p14:creationId xmlns:p14="http://schemas.microsoft.com/office/powerpoint/2010/main" val="544961268"/>
      </p:ext>
    </p:extLst>
  </p:cSld>
  <p:clrMap bg1="lt1" tx1="dk1" bg2="lt2" tx2="dk2" accent1="accent1" accent2="accent2" accent3="accent3" accent4="accent4" accent5="accent5" accent6="accent6" hlink="hlink" folHlink="folHlink"/>
  <p:sldLayoutIdLst>
    <p:sldLayoutId id="2147484604" r:id="rId1"/>
    <p:sldLayoutId id="2147484605" r:id="rId2"/>
    <p:sldLayoutId id="2147484606" r:id="rId3"/>
    <p:sldLayoutId id="2147484607" r:id="rId4"/>
    <p:sldLayoutId id="2147484608" r:id="rId5"/>
    <p:sldLayoutId id="2147484609" r:id="rId6"/>
    <p:sldLayoutId id="2147484610" r:id="rId7"/>
    <p:sldLayoutId id="2147484611" r:id="rId8"/>
    <p:sldLayoutId id="2147484612" r:id="rId9"/>
    <p:sldLayoutId id="2147484613" r:id="rId10"/>
    <p:sldLayoutId id="2147484614" r:id="rId11"/>
    <p:sldLayoutId id="2147484615" r:id="rId12"/>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555A57-98D4-536D-85DA-48BEDFB3B7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485A10-7039-5901-D89A-46CCCCB9EB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45ECD-984D-0784-79EB-73D2B27098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D1D8C-C160-4040-B904-378C79083381}" type="datetimeFigureOut">
              <a:rPr lang="en-US" smtClean="0"/>
              <a:t>5/14/26</a:t>
            </a:fld>
            <a:endParaRPr lang="en-US" dirty="0"/>
          </a:p>
        </p:txBody>
      </p:sp>
      <p:sp>
        <p:nvSpPr>
          <p:cNvPr id="5" name="Footer Placeholder 4">
            <a:extLst>
              <a:ext uri="{FF2B5EF4-FFF2-40B4-BE49-F238E27FC236}">
                <a16:creationId xmlns:a16="http://schemas.microsoft.com/office/drawing/2014/main" id="{E9085E53-3A32-4F76-7822-FEAF898A19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CD74101-F45B-1479-0F4C-EDAC184146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A114-1906-F14B-9334-F08509ACF36A}" type="slidenum">
              <a:rPr lang="en-US" smtClean="0"/>
              <a:t>‹#›</a:t>
            </a:fld>
            <a:endParaRPr lang="en-US" dirty="0"/>
          </a:p>
        </p:txBody>
      </p:sp>
    </p:spTree>
    <p:extLst>
      <p:ext uri="{BB962C8B-B14F-4D97-AF65-F5344CB8AC3E}">
        <p14:creationId xmlns:p14="http://schemas.microsoft.com/office/powerpoint/2010/main" val="3692652416"/>
      </p:ext>
    </p:extLst>
  </p:cSld>
  <p:clrMap bg1="lt1" tx1="dk1" bg2="lt2" tx2="dk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 id="21474846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01"/>
          <p:cNvSpPr txBox="1">
            <a:spLocks noGrp="1"/>
          </p:cNvSpPr>
          <p:nvPr>
            <p:ph type="sldNum" sz="quarter" idx="2"/>
          </p:nvPr>
        </p:nvSpPr>
        <p:spPr>
          <a:xfrm>
            <a:off x="11398033" y="5628890"/>
            <a:ext cx="153888" cy="151452"/>
          </a:xfrm>
          <a:prstGeom prst="rect">
            <a:avLst/>
          </a:prstGeom>
          <a:ln w="12700">
            <a:miter lim="400000"/>
          </a:ln>
        </p:spPr>
        <p:txBody>
          <a:bodyPr wrap="none" lIns="0" tIns="0" rIns="0" bIns="0">
            <a:spAutoFit/>
          </a:bodyPr>
          <a:lstStyle>
            <a:lvl1pPr algn="r">
              <a:defRPr sz="984"/>
            </a:lvl1pPr>
          </a:lstStyle>
          <a:p>
            <a:fld id="{86CB4B4D-7CA3-9044-876B-883B54F8677D}" type="slidenum">
              <a:t>‹#›</a:t>
            </a:fld>
            <a:endParaRPr/>
          </a:p>
        </p:txBody>
      </p:sp>
      <p:sp>
        <p:nvSpPr>
          <p:cNvPr id="3" name="Freeform 8"/>
          <p:cNvSpPr/>
          <p:nvPr/>
        </p:nvSpPr>
        <p:spPr>
          <a:xfrm>
            <a:off x="640079" y="5542262"/>
            <a:ext cx="241402" cy="259318"/>
          </a:xfrm>
          <a:custGeom>
            <a:avLst/>
            <a:gdLst/>
            <a:ahLst/>
            <a:cxnLst>
              <a:cxn ang="0">
                <a:pos x="wd2" y="hd2"/>
              </a:cxn>
              <a:cxn ang="5400000">
                <a:pos x="wd2" y="hd2"/>
              </a:cxn>
              <a:cxn ang="10800000">
                <a:pos x="wd2" y="hd2"/>
              </a:cxn>
              <a:cxn ang="16200000">
                <a:pos x="wd2" y="hd2"/>
              </a:cxn>
            </a:cxnLst>
            <a:rect l="0" t="0" r="r" b="b"/>
            <a:pathLst>
              <a:path w="21600" h="21600" extrusionOk="0">
                <a:moveTo>
                  <a:pt x="21600" y="17607"/>
                </a:moveTo>
                <a:lnTo>
                  <a:pt x="21600" y="19486"/>
                </a:lnTo>
                <a:cubicBezTo>
                  <a:pt x="21543" y="19596"/>
                  <a:pt x="20496" y="20853"/>
                  <a:pt x="13600" y="20853"/>
                </a:cubicBezTo>
                <a:lnTo>
                  <a:pt x="8000" y="20853"/>
                </a:lnTo>
                <a:cubicBezTo>
                  <a:pt x="927" y="20891"/>
                  <a:pt x="135" y="21532"/>
                  <a:pt x="0" y="21600"/>
                </a:cubicBezTo>
                <a:lnTo>
                  <a:pt x="0" y="19721"/>
                </a:lnTo>
                <a:cubicBezTo>
                  <a:pt x="135" y="19653"/>
                  <a:pt x="927" y="19012"/>
                  <a:pt x="8000" y="18975"/>
                </a:cubicBezTo>
                <a:lnTo>
                  <a:pt x="13600" y="18975"/>
                </a:lnTo>
                <a:cubicBezTo>
                  <a:pt x="20496" y="18975"/>
                  <a:pt x="21543" y="17717"/>
                  <a:pt x="21600" y="17607"/>
                </a:cubicBezTo>
                <a:close/>
                <a:moveTo>
                  <a:pt x="21600" y="14475"/>
                </a:moveTo>
                <a:lnTo>
                  <a:pt x="21600" y="16354"/>
                </a:lnTo>
                <a:cubicBezTo>
                  <a:pt x="21543" y="16465"/>
                  <a:pt x="20496" y="17722"/>
                  <a:pt x="13600" y="17722"/>
                </a:cubicBezTo>
                <a:lnTo>
                  <a:pt x="8000" y="17722"/>
                </a:lnTo>
                <a:cubicBezTo>
                  <a:pt x="927" y="17760"/>
                  <a:pt x="135" y="18400"/>
                  <a:pt x="0" y="18469"/>
                </a:cubicBezTo>
                <a:lnTo>
                  <a:pt x="0" y="16590"/>
                </a:lnTo>
                <a:cubicBezTo>
                  <a:pt x="135" y="16521"/>
                  <a:pt x="927" y="15881"/>
                  <a:pt x="8000" y="15843"/>
                </a:cubicBezTo>
                <a:lnTo>
                  <a:pt x="13600" y="15843"/>
                </a:lnTo>
                <a:cubicBezTo>
                  <a:pt x="20496" y="15843"/>
                  <a:pt x="21543" y="14586"/>
                  <a:pt x="21600" y="14475"/>
                </a:cubicBezTo>
                <a:close/>
                <a:moveTo>
                  <a:pt x="18698" y="8092"/>
                </a:moveTo>
                <a:lnTo>
                  <a:pt x="21600" y="8092"/>
                </a:lnTo>
                <a:lnTo>
                  <a:pt x="21600" y="13243"/>
                </a:lnTo>
                <a:cubicBezTo>
                  <a:pt x="21562" y="13317"/>
                  <a:pt x="21077" y="13904"/>
                  <a:pt x="18698" y="14284"/>
                </a:cubicBezTo>
                <a:close/>
                <a:moveTo>
                  <a:pt x="12466" y="8092"/>
                </a:moveTo>
                <a:lnTo>
                  <a:pt x="15367" y="8092"/>
                </a:lnTo>
                <a:lnTo>
                  <a:pt x="15367" y="14620"/>
                </a:lnTo>
                <a:lnTo>
                  <a:pt x="12466" y="14620"/>
                </a:lnTo>
                <a:lnTo>
                  <a:pt x="12466" y="11517"/>
                </a:lnTo>
                <a:close/>
                <a:moveTo>
                  <a:pt x="6233" y="8092"/>
                </a:moveTo>
                <a:lnTo>
                  <a:pt x="9134" y="8092"/>
                </a:lnTo>
                <a:lnTo>
                  <a:pt x="9134" y="14620"/>
                </a:lnTo>
                <a:lnTo>
                  <a:pt x="6233" y="14620"/>
                </a:lnTo>
                <a:lnTo>
                  <a:pt x="6233" y="11517"/>
                </a:lnTo>
                <a:close/>
                <a:moveTo>
                  <a:pt x="0" y="8092"/>
                </a:moveTo>
                <a:lnTo>
                  <a:pt x="2902" y="8092"/>
                </a:lnTo>
                <a:lnTo>
                  <a:pt x="2902" y="14620"/>
                </a:lnTo>
                <a:lnTo>
                  <a:pt x="0" y="14620"/>
                </a:lnTo>
                <a:lnTo>
                  <a:pt x="0" y="11517"/>
                </a:lnTo>
                <a:close/>
                <a:moveTo>
                  <a:pt x="0" y="5030"/>
                </a:moveTo>
                <a:lnTo>
                  <a:pt x="21600" y="5030"/>
                </a:lnTo>
                <a:lnTo>
                  <a:pt x="21600" y="6869"/>
                </a:lnTo>
                <a:lnTo>
                  <a:pt x="0" y="6869"/>
                </a:lnTo>
                <a:close/>
                <a:moveTo>
                  <a:pt x="10800" y="0"/>
                </a:moveTo>
                <a:lnTo>
                  <a:pt x="21600" y="2505"/>
                </a:lnTo>
                <a:lnTo>
                  <a:pt x="21600" y="4404"/>
                </a:lnTo>
                <a:lnTo>
                  <a:pt x="10800" y="1899"/>
                </a:lnTo>
                <a:lnTo>
                  <a:pt x="0" y="4404"/>
                </a:lnTo>
                <a:lnTo>
                  <a:pt x="0" y="2505"/>
                </a:lnTo>
                <a:close/>
              </a:path>
            </a:pathLst>
          </a:custGeom>
          <a:solidFill>
            <a:srgbClr val="009CA6"/>
          </a:solidFill>
          <a:ln w="12700">
            <a:miter lim="400000"/>
          </a:ln>
        </p:spPr>
        <p:txBody>
          <a:bodyPr lIns="34289" tIns="34289" rIns="34289" bIns="34289" anchor="ctr"/>
          <a:lstStyle/>
          <a:p>
            <a:endParaRPr sz="1266"/>
          </a:p>
        </p:txBody>
      </p:sp>
      <p:sp>
        <p:nvSpPr>
          <p:cNvPr id="4" name="Click to edit title"/>
          <p:cNvSpPr txBox="1">
            <a:spLocks noGrp="1"/>
          </p:cNvSpPr>
          <p:nvPr>
            <p:ph type="title" hasCustomPrompt="1"/>
          </p:nvPr>
        </p:nvSpPr>
        <p:spPr>
          <a:xfrm>
            <a:off x="641350" y="1250156"/>
            <a:ext cx="10902952" cy="7173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Click to edit title</a:t>
            </a:r>
          </a:p>
        </p:txBody>
      </p:sp>
      <p:sp>
        <p:nvSpPr>
          <p:cNvPr id="5" name="Body Level One…"/>
          <p:cNvSpPr txBox="1">
            <a:spLocks noGrp="1"/>
          </p:cNvSpPr>
          <p:nvPr>
            <p:ph type="body" idx="1" hasCustomPrompt="1"/>
          </p:nvPr>
        </p:nvSpPr>
        <p:spPr>
          <a:xfrm>
            <a:off x="641350" y="2146554"/>
            <a:ext cx="10902952" cy="3017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r>
              <a:t>Click to edit text</a:t>
            </a:r>
          </a:p>
          <a:p>
            <a:pPr lvl="1"/>
            <a:endParaRPr/>
          </a:p>
          <a:p>
            <a:pPr lvl="2"/>
            <a:endParaRPr/>
          </a:p>
          <a:p>
            <a:pPr lvl="3"/>
            <a:endParaRPr/>
          </a:p>
          <a:p>
            <a:pPr lvl="4"/>
            <a:endParaRPr/>
          </a:p>
        </p:txBody>
      </p:sp>
    </p:spTree>
    <p:extLst>
      <p:ext uri="{BB962C8B-B14F-4D97-AF65-F5344CB8AC3E}">
        <p14:creationId xmlns:p14="http://schemas.microsoft.com/office/powerpoint/2010/main" val="357346090"/>
      </p:ext>
    </p:extLst>
  </p:cSld>
  <p:clrMap bg1="lt1" tx1="dk1" bg2="lt2" tx2="dk2" accent1="accent1" accent2="accent2" accent3="accent3" accent4="accent4" accent5="accent5" accent6="accent6" hlink="hlink" folHlink="folHlink"/>
  <p:sldLayoutIdLst>
    <p:sldLayoutId id="2147484630"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 id="2147484639" r:id="rId10"/>
    <p:sldLayoutId id="2147484640" r:id="rId11"/>
    <p:sldLayoutId id="2147484641" r:id="rId12"/>
    <p:sldLayoutId id="2147484642" r:id="rId13"/>
    <p:sldLayoutId id="2147484643" r:id="rId14"/>
    <p:sldLayoutId id="2147484644" r:id="rId15"/>
    <p:sldLayoutId id="2147484645" r:id="rId16"/>
    <p:sldLayoutId id="2147484646" r:id="rId17"/>
  </p:sldLayoutIdLst>
  <p:transition spd="med"/>
  <p:txStyles>
    <p:titleStyle>
      <a:lvl1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1pPr>
      <a:lvl2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2pPr>
      <a:lvl3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3pPr>
      <a:lvl4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4pPr>
      <a:lvl5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5pPr>
      <a:lvl6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6pPr>
      <a:lvl7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7pPr>
      <a:lvl8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8pPr>
      <a:lvl9pPr marL="0" marR="0" indent="0" algn="l" defTabSz="914367" rtl="0" latinLnBrk="0">
        <a:lnSpc>
          <a:spcPct val="90000"/>
        </a:lnSpc>
        <a:spcBef>
          <a:spcPts val="0"/>
        </a:spcBef>
        <a:spcAft>
          <a:spcPts val="0"/>
        </a:spcAft>
        <a:buClrTx/>
        <a:buSzTx/>
        <a:buFontTx/>
        <a:buNone/>
        <a:tabLst/>
        <a:defRPr sz="3094" b="0" i="0" u="none" strike="noStrike" cap="none" spc="0" baseline="0">
          <a:solidFill>
            <a:schemeClr val="accent2"/>
          </a:solidFill>
          <a:uFillTx/>
          <a:latin typeface="Georgia"/>
          <a:ea typeface="Georgia"/>
          <a:cs typeface="Georgia"/>
          <a:sym typeface="Georgia"/>
        </a:defRPr>
      </a:lvl9pPr>
    </p:titleStyle>
    <p:bodyStyle>
      <a:lvl1pPr marL="0" marR="0" indent="0" algn="l" defTabSz="914367" rtl="0" latinLnBrk="0">
        <a:lnSpc>
          <a:spcPct val="100000"/>
        </a:lnSpc>
        <a:spcBef>
          <a:spcPts val="0"/>
        </a:spcBef>
        <a:spcAft>
          <a:spcPts val="0"/>
        </a:spcAft>
        <a:buClrTx/>
        <a:buSzTx/>
        <a:buFontTx/>
        <a:buNone/>
        <a:tabLst/>
        <a:defRPr sz="1969" b="0" i="0" u="none" strike="noStrike" cap="none" spc="0" baseline="0">
          <a:solidFill>
            <a:srgbClr val="000000"/>
          </a:solidFill>
          <a:uFillTx/>
          <a:latin typeface="+mj-lt"/>
          <a:ea typeface="+mj-ea"/>
          <a:cs typeface="+mj-cs"/>
          <a:sym typeface="Calibri"/>
        </a:defRPr>
      </a:lvl1pPr>
      <a:lvl2pPr marL="389097" marR="0" indent="-225019" algn="l" defTabSz="914367" rtl="0" latinLnBrk="0">
        <a:lnSpc>
          <a:spcPct val="100000"/>
        </a:lnSpc>
        <a:spcBef>
          <a:spcPts val="0"/>
        </a:spcBef>
        <a:spcAft>
          <a:spcPts val="0"/>
        </a:spcAft>
        <a:buClrTx/>
        <a:buSzPct val="95000"/>
        <a:buFontTx/>
        <a:buChar char="•"/>
        <a:tabLst/>
        <a:defRPr sz="1969" b="0" i="0" u="none" strike="noStrike" cap="none" spc="0" baseline="0">
          <a:solidFill>
            <a:srgbClr val="000000"/>
          </a:solidFill>
          <a:uFillTx/>
          <a:latin typeface="+mj-lt"/>
          <a:ea typeface="+mj-ea"/>
          <a:cs typeface="+mj-cs"/>
          <a:sym typeface="Calibri"/>
        </a:defRPr>
      </a:lvl2pPr>
      <a:lvl3pPr marL="546477" marR="0" indent="-217207"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3pPr>
      <a:lvl4pPr marL="710778" marR="0" indent="-229708" algn="l" defTabSz="914367" rtl="0" latinLnBrk="0">
        <a:lnSpc>
          <a:spcPct val="100000"/>
        </a:lnSpc>
        <a:spcBef>
          <a:spcPts val="0"/>
        </a:spcBef>
        <a:spcAft>
          <a:spcPts val="0"/>
        </a:spcAft>
        <a:buClrTx/>
        <a:buSzPct val="80000"/>
        <a:buFontTx/>
        <a:buChar char="▪"/>
        <a:tabLst/>
        <a:defRPr sz="1969" b="0" i="0" u="none" strike="noStrike" cap="none" spc="0" baseline="0">
          <a:solidFill>
            <a:srgbClr val="000000"/>
          </a:solidFill>
          <a:uFillTx/>
          <a:latin typeface="+mj-lt"/>
          <a:ea typeface="+mj-ea"/>
          <a:cs typeface="+mj-cs"/>
          <a:sym typeface="Calibri"/>
        </a:defRPr>
      </a:lvl4pPr>
      <a:lvl5pPr marL="871953" marR="0" indent="-231271" algn="l" defTabSz="914367" rtl="0" latinLnBrk="0">
        <a:lnSpc>
          <a:spcPct val="100000"/>
        </a:lnSpc>
        <a:spcBef>
          <a:spcPts val="0"/>
        </a:spcBef>
        <a:spcAft>
          <a:spcPts val="0"/>
        </a:spcAft>
        <a:buClrTx/>
        <a:buSzPct val="90000"/>
        <a:buFontTx/>
        <a:buChar char="–"/>
        <a:tabLst/>
        <a:defRPr sz="1969" b="0" i="0" u="none" strike="noStrike" cap="none" spc="0" baseline="0">
          <a:solidFill>
            <a:srgbClr val="000000"/>
          </a:solidFill>
          <a:uFillTx/>
          <a:latin typeface="+mj-lt"/>
          <a:ea typeface="+mj-ea"/>
          <a:cs typeface="+mj-cs"/>
          <a:sym typeface="Calibri"/>
        </a:defRPr>
      </a:lvl5pPr>
      <a:lvl6pPr marL="1857309" marR="0" indent="-250022"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6pPr>
      <a:lvl7pPr marL="2178766" marR="0" indent="-250022"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7pPr>
      <a:lvl8pPr marL="2500224" marR="0" indent="-250022"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8pPr>
      <a:lvl9pPr marL="2821681" marR="0" indent="-250022" algn="l" defTabSz="914367" rtl="0" latinLnBrk="0">
        <a:lnSpc>
          <a:spcPct val="100000"/>
        </a:lnSpc>
        <a:spcBef>
          <a:spcPts val="0"/>
        </a:spcBef>
        <a:spcAft>
          <a:spcPts val="0"/>
        </a:spcAft>
        <a:buClrTx/>
        <a:buSzPct val="100000"/>
        <a:buFontTx/>
        <a:buChar char="•"/>
        <a:tabLst/>
        <a:defRPr sz="1969" b="0" i="0" u="none" strike="noStrike" cap="none" spc="0" baseline="0">
          <a:solidFill>
            <a:srgbClr val="000000"/>
          </a:solidFill>
          <a:uFillTx/>
          <a:latin typeface="+mj-lt"/>
          <a:ea typeface="+mj-ea"/>
          <a:cs typeface="+mj-cs"/>
          <a:sym typeface="Calibri"/>
        </a:defRPr>
      </a:lvl9pPr>
    </p:bodyStyle>
    <p:otherStyle>
      <a:lvl1pPr marL="0" marR="0" indent="0"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1pPr>
      <a:lvl2pPr marL="0" marR="0" indent="321457"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2pPr>
      <a:lvl3pPr marL="0" marR="0" indent="642915"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3pPr>
      <a:lvl4pPr marL="0" marR="0" indent="964372"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4pPr>
      <a:lvl5pPr marL="0" marR="0" indent="1285829"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5pPr>
      <a:lvl6pPr marL="0" marR="0" indent="1607287"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6pPr>
      <a:lvl7pPr marL="0" marR="0" indent="1928744"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7pPr>
      <a:lvl8pPr marL="0" marR="0" indent="2250201"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8pPr>
      <a:lvl9pPr marL="0" marR="0" indent="2571659" algn="r" defTabSz="914367" rtl="0" latinLnBrk="0">
        <a:lnSpc>
          <a:spcPct val="100000"/>
        </a:lnSpc>
        <a:spcBef>
          <a:spcPts val="0"/>
        </a:spcBef>
        <a:spcAft>
          <a:spcPts val="0"/>
        </a:spcAft>
        <a:buClrTx/>
        <a:buSzTx/>
        <a:buFontTx/>
        <a:buNone/>
        <a:tabLst/>
        <a:defRPr sz="984" b="0" i="0" u="none" strike="noStrike" cap="none" spc="0" baseline="0">
          <a:solidFill>
            <a:schemeClr val="tx1"/>
          </a:solidFill>
          <a:uFillTx/>
          <a:latin typeface="+mn-lt"/>
          <a:ea typeface="+mn-ea"/>
          <a:cs typeface="+mn-cs"/>
          <a:sym typeface="Calibri"/>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C8885F1-EC45-5C5C-7D43-8F2AA2D64E47}"/>
              </a:ext>
            </a:extLst>
          </p:cNvPr>
          <p:cNvGraphicFramePr>
            <a:graphicFrameLocks noChangeAspect="1"/>
          </p:cNvGraphicFramePr>
          <p:nvPr userDrawn="1">
            <p:custDataLst>
              <p:tags r:id="rId91"/>
            </p:custDataLst>
            <p:extLst>
              <p:ext uri="{D42A27DB-BD31-4B8C-83A1-F6EECF244321}">
                <p14:modId xmlns:p14="http://schemas.microsoft.com/office/powerpoint/2010/main" val="34972950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92" imgW="7772400" imgH="10058400" progId="TCLayout.ActiveDocument.1">
                  <p:embed/>
                </p:oleObj>
              </mc:Choice>
              <mc:Fallback>
                <p:oleObj name="think-cell Slide" r:id="rId92" imgW="7772400" imgH="10058400" progId="TCLayout.ActiveDocument.1">
                  <p:embed/>
                  <p:pic>
                    <p:nvPicPr>
                      <p:cNvPr id="8" name="Object 7" hidden="1">
                        <a:extLst>
                          <a:ext uri="{FF2B5EF4-FFF2-40B4-BE49-F238E27FC236}">
                            <a16:creationId xmlns:a16="http://schemas.microsoft.com/office/drawing/2014/main" id="{0C8885F1-EC45-5C5C-7D43-8F2AA2D64E47}"/>
                          </a:ext>
                        </a:extLst>
                      </p:cNvPr>
                      <p:cNvPicPr/>
                      <p:nvPr/>
                    </p:nvPicPr>
                    <p:blipFill>
                      <a:blip r:embed="rId93"/>
                      <a:stretch>
                        <a:fillRect/>
                      </a:stretch>
                    </p:blipFill>
                    <p:spPr>
                      <a:xfrm>
                        <a:off x="1588" y="1588"/>
                        <a:ext cx="1227" cy="1588"/>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800" smtClean="0">
                <a:solidFill>
                  <a:schemeClr val="bg1">
                    <a:lumMod val="75000"/>
                  </a:schemeClr>
                </a:solidFill>
                <a:latin typeface="+mn-lt"/>
                <a:cs typeface="Arial" panose="020B0604020202020204" pitchFamily="34" charset="0"/>
              </a:defRPr>
            </a:lvl1pPr>
          </a:lstStyle>
          <a:p>
            <a:fld id="{523A240F-EAFE-E84F-B44C-6D7A08E0E409}" type="slidenum">
              <a:rPr lang="en-US" smtClean="0"/>
              <a:pPr/>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8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792031"/>
      </p:ext>
    </p:extLst>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 id="2147484661" r:id="rId14"/>
    <p:sldLayoutId id="2147484662" r:id="rId15"/>
    <p:sldLayoutId id="2147484663" r:id="rId16"/>
    <p:sldLayoutId id="2147484664" r:id="rId17"/>
    <p:sldLayoutId id="2147484665" r:id="rId18"/>
    <p:sldLayoutId id="2147484666" r:id="rId19"/>
    <p:sldLayoutId id="2147484667" r:id="rId20"/>
    <p:sldLayoutId id="2147484668" r:id="rId21"/>
    <p:sldLayoutId id="2147484669" r:id="rId22"/>
    <p:sldLayoutId id="2147484670" r:id="rId23"/>
    <p:sldLayoutId id="2147484671" r:id="rId24"/>
    <p:sldLayoutId id="2147484672" r:id="rId25"/>
    <p:sldLayoutId id="2147484673" r:id="rId26"/>
    <p:sldLayoutId id="2147484674" r:id="rId27"/>
    <p:sldLayoutId id="2147484675" r:id="rId28"/>
    <p:sldLayoutId id="2147484676" r:id="rId29"/>
    <p:sldLayoutId id="2147484677" r:id="rId30"/>
    <p:sldLayoutId id="2147484678" r:id="rId31"/>
    <p:sldLayoutId id="2147484679" r:id="rId32"/>
    <p:sldLayoutId id="2147484680" r:id="rId33"/>
    <p:sldLayoutId id="2147484681" r:id="rId34"/>
    <p:sldLayoutId id="2147484682" r:id="rId35"/>
    <p:sldLayoutId id="2147484683" r:id="rId36"/>
    <p:sldLayoutId id="2147484684" r:id="rId37"/>
    <p:sldLayoutId id="2147484685" r:id="rId38"/>
    <p:sldLayoutId id="2147484686" r:id="rId39"/>
    <p:sldLayoutId id="2147484687" r:id="rId40"/>
    <p:sldLayoutId id="2147484688" r:id="rId41"/>
    <p:sldLayoutId id="2147484689" r:id="rId42"/>
    <p:sldLayoutId id="2147484690" r:id="rId43"/>
    <p:sldLayoutId id="2147484691" r:id="rId44"/>
    <p:sldLayoutId id="2147484692" r:id="rId45"/>
    <p:sldLayoutId id="2147484693" r:id="rId46"/>
    <p:sldLayoutId id="2147484694" r:id="rId47"/>
    <p:sldLayoutId id="2147484695" r:id="rId48"/>
    <p:sldLayoutId id="2147484696" r:id="rId49"/>
    <p:sldLayoutId id="2147484697" r:id="rId50"/>
    <p:sldLayoutId id="2147484698" r:id="rId51"/>
    <p:sldLayoutId id="2147484699" r:id="rId52"/>
    <p:sldLayoutId id="2147484700" r:id="rId53"/>
    <p:sldLayoutId id="2147484701" r:id="rId54"/>
    <p:sldLayoutId id="2147484702" r:id="rId55"/>
    <p:sldLayoutId id="2147484703" r:id="rId56"/>
    <p:sldLayoutId id="2147484704" r:id="rId57"/>
    <p:sldLayoutId id="2147484705" r:id="rId58"/>
    <p:sldLayoutId id="2147484706" r:id="rId59"/>
    <p:sldLayoutId id="2147484707" r:id="rId60"/>
    <p:sldLayoutId id="2147484708" r:id="rId61"/>
    <p:sldLayoutId id="2147484709" r:id="rId62"/>
    <p:sldLayoutId id="2147484710" r:id="rId63"/>
    <p:sldLayoutId id="2147484711" r:id="rId64"/>
    <p:sldLayoutId id="2147484712" r:id="rId65"/>
    <p:sldLayoutId id="2147484713" r:id="rId66"/>
    <p:sldLayoutId id="2147484714" r:id="rId67"/>
    <p:sldLayoutId id="2147484715" r:id="rId68"/>
    <p:sldLayoutId id="2147484716" r:id="rId69"/>
    <p:sldLayoutId id="2147484717" r:id="rId70"/>
    <p:sldLayoutId id="2147484718" r:id="rId71"/>
    <p:sldLayoutId id="2147484719" r:id="rId72"/>
    <p:sldLayoutId id="2147484720" r:id="rId73"/>
    <p:sldLayoutId id="2147484721" r:id="rId74"/>
    <p:sldLayoutId id="2147484722" r:id="rId75"/>
    <p:sldLayoutId id="2147484723" r:id="rId76"/>
    <p:sldLayoutId id="2147484724" r:id="rId77"/>
    <p:sldLayoutId id="2147484725" r:id="rId78"/>
    <p:sldLayoutId id="2147484726" r:id="rId79"/>
    <p:sldLayoutId id="2147484727" r:id="rId80"/>
    <p:sldLayoutId id="2147484728" r:id="rId81"/>
    <p:sldLayoutId id="2147484729" r:id="rId82"/>
    <p:sldLayoutId id="2147484730" r:id="rId83"/>
    <p:sldLayoutId id="2147484731" r:id="rId84"/>
    <p:sldLayoutId id="2147484732" r:id="rId85"/>
    <p:sldLayoutId id="2147484733" r:id="rId86"/>
    <p:sldLayoutId id="2147484734" r:id="rId87"/>
    <p:sldLayoutId id="2147484735" r:id="rId88"/>
    <p:sldLayoutId id="2147484736" r:id="rId89"/>
  </p:sldLayoutIdLst>
  <p:hf hdr="0" ft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FC623-5C04-70B0-712A-6A0BF92C6A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B5D4FF-FED0-7378-B530-8E1B5777F1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AB8CF5-FBA0-EF67-9DB1-943526567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F62098-40E2-AA4A-BA35-220E5FC3B52E}" type="datetimeFigureOut">
              <a:rPr lang="en-US" smtClean="0"/>
              <a:t>5/14/26</a:t>
            </a:fld>
            <a:endParaRPr lang="en-US" dirty="0"/>
          </a:p>
        </p:txBody>
      </p:sp>
      <p:sp>
        <p:nvSpPr>
          <p:cNvPr id="5" name="Footer Placeholder 4">
            <a:extLst>
              <a:ext uri="{FF2B5EF4-FFF2-40B4-BE49-F238E27FC236}">
                <a16:creationId xmlns:a16="http://schemas.microsoft.com/office/drawing/2014/main" id="{BD752B9F-9883-7D91-2E0F-95F76E39A9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21C8B5E-1090-DE46-E81E-237672C060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FB87C21-E057-D94D-AAA4-8732BD7A1BFD}" type="slidenum">
              <a:rPr lang="en-US" smtClean="0"/>
              <a:t>‹#›</a:t>
            </a:fld>
            <a:endParaRPr lang="en-US" dirty="0"/>
          </a:p>
        </p:txBody>
      </p:sp>
    </p:spTree>
    <p:extLst>
      <p:ext uri="{BB962C8B-B14F-4D97-AF65-F5344CB8AC3E}">
        <p14:creationId xmlns:p14="http://schemas.microsoft.com/office/powerpoint/2010/main" val="2075399098"/>
      </p:ext>
    </p:extLst>
  </p:cSld>
  <p:clrMap bg1="lt1" tx1="dk1" bg2="lt2" tx2="dk2" accent1="accent1" accent2="accent2" accent3="accent3" accent4="accent4" accent5="accent5" accent6="accent6" hlink="hlink" folHlink="folHlink"/>
  <p:sldLayoutIdLst>
    <p:sldLayoutId id="2147484738" r:id="rId1"/>
    <p:sldLayoutId id="2147484739" r:id="rId2"/>
    <p:sldLayoutId id="2147484740" r:id="rId3"/>
    <p:sldLayoutId id="2147484741" r:id="rId4"/>
    <p:sldLayoutId id="2147484742" r:id="rId5"/>
    <p:sldLayoutId id="2147484743" r:id="rId6"/>
    <p:sldLayoutId id="2147484744" r:id="rId7"/>
    <p:sldLayoutId id="2147484745" r:id="rId8"/>
    <p:sldLayoutId id="2147484746" r:id="rId9"/>
    <p:sldLayoutId id="2147484747" r:id="rId10"/>
    <p:sldLayoutId id="2147484748" r:id="rId11"/>
    <p:sldLayoutId id="2147484749" r:id="rId12"/>
    <p:sldLayoutId id="214748475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914400" y="609600"/>
            <a:ext cx="10363200" cy="116128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eaLnBrk="1" hangingPunct="1"/>
            <a:r>
              <a:rPr lang="en-US" dirty="0"/>
              <a:t>Click to edit Master title style</a:t>
            </a:r>
          </a:p>
        </p:txBody>
      </p:sp>
      <p:sp>
        <p:nvSpPr>
          <p:cNvPr id="164867" name="Rectangle 3"/>
          <p:cNvSpPr>
            <a:spLocks noGrp="1" noChangeArrowheads="1"/>
          </p:cNvSpPr>
          <p:nvPr>
            <p:ph type="body" idx="1"/>
          </p:nvPr>
        </p:nvSpPr>
        <p:spPr bwMode="auto">
          <a:xfrm>
            <a:off x="914400" y="1566863"/>
            <a:ext cx="10363200" cy="45989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lvl="0">
              <a:lnSpc>
                <a:spcPct val="90000"/>
              </a:lnSpc>
              <a:spcBef>
                <a:spcPts val="1200"/>
              </a:spcBef>
            </a:pPr>
            <a:r>
              <a:rPr lang="en-US" dirty="0"/>
              <a:t>Click to edit Master text styles</a:t>
            </a:r>
          </a:p>
          <a:p>
            <a:pPr lvl="1">
              <a:lnSpc>
                <a:spcPct val="90000"/>
              </a:lnSpc>
              <a:spcBef>
                <a:spcPts val="1200"/>
              </a:spcBef>
            </a:pPr>
            <a:r>
              <a:rPr lang="en-US" dirty="0"/>
              <a:t>Second level</a:t>
            </a:r>
          </a:p>
          <a:p>
            <a:pPr lvl="2">
              <a:lnSpc>
                <a:spcPct val="90000"/>
              </a:lnSpc>
              <a:spcBef>
                <a:spcPts val="1200"/>
              </a:spcBef>
            </a:pPr>
            <a:r>
              <a:rPr lang="en-US" dirty="0"/>
              <a:t>Third level</a:t>
            </a:r>
          </a:p>
          <a:p>
            <a:pPr lvl="3">
              <a:lnSpc>
                <a:spcPct val="90000"/>
              </a:lnSpc>
              <a:spcBef>
                <a:spcPts val="1200"/>
              </a:spcBef>
            </a:pPr>
            <a:r>
              <a:rPr lang="en-US" dirty="0"/>
              <a:t>Fourth level</a:t>
            </a:r>
          </a:p>
          <a:p>
            <a:pPr lvl="4">
              <a:lnSpc>
                <a:spcPct val="90000"/>
              </a:lnSpc>
              <a:spcBef>
                <a:spcPts val="1200"/>
              </a:spcBef>
            </a:pPr>
            <a:r>
              <a:rPr lang="en-US" dirty="0"/>
              <a:t>Fifth level</a:t>
            </a:r>
          </a:p>
        </p:txBody>
      </p:sp>
    </p:spTree>
    <p:extLst>
      <p:ext uri="{BB962C8B-B14F-4D97-AF65-F5344CB8AC3E}">
        <p14:creationId xmlns:p14="http://schemas.microsoft.com/office/powerpoint/2010/main" val="414516102"/>
      </p:ext>
    </p:extLst>
  </p:cSld>
  <p:clrMap bg1="dk2" tx1="lt1" bg2="dk1" tx2="lt2" accent1="accent1" accent2="accent2" accent3="accent3" accent4="accent4" accent5="accent5" accent6="accent6" hlink="hlink" folHlink="folHlink"/>
  <p:sldLayoutIdLst>
    <p:sldLayoutId id="2147484752" r:id="rId1"/>
    <p:sldLayoutId id="2147484753" r:id="rId2"/>
    <p:sldLayoutId id="2147484754" r:id="rId3"/>
    <p:sldLayoutId id="2147484755" r:id="rId4"/>
    <p:sldLayoutId id="2147484756" r:id="rId5"/>
    <p:sldLayoutId id="2147484757" r:id="rId6"/>
    <p:sldLayoutId id="2147484758" r:id="rId7"/>
    <p:sldLayoutId id="2147484759" r:id="rId8"/>
    <p:sldLayoutId id="2147484760" r:id="rId9"/>
    <p:sldLayoutId id="2147484761" r:id="rId10"/>
    <p:sldLayoutId id="2147484762" r:id="rId11"/>
  </p:sldLayoutIdLst>
  <p:transition>
    <p:wipe dir="r"/>
  </p:transition>
  <p:txStyles>
    <p:titleStyle>
      <a:lvl1pPr algn="l" rtl="0" eaLnBrk="1" fontAlgn="base" hangingPunct="1">
        <a:lnSpc>
          <a:spcPct val="90000"/>
        </a:lnSpc>
        <a:spcBef>
          <a:spcPct val="0"/>
        </a:spcBef>
        <a:spcAft>
          <a:spcPct val="0"/>
        </a:spcAft>
        <a:defRPr lang="en-US" sz="4400" dirty="0">
          <a:solidFill>
            <a:schemeClr val="bg2"/>
          </a:solidFill>
          <a:latin typeface="+mj-lt"/>
          <a:ea typeface="ＭＳ Ｐゴシック" charset="0"/>
          <a:cs typeface="ＭＳ Ｐゴシック" charset="0"/>
        </a:defRPr>
      </a:lvl1pPr>
      <a:lvl2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5pPr>
      <a:lvl6pPr marL="609585" algn="ctr" rtl="0" eaLnBrk="1" fontAlgn="base" hangingPunct="1">
        <a:lnSpc>
          <a:spcPct val="85000"/>
        </a:lnSpc>
        <a:spcBef>
          <a:spcPct val="0"/>
        </a:spcBef>
        <a:spcAft>
          <a:spcPct val="0"/>
        </a:spcAft>
        <a:defRPr sz="5333">
          <a:solidFill>
            <a:schemeClr val="tx1"/>
          </a:solidFill>
          <a:latin typeface="Arial" charset="0"/>
        </a:defRPr>
      </a:lvl6pPr>
      <a:lvl7pPr marL="1219170" algn="ctr" rtl="0" eaLnBrk="1" fontAlgn="base" hangingPunct="1">
        <a:lnSpc>
          <a:spcPct val="85000"/>
        </a:lnSpc>
        <a:spcBef>
          <a:spcPct val="0"/>
        </a:spcBef>
        <a:spcAft>
          <a:spcPct val="0"/>
        </a:spcAft>
        <a:defRPr sz="5333">
          <a:solidFill>
            <a:schemeClr val="tx1"/>
          </a:solidFill>
          <a:latin typeface="Arial" charset="0"/>
        </a:defRPr>
      </a:lvl7pPr>
      <a:lvl8pPr marL="1828754" algn="ctr" rtl="0" eaLnBrk="1" fontAlgn="base" hangingPunct="1">
        <a:lnSpc>
          <a:spcPct val="85000"/>
        </a:lnSpc>
        <a:spcBef>
          <a:spcPct val="0"/>
        </a:spcBef>
        <a:spcAft>
          <a:spcPct val="0"/>
        </a:spcAft>
        <a:defRPr sz="5333">
          <a:solidFill>
            <a:schemeClr val="tx1"/>
          </a:solidFill>
          <a:latin typeface="Arial" charset="0"/>
        </a:defRPr>
      </a:lvl8pPr>
      <a:lvl9pPr marL="2438339" algn="ctr" rtl="0" eaLnBrk="1" fontAlgn="base" hangingPunct="1">
        <a:lnSpc>
          <a:spcPct val="85000"/>
        </a:lnSpc>
        <a:spcBef>
          <a:spcPct val="0"/>
        </a:spcBef>
        <a:spcAft>
          <a:spcPct val="0"/>
        </a:spcAft>
        <a:defRPr sz="5333">
          <a:solidFill>
            <a:schemeClr val="tx1"/>
          </a:solidFill>
          <a:latin typeface="Arial" charset="0"/>
        </a:defRPr>
      </a:lvl9pPr>
    </p:titleStyle>
    <p:bodyStyle>
      <a:lvl1pPr marL="233363" indent="-233363" algn="l" rtl="0" eaLnBrk="1" fontAlgn="base" hangingPunct="1">
        <a:spcBef>
          <a:spcPts val="1500"/>
        </a:spcBef>
        <a:spcAft>
          <a:spcPct val="0"/>
        </a:spcAft>
        <a:buClr>
          <a:schemeClr val="bg2"/>
        </a:buClr>
        <a:buFont typeface="Times" charset="0"/>
        <a:buChar char="•"/>
        <a:tabLst/>
        <a:defRPr lang="en-US" sz="2800" kern="1200" dirty="0" smtClean="0">
          <a:solidFill>
            <a:schemeClr val="bg1"/>
          </a:solidFill>
          <a:latin typeface="Arial"/>
          <a:ea typeface="+mn-ea"/>
          <a:cs typeface="+mn-cs"/>
        </a:defRPr>
      </a:lvl1pPr>
      <a:lvl2pPr marL="857250" indent="-330200" algn="l" rtl="0" eaLnBrk="1" fontAlgn="base" hangingPunct="1">
        <a:spcBef>
          <a:spcPts val="1500"/>
        </a:spcBef>
        <a:spcAft>
          <a:spcPct val="0"/>
        </a:spcAft>
        <a:buClr>
          <a:schemeClr val="bg2"/>
        </a:buClr>
        <a:buChar char="–"/>
        <a:tabLst/>
        <a:defRPr lang="en-US" sz="2400" kern="1200" dirty="0" smtClean="0">
          <a:solidFill>
            <a:schemeClr val="bg1"/>
          </a:solidFill>
          <a:latin typeface="Arial"/>
          <a:ea typeface="+mn-ea"/>
          <a:cs typeface="+mn-cs"/>
        </a:defRPr>
      </a:lvl2pPr>
      <a:lvl3pPr marL="1314450" indent="-246063" algn="l" rtl="0" eaLnBrk="1" fontAlgn="base" hangingPunct="1">
        <a:spcBef>
          <a:spcPts val="1500"/>
        </a:spcBef>
        <a:spcAft>
          <a:spcPct val="0"/>
        </a:spcAft>
        <a:buClr>
          <a:schemeClr val="bg2"/>
        </a:buClr>
        <a:buChar char="•"/>
        <a:tabLst/>
        <a:defRPr lang="en-US" sz="2000" kern="1200" dirty="0" smtClean="0">
          <a:solidFill>
            <a:schemeClr val="bg1"/>
          </a:solidFill>
          <a:latin typeface="Arial"/>
          <a:ea typeface="+mn-ea"/>
          <a:cs typeface="+mn-cs"/>
        </a:defRPr>
      </a:lvl3pPr>
      <a:lvl4pPr marL="1836738" indent="-241300" algn="l" rtl="0" eaLnBrk="1" fontAlgn="base" hangingPunct="1">
        <a:spcBef>
          <a:spcPts val="1500"/>
        </a:spcBef>
        <a:spcAft>
          <a:spcPct val="0"/>
        </a:spcAft>
        <a:buClr>
          <a:schemeClr val="bg2"/>
        </a:buClr>
        <a:buChar char="–"/>
        <a:tabLst/>
        <a:defRPr lang="en-US" sz="1800" kern="1200" dirty="0" smtClean="0">
          <a:solidFill>
            <a:schemeClr val="bg1"/>
          </a:solidFill>
          <a:latin typeface="Arial"/>
          <a:ea typeface="+mn-ea"/>
          <a:cs typeface="+mn-cs"/>
        </a:defRPr>
      </a:lvl4pPr>
      <a:lvl5pPr marL="2293938" indent="-157163" algn="l" rtl="0" eaLnBrk="1" fontAlgn="base" hangingPunct="1">
        <a:spcBef>
          <a:spcPts val="1500"/>
        </a:spcBef>
        <a:spcAft>
          <a:spcPct val="0"/>
        </a:spcAft>
        <a:buClr>
          <a:schemeClr val="bg2"/>
        </a:buClr>
        <a:buChar char="»"/>
        <a:tabLst/>
        <a:defRPr lang="en-US" sz="1600" kern="1200" dirty="0">
          <a:solidFill>
            <a:schemeClr val="bg1"/>
          </a:solidFill>
          <a:latin typeface="Arial"/>
          <a:ea typeface="+mn-ea"/>
          <a:cs typeface="+mn-cs"/>
        </a:defRPr>
      </a:lvl5pPr>
      <a:lvl6pPr marL="3047924" indent="-302676" algn="l" rtl="0" eaLnBrk="1" fontAlgn="base" hangingPunct="1">
        <a:spcBef>
          <a:spcPct val="60000"/>
        </a:spcBef>
        <a:spcAft>
          <a:spcPct val="0"/>
        </a:spcAft>
        <a:buClr>
          <a:schemeClr val="hlink"/>
        </a:buClr>
        <a:buChar char="»"/>
        <a:defRPr sz="1600">
          <a:solidFill>
            <a:schemeClr val="tx1"/>
          </a:solidFill>
          <a:latin typeface="+mn-lt"/>
        </a:defRPr>
      </a:lvl6pPr>
      <a:lvl7pPr marL="3657509" indent="-302676" algn="l" rtl="0" eaLnBrk="1" fontAlgn="base" hangingPunct="1">
        <a:spcBef>
          <a:spcPct val="60000"/>
        </a:spcBef>
        <a:spcAft>
          <a:spcPct val="0"/>
        </a:spcAft>
        <a:buClr>
          <a:schemeClr val="hlink"/>
        </a:buClr>
        <a:buChar char="»"/>
        <a:defRPr sz="1600">
          <a:solidFill>
            <a:schemeClr val="tx1"/>
          </a:solidFill>
          <a:latin typeface="+mn-lt"/>
        </a:defRPr>
      </a:lvl7pPr>
      <a:lvl8pPr marL="4267093" indent="-302676" algn="l" rtl="0" eaLnBrk="1" fontAlgn="base" hangingPunct="1">
        <a:spcBef>
          <a:spcPct val="60000"/>
        </a:spcBef>
        <a:spcAft>
          <a:spcPct val="0"/>
        </a:spcAft>
        <a:buClr>
          <a:schemeClr val="hlink"/>
        </a:buClr>
        <a:buChar char="»"/>
        <a:defRPr sz="1600">
          <a:solidFill>
            <a:schemeClr val="tx1"/>
          </a:solidFill>
          <a:latin typeface="+mn-lt"/>
        </a:defRPr>
      </a:lvl8pPr>
      <a:lvl9pPr marL="4876678" indent="-302676" algn="l" rtl="0" eaLnBrk="1" fontAlgn="base" hangingPunct="1">
        <a:spcBef>
          <a:spcPct val="60000"/>
        </a:spcBef>
        <a:spcAft>
          <a:spcPct val="0"/>
        </a:spcAft>
        <a:buClr>
          <a:schemeClr val="hlink"/>
        </a:buClr>
        <a:buChar char="»"/>
        <a:defRPr sz="1600">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76">
          <p15:clr>
            <a:srgbClr val="F26B43"/>
          </p15:clr>
        </p15:guide>
        <p15:guide id="4" pos="288">
          <p15:clr>
            <a:srgbClr val="F26B43"/>
          </p15:clr>
        </p15:guide>
        <p15:guide id="5" pos="720">
          <p15:clr>
            <a:srgbClr val="F26B43"/>
          </p15:clr>
        </p15:guide>
        <p15:guide id="6" pos="7104">
          <p15:clr>
            <a:srgbClr val="F26B43"/>
          </p15:clr>
        </p15:guide>
        <p15:guide id="7" pos="7392">
          <p15:clr>
            <a:srgbClr val="F26B43"/>
          </p15:clr>
        </p15:guide>
        <p15:guide id="8" pos="6960">
          <p15:clr>
            <a:srgbClr val="F26B43"/>
          </p15:clr>
        </p15:guide>
        <p15:guide id="9" pos="3840">
          <p15:clr>
            <a:srgbClr val="F26B43"/>
          </p15:clr>
        </p15:guide>
        <p15:guide id="10" pos="3888">
          <p15:clr>
            <a:srgbClr val="F26B43"/>
          </p15:clr>
        </p15:guide>
        <p15:guide id="11" orient="horz" pos="600">
          <p15:clr>
            <a:srgbClr val="F26B43"/>
          </p15:clr>
        </p15:guide>
        <p15:guide id="12" orient="horz" pos="384">
          <p15:clr>
            <a:srgbClr val="F26B43"/>
          </p15:clr>
        </p15:guide>
        <p15:guide id="13" pos="864">
          <p15:clr>
            <a:srgbClr val="F26B43"/>
          </p15:clr>
        </p15:guide>
        <p15:guide id="14" pos="6816">
          <p15:clr>
            <a:srgbClr val="F26B43"/>
          </p15:clr>
        </p15:guide>
        <p15:guide id="15" orient="horz" pos="2112">
          <p15:clr>
            <a:srgbClr val="F26B43"/>
          </p15:clr>
        </p15:guide>
        <p15:guide id="16" orient="horz" pos="2208">
          <p15:clr>
            <a:srgbClr val="F26B43"/>
          </p15:clr>
        </p15:guide>
        <p15:guide id="17" orient="horz" pos="768">
          <p15:clr>
            <a:srgbClr val="F26B43"/>
          </p15:clr>
        </p15:guide>
        <p15:guide id="18" orient="horz" pos="9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1.xml"/><Relationship Id="rId1" Type="http://schemas.openxmlformats.org/officeDocument/2006/relationships/slideLayout" Target="../slideLayouts/slideLayout1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2.xml"/><Relationship Id="rId1" Type="http://schemas.openxmlformats.org/officeDocument/2006/relationships/slideLayout" Target="../slideLayouts/slideLayout56.xml"/><Relationship Id="rId4" Type="http://schemas.openxmlformats.org/officeDocument/2006/relationships/chart" Target="../charts/chart2.xml"/></Relationships>
</file>

<file path=ppt/slides/_rels/slide10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6.xml"/></Relationships>
</file>

<file path=ppt/slides/_rels/slide105.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60.png"/><Relationship Id="rId7" Type="http://schemas.openxmlformats.org/officeDocument/2006/relationships/diagramColors" Target="../diagrams/colors14.xml"/><Relationship Id="rId2" Type="http://schemas.openxmlformats.org/officeDocument/2006/relationships/image" Target="../media/image116.jpeg"/><Relationship Id="rId1" Type="http://schemas.openxmlformats.org/officeDocument/2006/relationships/slideLayout" Target="../slideLayouts/slideLayout56.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60.png"/><Relationship Id="rId1" Type="http://schemas.openxmlformats.org/officeDocument/2006/relationships/slideLayout" Target="../slideLayouts/slideLayout56.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56.xml"/><Relationship Id="rId5" Type="http://schemas.openxmlformats.org/officeDocument/2006/relationships/image" Target="../media/image127.jpeg"/><Relationship Id="rId4" Type="http://schemas.openxmlformats.org/officeDocument/2006/relationships/image" Target="../media/image60.png"/></Relationships>
</file>

<file path=ppt/slides/_rels/slide10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60.png"/><Relationship Id="rId1" Type="http://schemas.openxmlformats.org/officeDocument/2006/relationships/slideLayout" Target="../slideLayouts/slideLayout56.xml"/></Relationships>
</file>

<file path=ppt/slides/_rels/slide109.xml.rels><?xml version="1.0" encoding="UTF-8" standalone="yes"?>
<Relationships xmlns="http://schemas.openxmlformats.org/package/2006/relationships"><Relationship Id="rId8" Type="http://schemas.microsoft.com/office/2007/relationships/diagramDrawing" Target="../diagrams/drawing16.xml"/><Relationship Id="rId3" Type="http://schemas.openxmlformats.org/officeDocument/2006/relationships/image" Target="../media/image60.png"/><Relationship Id="rId7" Type="http://schemas.openxmlformats.org/officeDocument/2006/relationships/diagramColors" Target="../diagrams/colors16.xml"/><Relationship Id="rId2" Type="http://schemas.openxmlformats.org/officeDocument/2006/relationships/image" Target="../media/image129.jpeg"/><Relationship Id="rId1" Type="http://schemas.openxmlformats.org/officeDocument/2006/relationships/slideLayout" Target="../slideLayouts/slideLayout56.xml"/><Relationship Id="rId6" Type="http://schemas.openxmlformats.org/officeDocument/2006/relationships/diagramQuickStyle" Target="../diagrams/quickStyle16.xml"/><Relationship Id="rId5" Type="http://schemas.openxmlformats.org/officeDocument/2006/relationships/diagramLayout" Target="../diagrams/layout16.xml"/><Relationship Id="rId4" Type="http://schemas.openxmlformats.org/officeDocument/2006/relationships/diagramData" Target="../diagrams/data16.xml"/></Relationships>
</file>

<file path=ppt/slides/_rels/slide1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60.png"/><Relationship Id="rId2" Type="http://schemas.openxmlformats.org/officeDocument/2006/relationships/diagramData" Target="../diagrams/data17.xml"/><Relationship Id="rId1" Type="http://schemas.openxmlformats.org/officeDocument/2006/relationships/slideLayout" Target="../slideLayouts/slideLayout56.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60.png"/><Relationship Id="rId2" Type="http://schemas.openxmlformats.org/officeDocument/2006/relationships/diagramData" Target="../diagrams/data18.xml"/><Relationship Id="rId1" Type="http://schemas.openxmlformats.org/officeDocument/2006/relationships/slideLayout" Target="../slideLayouts/slideLayout56.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19.xml"/><Relationship Id="rId7" Type="http://schemas.openxmlformats.org/officeDocument/2006/relationships/image" Target="../media/image60.png"/><Relationship Id="rId2" Type="http://schemas.openxmlformats.org/officeDocument/2006/relationships/diagramData" Target="../diagrams/data19.xml"/><Relationship Id="rId1" Type="http://schemas.openxmlformats.org/officeDocument/2006/relationships/slideLayout" Target="../slideLayouts/slideLayout56.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56.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3.xml"/><Relationship Id="rId1" Type="http://schemas.openxmlformats.org/officeDocument/2006/relationships/slideLayout" Target="../slideLayouts/slideLayout173.xml"/><Relationship Id="rId5" Type="http://schemas.openxmlformats.org/officeDocument/2006/relationships/image" Target="../media/image92.jpeg"/><Relationship Id="rId4" Type="http://schemas.openxmlformats.org/officeDocument/2006/relationships/image" Target="../media/image91.jpeg"/></Relationships>
</file>

<file path=ppt/slides/_rels/slide11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74.xml"/><Relationship Id="rId1" Type="http://schemas.openxmlformats.org/officeDocument/2006/relationships/slideLayout" Target="../slideLayouts/slideLayout189.xml"/><Relationship Id="rId4" Type="http://schemas.openxmlformats.org/officeDocument/2006/relationships/image" Target="../media/image131.jpeg"/></Relationships>
</file>

<file path=ppt/slides/_rels/slide11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6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74.xml"/><Relationship Id="rId4" Type="http://schemas.openxmlformats.org/officeDocument/2006/relationships/image" Target="../media/image135.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7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6.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6.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178.xml"/></Relationships>
</file>

<file path=ppt/slides/_rels/slide1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9.xml"/><Relationship Id="rId1" Type="http://schemas.openxmlformats.org/officeDocument/2006/relationships/slideLayout" Target="../slideLayouts/slideLayout184.xml"/><Relationship Id="rId5" Type="http://schemas.openxmlformats.org/officeDocument/2006/relationships/image" Target="../media/image139.jpg"/><Relationship Id="rId4" Type="http://schemas.openxmlformats.org/officeDocument/2006/relationships/image" Target="../media/image138.jpg"/></Relationships>
</file>

<file path=ppt/slides/_rels/slide1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0.xml"/><Relationship Id="rId1" Type="http://schemas.openxmlformats.org/officeDocument/2006/relationships/slideLayout" Target="../slideLayouts/slideLayout184.xml"/><Relationship Id="rId5" Type="http://schemas.openxmlformats.org/officeDocument/2006/relationships/hyperlink" Target="https://www.accessdata.fda.gov/cdrh_docs/pdf25/P250034C.pdf" TargetMode="External"/><Relationship Id="rId4" Type="http://schemas.openxmlformats.org/officeDocument/2006/relationships/hyperlink" Target="https://www.accessdata.fda.gov/cdrh_docs/pdf25/P250034B.pdf"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1.xml"/><Relationship Id="rId1" Type="http://schemas.openxmlformats.org/officeDocument/2006/relationships/slideLayout" Target="../slideLayouts/slideLayout184.xml"/><Relationship Id="rId5" Type="http://schemas.openxmlformats.org/officeDocument/2006/relationships/hyperlink" Target="https://www.accessdata.fda.gov/cdrh_docs/pdf25/P250034C.pdf" TargetMode="External"/><Relationship Id="rId4" Type="http://schemas.openxmlformats.org/officeDocument/2006/relationships/hyperlink" Target="https://www.accessdata.fda.gov/cdrh_docs/pdf25/P250034B.pdf"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2.xml"/><Relationship Id="rId1" Type="http://schemas.openxmlformats.org/officeDocument/2006/relationships/slideLayout" Target="../slideLayouts/slideLayout185.xml"/><Relationship Id="rId5" Type="http://schemas.openxmlformats.org/officeDocument/2006/relationships/hyperlink" Target="https://www.accessdata.fda.gov/cdrh_docs/pdf25/P250034C.pdf" TargetMode="External"/><Relationship Id="rId4" Type="http://schemas.openxmlformats.org/officeDocument/2006/relationships/hyperlink" Target="https://www.accessdata.fda.gov/cdrh_docs/pdf25/P250034B.pdf" TargetMode="External"/></Relationships>
</file>

<file path=ppt/slides/_rels/slide1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3.xml"/><Relationship Id="rId1" Type="http://schemas.openxmlformats.org/officeDocument/2006/relationships/slideLayout" Target="../slideLayouts/slideLayout185.xml"/><Relationship Id="rId5" Type="http://schemas.openxmlformats.org/officeDocument/2006/relationships/hyperlink" Target="https://www.accessdata.fda.gov/cdrh_docs/pdf25/P250034C.pdf" TargetMode="External"/><Relationship Id="rId4" Type="http://schemas.openxmlformats.org/officeDocument/2006/relationships/hyperlink" Target="https://www.accessdata.fda.gov/cdrh_docs/pdf25/P250034B.pdf"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184.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xml"/><Relationship Id="rId1" Type="http://schemas.openxmlformats.org/officeDocument/2006/relationships/tags" Target="../tags/tag35.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0.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56.xml"/><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56.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microsoft.com/office/2007/relationships/hdphoto" Target="../media/hdphoto1.wdp"/><Relationship Id="rId4" Type="http://schemas.openxmlformats.org/officeDocument/2006/relationships/diagramLayout" Target="../diagrams/layout2.xml"/><Relationship Id="rId9"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56.xml"/><Relationship Id="rId6" Type="http://schemas.openxmlformats.org/officeDocument/2006/relationships/image" Target="../media/image64.png"/><Relationship Id="rId5" Type="http://schemas.openxmlformats.org/officeDocument/2006/relationships/image" Target="../media/image60.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7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78.xml"/><Relationship Id="rId6" Type="http://schemas.microsoft.com/office/2007/relationships/hdphoto" Target="../media/hdphoto4.wdp"/><Relationship Id="rId5" Type="http://schemas.openxmlformats.org/officeDocument/2006/relationships/image" Target="../media/image76.png"/><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68.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7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7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18.xml"/></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118.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18.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118.xml"/></Relationships>
</file>

<file path=ppt/slides/_rels/slide47.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diagramData" Target="../diagrams/data8.xml"/><Relationship Id="rId18" Type="http://schemas.openxmlformats.org/officeDocument/2006/relationships/diagramData" Target="../diagrams/data9.xml"/><Relationship Id="rId3" Type="http://schemas.openxmlformats.org/officeDocument/2006/relationships/diagramData" Target="../diagrams/data6.xml"/><Relationship Id="rId21" Type="http://schemas.openxmlformats.org/officeDocument/2006/relationships/diagramColors" Target="../diagrams/colors9.xml"/><Relationship Id="rId7" Type="http://schemas.microsoft.com/office/2007/relationships/diagramDrawing" Target="../diagrams/drawing6.xml"/><Relationship Id="rId12" Type="http://schemas.microsoft.com/office/2007/relationships/diagramDrawing" Target="../diagrams/drawing7.xml"/><Relationship Id="rId17" Type="http://schemas.microsoft.com/office/2007/relationships/diagramDrawing" Target="../diagrams/drawing8.xml"/><Relationship Id="rId2" Type="http://schemas.openxmlformats.org/officeDocument/2006/relationships/notesSlide" Target="../notesSlides/notesSlide36.xml"/><Relationship Id="rId16" Type="http://schemas.openxmlformats.org/officeDocument/2006/relationships/diagramColors" Target="../diagrams/colors8.xml"/><Relationship Id="rId20" Type="http://schemas.openxmlformats.org/officeDocument/2006/relationships/diagramQuickStyle" Target="../diagrams/quickStyle9.xml"/><Relationship Id="rId1" Type="http://schemas.openxmlformats.org/officeDocument/2006/relationships/slideLayout" Target="../slideLayouts/slideLayout118.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5" Type="http://schemas.openxmlformats.org/officeDocument/2006/relationships/diagramQuickStyle" Target="../diagrams/quickStyle8.xml"/><Relationship Id="rId10" Type="http://schemas.openxmlformats.org/officeDocument/2006/relationships/diagramQuickStyle" Target="../diagrams/quickStyle7.xml"/><Relationship Id="rId19" Type="http://schemas.openxmlformats.org/officeDocument/2006/relationships/diagramLayout" Target="../diagrams/layout9.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diagramLayout" Target="../diagrams/layout8.xml"/><Relationship Id="rId22" Type="http://schemas.microsoft.com/office/2007/relationships/diagramDrawing" Target="../diagrams/drawing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2.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9.xml"/><Relationship Id="rId1" Type="http://schemas.openxmlformats.org/officeDocument/2006/relationships/slideLayout" Target="../slideLayouts/slideLayout113.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8" Type="http://schemas.openxmlformats.org/officeDocument/2006/relationships/hyperlink" Target="http://www.nature.com/cgi-taf/DynaPage.taf?file=/ng/journal/v36/n10/index.html" TargetMode="External"/><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0.xml"/><Relationship Id="rId1" Type="http://schemas.openxmlformats.org/officeDocument/2006/relationships/slideLayout" Target="../slideLayouts/slideLayout118.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86.jpeg"/><Relationship Id="rId4" Type="http://schemas.openxmlformats.org/officeDocument/2006/relationships/diagramLayout" Target="../diagrams/layout10.xml"/><Relationship Id="rId9"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1.xml"/><Relationship Id="rId1" Type="http://schemas.openxmlformats.org/officeDocument/2006/relationships/slideLayout" Target="../slideLayouts/slideLayout1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2.xml"/><Relationship Id="rId1" Type="http://schemas.openxmlformats.org/officeDocument/2006/relationships/slideLayout" Target="../slideLayouts/slideLayout118.xml"/></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18.xml"/><Relationship Id="rId4" Type="http://schemas.openxmlformats.org/officeDocument/2006/relationships/image" Target="../media/image88.png"/></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4.xml"/><Relationship Id="rId1" Type="http://schemas.openxmlformats.org/officeDocument/2006/relationships/slideLayout" Target="../slideLayouts/slideLayout11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178.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6.xml"/><Relationship Id="rId1" Type="http://schemas.openxmlformats.org/officeDocument/2006/relationships/slideLayout" Target="../slideLayouts/slideLayout184.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7.xml"/><Relationship Id="rId1" Type="http://schemas.openxmlformats.org/officeDocument/2006/relationships/slideLayout" Target="../slideLayouts/slideLayout18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184.xml"/></Relationships>
</file>

<file path=ppt/slides/_rels/slide6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9.xml"/><Relationship Id="rId1" Type="http://schemas.openxmlformats.org/officeDocument/2006/relationships/slideLayout" Target="../slideLayouts/slideLayout184.xml"/></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185.xml"/></Relationships>
</file>

<file path=ppt/slides/_rels/slide6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185.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185.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184.xml"/></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184.xml"/></Relationships>
</file>

<file path=ppt/slides/_rels/slide6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18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18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7.xml"/><Relationship Id="rId1" Type="http://schemas.openxmlformats.org/officeDocument/2006/relationships/slideLayout" Target="../slideLayouts/slideLayout173.xml"/><Relationship Id="rId5" Type="http://schemas.openxmlformats.org/officeDocument/2006/relationships/image" Target="../media/image92.jpeg"/><Relationship Id="rId4" Type="http://schemas.openxmlformats.org/officeDocument/2006/relationships/image" Target="../media/image91.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7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4.xml"/></Relationships>
</file>

<file path=ppt/slides/_rels/slide89.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113.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52.png"/><Relationship Id="rId4" Type="http://schemas.openxmlformats.org/officeDocument/2006/relationships/image" Target="../media/image51.png"/></Relationships>
</file>

<file path=ppt/slides/_rels/slide9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1.xml"/><Relationship Id="rId1" Type="http://schemas.openxmlformats.org/officeDocument/2006/relationships/slideLayout" Target="../slideLayouts/slideLayout113.xml"/><Relationship Id="rId4" Type="http://schemas.openxmlformats.org/officeDocument/2006/relationships/image" Target="../media/image105.png"/></Relationships>
</file>

<file path=ppt/slides/_rels/slide9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2.xml"/><Relationship Id="rId1" Type="http://schemas.openxmlformats.org/officeDocument/2006/relationships/slideLayout" Target="../slideLayouts/slideLayout118.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3.xml"/><Relationship Id="rId1" Type="http://schemas.openxmlformats.org/officeDocument/2006/relationships/slideLayout" Target="../slideLayouts/slideLayout118.xml"/><Relationship Id="rId4" Type="http://schemas.microsoft.com/office/2007/relationships/hdphoto" Target="../media/hdphoto7.wdp"/></Relationships>
</file>

<file path=ppt/slides/_rels/slide93.xml.rels><?xml version="1.0" encoding="UTF-8" standalone="yes"?>
<Relationships xmlns="http://schemas.openxmlformats.org/package/2006/relationships"><Relationship Id="rId3" Type="http://schemas.openxmlformats.org/officeDocument/2006/relationships/image" Target="../media/image111.png"/><Relationship Id="rId7" Type="http://schemas.microsoft.com/office/2007/relationships/hdphoto" Target="../media/hdphoto9.wdp"/><Relationship Id="rId2" Type="http://schemas.openxmlformats.org/officeDocument/2006/relationships/notesSlide" Target="../notesSlides/notesSlide64.xml"/><Relationship Id="rId1" Type="http://schemas.openxmlformats.org/officeDocument/2006/relationships/slideLayout" Target="../slideLayouts/slideLayout118.xml"/><Relationship Id="rId6" Type="http://schemas.openxmlformats.org/officeDocument/2006/relationships/image" Target="../media/image113.png"/><Relationship Id="rId5" Type="http://schemas.openxmlformats.org/officeDocument/2006/relationships/image" Target="../media/image112.jpg"/><Relationship Id="rId4" Type="http://schemas.microsoft.com/office/2007/relationships/hdphoto" Target="../media/hdphoto8.wd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1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13.xml"/></Relationships>
</file>

<file path=ppt/slides/_rels/slide9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14.xml"/><Relationship Id="rId4" Type="http://schemas.openxmlformats.org/officeDocument/2006/relationships/image" Target="../media/image115.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1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340B-54AF-D87A-D993-36D714AFD2B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DB395F2-AA10-6830-D2DD-007382705A4F}"/>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Pancreatic Cancer</a:t>
            </a:r>
          </a:p>
        </p:txBody>
      </p:sp>
      <p:sp>
        <p:nvSpPr>
          <p:cNvPr id="12" name="Text Box 3">
            <a:extLst>
              <a:ext uri="{FF2B5EF4-FFF2-40B4-BE49-F238E27FC236}">
                <a16:creationId xmlns:a16="http://schemas.microsoft.com/office/drawing/2014/main" id="{8B4DB22C-EC41-150C-B5A3-973FAF3A02CF}"/>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Eileen M O’Reilly, MD</a:t>
            </a:r>
          </a:p>
        </p:txBody>
      </p:sp>
      <p:sp>
        <p:nvSpPr>
          <p:cNvPr id="7" name="Text Box 6">
            <a:extLst>
              <a:ext uri="{FF2B5EF4-FFF2-40B4-BE49-F238E27FC236}">
                <a16:creationId xmlns:a16="http://schemas.microsoft.com/office/drawing/2014/main" id="{CA703628-4C55-275D-4628-057A868CA823}"/>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Caroline Kuhlman, MSN, APRN-BC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Philip A Philip, MD, PhD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Amanda K Wagner, APRN-CNP, AOCNP</a:t>
            </a:r>
          </a:p>
        </p:txBody>
      </p:sp>
      <p:sp>
        <p:nvSpPr>
          <p:cNvPr id="8" name="Text Box 7">
            <a:extLst>
              <a:ext uri="{FF2B5EF4-FFF2-40B4-BE49-F238E27FC236}">
                <a16:creationId xmlns:a16="http://schemas.microsoft.com/office/drawing/2014/main" id="{4F2FFBB2-59E2-5ED7-7337-4D4C2FAFE7FA}"/>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D43AE092-72F3-3E85-5048-3633BA02FB92}"/>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422EFAD6-C73B-3E19-5514-4A6942F678D4}"/>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C5A23493-2B1F-4B2D-3EE1-77C76831D18D}"/>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Friday, May 15,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AM – 7:30 AM</a:t>
            </a:r>
          </a:p>
        </p:txBody>
      </p:sp>
    </p:spTree>
    <p:custDataLst>
      <p:tags r:id="rId1"/>
    </p:custDataLst>
    <p:extLst>
      <p:ext uri="{BB962C8B-B14F-4D97-AF65-F5344CB8AC3E}">
        <p14:creationId xmlns:p14="http://schemas.microsoft.com/office/powerpoint/2010/main" val="49624531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NCPD Credit: An NCPD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314807212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8BD73A-F180-4820-AA39-3444F047B76D}"/>
              </a:ext>
            </a:extLst>
          </p:cNvPr>
          <p:cNvSpPr>
            <a:spLocks noGrp="1"/>
          </p:cNvSpPr>
          <p:nvPr>
            <p:ph type="title"/>
          </p:nvPr>
        </p:nvSpPr>
        <p:spPr/>
        <p:txBody>
          <a:bodyPr/>
          <a:lstStyle/>
          <a:p>
            <a:r>
              <a:rPr lang="en-US" dirty="0"/>
              <a:t>Pancreas Cancer &amp; Therapy 2026 – Changing….</a:t>
            </a:r>
            <a:endParaRPr lang="en-US" i="1" dirty="0"/>
          </a:p>
        </p:txBody>
      </p:sp>
      <p:graphicFrame>
        <p:nvGraphicFramePr>
          <p:cNvPr id="7" name="Content Placeholder 6">
            <a:extLst>
              <a:ext uri="{FF2B5EF4-FFF2-40B4-BE49-F238E27FC236}">
                <a16:creationId xmlns:a16="http://schemas.microsoft.com/office/drawing/2014/main" id="{FD8454BB-90AA-4F6B-9747-752A23F3D6D1}"/>
              </a:ext>
            </a:extLst>
          </p:cNvPr>
          <p:cNvGraphicFramePr>
            <a:graphicFrameLocks noGrp="1"/>
          </p:cNvGraphicFramePr>
          <p:nvPr>
            <p:ph idx="1"/>
          </p:nvPr>
        </p:nvGraphicFramePr>
        <p:xfrm>
          <a:off x="512763" y="1752538"/>
          <a:ext cx="11321780" cy="4446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3">
            <a:extLst>
              <a:ext uri="{FF2B5EF4-FFF2-40B4-BE49-F238E27FC236}">
                <a16:creationId xmlns:a16="http://schemas.microsoft.com/office/drawing/2014/main" id="{DB2ADE01-4ACB-CE2C-55EC-5C3E966DE93C}"/>
              </a:ext>
            </a:extLst>
          </p:cNvPr>
          <p:cNvSpPr>
            <a:spLocks noGrp="1"/>
          </p:cNvSpPr>
          <p:nvPr>
            <p:ph type="body" idx="12"/>
          </p:nvPr>
        </p:nvSpPr>
        <p:spPr>
          <a:xfrm>
            <a:off x="512763" y="420688"/>
            <a:ext cx="11183937" cy="295275"/>
          </a:xfrm>
        </p:spPr>
        <p:txBody>
          <a:bodyPr/>
          <a:lstStyle/>
          <a:p>
            <a:r>
              <a:rPr lang="en-US" sz="2000" b="1" dirty="0">
                <a:solidFill>
                  <a:srgbClr val="0432FF"/>
                </a:solidFill>
              </a:rPr>
              <a:t>Pancreas Cancer: Advanced Disease</a:t>
            </a:r>
          </a:p>
        </p:txBody>
      </p:sp>
    </p:spTree>
    <p:extLst>
      <p:ext uri="{BB962C8B-B14F-4D97-AF65-F5344CB8AC3E}">
        <p14:creationId xmlns:p14="http://schemas.microsoft.com/office/powerpoint/2010/main" val="609051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63501-2CE7-22F4-AADD-79E047FEED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0CB0C-26C5-509D-AC2E-9FE6EF164577}"/>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4E40FABC-3E4A-1C2D-86CF-23D7A27A5E93}"/>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Do you actively assess for RAS mutations in patients with metastatic PAD in your current practice? If so, when in the course of the disease do you typically test, and what testing platform(s) do you employ? </a:t>
            </a:r>
          </a:p>
          <a:p>
            <a:pPr marL="98425" indent="0">
              <a:buNone/>
            </a:pPr>
            <a:r>
              <a:rPr lang="en-US" sz="2800" dirty="0">
                <a:latin typeface="Arial" panose="020B0604020202020204" pitchFamily="34" charset="0"/>
                <a:cs typeface="Arial" panose="020B0604020202020204" pitchFamily="34" charset="0"/>
              </a:rPr>
              <a:t>Do you believe daraxonrasib will soon enter clinical practice? Would you like to have access to it at the current time? For which patients would you prioritize its use? </a:t>
            </a: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kern="100" dirty="0">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33205871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E0F99-867F-B20A-E2A9-EB45D4EA5B13}"/>
            </a:ext>
          </a:extLst>
        </p:cNvPr>
        <p:cNvGrpSpPr/>
        <p:nvPr/>
      </p:nvGrpSpPr>
      <p:grpSpPr>
        <a:xfrm>
          <a:off x="0" y="0"/>
          <a:ext cx="0" cy="0"/>
          <a:chOff x="0" y="0"/>
          <a:chExt cx="0" cy="0"/>
        </a:xfrm>
      </p:grpSpPr>
      <p:sp>
        <p:nvSpPr>
          <p:cNvPr id="286" name="Importance of Palliative Care in Advanced PDAC">
            <a:extLst>
              <a:ext uri="{FF2B5EF4-FFF2-40B4-BE49-F238E27FC236}">
                <a16:creationId xmlns:a16="http://schemas.microsoft.com/office/drawing/2014/main" id="{A20FA50F-3E20-5BF3-B294-345C60D9EF4F}"/>
              </a:ext>
            </a:extLst>
          </p:cNvPr>
          <p:cNvSpPr txBox="1">
            <a:spLocks noGrp="1"/>
          </p:cNvSpPr>
          <p:nvPr>
            <p:ph type="ctrTitle"/>
          </p:nvPr>
        </p:nvSpPr>
        <p:spPr>
          <a:prstGeom prst="rect">
            <a:avLst/>
          </a:prstGeom>
        </p:spPr>
        <p:txBody>
          <a:bodyPr>
            <a:normAutofit fontScale="90000"/>
          </a:bodyPr>
          <a:lstStyle>
            <a:lvl1pPr defTabSz="1014374">
              <a:defRPr sz="6551"/>
            </a:lvl1pPr>
          </a:lstStyle>
          <a:p>
            <a:r>
              <a:rPr lang="en-US" dirty="0"/>
              <a:t>Tolerability of RAS-Targeted Therapies in Advanced PDAC</a:t>
            </a:r>
            <a:endParaRPr dirty="0"/>
          </a:p>
        </p:txBody>
      </p:sp>
      <p:sp>
        <p:nvSpPr>
          <p:cNvPr id="287" name="Caroline Kuhlman, MSN, APRN-BC">
            <a:extLst>
              <a:ext uri="{FF2B5EF4-FFF2-40B4-BE49-F238E27FC236}">
                <a16:creationId xmlns:a16="http://schemas.microsoft.com/office/drawing/2014/main" id="{F6556DC1-AD0D-9529-F650-2D91BE74DA9A}"/>
              </a:ext>
            </a:extLst>
          </p:cNvPr>
          <p:cNvSpPr txBox="1">
            <a:spLocks noGrp="1"/>
          </p:cNvSpPr>
          <p:nvPr>
            <p:ph type="subTitle" sz="quarter" idx="1"/>
          </p:nvPr>
        </p:nvSpPr>
        <p:spPr>
          <a:prstGeom prst="rect">
            <a:avLst/>
          </a:prstGeom>
        </p:spPr>
        <p:txBody>
          <a:bodyPr>
            <a:noAutofit/>
          </a:bodyPr>
          <a:lstStyle/>
          <a:p>
            <a:pPr marL="0" indent="0">
              <a:buNone/>
            </a:pPr>
            <a:r>
              <a:rPr sz="2000" dirty="0"/>
              <a:t>Caroline Kuhlman, MSN, APRN-BC</a:t>
            </a:r>
            <a:endParaRPr lang="en-US" sz="2000" dirty="0"/>
          </a:p>
          <a:p>
            <a:pPr marL="0" indent="0">
              <a:buNone/>
            </a:pPr>
            <a:r>
              <a:rPr lang="en-US" sz="2000" dirty="0"/>
              <a:t>Tucker Gosnell Center for Gastrointestinal Cancer</a:t>
            </a:r>
          </a:p>
          <a:p>
            <a:pPr marL="0" indent="0">
              <a:buNone/>
            </a:pPr>
            <a:r>
              <a:rPr lang="en-US" sz="2000" dirty="0"/>
              <a:t>Mass General Brigham Cancer Institute</a:t>
            </a:r>
            <a:endParaRPr sz="2000" dirty="0"/>
          </a:p>
        </p:txBody>
      </p:sp>
      <p:sp>
        <p:nvSpPr>
          <p:cNvPr id="288" name="Text Placeholder 3">
            <a:extLst>
              <a:ext uri="{FF2B5EF4-FFF2-40B4-BE49-F238E27FC236}">
                <a16:creationId xmlns:a16="http://schemas.microsoft.com/office/drawing/2014/main" id="{52B8EF36-B3D9-7000-DC20-093F2689A4B5}"/>
              </a:ext>
            </a:extLst>
          </p:cNvPr>
          <p:cNvSpPr>
            <a:spLocks noGrp="1"/>
          </p:cNvSpPr>
          <p:nvPr>
            <p:ph type="body" idx="21"/>
          </p:nvPr>
        </p:nvSpPr>
        <p:spPr>
          <a:prstGeom prst="rect">
            <a:avLst/>
          </a:prstGeom>
        </p:spPr>
        <p:txBody>
          <a:bodyPr>
            <a:noAutofit/>
          </a:bodyPr>
          <a:lstStyle/>
          <a:p>
            <a:pPr marL="0" indent="0">
              <a:buNone/>
            </a:pPr>
            <a:r>
              <a:rPr lang="en-US" sz="1200" dirty="0"/>
              <a:t>May, 2026</a:t>
            </a:r>
            <a:endParaRPr sz="1200" dirty="0"/>
          </a:p>
        </p:txBody>
      </p:sp>
    </p:spTree>
    <p:extLst>
      <p:ext uri="{BB962C8B-B14F-4D97-AF65-F5344CB8AC3E}">
        <p14:creationId xmlns:p14="http://schemas.microsoft.com/office/powerpoint/2010/main" val="2040059666"/>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7C63-593B-71BA-386B-83F7A04A17A3}"/>
              </a:ext>
            </a:extLst>
          </p:cNvPr>
          <p:cNvSpPr>
            <a:spLocks noGrp="1"/>
          </p:cNvSpPr>
          <p:nvPr>
            <p:ph type="title"/>
          </p:nvPr>
        </p:nvSpPr>
        <p:spPr/>
        <p:txBody>
          <a:bodyPr>
            <a:normAutofit/>
          </a:bodyPr>
          <a:lstStyle/>
          <a:p>
            <a:r>
              <a:rPr lang="en-US" sz="2800" dirty="0"/>
              <a:t>Precision Medicine</a:t>
            </a:r>
            <a:br>
              <a:rPr lang="en-US" sz="2800" dirty="0"/>
            </a:br>
            <a:r>
              <a:rPr lang="en-US" sz="2800" u="sng" dirty="0"/>
              <a:t>Targeting KRAS – Holy Grail in Pancreatic Cancer</a:t>
            </a:r>
          </a:p>
        </p:txBody>
      </p:sp>
      <p:pic>
        <p:nvPicPr>
          <p:cNvPr id="4" name="Picture 3">
            <a:extLst>
              <a:ext uri="{FF2B5EF4-FFF2-40B4-BE49-F238E27FC236}">
                <a16:creationId xmlns:a16="http://schemas.microsoft.com/office/drawing/2014/main" id="{4EE53C70-6F78-F277-D007-29ECBAC5324A}"/>
              </a:ext>
            </a:extLst>
          </p:cNvPr>
          <p:cNvPicPr>
            <a:picLocks noChangeAspect="1"/>
          </p:cNvPicPr>
          <p:nvPr/>
        </p:nvPicPr>
        <p:blipFill>
          <a:blip r:embed="rId3"/>
          <a:stretch>
            <a:fillRect/>
          </a:stretch>
        </p:blipFill>
        <p:spPr>
          <a:xfrm>
            <a:off x="838200" y="6311900"/>
            <a:ext cx="342321" cy="493579"/>
          </a:xfrm>
          <a:prstGeom prst="rect">
            <a:avLst/>
          </a:prstGeom>
        </p:spPr>
      </p:pic>
      <p:graphicFrame>
        <p:nvGraphicFramePr>
          <p:cNvPr id="6" name="Chart 5">
            <a:extLst>
              <a:ext uri="{FF2B5EF4-FFF2-40B4-BE49-F238E27FC236}">
                <a16:creationId xmlns:a16="http://schemas.microsoft.com/office/drawing/2014/main" id="{B89D95ED-AE29-6653-EDF5-2F9314CD13FA}"/>
              </a:ext>
            </a:extLst>
          </p:cNvPr>
          <p:cNvGraphicFramePr>
            <a:graphicFrameLocks/>
          </p:cNvGraphicFramePr>
          <p:nvPr/>
        </p:nvGraphicFramePr>
        <p:xfrm>
          <a:off x="938868" y="2193539"/>
          <a:ext cx="5257800" cy="361550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CB6CDCAA-C4D5-32F0-09A0-29658DE5B328}"/>
              </a:ext>
            </a:extLst>
          </p:cNvPr>
          <p:cNvSpPr txBox="1"/>
          <p:nvPr/>
        </p:nvSpPr>
        <p:spPr>
          <a:xfrm>
            <a:off x="6325299" y="2004968"/>
            <a:ext cx="5117284" cy="46474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KRAS mutations present in &gt;90% of pancreatic cancer - key ‘driver mutation’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Traditionally considered ‘undruggable’ due to intrinsic characteristics of KRAS protein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Discovery of new allosteric site of KRAS G12C led to irreversible covalently binding inhibitors of G12C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Light" panose="020F0302020204030204"/>
                <a:ea typeface="+mn-ea"/>
                <a:cs typeface="+mn-cs"/>
              </a:rPr>
              <a:t>Multiple new KRASG12D (MRTX1133, ASP3082 etc) and other KRAS inhibitors in clinical trials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9251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2191A4-3E5B-DD88-3048-467C9F704E01}"/>
              </a:ext>
            </a:extLst>
          </p:cNvPr>
          <p:cNvSpPr>
            <a:spLocks noGrp="1"/>
          </p:cNvSpPr>
          <p:nvPr>
            <p:ph type="title"/>
          </p:nvPr>
        </p:nvSpPr>
        <p:spPr>
          <a:xfrm>
            <a:off x="808638" y="386930"/>
            <a:ext cx="9236700" cy="1188950"/>
          </a:xfrm>
        </p:spPr>
        <p:txBody>
          <a:bodyPr anchor="b">
            <a:normAutofit/>
          </a:bodyPr>
          <a:lstStyle/>
          <a:p>
            <a:r>
              <a:rPr lang="en-US" sz="5400"/>
              <a:t>Case Study</a:t>
            </a:r>
            <a:endParaRPr lang="en-US" sz="5400" dirty="0"/>
          </a:p>
        </p:txBody>
      </p:sp>
      <p:grpSp>
        <p:nvGrpSpPr>
          <p:cNvPr id="14" name="Group 1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7212B25-3A29-E07E-AB91-A18B3C21161A}"/>
              </a:ext>
            </a:extLst>
          </p:cNvPr>
          <p:cNvSpPr>
            <a:spLocks noGrp="1"/>
          </p:cNvSpPr>
          <p:nvPr>
            <p:ph idx="1"/>
          </p:nvPr>
        </p:nvSpPr>
        <p:spPr>
          <a:xfrm>
            <a:off x="793660" y="2599509"/>
            <a:ext cx="10143668" cy="3435531"/>
          </a:xfrm>
        </p:spPr>
        <p:txBody>
          <a:bodyPr anchor="ctr">
            <a:normAutofit/>
          </a:bodyPr>
          <a:lstStyle/>
          <a:p>
            <a:r>
              <a:rPr lang="en-US" sz="1900" dirty="0"/>
              <a:t>Presented to the ED with a few weeks of left flank and abdominal pain</a:t>
            </a:r>
          </a:p>
          <a:p>
            <a:r>
              <a:rPr lang="en-US" sz="1900" dirty="0"/>
              <a:t>CT abdomen/pelvis: 3.5 cm hypodense lesion in pancreatic tail, consistent with primary pancreatic cancer. Multiple liver metastases, up to 1.7 cm. Mild hepatic steatosis. Liver biopsy demonstrates Adenocarcinoma, moderately differentiated, consistent with primary pancreatic biliary tumor. Mismatch repair proteins are intact. </a:t>
            </a:r>
          </a:p>
          <a:p>
            <a:r>
              <a:rPr lang="pt-BR" sz="1900" b="1" dirty="0"/>
              <a:t>24-325 </a:t>
            </a:r>
            <a:r>
              <a:rPr lang="pt-BR" sz="1900" b="1" dirty="0" err="1"/>
              <a:t>subprotocol</a:t>
            </a:r>
            <a:r>
              <a:rPr lang="pt-BR" sz="1900" b="1" dirty="0"/>
              <a:t> A (FOLFIRINOX + RMC 6236 (</a:t>
            </a:r>
            <a:r>
              <a:rPr lang="pt-BR" sz="1900" b="1" dirty="0" err="1"/>
              <a:t>daraxonrasib</a:t>
            </a:r>
            <a:r>
              <a:rPr lang="pt-BR" sz="1900" b="1" dirty="0"/>
              <a:t>) </a:t>
            </a:r>
            <a:r>
              <a:rPr lang="pt-BR" sz="1900" dirty="0"/>
              <a:t> start 2/6/2025</a:t>
            </a:r>
          </a:p>
          <a:p>
            <a:r>
              <a:rPr lang="pt-BR" sz="1900" dirty="0"/>
              <a:t>Best response </a:t>
            </a:r>
            <a:r>
              <a:rPr lang="pt-BR" sz="1900" dirty="0" err="1"/>
              <a:t>after</a:t>
            </a:r>
            <a:r>
              <a:rPr lang="pt-BR" sz="1900" dirty="0"/>
              <a:t> 11 </a:t>
            </a:r>
            <a:r>
              <a:rPr lang="pt-BR" sz="1900" dirty="0" err="1"/>
              <a:t>cycles</a:t>
            </a:r>
            <a:r>
              <a:rPr lang="pt-BR" sz="1900" dirty="0"/>
              <a:t> </a:t>
            </a:r>
            <a:r>
              <a:rPr lang="pt-BR" sz="1900" dirty="0" err="1"/>
              <a:t>with</a:t>
            </a:r>
            <a:r>
              <a:rPr lang="pt-BR" sz="1900" dirty="0"/>
              <a:t> </a:t>
            </a:r>
            <a:r>
              <a:rPr lang="en-US" sz="1900" dirty="0">
                <a:effectLst/>
                <a:latin typeface="Arial" panose="020B0604020202020204" pitchFamily="34" charset="0"/>
              </a:rPr>
              <a:t>significant improvement in hepatic metastasis. RECIST - 83.22% compared to baseline</a:t>
            </a:r>
            <a:r>
              <a:rPr lang="en-US" sz="1900" dirty="0"/>
              <a:t> </a:t>
            </a:r>
          </a:p>
          <a:p>
            <a:r>
              <a:rPr lang="en-US" sz="1900" dirty="0"/>
              <a:t>Various holds and adjustments for rash, mucositis and thrombocytopenia</a:t>
            </a:r>
          </a:p>
          <a:p>
            <a:r>
              <a:rPr lang="en-US" sz="1900" dirty="0"/>
              <a:t>3/17/2026 CT CAP:  POD TIMC</a:t>
            </a:r>
          </a:p>
          <a:p>
            <a:endParaRPr lang="en-US" sz="1900" dirty="0"/>
          </a:p>
        </p:txBody>
      </p:sp>
      <p:pic>
        <p:nvPicPr>
          <p:cNvPr id="7" name="Picture 6">
            <a:extLst>
              <a:ext uri="{FF2B5EF4-FFF2-40B4-BE49-F238E27FC236}">
                <a16:creationId xmlns:a16="http://schemas.microsoft.com/office/drawing/2014/main" id="{6501FD4F-432E-F21F-7E2E-268BE8C4CB3C}"/>
              </a:ext>
            </a:extLst>
          </p:cNvPr>
          <p:cNvPicPr>
            <a:picLocks noChangeAspect="1"/>
          </p:cNvPicPr>
          <p:nvPr/>
        </p:nvPicPr>
        <p:blipFill>
          <a:blip r:embed="rId2"/>
          <a:stretch>
            <a:fillRect/>
          </a:stretch>
        </p:blipFill>
        <p:spPr>
          <a:xfrm>
            <a:off x="838200" y="6311900"/>
            <a:ext cx="342321" cy="493579"/>
          </a:xfrm>
          <a:prstGeom prst="rect">
            <a:avLst/>
          </a:prstGeom>
        </p:spPr>
      </p:pic>
    </p:spTree>
    <p:extLst>
      <p:ext uri="{BB962C8B-B14F-4D97-AF65-F5344CB8AC3E}">
        <p14:creationId xmlns:p14="http://schemas.microsoft.com/office/powerpoint/2010/main" val="6500899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19DB01-ED20-D67C-4EA3-9D56D86912F2}"/>
              </a:ext>
            </a:extLst>
          </p:cNvPr>
          <p:cNvPicPr>
            <a:picLocks noChangeAspect="1"/>
          </p:cNvPicPr>
          <p:nvPr/>
        </p:nvPicPr>
        <p:blipFill>
          <a:blip r:embed="rId2">
            <a:duotone>
              <a:schemeClr val="bg2">
                <a:shade val="45000"/>
                <a:satMod val="135000"/>
              </a:schemeClr>
              <a:prstClr val="white"/>
            </a:duotone>
          </a:blip>
          <a:srcRect t="17582"/>
          <a:stretch>
            <a:fill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4DCC7E-FFC8-9972-04F6-0C8DFE1B8D2A}"/>
              </a:ext>
            </a:extLst>
          </p:cNvPr>
          <p:cNvSpPr>
            <a:spLocks noGrp="1"/>
          </p:cNvSpPr>
          <p:nvPr>
            <p:ph type="title"/>
          </p:nvPr>
        </p:nvSpPr>
        <p:spPr>
          <a:xfrm>
            <a:off x="838200" y="365125"/>
            <a:ext cx="10515600" cy="1325563"/>
          </a:xfrm>
        </p:spPr>
        <p:txBody>
          <a:bodyPr>
            <a:normAutofit/>
          </a:bodyPr>
          <a:lstStyle/>
          <a:p>
            <a:pPr marL="0" marR="0" lvl="0" indent="0" defTabSz="914400" rtl="0" eaLnBrk="1" fontAlgn="auto" latinLnBrk="0" hangingPunct="1">
              <a:spcBef>
                <a:spcPts val="0"/>
              </a:spcBef>
              <a:spcAft>
                <a:spcPts val="0"/>
              </a:spcAft>
              <a:tabLst/>
              <a:defRPr/>
            </a:pPr>
            <a:r>
              <a:rPr kumimoji="0" lang="en-US" b="0" i="0" u="none" strike="noStrike" kern="1200" cap="none" spc="0" normalizeH="0" baseline="0" noProof="0" dirty="0">
                <a:ln>
                  <a:noFill/>
                </a:ln>
                <a:effectLst/>
                <a:uLnTx/>
                <a:uFillTx/>
                <a:latin typeface="Roboto" panose="02000000000000000000" pitchFamily="2" charset="0"/>
                <a:ea typeface="+mn-ea"/>
                <a:cs typeface="+mn-cs"/>
              </a:rPr>
              <a:t>Daraxonrasib</a:t>
            </a:r>
            <a:endParaRPr lang="en-US" dirty="0"/>
          </a:p>
        </p:txBody>
      </p:sp>
      <p:pic>
        <p:nvPicPr>
          <p:cNvPr id="4" name="Picture 3">
            <a:extLst>
              <a:ext uri="{FF2B5EF4-FFF2-40B4-BE49-F238E27FC236}">
                <a16:creationId xmlns:a16="http://schemas.microsoft.com/office/drawing/2014/main" id="{B1A216A0-F2A6-2F22-9643-3671A4009AA2}"/>
              </a:ext>
            </a:extLst>
          </p:cNvPr>
          <p:cNvPicPr>
            <a:picLocks noChangeAspect="1"/>
          </p:cNvPicPr>
          <p:nvPr/>
        </p:nvPicPr>
        <p:blipFill>
          <a:blip r:embed="rId3"/>
          <a:stretch>
            <a:fillRect/>
          </a:stretch>
        </p:blipFill>
        <p:spPr>
          <a:xfrm>
            <a:off x="838200" y="6311900"/>
            <a:ext cx="342321" cy="493579"/>
          </a:xfrm>
          <a:prstGeom prst="rect">
            <a:avLst/>
          </a:prstGeom>
        </p:spPr>
      </p:pic>
      <p:graphicFrame>
        <p:nvGraphicFramePr>
          <p:cNvPr id="15" name="TextBox 4">
            <a:extLst>
              <a:ext uri="{FF2B5EF4-FFF2-40B4-BE49-F238E27FC236}">
                <a16:creationId xmlns:a16="http://schemas.microsoft.com/office/drawing/2014/main" id="{6810E9E2-3370-8CA3-FAAA-CE28F197AD87}"/>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2116803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CD8395-C113-9697-6EF2-FFFCE1CBF285}"/>
              </a:ext>
            </a:extLst>
          </p:cNvPr>
          <p:cNvSpPr>
            <a:spLocks noGrp="1"/>
          </p:cNvSpPr>
          <p:nvPr>
            <p:ph type="title"/>
          </p:nvPr>
        </p:nvSpPr>
        <p:spPr>
          <a:xfrm>
            <a:off x="621792" y="1161288"/>
            <a:ext cx="3602736" cy="4526280"/>
          </a:xfrm>
        </p:spPr>
        <p:txBody>
          <a:bodyPr>
            <a:normAutofit/>
          </a:bodyPr>
          <a:lstStyle/>
          <a:p>
            <a:r>
              <a:rPr lang="en-US" sz="4000" b="1" i="0">
                <a:effectLst/>
                <a:latin typeface="Roboto" panose="02000000000000000000" pitchFamily="2" charset="0"/>
              </a:rPr>
              <a:t>Common Adverse Events (AEs)</a:t>
            </a:r>
            <a:endParaRPr lang="en-US" sz="4000"/>
          </a:p>
        </p:txBody>
      </p:sp>
      <p:sp>
        <p:nvSpPr>
          <p:cNvPr id="16" name="Rectangle 15">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91D0660-2DC3-1EA5-CB4C-593AE3B106D0}"/>
              </a:ext>
            </a:extLst>
          </p:cNvPr>
          <p:cNvPicPr>
            <a:picLocks noChangeAspect="1"/>
          </p:cNvPicPr>
          <p:nvPr/>
        </p:nvPicPr>
        <p:blipFill>
          <a:blip r:embed="rId2"/>
          <a:stretch>
            <a:fillRect/>
          </a:stretch>
        </p:blipFill>
        <p:spPr>
          <a:xfrm>
            <a:off x="838200" y="6311900"/>
            <a:ext cx="342321" cy="493579"/>
          </a:xfrm>
          <a:prstGeom prst="rect">
            <a:avLst/>
          </a:prstGeom>
        </p:spPr>
      </p:pic>
      <p:graphicFrame>
        <p:nvGraphicFramePr>
          <p:cNvPr id="6" name="Content Placeholder 2">
            <a:extLst>
              <a:ext uri="{FF2B5EF4-FFF2-40B4-BE49-F238E27FC236}">
                <a16:creationId xmlns:a16="http://schemas.microsoft.com/office/drawing/2014/main" id="{FDE77154-1791-D152-072A-D1BC2471E0CC}"/>
              </a:ext>
            </a:extLst>
          </p:cNvPr>
          <p:cNvGraphicFramePr>
            <a:graphicFrameLocks noGrp="1"/>
          </p:cNvGraphicFramePr>
          <p:nvPr>
            <p:ph idx="1"/>
          </p:nvPr>
        </p:nvGraphicFramePr>
        <p:xfrm>
          <a:off x="5303520" y="676656"/>
          <a:ext cx="6364224" cy="5513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6768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3FC8-4039-89D1-E853-0B9F42D91075}"/>
              </a:ext>
            </a:extLst>
          </p:cNvPr>
          <p:cNvSpPr>
            <a:spLocks noGrp="1"/>
          </p:cNvSpPr>
          <p:nvPr>
            <p:ph type="title"/>
          </p:nvPr>
        </p:nvSpPr>
        <p:spPr/>
        <p:txBody>
          <a:bodyPr/>
          <a:lstStyle/>
          <a:p>
            <a:pPr algn="ctr"/>
            <a:r>
              <a:rPr lang="en-US" b="1" i="0" dirty="0">
                <a:solidFill>
                  <a:srgbClr val="000000"/>
                </a:solidFill>
                <a:effectLst/>
                <a:latin typeface="Roboto" panose="02000000000000000000" pitchFamily="2" charset="0"/>
              </a:rPr>
              <a:t>Rash Management</a:t>
            </a:r>
            <a:endParaRPr lang="en-US" dirty="0"/>
          </a:p>
        </p:txBody>
      </p:sp>
      <p:pic>
        <p:nvPicPr>
          <p:cNvPr id="5" name="Content Placeholder 4">
            <a:extLst>
              <a:ext uri="{FF2B5EF4-FFF2-40B4-BE49-F238E27FC236}">
                <a16:creationId xmlns:a16="http://schemas.microsoft.com/office/drawing/2014/main" id="{3D35909F-0CA0-8448-241E-6392272FA10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34123" y="1965849"/>
            <a:ext cx="3308933" cy="4141238"/>
          </a:xfrm>
          <a:prstGeom prst="rect">
            <a:avLst/>
          </a:prstGeom>
        </p:spPr>
      </p:pic>
      <p:pic>
        <p:nvPicPr>
          <p:cNvPr id="7" name="Picture 6">
            <a:extLst>
              <a:ext uri="{FF2B5EF4-FFF2-40B4-BE49-F238E27FC236}">
                <a16:creationId xmlns:a16="http://schemas.microsoft.com/office/drawing/2014/main" id="{6547F1B4-3FEF-61D5-5E80-455652790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695550" y="2282915"/>
            <a:ext cx="4091184" cy="3557159"/>
          </a:xfrm>
          <a:prstGeom prst="rect">
            <a:avLst/>
          </a:prstGeom>
        </p:spPr>
      </p:pic>
      <p:pic>
        <p:nvPicPr>
          <p:cNvPr id="3" name="Picture 2">
            <a:extLst>
              <a:ext uri="{FF2B5EF4-FFF2-40B4-BE49-F238E27FC236}">
                <a16:creationId xmlns:a16="http://schemas.microsoft.com/office/drawing/2014/main" id="{060B653C-A8C9-226E-F96C-9FD0661580DD}"/>
              </a:ext>
            </a:extLst>
          </p:cNvPr>
          <p:cNvPicPr>
            <a:picLocks noChangeAspect="1"/>
          </p:cNvPicPr>
          <p:nvPr/>
        </p:nvPicPr>
        <p:blipFill>
          <a:blip r:embed="rId4"/>
          <a:stretch>
            <a:fillRect/>
          </a:stretch>
        </p:blipFill>
        <p:spPr>
          <a:xfrm>
            <a:off x="838200" y="6311900"/>
            <a:ext cx="342321" cy="493579"/>
          </a:xfrm>
          <a:prstGeom prst="rect">
            <a:avLst/>
          </a:prstGeom>
        </p:spPr>
      </p:pic>
      <p:pic>
        <p:nvPicPr>
          <p:cNvPr id="6" name="Picture 5">
            <a:extLst>
              <a:ext uri="{FF2B5EF4-FFF2-40B4-BE49-F238E27FC236}">
                <a16:creationId xmlns:a16="http://schemas.microsoft.com/office/drawing/2014/main" id="{AE23C1F0-978D-EEAD-8B7F-918A8FAA4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947" y="2015901"/>
            <a:ext cx="3623670" cy="4091185"/>
          </a:xfrm>
          <a:prstGeom prst="rect">
            <a:avLst/>
          </a:prstGeom>
        </p:spPr>
      </p:pic>
    </p:spTree>
    <p:extLst>
      <p:ext uri="{BB962C8B-B14F-4D97-AF65-F5344CB8AC3E}">
        <p14:creationId xmlns:p14="http://schemas.microsoft.com/office/powerpoint/2010/main" val="42311804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A4C6-8DFD-2EA6-0BFE-94DCF063D8C6}"/>
              </a:ext>
            </a:extLst>
          </p:cNvPr>
          <p:cNvSpPr>
            <a:spLocks noGrp="1"/>
          </p:cNvSpPr>
          <p:nvPr>
            <p:ph type="title"/>
          </p:nvPr>
        </p:nvSpPr>
        <p:spPr/>
        <p:txBody>
          <a:bodyPr/>
          <a:lstStyle/>
          <a:p>
            <a:r>
              <a:rPr lang="en-US" dirty="0"/>
              <a:t>Grading acneiform skin rash</a:t>
            </a:r>
            <a:br>
              <a:rPr lang="en-US" dirty="0"/>
            </a:br>
            <a:endParaRPr lang="en-US" dirty="0"/>
          </a:p>
        </p:txBody>
      </p:sp>
      <p:pic>
        <p:nvPicPr>
          <p:cNvPr id="4" name="Picture 3">
            <a:extLst>
              <a:ext uri="{FF2B5EF4-FFF2-40B4-BE49-F238E27FC236}">
                <a16:creationId xmlns:a16="http://schemas.microsoft.com/office/drawing/2014/main" id="{59D564A6-03F1-84B6-5B0B-036E3ABD1F15}"/>
              </a:ext>
            </a:extLst>
          </p:cNvPr>
          <p:cNvPicPr>
            <a:picLocks noChangeAspect="1"/>
          </p:cNvPicPr>
          <p:nvPr/>
        </p:nvPicPr>
        <p:blipFill>
          <a:blip r:embed="rId2"/>
          <a:stretch>
            <a:fillRect/>
          </a:stretch>
        </p:blipFill>
        <p:spPr>
          <a:xfrm>
            <a:off x="838200" y="6311900"/>
            <a:ext cx="342321" cy="493579"/>
          </a:xfrm>
          <a:prstGeom prst="rect">
            <a:avLst/>
          </a:prstGeom>
        </p:spPr>
      </p:pic>
      <p:pic>
        <p:nvPicPr>
          <p:cNvPr id="5" name="Picture 4">
            <a:extLst>
              <a:ext uri="{FF2B5EF4-FFF2-40B4-BE49-F238E27FC236}">
                <a16:creationId xmlns:a16="http://schemas.microsoft.com/office/drawing/2014/main" id="{DB29343A-9DD1-389A-3AB5-87C98B78A2F7}"/>
              </a:ext>
            </a:extLst>
          </p:cNvPr>
          <p:cNvPicPr>
            <a:picLocks noChangeAspect="1"/>
          </p:cNvPicPr>
          <p:nvPr/>
        </p:nvPicPr>
        <p:blipFill>
          <a:blip r:embed="rId3"/>
          <a:stretch>
            <a:fillRect/>
          </a:stretch>
        </p:blipFill>
        <p:spPr>
          <a:xfrm>
            <a:off x="269782" y="1547446"/>
            <a:ext cx="11652435" cy="3763108"/>
          </a:xfrm>
          <a:prstGeom prst="rect">
            <a:avLst/>
          </a:prstGeom>
        </p:spPr>
      </p:pic>
      <p:sp>
        <p:nvSpPr>
          <p:cNvPr id="7" name="TextBox 6">
            <a:extLst>
              <a:ext uri="{FF2B5EF4-FFF2-40B4-BE49-F238E27FC236}">
                <a16:creationId xmlns:a16="http://schemas.microsoft.com/office/drawing/2014/main" id="{2AE81019-F2B7-0801-DCF0-80F79DB3AA9C}"/>
              </a:ext>
            </a:extLst>
          </p:cNvPr>
          <p:cNvSpPr txBox="1"/>
          <p:nvPr/>
        </p:nvSpPr>
        <p:spPr>
          <a:xfrm>
            <a:off x="9469203" y="6492875"/>
            <a:ext cx="27227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NCI CTCAE Guidelines V.5.0</a:t>
            </a:r>
          </a:p>
        </p:txBody>
      </p:sp>
    </p:spTree>
    <p:extLst>
      <p:ext uri="{BB962C8B-B14F-4D97-AF65-F5344CB8AC3E}">
        <p14:creationId xmlns:p14="http://schemas.microsoft.com/office/powerpoint/2010/main" val="14971930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3A462D-7175-EB33-AAD8-2FB5A6E0730A}"/>
              </a:ext>
            </a:extLst>
          </p:cNvPr>
          <p:cNvPicPr>
            <a:picLocks noChangeAspect="1"/>
          </p:cNvPicPr>
          <p:nvPr/>
        </p:nvPicPr>
        <p:blipFill>
          <a:blip r:embed="rId2">
            <a:duotone>
              <a:schemeClr val="bg2">
                <a:shade val="45000"/>
                <a:satMod val="135000"/>
              </a:schemeClr>
              <a:prstClr val="white"/>
            </a:duotone>
          </a:blip>
          <a:srcRect/>
          <a:stretch>
            <a:fillRect/>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5CA2579-7411-3838-0188-14198E7EE315}"/>
              </a:ext>
            </a:extLst>
          </p:cNvPr>
          <p:cNvSpPr>
            <a:spLocks noGrp="1"/>
          </p:cNvSpPr>
          <p:nvPr>
            <p:ph type="title"/>
          </p:nvPr>
        </p:nvSpPr>
        <p:spPr>
          <a:xfrm>
            <a:off x="838200" y="365125"/>
            <a:ext cx="10515600" cy="1325563"/>
          </a:xfrm>
        </p:spPr>
        <p:txBody>
          <a:bodyPr>
            <a:normAutofit/>
          </a:bodyPr>
          <a:lstStyle/>
          <a:p>
            <a:r>
              <a:rPr lang="en-US" dirty="0"/>
              <a:t>Rash management</a:t>
            </a:r>
          </a:p>
        </p:txBody>
      </p:sp>
      <p:pic>
        <p:nvPicPr>
          <p:cNvPr id="4" name="Picture 3">
            <a:extLst>
              <a:ext uri="{FF2B5EF4-FFF2-40B4-BE49-F238E27FC236}">
                <a16:creationId xmlns:a16="http://schemas.microsoft.com/office/drawing/2014/main" id="{DC1794A3-3DD6-0AA2-1BB2-9E02FD7D8EEF}"/>
              </a:ext>
            </a:extLst>
          </p:cNvPr>
          <p:cNvPicPr>
            <a:picLocks noChangeAspect="1"/>
          </p:cNvPicPr>
          <p:nvPr/>
        </p:nvPicPr>
        <p:blipFill>
          <a:blip r:embed="rId3"/>
          <a:stretch>
            <a:fillRect/>
          </a:stretch>
        </p:blipFill>
        <p:spPr>
          <a:xfrm>
            <a:off x="838200" y="6311900"/>
            <a:ext cx="342321" cy="493579"/>
          </a:xfrm>
          <a:prstGeom prst="rect">
            <a:avLst/>
          </a:prstGeom>
        </p:spPr>
      </p:pic>
      <p:graphicFrame>
        <p:nvGraphicFramePr>
          <p:cNvPr id="6" name="Content Placeholder 2">
            <a:extLst>
              <a:ext uri="{FF2B5EF4-FFF2-40B4-BE49-F238E27FC236}">
                <a16:creationId xmlns:a16="http://schemas.microsoft.com/office/drawing/2014/main" id="{D72EFA69-7B2D-3A37-D685-781A2280D97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1000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a:t>
            </a:r>
            <a:br>
              <a:rPr lang="en-US" b="0" dirty="0">
                <a:solidFill>
                  <a:schemeClr val="tx1"/>
                </a:solidFill>
                <a:latin typeface="Calibri" panose="020F0502020204030204" pitchFamily="34" charset="0"/>
                <a:ea typeface="ＭＳ Ｐゴシック"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4" name="Picture 3">
            <a:extLst>
              <a:ext uri="{FF2B5EF4-FFF2-40B4-BE49-F238E27FC236}">
                <a16:creationId xmlns:a16="http://schemas.microsoft.com/office/drawing/2014/main" id="{C7596324-2F4B-C922-DE8A-608AE0D95E40}"/>
              </a:ext>
            </a:extLst>
          </p:cNvPr>
          <p:cNvPicPr>
            <a:picLocks noChangeAspect="1"/>
          </p:cNvPicPr>
          <p:nvPr/>
        </p:nvPicPr>
        <p:blipFill>
          <a:blip r:embed="rId3">
            <a:extLst>
              <a:ext uri="{28A0092B-C50C-407E-A947-70E740481C1C}">
                <a14:useLocalDpi xmlns:a14="http://schemas.microsoft.com/office/drawing/2010/main" val="0"/>
              </a:ext>
            </a:extLst>
          </a:blip>
          <a:srcRect b="10696"/>
          <a:stretch>
            <a:fillRect/>
          </a:stretch>
        </p:blipFill>
        <p:spPr>
          <a:xfrm>
            <a:off x="7551137" y="1268760"/>
            <a:ext cx="3904797"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466676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DCCE9B-9C16-73F7-EC8A-80B30FC55AA3}"/>
              </a:ext>
            </a:extLst>
          </p:cNvPr>
          <p:cNvSpPr>
            <a:spLocks noGrp="1"/>
          </p:cNvSpPr>
          <p:nvPr>
            <p:ph type="title"/>
          </p:nvPr>
        </p:nvSpPr>
        <p:spPr>
          <a:xfrm>
            <a:off x="838200" y="365125"/>
            <a:ext cx="10515600" cy="1325563"/>
          </a:xfrm>
        </p:spPr>
        <p:txBody>
          <a:bodyPr>
            <a:normAutofit/>
          </a:bodyPr>
          <a:lstStyle/>
          <a:p>
            <a:r>
              <a:rPr lang="en-US" sz="5400"/>
              <a:t>Mucositis</a:t>
            </a:r>
          </a:p>
        </p:txBody>
      </p:sp>
      <p:sp>
        <p:nvSpPr>
          <p:cNvPr id="3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33" name="Content Placeholder 3">
            <a:extLst>
              <a:ext uri="{FF2B5EF4-FFF2-40B4-BE49-F238E27FC236}">
                <a16:creationId xmlns:a16="http://schemas.microsoft.com/office/drawing/2014/main" id="{E7C7BBC2-7FD2-FA96-AB9D-0DF3E80DDA76}"/>
              </a:ext>
            </a:extLst>
          </p:cNvPr>
          <p:cNvGraphicFramePr>
            <a:graphicFrameLocks noGrp="1"/>
          </p:cNvGraphicFramePr>
          <p:nvPr>
            <p:ph idx="1"/>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181CD0BC-7636-501D-26D0-0FB3EC4486FB}"/>
              </a:ext>
            </a:extLst>
          </p:cNvPr>
          <p:cNvPicPr>
            <a:picLocks noChangeAspect="1"/>
          </p:cNvPicPr>
          <p:nvPr/>
        </p:nvPicPr>
        <p:blipFill>
          <a:blip r:embed="rId7"/>
          <a:stretch>
            <a:fillRect/>
          </a:stretch>
        </p:blipFill>
        <p:spPr>
          <a:xfrm>
            <a:off x="838200" y="6311900"/>
            <a:ext cx="342321" cy="493579"/>
          </a:xfrm>
          <a:prstGeom prst="rect">
            <a:avLst/>
          </a:prstGeom>
        </p:spPr>
      </p:pic>
    </p:spTree>
    <p:extLst>
      <p:ext uri="{BB962C8B-B14F-4D97-AF65-F5344CB8AC3E}">
        <p14:creationId xmlns:p14="http://schemas.microsoft.com/office/powerpoint/2010/main" val="24431511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458E19-8552-A941-292C-2AEBBE86B1E9}"/>
              </a:ext>
            </a:extLst>
          </p:cNvPr>
          <p:cNvSpPr>
            <a:spLocks noGrp="1"/>
          </p:cNvSpPr>
          <p:nvPr>
            <p:ph type="title"/>
          </p:nvPr>
        </p:nvSpPr>
        <p:spPr>
          <a:xfrm>
            <a:off x="838200" y="365125"/>
            <a:ext cx="10515600" cy="1325563"/>
          </a:xfrm>
        </p:spPr>
        <p:txBody>
          <a:bodyPr>
            <a:normAutofit/>
          </a:bodyPr>
          <a:lstStyle/>
          <a:p>
            <a:r>
              <a:rPr lang="en-US" sz="5400"/>
              <a:t>Diarrhea</a:t>
            </a:r>
          </a:p>
        </p:txBody>
      </p:sp>
      <p:sp>
        <p:nvSpPr>
          <p:cNvPr id="1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56E80006-514D-E6DB-2CA0-6BF40D2DE33B}"/>
              </a:ext>
            </a:extLst>
          </p:cNvPr>
          <p:cNvGraphicFramePr>
            <a:graphicFrameLocks noGrp="1"/>
          </p:cNvGraphicFramePr>
          <p:nvPr>
            <p:ph idx="1"/>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2E26458A-1424-EB79-59ED-56A9658AF633}"/>
              </a:ext>
            </a:extLst>
          </p:cNvPr>
          <p:cNvPicPr>
            <a:picLocks noChangeAspect="1"/>
          </p:cNvPicPr>
          <p:nvPr/>
        </p:nvPicPr>
        <p:blipFill>
          <a:blip r:embed="rId7"/>
          <a:stretch>
            <a:fillRect/>
          </a:stretch>
        </p:blipFill>
        <p:spPr>
          <a:xfrm>
            <a:off x="838200" y="6311900"/>
            <a:ext cx="342321" cy="493579"/>
          </a:xfrm>
          <a:prstGeom prst="rect">
            <a:avLst/>
          </a:prstGeom>
        </p:spPr>
      </p:pic>
    </p:spTree>
    <p:extLst>
      <p:ext uri="{BB962C8B-B14F-4D97-AF65-F5344CB8AC3E}">
        <p14:creationId xmlns:p14="http://schemas.microsoft.com/office/powerpoint/2010/main" val="15777321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7617273-8C03-5FB7-799D-F1DDF18673CD}"/>
              </a:ext>
            </a:extLst>
          </p:cNvPr>
          <p:cNvSpPr>
            <a:spLocks noGrp="1"/>
          </p:cNvSpPr>
          <p:nvPr>
            <p:ph type="title"/>
          </p:nvPr>
        </p:nvSpPr>
        <p:spPr>
          <a:xfrm>
            <a:off x="838200" y="365125"/>
            <a:ext cx="10515600" cy="1325563"/>
          </a:xfrm>
        </p:spPr>
        <p:txBody>
          <a:bodyPr>
            <a:normAutofit/>
          </a:bodyPr>
          <a:lstStyle/>
          <a:p>
            <a:r>
              <a:rPr lang="en-US" sz="5400"/>
              <a:t>Nausea</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DD99A891-9E98-DD30-9A4D-9E21D15C1A55}"/>
              </a:ext>
            </a:extLst>
          </p:cNvPr>
          <p:cNvGraphicFramePr>
            <a:graphicFrameLocks noGrp="1"/>
          </p:cNvGraphicFramePr>
          <p:nvPr>
            <p:ph idx="1"/>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F905F7CD-D983-2ABC-A988-140664F51F04}"/>
              </a:ext>
            </a:extLst>
          </p:cNvPr>
          <p:cNvPicPr>
            <a:picLocks noChangeAspect="1"/>
          </p:cNvPicPr>
          <p:nvPr/>
        </p:nvPicPr>
        <p:blipFill>
          <a:blip r:embed="rId7"/>
          <a:stretch>
            <a:fillRect/>
          </a:stretch>
        </p:blipFill>
        <p:spPr>
          <a:xfrm>
            <a:off x="838200" y="6311900"/>
            <a:ext cx="342321" cy="493579"/>
          </a:xfrm>
          <a:prstGeom prst="rect">
            <a:avLst/>
          </a:prstGeom>
        </p:spPr>
      </p:pic>
    </p:spTree>
    <p:extLst>
      <p:ext uri="{BB962C8B-B14F-4D97-AF65-F5344CB8AC3E}">
        <p14:creationId xmlns:p14="http://schemas.microsoft.com/office/powerpoint/2010/main" val="3361925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0A542-599C-2F57-EA75-245316624224}"/>
              </a:ext>
            </a:extLst>
          </p:cNvPr>
          <p:cNvSpPr>
            <a:spLocks noGrp="1"/>
          </p:cNvSpPr>
          <p:nvPr>
            <p:ph type="title"/>
          </p:nvPr>
        </p:nvSpPr>
        <p:spPr/>
        <p:txBody>
          <a:bodyPr/>
          <a:lstStyle/>
          <a:p>
            <a:r>
              <a:rPr lang="en-US" dirty="0"/>
              <a:t>Conclusion: Daraxonrasib</a:t>
            </a:r>
          </a:p>
        </p:txBody>
      </p:sp>
      <p:graphicFrame>
        <p:nvGraphicFramePr>
          <p:cNvPr id="7" name="Content Placeholder 2">
            <a:extLst>
              <a:ext uri="{FF2B5EF4-FFF2-40B4-BE49-F238E27FC236}">
                <a16:creationId xmlns:a16="http://schemas.microsoft.com/office/drawing/2014/main" id="{4C032E96-4426-030D-C25E-2B743E77EBAC}"/>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45874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FD1D4-3E57-90E7-2549-7E6F7893678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B1455036-A486-F302-7D92-BAEA8DE1901B}"/>
              </a:ext>
            </a:extLst>
          </p:cNvPr>
          <p:cNvSpPr/>
          <p:nvPr/>
        </p:nvSpPr>
        <p:spPr bwMode="auto">
          <a:xfrm>
            <a:off x="758948" y="4437112"/>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46E7D5BC-A2BA-D0FC-2E15-55ED64F2FEE9}"/>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F9C8887D-CC66-922F-3F4B-E664D12B62B8}"/>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and Prognosis of Pancreatic Adenocarcinoma (PAD) </a:t>
            </a:r>
          </a:p>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Up-Front Treatment for Metastatic PAD </a:t>
            </a:r>
          </a:p>
          <a:p>
            <a:pPr marL="0" indent="0">
              <a:spcBef>
                <a:spcPts val="1800"/>
              </a:spcBef>
              <a:spcAft>
                <a:spcPts val="0"/>
              </a:spcAft>
              <a:buNone/>
            </a:pPr>
            <a:r>
              <a:rPr lang="en-US" sz="2500" dirty="0">
                <a:solidFill>
                  <a:srgbClr val="0432FF"/>
                </a:solidFill>
              </a:rPr>
              <a:t>Module 2: </a:t>
            </a:r>
            <a:r>
              <a:rPr lang="en-US" sz="2500" dirty="0">
                <a:solidFill>
                  <a:schemeClr val="tx1"/>
                </a:solidFill>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Strategies Targeting RAS Mutations in Advanced PAD </a:t>
            </a:r>
          </a:p>
          <a:p>
            <a:pPr marL="0" indent="0">
              <a:spcBef>
                <a:spcPts val="1800"/>
              </a:spcBef>
              <a:spcAft>
                <a:spcPts val="0"/>
              </a:spcAft>
              <a:buNone/>
            </a:pPr>
            <a:r>
              <a:rPr lang="en-US" sz="2500" dirty="0">
                <a:solidFill>
                  <a:schemeClr val="bg1"/>
                </a:solidFill>
              </a:rPr>
              <a:t>Module 4: Utility of Tumor Treating Fields in PAD Management</a:t>
            </a:r>
          </a:p>
        </p:txBody>
      </p:sp>
    </p:spTree>
    <p:extLst>
      <p:ext uri="{BB962C8B-B14F-4D97-AF65-F5344CB8AC3E}">
        <p14:creationId xmlns:p14="http://schemas.microsoft.com/office/powerpoint/2010/main" val="4021627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974" y="501147"/>
            <a:ext cx="2166675" cy="1213339"/>
          </a:xfrm>
          <a:prstGeom prst="rect">
            <a:avLst/>
          </a:prstGeom>
        </p:spPr>
        <p:style>
          <a:lnRef idx="0">
            <a:schemeClr val="accent1"/>
          </a:lnRef>
          <a:fillRef idx="3">
            <a:schemeClr val="accent1"/>
          </a:fillRef>
          <a:effectRef idx="3">
            <a:schemeClr val="accent1"/>
          </a:effectRef>
          <a:fontRef idx="minor">
            <a:schemeClr val="lt1"/>
          </a:fontRef>
        </p:style>
      </p:pic>
      <p:sp>
        <p:nvSpPr>
          <p:cNvPr id="2050" name="Rectangle 2">
            <a:extLst>
              <a:ext uri="{FF2B5EF4-FFF2-40B4-BE49-F238E27FC236}">
                <a16:creationId xmlns:a16="http://schemas.microsoft.com/office/drawing/2014/main" id="{55B8B56E-D082-B3B3-8FB7-A5977FF5A7E4}"/>
              </a:ext>
            </a:extLst>
          </p:cNvPr>
          <p:cNvSpPr>
            <a:spLocks noGrp="1" noChangeArrowheads="1"/>
          </p:cNvSpPr>
          <p:nvPr>
            <p:ph type="ctrTitle"/>
          </p:nvPr>
        </p:nvSpPr>
        <p:spPr>
          <a:xfrm>
            <a:off x="1579187" y="1880986"/>
            <a:ext cx="8763695" cy="1409041"/>
          </a:xfrm>
        </p:spPr>
        <p:txBody>
          <a:bodyPr rtlCol="0" anchor="ctr">
            <a:normAutofit/>
          </a:bodyPr>
          <a:lstStyle/>
          <a:p>
            <a:pPr>
              <a:defRPr/>
            </a:pPr>
            <a:r>
              <a:rPr lang="en-US" sz="4400" b="1" dirty="0">
                <a:latin typeface="Calibri" panose="020F0502020204030204" pitchFamily="34" charset="0"/>
                <a:cs typeface="Calibri" panose="020F0502020204030204" pitchFamily="34" charset="0"/>
              </a:rPr>
              <a:t>Utility of Tumor Treating Fields (</a:t>
            </a:r>
            <a:r>
              <a:rPr lang="en-US" sz="4400" b="1" dirty="0" err="1">
                <a:latin typeface="Calibri" panose="020F0502020204030204" pitchFamily="34" charset="0"/>
                <a:cs typeface="Calibri" panose="020F0502020204030204" pitchFamily="34" charset="0"/>
              </a:rPr>
              <a:t>TTFields</a:t>
            </a:r>
            <a:r>
              <a:rPr lang="en-US" sz="4400" b="1" dirty="0">
                <a:latin typeface="Calibri" panose="020F0502020204030204" pitchFamily="34" charset="0"/>
                <a:cs typeface="Calibri" panose="020F0502020204030204" pitchFamily="34" charset="0"/>
              </a:rPr>
              <a:t>) in PAD Management</a:t>
            </a:r>
            <a:endParaRPr lang="en-US" altLang="en-US" sz="4400" b="1" dirty="0">
              <a:latin typeface="Calibri" panose="020F0502020204030204" pitchFamily="34" charset="0"/>
              <a:cs typeface="Calibri" panose="020F0502020204030204" pitchFamily="34" charset="0"/>
            </a:endParaRPr>
          </a:p>
        </p:txBody>
      </p:sp>
      <p:sp>
        <p:nvSpPr>
          <p:cNvPr id="4100" name="Rectangle 6">
            <a:extLst>
              <a:ext uri="{FF2B5EF4-FFF2-40B4-BE49-F238E27FC236}">
                <a16:creationId xmlns:a16="http://schemas.microsoft.com/office/drawing/2014/main" id="{00F3E5F3-D84B-7970-43E3-8C6416701DD8}"/>
              </a:ext>
            </a:extLst>
          </p:cNvPr>
          <p:cNvSpPr>
            <a:spLocks noChangeArrowheads="1"/>
          </p:cNvSpPr>
          <p:nvPr/>
        </p:nvSpPr>
        <p:spPr bwMode="auto">
          <a:xfrm>
            <a:off x="2824065" y="3762000"/>
            <a:ext cx="7296672" cy="212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80000"/>
              </a:lnSpc>
              <a:spcBef>
                <a:spcPct val="20000"/>
              </a:spcBef>
              <a:spcAft>
                <a:spcPts val="0"/>
              </a:spcAft>
              <a:buClrTx/>
              <a:buSzTx/>
              <a:buFontTx/>
              <a:buNone/>
              <a:tabLst/>
              <a:defRPr/>
            </a:pPr>
            <a:b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Philip Agop Philip, MD, PhD, FRCP</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endParaRP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endParaRP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Henry Ford Health</a:t>
            </a:r>
            <a:b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Wayne State University School of Medicine</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Detroit, Michigan</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USA</a:t>
            </a: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98" y="583048"/>
            <a:ext cx="1449547" cy="1214688"/>
          </a:xfrm>
          <a:prstGeom prst="rect">
            <a:avLst/>
          </a:prstGeom>
        </p:spPr>
        <p:style>
          <a:lnRef idx="0">
            <a:schemeClr val="accent3"/>
          </a:lnRef>
          <a:fillRef idx="3">
            <a:schemeClr val="accent3"/>
          </a:fillRef>
          <a:effectRef idx="3">
            <a:schemeClr val="accent3"/>
          </a:effectRef>
          <a:fontRef idx="minor">
            <a:schemeClr val="lt1"/>
          </a:fontRef>
        </p:style>
      </p:pic>
      <p:pic>
        <p:nvPicPr>
          <p:cNvPr id="10" name="Picture 4" descr="A close up of a sign&#10;&#10;Description automatically generated">
            <a:extLst>
              <a:ext uri="{FF2B5EF4-FFF2-40B4-BE49-F238E27FC236}">
                <a16:creationId xmlns:a16="http://schemas.microsoft.com/office/drawing/2014/main" id="{26B6FA08-F2DF-48A1-17A5-AB255BCF60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853" y="315575"/>
            <a:ext cx="1428750" cy="942975"/>
          </a:xfrm>
          <a:prstGeom prst="rect">
            <a:avLst/>
          </a:prstGeom>
          <a:ln/>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162515735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741A6-29DD-ABD8-7DDE-8F359E799E7B}"/>
            </a:ext>
          </a:extLst>
        </p:cNvPr>
        <p:cNvGrpSpPr/>
        <p:nvPr/>
      </p:nvGrpSpPr>
      <p:grpSpPr>
        <a:xfrm>
          <a:off x="0" y="0"/>
          <a:ext cx="0" cy="0"/>
          <a:chOff x="0" y="0"/>
          <a:chExt cx="0" cy="0"/>
        </a:xfrm>
      </p:grpSpPr>
      <p:cxnSp>
        <p:nvCxnSpPr>
          <p:cNvPr id="25" name="AutoShape 25">
            <a:extLst>
              <a:ext uri="{FF2B5EF4-FFF2-40B4-BE49-F238E27FC236}">
                <a16:creationId xmlns:a16="http://schemas.microsoft.com/office/drawing/2014/main" id="{A517BF5B-EF43-85BD-7D00-D5D9FE4E8FEE}"/>
              </a:ext>
            </a:extLst>
          </p:cNvPr>
          <p:cNvCxnSpPr>
            <a:cxnSpLocks noChangeShapeType="1"/>
          </p:cNvCxnSpPr>
          <p:nvPr/>
        </p:nvCxnSpPr>
        <p:spPr bwMode="auto">
          <a:xfrm flipH="1" flipV="1">
            <a:off x="6765929" y="2246483"/>
            <a:ext cx="365125" cy="1717675"/>
          </a:xfrm>
          <a:prstGeom prst="straightConnector1">
            <a:avLst/>
          </a:prstGeom>
          <a:noFill/>
          <a:ln w="28575">
            <a:solidFill>
              <a:schemeClr val="bg1"/>
            </a:solidFill>
            <a:prstDash val="dash"/>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45" name="Rectangle 44">
            <a:extLst>
              <a:ext uri="{FF2B5EF4-FFF2-40B4-BE49-F238E27FC236}">
                <a16:creationId xmlns:a16="http://schemas.microsoft.com/office/drawing/2014/main" id="{18A101C4-7F20-94C8-3A96-B12994BFC8D6}"/>
              </a:ext>
            </a:extLst>
          </p:cNvPr>
          <p:cNvSpPr/>
          <p:nvPr/>
        </p:nvSpPr>
        <p:spPr bwMode="auto">
          <a:xfrm>
            <a:off x="10210797" y="5528928"/>
            <a:ext cx="1733553" cy="1329529"/>
          </a:xfrm>
          <a:prstGeom prst="rect">
            <a:avLst/>
          </a:prstGeom>
          <a:solidFill>
            <a:schemeClr val="tx1"/>
          </a:soli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1867" b="1" i="0" u="none" strike="noStrike" kern="1200" cap="none" spc="0" normalizeH="0" baseline="0" noProof="0" dirty="0">
              <a:ln>
                <a:noFill/>
              </a:ln>
              <a:solidFill>
                <a:srgbClr val="FFFFFF"/>
              </a:solidFill>
              <a:effectLst/>
              <a:uLnTx/>
              <a:uFillTx/>
              <a:latin typeface="Arial"/>
              <a:ea typeface="ＭＳ Ｐゴシック" charset="0"/>
              <a:cs typeface="+mn-cs"/>
            </a:endParaRPr>
          </a:p>
        </p:txBody>
      </p:sp>
      <p:sp>
        <p:nvSpPr>
          <p:cNvPr id="2" name="Line 20">
            <a:extLst>
              <a:ext uri="{FF2B5EF4-FFF2-40B4-BE49-F238E27FC236}">
                <a16:creationId xmlns:a16="http://schemas.microsoft.com/office/drawing/2014/main" id="{BA4FDB2A-D060-3D68-FA53-37FF3F9107D3}"/>
              </a:ext>
            </a:extLst>
          </p:cNvPr>
          <p:cNvSpPr>
            <a:spLocks noChangeShapeType="1"/>
          </p:cNvSpPr>
          <p:nvPr/>
        </p:nvSpPr>
        <p:spPr bwMode="auto">
          <a:xfrm>
            <a:off x="2971800" y="4274679"/>
            <a:ext cx="3429000" cy="0"/>
          </a:xfrm>
          <a:prstGeom prst="line">
            <a:avLst/>
          </a:prstGeom>
          <a:noFill/>
          <a:ln w="57150">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1410" tIns="45706" rIns="91410" bIns="45706"/>
          <a:lstStyle/>
          <a:p>
            <a:pPr marL="0" marR="0" lvl="0" indent="0" algn="l" defTabSz="914116"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ヒラギノ角ゴ Pro W3" charset="0"/>
              <a:cs typeface="ヒラギノ角ゴ Pro W3" charset="0"/>
            </a:endParaRPr>
          </a:p>
        </p:txBody>
      </p:sp>
      <p:sp>
        <p:nvSpPr>
          <p:cNvPr id="3" name="AutoShape 2">
            <a:extLst>
              <a:ext uri="{FF2B5EF4-FFF2-40B4-BE49-F238E27FC236}">
                <a16:creationId xmlns:a16="http://schemas.microsoft.com/office/drawing/2014/main" id="{2D74158B-9665-7584-DC24-7A5B363AA61D}"/>
              </a:ext>
            </a:extLst>
          </p:cNvPr>
          <p:cNvSpPr>
            <a:spLocks noChangeArrowheads="1"/>
          </p:cNvSpPr>
          <p:nvPr/>
        </p:nvSpPr>
        <p:spPr bwMode="auto">
          <a:xfrm>
            <a:off x="3009688" y="1636464"/>
            <a:ext cx="1371600" cy="914400"/>
          </a:xfrm>
          <a:prstGeom prst="roundRect">
            <a:avLst>
              <a:gd name="adj" fmla="val 16667"/>
            </a:avLst>
          </a:prstGeom>
          <a:solidFill>
            <a:schemeClr val="bg2">
              <a:lumMod val="60000"/>
              <a:lumOff val="40000"/>
            </a:schemeClr>
          </a:solidFill>
          <a:ln w="9525">
            <a:solidFill>
              <a:schemeClr val="bg1"/>
            </a:solidFill>
            <a:round/>
            <a:headEnd/>
            <a:tailEnd/>
          </a:ln>
          <a:effectLst>
            <a:outerShdw blurRad="63500" dist="107763" dir="13500000" algn="ctr" rotWithShape="0">
              <a:schemeClr val="bg2">
                <a:alpha val="50000"/>
              </a:schemeClr>
            </a:outerShdw>
          </a:effectLst>
        </p:spPr>
        <p:txBody>
          <a:bodyPr wrap="none" lIns="91410" tIns="45706" rIns="91410" bIns="45706" anchor="ctr"/>
          <a:lstStyle/>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Surgically</a:t>
            </a:r>
          </a:p>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explored</a:t>
            </a:r>
            <a:endParaRPr kumimoji="0" lang="en-US" sz="20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endParaRPr>
          </a:p>
        </p:txBody>
      </p:sp>
      <p:sp>
        <p:nvSpPr>
          <p:cNvPr id="4" name="AutoShape 3">
            <a:extLst>
              <a:ext uri="{FF2B5EF4-FFF2-40B4-BE49-F238E27FC236}">
                <a16:creationId xmlns:a16="http://schemas.microsoft.com/office/drawing/2014/main" id="{F93F809D-48A4-0E7B-C8C3-9822A40A4A5B}"/>
              </a:ext>
            </a:extLst>
          </p:cNvPr>
          <p:cNvSpPr>
            <a:spLocks noChangeArrowheads="1"/>
          </p:cNvSpPr>
          <p:nvPr/>
        </p:nvSpPr>
        <p:spPr bwMode="auto">
          <a:xfrm>
            <a:off x="6477000" y="3770234"/>
            <a:ext cx="1524000" cy="914400"/>
          </a:xfrm>
          <a:prstGeom prst="roundRect">
            <a:avLst>
              <a:gd name="adj" fmla="val 16667"/>
            </a:avLst>
          </a:prstGeom>
          <a:solidFill>
            <a:schemeClr val="accent6">
              <a:lumMod val="60000"/>
              <a:lumOff val="40000"/>
            </a:schemeClr>
          </a:solidFill>
          <a:ln w="9525">
            <a:solidFill>
              <a:schemeClr val="bg1"/>
            </a:solidFill>
            <a:round/>
            <a:headEnd/>
            <a:tailEnd/>
          </a:ln>
          <a:effectLst>
            <a:outerShdw blurRad="63500" dist="107763" dir="13500000" algn="ctr" rotWithShape="0">
              <a:schemeClr val="bg2">
                <a:alpha val="50000"/>
              </a:schemeClr>
            </a:outerShdw>
          </a:effectLst>
        </p:spPr>
        <p:txBody>
          <a:bodyPr wrap="none" lIns="91410" tIns="45706" rIns="91410" bIns="45706" anchor="ctr"/>
          <a:lstStyle/>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Localized</a:t>
            </a:r>
          </a:p>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unresectable</a:t>
            </a:r>
          </a:p>
        </p:txBody>
      </p:sp>
      <p:sp>
        <p:nvSpPr>
          <p:cNvPr id="5" name="AutoShape 4">
            <a:extLst>
              <a:ext uri="{FF2B5EF4-FFF2-40B4-BE49-F238E27FC236}">
                <a16:creationId xmlns:a16="http://schemas.microsoft.com/office/drawing/2014/main" id="{CE1E1ABF-B842-C6E1-A59A-34C59AEE5988}"/>
              </a:ext>
            </a:extLst>
          </p:cNvPr>
          <p:cNvSpPr>
            <a:spLocks noChangeArrowheads="1"/>
          </p:cNvSpPr>
          <p:nvPr/>
        </p:nvSpPr>
        <p:spPr bwMode="auto">
          <a:xfrm>
            <a:off x="7523782" y="5047868"/>
            <a:ext cx="1371600" cy="914400"/>
          </a:xfrm>
          <a:prstGeom prst="roundRect">
            <a:avLst>
              <a:gd name="adj" fmla="val 16667"/>
            </a:avLst>
          </a:prstGeom>
          <a:solidFill>
            <a:schemeClr val="bg2">
              <a:lumMod val="60000"/>
              <a:lumOff val="40000"/>
            </a:schemeClr>
          </a:solidFill>
          <a:ln w="9525">
            <a:solidFill>
              <a:schemeClr val="bg1"/>
            </a:solidFill>
            <a:round/>
            <a:headEnd/>
            <a:tailEnd/>
          </a:ln>
          <a:effectLst>
            <a:outerShdw blurRad="63500" dist="107763" dir="13500000" algn="ctr" rotWithShape="0">
              <a:schemeClr val="bg2">
                <a:alpha val="50000"/>
              </a:schemeClr>
            </a:outerShdw>
          </a:effectLst>
        </p:spPr>
        <p:txBody>
          <a:bodyPr wrap="none" lIns="91410" tIns="45706" rIns="91410" bIns="45706" anchor="ctr"/>
          <a:lstStyle/>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Metastatic</a:t>
            </a:r>
          </a:p>
        </p:txBody>
      </p:sp>
      <p:sp>
        <p:nvSpPr>
          <p:cNvPr id="6" name="AutoShape 5">
            <a:extLst>
              <a:ext uri="{FF2B5EF4-FFF2-40B4-BE49-F238E27FC236}">
                <a16:creationId xmlns:a16="http://schemas.microsoft.com/office/drawing/2014/main" id="{709B66BE-FBF6-7B15-E0F7-F07AC1D44BC6}"/>
              </a:ext>
            </a:extLst>
          </p:cNvPr>
          <p:cNvSpPr>
            <a:spLocks noChangeArrowheads="1"/>
          </p:cNvSpPr>
          <p:nvPr/>
        </p:nvSpPr>
        <p:spPr bwMode="auto">
          <a:xfrm>
            <a:off x="9200180" y="5898233"/>
            <a:ext cx="1524000" cy="914400"/>
          </a:xfrm>
          <a:prstGeom prst="roundRect">
            <a:avLst>
              <a:gd name="adj" fmla="val 16667"/>
            </a:avLst>
          </a:prstGeom>
          <a:solidFill>
            <a:schemeClr val="bg2">
              <a:lumMod val="75000"/>
            </a:schemeClr>
          </a:solidFill>
          <a:ln w="9525">
            <a:solidFill>
              <a:schemeClr val="bg1"/>
            </a:solidFill>
            <a:round/>
            <a:headEnd/>
            <a:tailEnd/>
          </a:ln>
          <a:effectLst>
            <a:outerShdw blurRad="63500" dist="107763" dir="13500000" algn="ctr" rotWithShape="0">
              <a:schemeClr val="bg2">
                <a:alpha val="50000"/>
              </a:schemeClr>
            </a:outerShdw>
          </a:effectLst>
        </p:spPr>
        <p:txBody>
          <a:bodyPr wrap="none" lIns="91410" tIns="45706" rIns="91410" bIns="45706" anchor="ctr"/>
          <a:lstStyle/>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ヒラギノ角ゴ Pro W3" pitchFamily="-84" charset="-128"/>
                <a:cs typeface="ヒラギノ角ゴ Pro W3"/>
              </a:rPr>
              <a:t>End stage</a:t>
            </a:r>
          </a:p>
        </p:txBody>
      </p:sp>
      <p:cxnSp>
        <p:nvCxnSpPr>
          <p:cNvPr id="8" name="AutoShape 7">
            <a:extLst>
              <a:ext uri="{FF2B5EF4-FFF2-40B4-BE49-F238E27FC236}">
                <a16:creationId xmlns:a16="http://schemas.microsoft.com/office/drawing/2014/main" id="{C7128C1A-6FE1-C3D6-486F-11CC089487B1}"/>
              </a:ext>
            </a:extLst>
          </p:cNvPr>
          <p:cNvCxnSpPr>
            <a:cxnSpLocks noChangeShapeType="1"/>
          </p:cNvCxnSpPr>
          <p:nvPr/>
        </p:nvCxnSpPr>
        <p:spPr bwMode="auto">
          <a:xfrm rot="5400000" flipH="1" flipV="1">
            <a:off x="1783551" y="2659775"/>
            <a:ext cx="1735471" cy="603250"/>
          </a:xfrm>
          <a:prstGeom prst="bentConnector2">
            <a:avLst/>
          </a:prstGeom>
          <a:noFill/>
          <a:ln w="28575">
            <a:solidFill>
              <a:schemeClr val="bg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13500000" algn="ctr" rotWithShape="0">
                    <a:schemeClr val="bg2">
                      <a:alpha val="50000"/>
                    </a:schemeClr>
                  </a:outerShdw>
                </a:effectLst>
              </a14:hiddenEffects>
            </a:ext>
          </a:extLst>
        </p:spPr>
      </p:cxnSp>
      <p:cxnSp>
        <p:nvCxnSpPr>
          <p:cNvPr id="9" name="AutoShape 8">
            <a:extLst>
              <a:ext uri="{FF2B5EF4-FFF2-40B4-BE49-F238E27FC236}">
                <a16:creationId xmlns:a16="http://schemas.microsoft.com/office/drawing/2014/main" id="{3A1C83E5-E705-3E85-E0FE-4512DBDD829B}"/>
              </a:ext>
            </a:extLst>
          </p:cNvPr>
          <p:cNvCxnSpPr>
            <a:cxnSpLocks noChangeShapeType="1"/>
          </p:cNvCxnSpPr>
          <p:nvPr/>
        </p:nvCxnSpPr>
        <p:spPr bwMode="auto">
          <a:xfrm>
            <a:off x="2368550" y="4865775"/>
            <a:ext cx="6526832" cy="1730949"/>
          </a:xfrm>
          <a:prstGeom prst="bentConnector3">
            <a:avLst>
              <a:gd name="adj1" fmla="val 90"/>
            </a:avLst>
          </a:prstGeom>
          <a:noFill/>
          <a:ln w="28575">
            <a:solidFill>
              <a:schemeClr val="bg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13500000" algn="ctr" rotWithShape="0">
                    <a:schemeClr val="bg2">
                      <a:alpha val="50000"/>
                    </a:schemeClr>
                  </a:outerShdw>
                </a:effectLst>
              </a14:hiddenEffects>
            </a:ext>
          </a:extLst>
        </p:spPr>
      </p:cxnSp>
      <p:cxnSp>
        <p:nvCxnSpPr>
          <p:cNvPr id="10" name="AutoShape 9">
            <a:extLst>
              <a:ext uri="{FF2B5EF4-FFF2-40B4-BE49-F238E27FC236}">
                <a16:creationId xmlns:a16="http://schemas.microsoft.com/office/drawing/2014/main" id="{C46F5D6F-C65C-0F0A-3544-D1A8B4F6BB49}"/>
              </a:ext>
            </a:extLst>
          </p:cNvPr>
          <p:cNvCxnSpPr>
            <a:cxnSpLocks noChangeShapeType="1"/>
          </p:cNvCxnSpPr>
          <p:nvPr/>
        </p:nvCxnSpPr>
        <p:spPr bwMode="auto">
          <a:xfrm rot="16200000" flipH="1">
            <a:off x="4498975" y="2572878"/>
            <a:ext cx="838200" cy="5099050"/>
          </a:xfrm>
          <a:prstGeom prst="bentConnector2">
            <a:avLst/>
          </a:prstGeom>
          <a:noFill/>
          <a:ln w="76200">
            <a:solidFill>
              <a:schemeClr val="bg1"/>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13500000" algn="ctr" rotWithShape="0">
                    <a:schemeClr val="bg2">
                      <a:alpha val="50000"/>
                    </a:schemeClr>
                  </a:outerShdw>
                </a:effectLst>
              </a14:hiddenEffects>
            </a:ext>
          </a:extLst>
        </p:spPr>
      </p:cxnSp>
      <p:sp>
        <p:nvSpPr>
          <p:cNvPr id="11" name="AutoShape 10">
            <a:extLst>
              <a:ext uri="{FF2B5EF4-FFF2-40B4-BE49-F238E27FC236}">
                <a16:creationId xmlns:a16="http://schemas.microsoft.com/office/drawing/2014/main" id="{6C634399-8D14-90ED-9B4D-E3502F5D3C18}"/>
              </a:ext>
            </a:extLst>
          </p:cNvPr>
          <p:cNvSpPr>
            <a:spLocks noChangeArrowheads="1"/>
          </p:cNvSpPr>
          <p:nvPr/>
        </p:nvSpPr>
        <p:spPr bwMode="auto">
          <a:xfrm>
            <a:off x="6040032" y="1272137"/>
            <a:ext cx="1371600" cy="914400"/>
          </a:xfrm>
          <a:prstGeom prst="roundRect">
            <a:avLst>
              <a:gd name="adj" fmla="val 16667"/>
            </a:avLst>
          </a:prstGeom>
          <a:solidFill>
            <a:schemeClr val="bg2">
              <a:lumMod val="75000"/>
            </a:schemeClr>
          </a:solidFill>
          <a:ln w="9525">
            <a:solidFill>
              <a:schemeClr val="bg1"/>
            </a:solidFill>
            <a:round/>
            <a:headEnd/>
            <a:tailEnd/>
          </a:ln>
          <a:effectLst>
            <a:outerShdw blurRad="63500" dist="107763" dir="13500000" algn="ctr" rotWithShape="0">
              <a:schemeClr val="bg2">
                <a:alpha val="50000"/>
              </a:schemeClr>
            </a:outerShdw>
          </a:effectLst>
        </p:spPr>
        <p:txBody>
          <a:bodyPr wrap="none" lIns="91410" tIns="45706" rIns="91410" bIns="45706" anchor="ctr"/>
          <a:lstStyle/>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ヒラギノ角ゴ Pro W3" pitchFamily="-84" charset="-128"/>
                <a:cs typeface="ヒラギノ角ゴ Pro W3"/>
              </a:rPr>
              <a:t>Resectable</a:t>
            </a:r>
          </a:p>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ヒラギノ角ゴ Pro W3" pitchFamily="-84" charset="-128"/>
                <a:cs typeface="ヒラギノ角ゴ Pro W3"/>
              </a:rPr>
              <a:t>R0/R1</a:t>
            </a:r>
          </a:p>
        </p:txBody>
      </p:sp>
      <p:cxnSp>
        <p:nvCxnSpPr>
          <p:cNvPr id="12" name="AutoShape 11">
            <a:extLst>
              <a:ext uri="{FF2B5EF4-FFF2-40B4-BE49-F238E27FC236}">
                <a16:creationId xmlns:a16="http://schemas.microsoft.com/office/drawing/2014/main" id="{9D550091-FB7C-FB37-BAF5-49B83BBD517E}"/>
              </a:ext>
            </a:extLst>
          </p:cNvPr>
          <p:cNvCxnSpPr>
            <a:cxnSpLocks noChangeShapeType="1"/>
            <a:stCxn id="3" idx="3"/>
          </p:cNvCxnSpPr>
          <p:nvPr/>
        </p:nvCxnSpPr>
        <p:spPr bwMode="auto">
          <a:xfrm flipV="1">
            <a:off x="4381288" y="1815098"/>
            <a:ext cx="1582733" cy="278566"/>
          </a:xfrm>
          <a:prstGeom prst="straightConnector1">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107763" dir="13500000" algn="ctr" rotWithShape="0">
                    <a:schemeClr val="bg2">
                      <a:alpha val="50000"/>
                    </a:schemeClr>
                  </a:outerShdw>
                </a:effectLst>
              </a14:hiddenEffects>
            </a:ext>
          </a:extLst>
        </p:spPr>
      </p:cxnSp>
      <p:sp>
        <p:nvSpPr>
          <p:cNvPr id="13" name="Text Box 12">
            <a:extLst>
              <a:ext uri="{FF2B5EF4-FFF2-40B4-BE49-F238E27FC236}">
                <a16:creationId xmlns:a16="http://schemas.microsoft.com/office/drawing/2014/main" id="{4C831831-221D-9E97-3A6F-F0BBD062D720}"/>
              </a:ext>
            </a:extLst>
          </p:cNvPr>
          <p:cNvSpPr txBox="1">
            <a:spLocks noChangeArrowheads="1"/>
          </p:cNvSpPr>
          <p:nvPr/>
        </p:nvSpPr>
        <p:spPr bwMode="auto">
          <a:xfrm>
            <a:off x="4326191" y="6280701"/>
            <a:ext cx="314325" cy="3693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13500000" algn="ctr" rotWithShape="0">
                    <a:schemeClr val="bg2">
                      <a:alpha val="50000"/>
                    </a:schemeClr>
                  </a:outerShdw>
                </a:effectLst>
              </a14:hiddenEffects>
            </a:ext>
          </a:extLst>
        </p:spPr>
        <p:txBody>
          <a:bodyPr wrap="square" lIns="91410" tIns="45706" rIns="91410" bIns="45706">
            <a:spAutoFit/>
          </a:bodyPr>
          <a:lstStyle/>
          <a:p>
            <a:pPr marL="0" marR="0" lvl="0" indent="0" algn="l"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8</a:t>
            </a:r>
          </a:p>
        </p:txBody>
      </p:sp>
      <p:sp>
        <p:nvSpPr>
          <p:cNvPr id="14" name="Text Box 13">
            <a:extLst>
              <a:ext uri="{FF2B5EF4-FFF2-40B4-BE49-F238E27FC236}">
                <a16:creationId xmlns:a16="http://schemas.microsoft.com/office/drawing/2014/main" id="{9F23A7C4-CFF7-D0ED-860E-C5E3341F998F}"/>
              </a:ext>
            </a:extLst>
          </p:cNvPr>
          <p:cNvSpPr txBox="1">
            <a:spLocks noChangeArrowheads="1"/>
          </p:cNvSpPr>
          <p:nvPr/>
        </p:nvSpPr>
        <p:spPr bwMode="auto">
          <a:xfrm>
            <a:off x="4297616" y="5199315"/>
            <a:ext cx="685800" cy="3693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13500000" algn="ctr" rotWithShape="0">
                    <a:schemeClr val="bg2">
                      <a:alpha val="50000"/>
                    </a:schemeClr>
                  </a:outerShdw>
                </a:effectLst>
              </a14:hiddenEffects>
            </a:ext>
          </a:extLst>
        </p:spPr>
        <p:txBody>
          <a:bodyPr wrap="square" lIns="91410" tIns="45706" rIns="91410" bIns="45706">
            <a:spAutoFit/>
          </a:bodyPr>
          <a:lstStyle/>
          <a:p>
            <a:pPr marL="0" marR="0" lvl="0" indent="0" algn="l"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37</a:t>
            </a:r>
          </a:p>
        </p:txBody>
      </p:sp>
      <p:sp>
        <p:nvSpPr>
          <p:cNvPr id="15" name="Text Box 14">
            <a:extLst>
              <a:ext uri="{FF2B5EF4-FFF2-40B4-BE49-F238E27FC236}">
                <a16:creationId xmlns:a16="http://schemas.microsoft.com/office/drawing/2014/main" id="{DCC86904-B419-B088-303B-300AF99383E4}"/>
              </a:ext>
            </a:extLst>
          </p:cNvPr>
          <p:cNvSpPr txBox="1">
            <a:spLocks noChangeArrowheads="1"/>
          </p:cNvSpPr>
          <p:nvPr/>
        </p:nvSpPr>
        <p:spPr bwMode="auto">
          <a:xfrm>
            <a:off x="2364111" y="2650043"/>
            <a:ext cx="685802" cy="3693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13500000" algn="ctr" rotWithShape="0">
                    <a:schemeClr val="bg2">
                      <a:alpha val="50000"/>
                    </a:schemeClr>
                  </a:outerShdw>
                </a:effectLst>
              </a14:hiddenEffects>
            </a:ext>
          </a:extLst>
        </p:spPr>
        <p:txBody>
          <a:bodyPr wrap="square" lIns="91410" tIns="45706" rIns="91410" bIns="45706">
            <a:spAutoFit/>
          </a:bodyPr>
          <a:lstStyle/>
          <a:p>
            <a:pPr marL="0" marR="0" lvl="0" indent="0" algn="l"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20</a:t>
            </a:r>
          </a:p>
        </p:txBody>
      </p:sp>
      <p:sp>
        <p:nvSpPr>
          <p:cNvPr id="16" name="Text Box 15">
            <a:extLst>
              <a:ext uri="{FF2B5EF4-FFF2-40B4-BE49-F238E27FC236}">
                <a16:creationId xmlns:a16="http://schemas.microsoft.com/office/drawing/2014/main" id="{91E80033-9F84-AB85-E836-EF8CE446D937}"/>
              </a:ext>
            </a:extLst>
          </p:cNvPr>
          <p:cNvSpPr txBox="1">
            <a:spLocks noChangeArrowheads="1"/>
          </p:cNvSpPr>
          <p:nvPr/>
        </p:nvSpPr>
        <p:spPr bwMode="auto">
          <a:xfrm>
            <a:off x="4205957" y="3874627"/>
            <a:ext cx="501650" cy="3693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13500000" algn="ctr" rotWithShape="0">
                    <a:schemeClr val="bg2">
                      <a:alpha val="50000"/>
                    </a:schemeClr>
                  </a:outerShdw>
                </a:effectLst>
              </a14:hiddenEffects>
            </a:ext>
          </a:extLst>
        </p:spPr>
        <p:txBody>
          <a:bodyPr wrap="square" lIns="91410" tIns="45706" rIns="91410" bIns="45706">
            <a:spAutoFit/>
          </a:bodyPr>
          <a:lstStyle/>
          <a:p>
            <a:pPr marL="0" marR="0" lvl="0" indent="0" algn="l"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 35</a:t>
            </a:r>
          </a:p>
        </p:txBody>
      </p:sp>
      <p:sp>
        <p:nvSpPr>
          <p:cNvPr id="17" name="Text Box 16">
            <a:extLst>
              <a:ext uri="{FF2B5EF4-FFF2-40B4-BE49-F238E27FC236}">
                <a16:creationId xmlns:a16="http://schemas.microsoft.com/office/drawing/2014/main" id="{DBF340C9-F193-7155-4426-224109B734E2}"/>
              </a:ext>
            </a:extLst>
          </p:cNvPr>
          <p:cNvSpPr txBox="1">
            <a:spLocks noChangeArrowheads="1"/>
          </p:cNvSpPr>
          <p:nvPr/>
        </p:nvSpPr>
        <p:spPr bwMode="auto">
          <a:xfrm>
            <a:off x="1700125" y="3306181"/>
            <a:ext cx="725487" cy="3693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107763" dir="13500000" algn="ctr" rotWithShape="0">
                    <a:schemeClr val="bg2">
                      <a:alpha val="50000"/>
                    </a:schemeClr>
                  </a:outerShdw>
                </a:effectLst>
              </a14:hiddenEffects>
            </a:ext>
          </a:extLst>
        </p:spPr>
        <p:txBody>
          <a:bodyPr wrap="square" lIns="91410" tIns="45706" rIns="91410" bIns="45706">
            <a:spAutoFit/>
          </a:bodyPr>
          <a:lstStyle/>
          <a:p>
            <a:pPr marL="0" marR="0" lvl="0" indent="0" algn="l"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100</a:t>
            </a:r>
          </a:p>
        </p:txBody>
      </p:sp>
      <p:cxnSp>
        <p:nvCxnSpPr>
          <p:cNvPr id="20" name="AutoShape 19">
            <a:extLst>
              <a:ext uri="{FF2B5EF4-FFF2-40B4-BE49-F238E27FC236}">
                <a16:creationId xmlns:a16="http://schemas.microsoft.com/office/drawing/2014/main" id="{98ADFC93-5F83-AF59-8D28-82CDACA019CB}"/>
              </a:ext>
            </a:extLst>
          </p:cNvPr>
          <p:cNvCxnSpPr>
            <a:cxnSpLocks noChangeShapeType="1"/>
            <a:stCxn id="3" idx="3"/>
          </p:cNvCxnSpPr>
          <p:nvPr/>
        </p:nvCxnSpPr>
        <p:spPr bwMode="auto">
          <a:xfrm>
            <a:off x="4381288" y="2093663"/>
            <a:ext cx="2133600" cy="1724025"/>
          </a:xfrm>
          <a:prstGeom prst="straightConnector1">
            <a:avLst/>
          </a:prstGeom>
          <a:noFill/>
          <a:ln w="28575">
            <a:solidFill>
              <a:schemeClr val="bg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24" name="Arc 24">
            <a:extLst>
              <a:ext uri="{FF2B5EF4-FFF2-40B4-BE49-F238E27FC236}">
                <a16:creationId xmlns:a16="http://schemas.microsoft.com/office/drawing/2014/main" id="{05EA1403-0421-C5C9-8B6F-A4E67AABC08B}"/>
              </a:ext>
            </a:extLst>
          </p:cNvPr>
          <p:cNvSpPr>
            <a:spLocks/>
          </p:cNvSpPr>
          <p:nvPr/>
        </p:nvSpPr>
        <p:spPr bwMode="auto">
          <a:xfrm>
            <a:off x="7648072" y="1546219"/>
            <a:ext cx="2546856" cy="4260603"/>
          </a:xfrm>
          <a:custGeom>
            <a:avLst/>
            <a:gdLst>
              <a:gd name="T0" fmla="*/ 0 w 26655"/>
              <a:gd name="T1" fmla="*/ 132468 h 21600"/>
              <a:gd name="T2" fmla="*/ 2559050 w 26655"/>
              <a:gd name="T3" fmla="*/ 4768850 h 21600"/>
              <a:gd name="T4" fmla="*/ 485312 w 26655"/>
              <a:gd name="T5" fmla="*/ 4768850 h 21600"/>
              <a:gd name="T6" fmla="*/ 0 60000 65536"/>
              <a:gd name="T7" fmla="*/ 0 60000 65536"/>
              <a:gd name="T8" fmla="*/ 0 60000 65536"/>
            </a:gdLst>
            <a:ahLst/>
            <a:cxnLst>
              <a:cxn ang="T6">
                <a:pos x="T0" y="T1"/>
              </a:cxn>
              <a:cxn ang="T7">
                <a:pos x="T2" y="T3"/>
              </a:cxn>
              <a:cxn ang="T8">
                <a:pos x="T4" y="T5"/>
              </a:cxn>
            </a:cxnLst>
            <a:rect l="0" t="0" r="r" b="b"/>
            <a:pathLst>
              <a:path w="26655" h="21600" fill="none" extrusionOk="0">
                <a:moveTo>
                  <a:pt x="-1" y="599"/>
                </a:moveTo>
                <a:cubicBezTo>
                  <a:pt x="1655" y="201"/>
                  <a:pt x="3352" y="-1"/>
                  <a:pt x="5055" y="-1"/>
                </a:cubicBezTo>
                <a:cubicBezTo>
                  <a:pt x="16984" y="-1"/>
                  <a:pt x="26655" y="9670"/>
                  <a:pt x="26655" y="21600"/>
                </a:cubicBezTo>
              </a:path>
              <a:path w="26655" h="21600" stroke="0" extrusionOk="0">
                <a:moveTo>
                  <a:pt x="-1" y="599"/>
                </a:moveTo>
                <a:cubicBezTo>
                  <a:pt x="1655" y="201"/>
                  <a:pt x="3352" y="-1"/>
                  <a:pt x="5055" y="-1"/>
                </a:cubicBezTo>
                <a:cubicBezTo>
                  <a:pt x="16984" y="-1"/>
                  <a:pt x="26655" y="9670"/>
                  <a:pt x="26655" y="21600"/>
                </a:cubicBezTo>
                <a:lnTo>
                  <a:pt x="5055" y="21600"/>
                </a:lnTo>
                <a:lnTo>
                  <a:pt x="-1" y="599"/>
                </a:lnTo>
                <a:close/>
              </a:path>
            </a:pathLst>
          </a:custGeom>
          <a:noFill/>
          <a:ln w="28575">
            <a:solidFill>
              <a:schemeClr val="bg1"/>
            </a:solidFill>
            <a:round/>
            <a:headEn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none" lIns="91410" tIns="45706" rIns="91410" bIns="45706" anchor="ctr"/>
          <a:lstStyle/>
          <a:p>
            <a:pPr marL="0" marR="0" lvl="0" indent="0" algn="l" defTabSz="914116"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ヒラギノ角ゴ Pro W3" charset="0"/>
              <a:cs typeface="ヒラギノ角ゴ Pro W3" charset="0"/>
            </a:endParaRPr>
          </a:p>
        </p:txBody>
      </p:sp>
      <p:pic>
        <p:nvPicPr>
          <p:cNvPr id="27" name="Picture 27">
            <a:extLst>
              <a:ext uri="{FF2B5EF4-FFF2-40B4-BE49-F238E27FC236}">
                <a16:creationId xmlns:a16="http://schemas.microsoft.com/office/drawing/2014/main" id="{338B853C-EAEC-9D8B-41E3-D23A64B72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3543304"/>
            <a:ext cx="1371600" cy="1038225"/>
          </a:xfrm>
          <a:prstGeom prst="rect">
            <a:avLst/>
          </a:prstGeom>
          <a:noFill/>
          <a:ln>
            <a:solidFill>
              <a:schemeClr val="bg1"/>
            </a:solid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28">
            <a:extLst>
              <a:ext uri="{FF2B5EF4-FFF2-40B4-BE49-F238E27FC236}">
                <a16:creationId xmlns:a16="http://schemas.microsoft.com/office/drawing/2014/main" id="{A5AFD401-C226-FFEC-AE1D-FF24F17E8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9618" y="1287635"/>
            <a:ext cx="1360487" cy="1020762"/>
          </a:xfrm>
          <a:prstGeom prst="rect">
            <a:avLst/>
          </a:prstGeom>
          <a:noFill/>
          <a:ln>
            <a:solidFill>
              <a:schemeClr val="bg1"/>
            </a:solidFill>
          </a:ln>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ectangle 11">
            <a:extLst>
              <a:ext uri="{FF2B5EF4-FFF2-40B4-BE49-F238E27FC236}">
                <a16:creationId xmlns:a16="http://schemas.microsoft.com/office/drawing/2014/main" id="{47F9FC96-E223-0141-4FAE-26EE911D866E}"/>
              </a:ext>
            </a:extLst>
          </p:cNvPr>
          <p:cNvSpPr>
            <a:spLocks noChangeArrowheads="1"/>
          </p:cNvSpPr>
          <p:nvPr/>
        </p:nvSpPr>
        <p:spPr bwMode="auto">
          <a:xfrm>
            <a:off x="1424796" y="187984"/>
            <a:ext cx="9630383"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91410" tIns="45706" rIns="91410" bIns="45706" anchor="ctr"/>
          <a:lstStyle/>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ヒラギノ角ゴ Pro W3" charset="0"/>
                <a:cs typeface="Calibri"/>
              </a:rPr>
              <a:t>Most patients are diagnosed with advanced </a:t>
            </a:r>
          </a:p>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ヒラギノ角ゴ Pro W3" charset="0"/>
                <a:cs typeface="Calibri"/>
              </a:rPr>
              <a:t>non-curable disease</a:t>
            </a:r>
          </a:p>
        </p:txBody>
      </p:sp>
      <p:sp>
        <p:nvSpPr>
          <p:cNvPr id="7" name="Oval 6">
            <a:extLst>
              <a:ext uri="{FF2B5EF4-FFF2-40B4-BE49-F238E27FC236}">
                <a16:creationId xmlns:a16="http://schemas.microsoft.com/office/drawing/2014/main" id="{7F4BEECC-278F-5907-96F0-D9F8005C4EAE}"/>
              </a:ext>
            </a:extLst>
          </p:cNvPr>
          <p:cNvSpPr>
            <a:spLocks noChangeArrowheads="1"/>
          </p:cNvSpPr>
          <p:nvPr/>
        </p:nvSpPr>
        <p:spPr bwMode="auto">
          <a:xfrm>
            <a:off x="1585912" y="3754773"/>
            <a:ext cx="1565275" cy="925512"/>
          </a:xfrm>
          <a:prstGeom prst="ellipse">
            <a:avLst/>
          </a:prstGeom>
          <a:solidFill>
            <a:schemeClr val="bg2">
              <a:lumMod val="60000"/>
              <a:lumOff val="40000"/>
            </a:schemeClr>
          </a:solidFill>
          <a:ln w="9525">
            <a:solidFill>
              <a:schemeClr val="bg1"/>
            </a:solidFill>
            <a:round/>
            <a:headEnd/>
            <a:tailEnd/>
          </a:ln>
          <a:effectLst>
            <a:outerShdw blurRad="63500" dist="107763" dir="13500000" algn="ctr" rotWithShape="0">
              <a:schemeClr val="bg2">
                <a:alpha val="50000"/>
              </a:schemeClr>
            </a:outerShdw>
          </a:effectLst>
        </p:spPr>
        <p:txBody>
          <a:bodyPr wrap="none" lIns="91410" tIns="45706" rIns="91410" bIns="45706" anchor="ctr"/>
          <a:lstStyle/>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Pancreatic </a:t>
            </a:r>
          </a:p>
          <a:p>
            <a:pPr marL="0" marR="0" lvl="0" indent="0" algn="ctr" defTabSz="914116"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ヒラギノ角ゴ Pro W3" pitchFamily="-84" charset="-128"/>
                <a:cs typeface="ヒラギノ角ゴ Pro W3"/>
              </a:rPr>
              <a:t>Cancer</a:t>
            </a:r>
          </a:p>
        </p:txBody>
      </p:sp>
    </p:spTree>
    <p:extLst>
      <p:ext uri="{BB962C8B-B14F-4D97-AF65-F5344CB8AC3E}">
        <p14:creationId xmlns:p14="http://schemas.microsoft.com/office/powerpoint/2010/main" val="4120609644"/>
      </p:ext>
    </p:extLst>
  </p:cSld>
  <p:clrMapOvr>
    <a:masterClrMapping/>
  </p:clrMapOvr>
  <p:transition>
    <p:wipe dir="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6069D-C834-2169-D4D2-CF12FDB2A871}"/>
              </a:ext>
            </a:extLst>
          </p:cNvPr>
          <p:cNvSpPr>
            <a:spLocks noGrp="1"/>
          </p:cNvSpPr>
          <p:nvPr>
            <p:ph type="title"/>
          </p:nvPr>
        </p:nvSpPr>
        <p:spPr>
          <a:xfrm>
            <a:off x="215329" y="2766218"/>
            <a:ext cx="6755729" cy="1325563"/>
          </a:xfrm>
        </p:spPr>
        <p:txBody>
          <a:bodyPr anchor="b">
            <a:normAutofit fontScale="90000"/>
          </a:bodyPr>
          <a:lstStyle/>
          <a:p>
            <a:r>
              <a:rPr lang="en-US" sz="4200" b="1" dirty="0"/>
              <a:t>Extensive involvement of blood vessels by tumor in LAPC</a:t>
            </a:r>
          </a:p>
        </p:txBody>
      </p:sp>
      <p:pic>
        <p:nvPicPr>
          <p:cNvPr id="5" name="Picture 4" descr="An ultrasound image of a fetus&#10;&#10;Description automatically generated with low confidence">
            <a:extLst>
              <a:ext uri="{FF2B5EF4-FFF2-40B4-BE49-F238E27FC236}">
                <a16:creationId xmlns:a16="http://schemas.microsoft.com/office/drawing/2014/main" id="{F1060F32-D1B0-D501-E698-03A309B376B3}"/>
              </a:ext>
            </a:extLst>
          </p:cNvPr>
          <p:cNvPicPr>
            <a:picLocks noChangeAspect="1"/>
          </p:cNvPicPr>
          <p:nvPr/>
        </p:nvPicPr>
        <p:blipFill rotWithShape="1">
          <a:blip r:embed="rId2"/>
          <a:srcRect t="86" r="2" b="3458"/>
          <a:stretch/>
        </p:blipFill>
        <p:spPr>
          <a:xfrm>
            <a:off x="6971059" y="1181100"/>
            <a:ext cx="4767380" cy="475297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262045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5FE6B-C517-2AAE-846A-3C5704BA236D}"/>
              </a:ext>
            </a:extLst>
          </p:cNvPr>
          <p:cNvSpPr>
            <a:spLocks noGrp="1"/>
          </p:cNvSpPr>
          <p:nvPr>
            <p:ph type="title"/>
          </p:nvPr>
        </p:nvSpPr>
        <p:spPr/>
        <p:txBody>
          <a:bodyPr/>
          <a:lstStyle/>
          <a:p>
            <a:r>
              <a:rPr lang="en-US" b="1" dirty="0"/>
              <a:t>Locally advanced unresectable pancreatic cancer</a:t>
            </a:r>
          </a:p>
        </p:txBody>
      </p:sp>
      <p:sp>
        <p:nvSpPr>
          <p:cNvPr id="3" name="Content Placeholder 2">
            <a:extLst>
              <a:ext uri="{FF2B5EF4-FFF2-40B4-BE49-F238E27FC236}">
                <a16:creationId xmlns:a16="http://schemas.microsoft.com/office/drawing/2014/main" id="{3A53C3DE-26E3-8707-4A85-BB0740881CD6}"/>
              </a:ext>
            </a:extLst>
          </p:cNvPr>
          <p:cNvSpPr>
            <a:spLocks noGrp="1"/>
          </p:cNvSpPr>
          <p:nvPr>
            <p:ph idx="1"/>
          </p:nvPr>
        </p:nvSpPr>
        <p:spPr>
          <a:xfrm>
            <a:off x="838200" y="1825625"/>
            <a:ext cx="10515600" cy="4667250"/>
          </a:xfrm>
        </p:spPr>
        <p:txBody>
          <a:bodyPr>
            <a:normAutofit/>
          </a:bodyPr>
          <a:lstStyle/>
          <a:p>
            <a:r>
              <a:rPr lang="en-US" sz="3200" dirty="0"/>
              <a:t>Unlikely to undergo curative surgery</a:t>
            </a:r>
          </a:p>
          <a:p>
            <a:r>
              <a:rPr lang="en-US" sz="3200" dirty="0"/>
              <a:t>Suffer from local effects of an expanding and invasive tumor</a:t>
            </a:r>
          </a:p>
          <a:p>
            <a:pPr lvl="1"/>
            <a:r>
              <a:rPr lang="en-US" sz="2800" dirty="0"/>
              <a:t>Abdominal +/-  back pain</a:t>
            </a:r>
          </a:p>
          <a:p>
            <a:pPr lvl="1"/>
            <a:r>
              <a:rPr lang="en-US" sz="2800" dirty="0"/>
              <a:t>Bile duct blockage</a:t>
            </a:r>
          </a:p>
          <a:p>
            <a:r>
              <a:rPr lang="en-US" sz="3200" dirty="0"/>
              <a:t>Chemotherapy with or without radiation has been the only treatment option for palliation</a:t>
            </a:r>
          </a:p>
          <a:p>
            <a:pPr lvl="1"/>
            <a:r>
              <a:rPr lang="en-US" sz="2800" dirty="0"/>
              <a:t>Radiation therapy produces modest local benefit but does not improve survival</a:t>
            </a:r>
          </a:p>
        </p:txBody>
      </p:sp>
    </p:spTree>
    <p:extLst>
      <p:ext uri="{BB962C8B-B14F-4D97-AF65-F5344CB8AC3E}">
        <p14:creationId xmlns:p14="http://schemas.microsoft.com/office/powerpoint/2010/main" val="33466634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8F923FF-DD0C-4FD3-A1B4-68DFA511C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1C29A9E-84D3-B7B8-7E56-4E0B3FEEABB6}"/>
              </a:ext>
            </a:extLst>
          </p:cNvPr>
          <p:cNvSpPr>
            <a:spLocks noGrp="1"/>
          </p:cNvSpPr>
          <p:nvPr>
            <p:ph type="title"/>
          </p:nvPr>
        </p:nvSpPr>
        <p:spPr>
          <a:xfrm>
            <a:off x="359171" y="1393643"/>
            <a:ext cx="4013235" cy="2896432"/>
          </a:xfrm>
        </p:spPr>
        <p:txBody>
          <a:bodyPr vert="horz" lIns="91440" tIns="45720" rIns="91440" bIns="45720" rtlCol="0" anchor="b">
            <a:noAutofit/>
          </a:bodyPr>
          <a:lstStyle/>
          <a:p>
            <a:r>
              <a:rPr lang="en-US" sz="3200" b="1" dirty="0"/>
              <a:t>Tumor Treating Fields (TTFields) is a non-invasive application  of alternating electric fields in  treating pancreatic cancer</a:t>
            </a:r>
          </a:p>
        </p:txBody>
      </p:sp>
      <p:sp>
        <p:nvSpPr>
          <p:cNvPr id="18" name="Rectangle 17">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A person with a electrode on his stomach&#10;&#10;AI-generated content may be incorrect.">
            <a:extLst>
              <a:ext uri="{FF2B5EF4-FFF2-40B4-BE49-F238E27FC236}">
                <a16:creationId xmlns:a16="http://schemas.microsoft.com/office/drawing/2014/main" id="{5C7AE518-AAC8-B335-05B1-31644C7AEFF4}"/>
              </a:ext>
            </a:extLst>
          </p:cNvPr>
          <p:cNvPicPr>
            <a:picLocks noChangeAspect="1"/>
          </p:cNvPicPr>
          <p:nvPr/>
        </p:nvPicPr>
        <p:blipFill>
          <a:blip r:embed="rId2"/>
          <a:stretch>
            <a:fillRect/>
          </a:stretch>
        </p:blipFill>
        <p:spPr>
          <a:xfrm>
            <a:off x="4372406" y="451697"/>
            <a:ext cx="3675888" cy="2674208"/>
          </a:xfrm>
          <a:prstGeom prst="rect">
            <a:avLst/>
          </a:prstGeom>
        </p:spPr>
        <p:style>
          <a:lnRef idx="0">
            <a:schemeClr val="dk1"/>
          </a:lnRef>
          <a:fillRef idx="3">
            <a:schemeClr val="dk1"/>
          </a:fillRef>
          <a:effectRef idx="3">
            <a:schemeClr val="dk1"/>
          </a:effectRef>
          <a:fontRef idx="minor">
            <a:schemeClr val="lt1"/>
          </a:fontRef>
        </p:style>
      </p:pic>
      <p:pic>
        <p:nvPicPr>
          <p:cNvPr id="5" name="Picture 4" descr="A diagram of a body&#10;&#10;AI-generated content may be incorrect.">
            <a:extLst>
              <a:ext uri="{FF2B5EF4-FFF2-40B4-BE49-F238E27FC236}">
                <a16:creationId xmlns:a16="http://schemas.microsoft.com/office/drawing/2014/main" id="{09EF2E7F-3DDC-C3D6-05FE-1E7F378B467C}"/>
              </a:ext>
            </a:extLst>
          </p:cNvPr>
          <p:cNvPicPr>
            <a:picLocks noChangeAspect="1"/>
          </p:cNvPicPr>
          <p:nvPr/>
        </p:nvPicPr>
        <p:blipFill>
          <a:blip r:embed="rId3"/>
          <a:stretch>
            <a:fillRect/>
          </a:stretch>
        </p:blipFill>
        <p:spPr>
          <a:xfrm>
            <a:off x="8288807" y="451697"/>
            <a:ext cx="3675888" cy="1883892"/>
          </a:xfrm>
          <a:prstGeom prst="rect">
            <a:avLst/>
          </a:prstGeom>
        </p:spPr>
        <p:style>
          <a:lnRef idx="0">
            <a:schemeClr val="dk1"/>
          </a:lnRef>
          <a:fillRef idx="3">
            <a:schemeClr val="dk1"/>
          </a:fillRef>
          <a:effectRef idx="3">
            <a:schemeClr val="dk1"/>
          </a:effectRef>
          <a:fontRef idx="minor">
            <a:schemeClr val="lt1"/>
          </a:fontRef>
        </p:style>
      </p:pic>
      <p:sp>
        <p:nvSpPr>
          <p:cNvPr id="20" name="Rectangle 1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1" y="4177748"/>
            <a:ext cx="3706859"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bag and electrical devices&#10;&#10;AI-generated content may be incorrect.">
            <a:extLst>
              <a:ext uri="{FF2B5EF4-FFF2-40B4-BE49-F238E27FC236}">
                <a16:creationId xmlns:a16="http://schemas.microsoft.com/office/drawing/2014/main" id="{BA5D4348-8683-E88C-DB79-39A7FE4CF14A}"/>
              </a:ext>
            </a:extLst>
          </p:cNvPr>
          <p:cNvPicPr>
            <a:picLocks noChangeAspect="1"/>
          </p:cNvPicPr>
          <p:nvPr/>
        </p:nvPicPr>
        <p:blipFill>
          <a:blip r:embed="rId4"/>
          <a:stretch>
            <a:fillRect/>
          </a:stretch>
        </p:blipFill>
        <p:spPr>
          <a:xfrm>
            <a:off x="4372406" y="3824244"/>
            <a:ext cx="3675888" cy="1883892"/>
          </a:xfrm>
          <a:prstGeom prst="rect">
            <a:avLst/>
          </a:prstGeom>
        </p:spPr>
        <p:style>
          <a:lnRef idx="0">
            <a:schemeClr val="dk1"/>
          </a:lnRef>
          <a:fillRef idx="3">
            <a:schemeClr val="dk1"/>
          </a:fillRef>
          <a:effectRef idx="3">
            <a:schemeClr val="dk1"/>
          </a:effectRef>
          <a:fontRef idx="minor">
            <a:schemeClr val="lt1"/>
          </a:fontRef>
        </p:style>
      </p:pic>
      <p:sp>
        <p:nvSpPr>
          <p:cNvPr id="3" name="TextBox 2">
            <a:extLst>
              <a:ext uri="{FF2B5EF4-FFF2-40B4-BE49-F238E27FC236}">
                <a16:creationId xmlns:a16="http://schemas.microsoft.com/office/drawing/2014/main" id="{BAACDC56-19AE-3586-9BDE-0834ECC933E2}"/>
              </a:ext>
            </a:extLst>
          </p:cNvPr>
          <p:cNvSpPr txBox="1"/>
          <p:nvPr/>
        </p:nvSpPr>
        <p:spPr>
          <a:xfrm>
            <a:off x="167268" y="6519446"/>
            <a:ext cx="34201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Courtesy of Philip A Philip, MD, FACP</a:t>
            </a:r>
          </a:p>
        </p:txBody>
      </p:sp>
    </p:spTree>
    <p:extLst>
      <p:ext uri="{BB962C8B-B14F-4D97-AF65-F5344CB8AC3E}">
        <p14:creationId xmlns:p14="http://schemas.microsoft.com/office/powerpoint/2010/main" val="3885381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6D08D7-B57E-32DA-3094-4305830A4068}"/>
              </a:ext>
            </a:extLst>
          </p:cNvPr>
          <p:cNvPicPr>
            <a:picLocks noChangeAspect="1"/>
          </p:cNvPicPr>
          <p:nvPr/>
        </p:nvPicPr>
        <p:blipFill>
          <a:blip r:embed="rId2"/>
          <a:srcRect/>
          <a:stretch/>
        </p:blipFill>
        <p:spPr>
          <a:xfrm>
            <a:off x="2286000" y="228600"/>
            <a:ext cx="3086100" cy="6172200"/>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F6FD3019-3293-CA10-EAB5-1A98763780B8}"/>
              </a:ext>
            </a:extLst>
          </p:cNvPr>
          <p:cNvPicPr>
            <a:picLocks noChangeAspect="1"/>
          </p:cNvPicPr>
          <p:nvPr/>
        </p:nvPicPr>
        <p:blipFill>
          <a:blip r:embed="rId3"/>
          <a:srcRect/>
          <a:stretch/>
        </p:blipFill>
        <p:spPr>
          <a:xfrm>
            <a:off x="6400800" y="228600"/>
            <a:ext cx="3086100" cy="6172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75679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79EAC-8641-7AB6-22E3-4EB3074D2D77}"/>
              </a:ext>
            </a:extLst>
          </p:cNvPr>
          <p:cNvSpPr>
            <a:spLocks noGrp="1"/>
          </p:cNvSpPr>
          <p:nvPr>
            <p:ph type="title"/>
          </p:nvPr>
        </p:nvSpPr>
        <p:spPr>
          <a:xfrm>
            <a:off x="652181" y="365125"/>
            <a:ext cx="10737477" cy="1325563"/>
          </a:xfrm>
        </p:spPr>
        <p:txBody>
          <a:bodyPr>
            <a:noAutofit/>
          </a:bodyPr>
          <a:lstStyle/>
          <a:p>
            <a:r>
              <a:rPr lang="en-US" sz="3200" b="1" dirty="0">
                <a:solidFill>
                  <a:schemeClr val="tx1">
                    <a:lumMod val="95000"/>
                    <a:lumOff val="5000"/>
                  </a:schemeClr>
                </a:solidFill>
              </a:rPr>
              <a:t>TTFields disrupts internal structures in cancer cells and leads to cell death and arresting cell multiplication</a:t>
            </a:r>
            <a:endParaRPr lang="en-US" sz="3200" dirty="0"/>
          </a:p>
        </p:txBody>
      </p:sp>
      <p:pic>
        <p:nvPicPr>
          <p:cNvPr id="4" name="Picture 3" descr="A diagram of cell division&#10;&#10;AI-generated content may be incorrect.">
            <a:extLst>
              <a:ext uri="{FF2B5EF4-FFF2-40B4-BE49-F238E27FC236}">
                <a16:creationId xmlns:a16="http://schemas.microsoft.com/office/drawing/2014/main" id="{EEF58463-99E4-7198-3B29-C13430E07F38}"/>
              </a:ext>
            </a:extLst>
          </p:cNvPr>
          <p:cNvPicPr>
            <a:picLocks noChangeAspect="1"/>
          </p:cNvPicPr>
          <p:nvPr/>
        </p:nvPicPr>
        <p:blipFill>
          <a:blip r:embed="rId2"/>
          <a:stretch>
            <a:fillRect/>
          </a:stretch>
        </p:blipFill>
        <p:spPr>
          <a:xfrm>
            <a:off x="7308849" y="2185520"/>
            <a:ext cx="4203700" cy="3441700"/>
          </a:xfrm>
          <a:prstGeom prst="rect">
            <a:avLst/>
          </a:prstGeom>
        </p:spPr>
        <p:style>
          <a:lnRef idx="0">
            <a:schemeClr val="accent1"/>
          </a:lnRef>
          <a:fillRef idx="3">
            <a:schemeClr val="accent1"/>
          </a:fillRef>
          <a:effectRef idx="3">
            <a:schemeClr val="accent1"/>
          </a:effectRef>
          <a:fontRef idx="minor">
            <a:schemeClr val="lt1"/>
          </a:fontRef>
        </p:style>
      </p:pic>
      <p:pic>
        <p:nvPicPr>
          <p:cNvPr id="7" name="Picture 6" descr="A diagram of an electric field&#10;&#10;AI-generated content may be incorrect.">
            <a:extLst>
              <a:ext uri="{FF2B5EF4-FFF2-40B4-BE49-F238E27FC236}">
                <a16:creationId xmlns:a16="http://schemas.microsoft.com/office/drawing/2014/main" id="{39A3AF8A-D24C-1B69-6215-6A370A1331C2}"/>
              </a:ext>
            </a:extLst>
          </p:cNvPr>
          <p:cNvPicPr>
            <a:picLocks noChangeAspect="1"/>
          </p:cNvPicPr>
          <p:nvPr/>
        </p:nvPicPr>
        <p:blipFill>
          <a:blip r:embed="rId3"/>
          <a:stretch>
            <a:fillRect/>
          </a:stretch>
        </p:blipFill>
        <p:spPr>
          <a:xfrm>
            <a:off x="488614" y="2430555"/>
            <a:ext cx="6493584" cy="2951629"/>
          </a:xfrm>
          <a:prstGeom prst="rect">
            <a:avLst/>
          </a:prstGeom>
        </p:spPr>
        <p:style>
          <a:lnRef idx="0">
            <a:schemeClr val="accent1"/>
          </a:lnRef>
          <a:fillRef idx="3">
            <a:schemeClr val="accent1"/>
          </a:fillRef>
          <a:effectRef idx="3">
            <a:schemeClr val="accent1"/>
          </a:effectRef>
          <a:fontRef idx="minor">
            <a:schemeClr val="lt1"/>
          </a:fontRef>
        </p:style>
      </p:pic>
      <p:sp>
        <p:nvSpPr>
          <p:cNvPr id="3" name="TextBox 2">
            <a:extLst>
              <a:ext uri="{FF2B5EF4-FFF2-40B4-BE49-F238E27FC236}">
                <a16:creationId xmlns:a16="http://schemas.microsoft.com/office/drawing/2014/main" id="{BA6EDE4E-45D5-ADF1-9D49-97193FD5F5E9}"/>
              </a:ext>
            </a:extLst>
          </p:cNvPr>
          <p:cNvSpPr txBox="1"/>
          <p:nvPr/>
        </p:nvSpPr>
        <p:spPr>
          <a:xfrm>
            <a:off x="167268" y="6519446"/>
            <a:ext cx="342010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Courtesy of Philip A Philip, MD, FACP</a:t>
            </a:r>
          </a:p>
        </p:txBody>
      </p:sp>
    </p:spTree>
    <p:extLst>
      <p:ext uri="{BB962C8B-B14F-4D97-AF65-F5344CB8AC3E}">
        <p14:creationId xmlns:p14="http://schemas.microsoft.com/office/powerpoint/2010/main" val="1471259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E5AD3-6032-47DF-0D96-398E66908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1D0B90-2304-945C-0A41-8D6660CF77BF}"/>
              </a:ext>
            </a:extLst>
          </p:cNvPr>
          <p:cNvSpPr>
            <a:spLocks noGrp="1"/>
          </p:cNvSpPr>
          <p:nvPr>
            <p:ph type="title"/>
          </p:nvPr>
        </p:nvSpPr>
        <p:spPr>
          <a:xfrm>
            <a:off x="64363" y="339181"/>
            <a:ext cx="12070080" cy="1143000"/>
          </a:xfrm>
        </p:spPr>
        <p:txBody>
          <a:bodyPr>
            <a:noAutofit/>
          </a:bodyPr>
          <a:lstStyle/>
          <a:p>
            <a:pPr algn="ctr"/>
            <a:r>
              <a:rPr lang="en-US" sz="3200" b="1" dirty="0"/>
              <a:t>PANOVA-3: Phase 3 International Study of TTFields plus Chemotherapy in Locally Advanced Pancreatic Cancer</a:t>
            </a:r>
          </a:p>
        </p:txBody>
      </p:sp>
      <p:sp>
        <p:nvSpPr>
          <p:cNvPr id="5" name="Rectangle 4">
            <a:extLst>
              <a:ext uri="{FF2B5EF4-FFF2-40B4-BE49-F238E27FC236}">
                <a16:creationId xmlns:a16="http://schemas.microsoft.com/office/drawing/2014/main" id="{EF931DFF-CC38-D496-D306-157499A27AA1}"/>
              </a:ext>
            </a:extLst>
          </p:cNvPr>
          <p:cNvSpPr/>
          <p:nvPr/>
        </p:nvSpPr>
        <p:spPr>
          <a:xfrm>
            <a:off x="4332742" y="2229786"/>
            <a:ext cx="4172043" cy="1199214"/>
          </a:xfrm>
          <a:prstGeom prst="rect">
            <a:avLst/>
          </a:prstGeom>
          <a:solidFill>
            <a:srgbClr val="2885E2"/>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TTFields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Gemcitabine/nab-paclitaxel</a:t>
            </a:r>
          </a:p>
        </p:txBody>
      </p:sp>
      <p:sp>
        <p:nvSpPr>
          <p:cNvPr id="6" name="Rectangle 5">
            <a:extLst>
              <a:ext uri="{FF2B5EF4-FFF2-40B4-BE49-F238E27FC236}">
                <a16:creationId xmlns:a16="http://schemas.microsoft.com/office/drawing/2014/main" id="{3234E1A5-933F-B93A-67AB-312AA69D1D2F}"/>
              </a:ext>
            </a:extLst>
          </p:cNvPr>
          <p:cNvSpPr/>
          <p:nvPr/>
        </p:nvSpPr>
        <p:spPr>
          <a:xfrm>
            <a:off x="4412268" y="4630711"/>
            <a:ext cx="4092517" cy="1199214"/>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Gemcitabine/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nab-paclitaxel</a:t>
            </a:r>
          </a:p>
        </p:txBody>
      </p:sp>
      <p:sp>
        <p:nvSpPr>
          <p:cNvPr id="7" name="Rectangle 6">
            <a:extLst>
              <a:ext uri="{FF2B5EF4-FFF2-40B4-BE49-F238E27FC236}">
                <a16:creationId xmlns:a16="http://schemas.microsoft.com/office/drawing/2014/main" id="{154F257A-AA36-B681-F8DD-608B8CE6A06E}"/>
              </a:ext>
            </a:extLst>
          </p:cNvPr>
          <p:cNvSpPr/>
          <p:nvPr/>
        </p:nvSpPr>
        <p:spPr>
          <a:xfrm>
            <a:off x="2658419" y="2145109"/>
            <a:ext cx="734518" cy="3682317"/>
          </a:xfrm>
          <a:prstGeom prst="rect">
            <a:avLst/>
          </a:prstGeom>
          <a:solidFill>
            <a:srgbClr val="58595B"/>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t>
            </a:r>
          </a:p>
        </p:txBody>
      </p:sp>
      <p:cxnSp>
        <p:nvCxnSpPr>
          <p:cNvPr id="9" name="Straight Arrow Connector 8">
            <a:extLst>
              <a:ext uri="{FF2B5EF4-FFF2-40B4-BE49-F238E27FC236}">
                <a16:creationId xmlns:a16="http://schemas.microsoft.com/office/drawing/2014/main" id="{84903B70-83C3-F4A4-C0F3-7C4D3E5B0BA9}"/>
              </a:ext>
            </a:extLst>
          </p:cNvPr>
          <p:cNvCxnSpPr/>
          <p:nvPr/>
        </p:nvCxnSpPr>
        <p:spPr>
          <a:xfrm flipV="1">
            <a:off x="3587810" y="2731957"/>
            <a:ext cx="659567" cy="1199214"/>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D3E6FD1-FD41-932B-4D3E-499933B2EA61}"/>
              </a:ext>
            </a:extLst>
          </p:cNvPr>
          <p:cNvCxnSpPr/>
          <p:nvPr/>
        </p:nvCxnSpPr>
        <p:spPr>
          <a:xfrm>
            <a:off x="3587809" y="4178509"/>
            <a:ext cx="629587" cy="1079291"/>
          </a:xfrm>
          <a:prstGeom prst="straightConnector1">
            <a:avLst/>
          </a:prstGeom>
          <a:ln w="571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4D31E01-1984-6CD6-C65B-EBD7B786BC40}"/>
              </a:ext>
            </a:extLst>
          </p:cNvPr>
          <p:cNvSpPr txBox="1"/>
          <p:nvPr/>
        </p:nvSpPr>
        <p:spPr>
          <a:xfrm rot="19372064">
            <a:off x="3582199" y="3054246"/>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13" name="TextBox 12">
            <a:extLst>
              <a:ext uri="{FF2B5EF4-FFF2-40B4-BE49-F238E27FC236}">
                <a16:creationId xmlns:a16="http://schemas.microsoft.com/office/drawing/2014/main" id="{13EABD68-D8B4-CB21-C947-C52E7E6F4974}"/>
              </a:ext>
            </a:extLst>
          </p:cNvPr>
          <p:cNvSpPr txBox="1"/>
          <p:nvPr/>
        </p:nvSpPr>
        <p:spPr>
          <a:xfrm rot="2164923">
            <a:off x="3582199" y="4718154"/>
            <a:ext cx="3129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a:t>
            </a:r>
          </a:p>
        </p:txBody>
      </p:sp>
      <p:sp>
        <p:nvSpPr>
          <p:cNvPr id="10" name="TextBox 9">
            <a:extLst>
              <a:ext uri="{FF2B5EF4-FFF2-40B4-BE49-F238E27FC236}">
                <a16:creationId xmlns:a16="http://schemas.microsoft.com/office/drawing/2014/main" id="{8B8CA4CE-053E-B883-0258-1EE03992B88E}"/>
              </a:ext>
            </a:extLst>
          </p:cNvPr>
          <p:cNvSpPr txBox="1"/>
          <p:nvPr/>
        </p:nvSpPr>
        <p:spPr>
          <a:xfrm>
            <a:off x="754213" y="6273985"/>
            <a:ext cx="15066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NCT03377491</a:t>
            </a:r>
          </a:p>
        </p:txBody>
      </p:sp>
      <p:sp>
        <p:nvSpPr>
          <p:cNvPr id="3" name="TextBox 2">
            <a:extLst>
              <a:ext uri="{FF2B5EF4-FFF2-40B4-BE49-F238E27FC236}">
                <a16:creationId xmlns:a16="http://schemas.microsoft.com/office/drawing/2014/main" id="{B660A2BA-60FF-8B34-D4EE-029EB0D51A25}"/>
              </a:ext>
            </a:extLst>
          </p:cNvPr>
          <p:cNvSpPr txBox="1"/>
          <p:nvPr/>
        </p:nvSpPr>
        <p:spPr>
          <a:xfrm>
            <a:off x="641521" y="3622478"/>
            <a:ext cx="17354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571 patients</a:t>
            </a:r>
          </a:p>
        </p:txBody>
      </p:sp>
      <p:sp>
        <p:nvSpPr>
          <p:cNvPr id="15" name="TextBox 14">
            <a:extLst>
              <a:ext uri="{FF2B5EF4-FFF2-40B4-BE49-F238E27FC236}">
                <a16:creationId xmlns:a16="http://schemas.microsoft.com/office/drawing/2014/main" id="{802783E4-AEAE-C6A3-2D46-D381409FDBEA}"/>
              </a:ext>
            </a:extLst>
          </p:cNvPr>
          <p:cNvSpPr txBox="1"/>
          <p:nvPr/>
        </p:nvSpPr>
        <p:spPr>
          <a:xfrm>
            <a:off x="9119286" y="3578255"/>
            <a:ext cx="20925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Overall survival</a:t>
            </a:r>
          </a:p>
        </p:txBody>
      </p:sp>
      <p:sp>
        <p:nvSpPr>
          <p:cNvPr id="8" name="TextBox 7">
            <a:extLst>
              <a:ext uri="{FF2B5EF4-FFF2-40B4-BE49-F238E27FC236}">
                <a16:creationId xmlns:a16="http://schemas.microsoft.com/office/drawing/2014/main" id="{27519901-5766-5DD8-3FB3-BC8D53EF59BA}"/>
              </a:ext>
            </a:extLst>
          </p:cNvPr>
          <p:cNvSpPr txBox="1"/>
          <p:nvPr/>
        </p:nvSpPr>
        <p:spPr>
          <a:xfrm>
            <a:off x="4857750" y="6273985"/>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Babiker et al, JCO, 2025</a:t>
            </a:r>
          </a:p>
        </p:txBody>
      </p:sp>
    </p:spTree>
    <p:extLst>
      <p:ext uri="{BB962C8B-B14F-4D97-AF65-F5344CB8AC3E}">
        <p14:creationId xmlns:p14="http://schemas.microsoft.com/office/powerpoint/2010/main" val="12545266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CC413-F60B-A755-C42B-41FD83343F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9B51-97D3-F8B1-3C9E-DA041623F49A}"/>
              </a:ext>
            </a:extLst>
          </p:cNvPr>
          <p:cNvSpPr>
            <a:spLocks noGrp="1"/>
          </p:cNvSpPr>
          <p:nvPr>
            <p:ph type="title"/>
          </p:nvPr>
        </p:nvSpPr>
        <p:spPr/>
        <p:txBody>
          <a:bodyPr>
            <a:noAutofit/>
          </a:bodyPr>
          <a:lstStyle/>
          <a:p>
            <a:pPr algn="ctr"/>
            <a:r>
              <a:rPr lang="en-US" sz="4000" b="1" dirty="0"/>
              <a:t>PANOVA-3: eligible patients</a:t>
            </a:r>
          </a:p>
        </p:txBody>
      </p:sp>
      <p:sp>
        <p:nvSpPr>
          <p:cNvPr id="3" name="Content Placeholder 2">
            <a:extLst>
              <a:ext uri="{FF2B5EF4-FFF2-40B4-BE49-F238E27FC236}">
                <a16:creationId xmlns:a16="http://schemas.microsoft.com/office/drawing/2014/main" id="{D4AA14F2-995D-FAF4-7367-D96B2DCBA292}"/>
              </a:ext>
            </a:extLst>
          </p:cNvPr>
          <p:cNvSpPr>
            <a:spLocks noGrp="1"/>
          </p:cNvSpPr>
          <p:nvPr>
            <p:ph idx="1"/>
          </p:nvPr>
        </p:nvSpPr>
        <p:spPr/>
        <p:txBody>
          <a:bodyPr>
            <a:normAutofit/>
          </a:bodyPr>
          <a:lstStyle/>
          <a:p>
            <a:r>
              <a:rPr lang="en-US" sz="3600" dirty="0"/>
              <a:t>Patients with locally advanced unresectable pancreatic cancer</a:t>
            </a:r>
          </a:p>
          <a:p>
            <a:r>
              <a:rPr lang="en-US" sz="3600" dirty="0"/>
              <a:t>ECOG performance status of 0, 1, or 2</a:t>
            </a:r>
          </a:p>
          <a:p>
            <a:r>
              <a:rPr lang="en-US" sz="3600" dirty="0"/>
              <a:t>Able to receive gemcitabine plus nab paclitaxel</a:t>
            </a:r>
          </a:p>
          <a:p>
            <a:r>
              <a:rPr lang="en-US" sz="3600" dirty="0"/>
              <a:t>Able to operate the device or have help</a:t>
            </a:r>
          </a:p>
          <a:p>
            <a:r>
              <a:rPr lang="en-US" sz="3600" dirty="0"/>
              <a:t>No upper age limit</a:t>
            </a:r>
          </a:p>
        </p:txBody>
      </p:sp>
      <p:sp>
        <p:nvSpPr>
          <p:cNvPr id="10" name="TextBox 9">
            <a:extLst>
              <a:ext uri="{FF2B5EF4-FFF2-40B4-BE49-F238E27FC236}">
                <a16:creationId xmlns:a16="http://schemas.microsoft.com/office/drawing/2014/main" id="{72FBEBD2-A9C7-FFB4-A421-3D11A1ED93D7}"/>
              </a:ext>
            </a:extLst>
          </p:cNvPr>
          <p:cNvSpPr txBox="1"/>
          <p:nvPr/>
        </p:nvSpPr>
        <p:spPr>
          <a:xfrm>
            <a:off x="754213" y="6273985"/>
            <a:ext cx="150669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NCT03377491</a:t>
            </a:r>
          </a:p>
        </p:txBody>
      </p:sp>
      <p:sp>
        <p:nvSpPr>
          <p:cNvPr id="5" name="TextBox 4">
            <a:extLst>
              <a:ext uri="{FF2B5EF4-FFF2-40B4-BE49-F238E27FC236}">
                <a16:creationId xmlns:a16="http://schemas.microsoft.com/office/drawing/2014/main" id="{8FB89246-B4D4-5212-CACF-357EF01DDCE6}"/>
              </a:ext>
            </a:extLst>
          </p:cNvPr>
          <p:cNvSpPr txBox="1"/>
          <p:nvPr/>
        </p:nvSpPr>
        <p:spPr>
          <a:xfrm>
            <a:off x="5728242" y="6273985"/>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Babiker et al, JCO, 2025</a:t>
            </a:r>
          </a:p>
        </p:txBody>
      </p:sp>
    </p:spTree>
    <p:extLst>
      <p:ext uri="{BB962C8B-B14F-4D97-AF65-F5344CB8AC3E}">
        <p14:creationId xmlns:p14="http://schemas.microsoft.com/office/powerpoint/2010/main" val="376794920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CDFBF-9B09-33C6-CDAB-F02DEC2ECE5B}"/>
              </a:ext>
            </a:extLst>
          </p:cNvPr>
          <p:cNvSpPr>
            <a:spLocks noGrp="1"/>
          </p:cNvSpPr>
          <p:nvPr>
            <p:ph type="title"/>
          </p:nvPr>
        </p:nvSpPr>
        <p:spPr/>
        <p:txBody>
          <a:bodyPr>
            <a:normAutofit/>
          </a:bodyPr>
          <a:lstStyle/>
          <a:p>
            <a:r>
              <a:rPr lang="en-US" sz="3600" b="1" dirty="0"/>
              <a:t>PANOVA-3: Patients on TTF added to chemotherapy did better</a:t>
            </a:r>
          </a:p>
        </p:txBody>
      </p:sp>
      <p:graphicFrame>
        <p:nvGraphicFramePr>
          <p:cNvPr id="4" name="Content Placeholder 3">
            <a:extLst>
              <a:ext uri="{FF2B5EF4-FFF2-40B4-BE49-F238E27FC236}">
                <a16:creationId xmlns:a16="http://schemas.microsoft.com/office/drawing/2014/main" id="{2110FD8A-BB52-F14D-EBE6-44BF6E811041}"/>
              </a:ext>
            </a:extLst>
          </p:cNvPr>
          <p:cNvGraphicFramePr>
            <a:graphicFrameLocks noGrp="1"/>
          </p:cNvGraphicFramePr>
          <p:nvPr>
            <p:ph idx="1"/>
          </p:nvPr>
        </p:nvGraphicFramePr>
        <p:xfrm>
          <a:off x="838200" y="1825625"/>
          <a:ext cx="10515597" cy="3352800"/>
        </p:xfrm>
        <a:graphic>
          <a:graphicData uri="http://schemas.openxmlformats.org/drawingml/2006/table">
            <a:tbl>
              <a:tblPr firstRow="1" bandRow="1">
                <a:tableStyleId>{5C22544A-7EE6-4342-B048-85BDC9FD1C3A}</a:tableStyleId>
              </a:tblPr>
              <a:tblGrid>
                <a:gridCol w="4783667">
                  <a:extLst>
                    <a:ext uri="{9D8B030D-6E8A-4147-A177-3AD203B41FA5}">
                      <a16:colId xmlns:a16="http://schemas.microsoft.com/office/drawing/2014/main" val="794221507"/>
                    </a:ext>
                  </a:extLst>
                </a:gridCol>
                <a:gridCol w="2923822">
                  <a:extLst>
                    <a:ext uri="{9D8B030D-6E8A-4147-A177-3AD203B41FA5}">
                      <a16:colId xmlns:a16="http://schemas.microsoft.com/office/drawing/2014/main" val="4226390709"/>
                    </a:ext>
                  </a:extLst>
                </a:gridCol>
                <a:gridCol w="2808108">
                  <a:extLst>
                    <a:ext uri="{9D8B030D-6E8A-4147-A177-3AD203B41FA5}">
                      <a16:colId xmlns:a16="http://schemas.microsoft.com/office/drawing/2014/main" val="749671143"/>
                    </a:ext>
                  </a:extLst>
                </a:gridCol>
              </a:tblGrid>
              <a:tr h="370840">
                <a:tc>
                  <a:txBody>
                    <a:bodyPr/>
                    <a:lstStyle/>
                    <a:p>
                      <a:endParaRPr lang="en-US" sz="2800" dirty="0"/>
                    </a:p>
                  </a:txBody>
                  <a:tcPr/>
                </a:tc>
                <a:tc>
                  <a:txBody>
                    <a:bodyPr/>
                    <a:lstStyle/>
                    <a:p>
                      <a:pPr algn="ctr"/>
                      <a:r>
                        <a:rPr lang="en-US" sz="2800" dirty="0"/>
                        <a:t>TTF + Chemo</a:t>
                      </a:r>
                    </a:p>
                  </a:txBody>
                  <a:tcPr/>
                </a:tc>
                <a:tc>
                  <a:txBody>
                    <a:bodyPr/>
                    <a:lstStyle/>
                    <a:p>
                      <a:pPr algn="ctr"/>
                      <a:r>
                        <a:rPr lang="en-US" sz="2800" dirty="0"/>
                        <a:t>Chemo alone</a:t>
                      </a:r>
                    </a:p>
                  </a:txBody>
                  <a:tcPr/>
                </a:tc>
                <a:extLst>
                  <a:ext uri="{0D108BD9-81ED-4DB2-BD59-A6C34878D82A}">
                    <a16:rowId xmlns:a16="http://schemas.microsoft.com/office/drawing/2014/main" val="4096482045"/>
                  </a:ext>
                </a:extLst>
              </a:tr>
              <a:tr h="370840">
                <a:tc>
                  <a:txBody>
                    <a:bodyPr/>
                    <a:lstStyle/>
                    <a:p>
                      <a:r>
                        <a:rPr lang="en-US" sz="2800" dirty="0">
                          <a:solidFill>
                            <a:schemeClr val="tx1"/>
                          </a:solidFill>
                        </a:rPr>
                        <a:t>Median overall survival in months</a:t>
                      </a:r>
                    </a:p>
                  </a:txBody>
                  <a:tcPr/>
                </a:tc>
                <a:tc>
                  <a:txBody>
                    <a:bodyPr/>
                    <a:lstStyle/>
                    <a:p>
                      <a:pPr algn="ctr"/>
                      <a:r>
                        <a:rPr lang="en-US" sz="2800" dirty="0">
                          <a:solidFill>
                            <a:schemeClr val="tx1"/>
                          </a:solidFill>
                        </a:rPr>
                        <a:t>16.2</a:t>
                      </a:r>
                    </a:p>
                  </a:txBody>
                  <a:tcPr/>
                </a:tc>
                <a:tc>
                  <a:txBody>
                    <a:bodyPr/>
                    <a:lstStyle/>
                    <a:p>
                      <a:pPr algn="ctr"/>
                      <a:r>
                        <a:rPr lang="en-US" sz="2800" dirty="0">
                          <a:solidFill>
                            <a:schemeClr val="tx1"/>
                          </a:solidFill>
                        </a:rPr>
                        <a:t>14.2</a:t>
                      </a:r>
                    </a:p>
                  </a:txBody>
                  <a:tcPr/>
                </a:tc>
                <a:extLst>
                  <a:ext uri="{0D108BD9-81ED-4DB2-BD59-A6C34878D82A}">
                    <a16:rowId xmlns:a16="http://schemas.microsoft.com/office/drawing/2014/main" val="1881034948"/>
                  </a:ext>
                </a:extLst>
              </a:tr>
              <a:tr h="370840">
                <a:tc>
                  <a:txBody>
                    <a:bodyPr/>
                    <a:lstStyle/>
                    <a:p>
                      <a:r>
                        <a:rPr lang="en-US" sz="2800" dirty="0">
                          <a:solidFill>
                            <a:schemeClr val="tx1"/>
                          </a:solidFill>
                        </a:rPr>
                        <a:t>Median pain-free survival in months</a:t>
                      </a:r>
                    </a:p>
                  </a:txBody>
                  <a:tcPr/>
                </a:tc>
                <a:tc>
                  <a:txBody>
                    <a:bodyPr/>
                    <a:lstStyle/>
                    <a:p>
                      <a:pPr algn="ctr"/>
                      <a:r>
                        <a:rPr lang="en-US" sz="2800" dirty="0">
                          <a:solidFill>
                            <a:schemeClr val="tx1"/>
                          </a:solidFill>
                        </a:rPr>
                        <a:t>15.2</a:t>
                      </a:r>
                    </a:p>
                  </a:txBody>
                  <a:tcPr/>
                </a:tc>
                <a:tc>
                  <a:txBody>
                    <a:bodyPr/>
                    <a:lstStyle/>
                    <a:p>
                      <a:pPr algn="ctr"/>
                      <a:r>
                        <a:rPr lang="en-US" sz="2800" dirty="0">
                          <a:solidFill>
                            <a:schemeClr val="tx1"/>
                          </a:solidFill>
                        </a:rPr>
                        <a:t>9.1</a:t>
                      </a:r>
                    </a:p>
                  </a:txBody>
                  <a:tcPr/>
                </a:tc>
                <a:extLst>
                  <a:ext uri="{0D108BD9-81ED-4DB2-BD59-A6C34878D82A}">
                    <a16:rowId xmlns:a16="http://schemas.microsoft.com/office/drawing/2014/main" val="16696357"/>
                  </a:ext>
                </a:extLst>
              </a:tr>
              <a:tr h="370840">
                <a:tc>
                  <a:txBody>
                    <a:bodyPr/>
                    <a:lstStyle/>
                    <a:p>
                      <a:r>
                        <a:rPr lang="en-US" sz="2800" dirty="0"/>
                        <a:t>Median distant progressive free survival in months</a:t>
                      </a:r>
                    </a:p>
                  </a:txBody>
                  <a:tcPr/>
                </a:tc>
                <a:tc>
                  <a:txBody>
                    <a:bodyPr/>
                    <a:lstStyle/>
                    <a:p>
                      <a:pPr algn="ctr"/>
                      <a:r>
                        <a:rPr lang="en-US" sz="2800" dirty="0"/>
                        <a:t>13.9</a:t>
                      </a:r>
                    </a:p>
                  </a:txBody>
                  <a:tcPr/>
                </a:tc>
                <a:tc>
                  <a:txBody>
                    <a:bodyPr/>
                    <a:lstStyle/>
                    <a:p>
                      <a:pPr algn="ctr"/>
                      <a:r>
                        <a:rPr lang="en-US" sz="2800" dirty="0"/>
                        <a:t>11.5</a:t>
                      </a:r>
                    </a:p>
                  </a:txBody>
                  <a:tcPr/>
                </a:tc>
                <a:extLst>
                  <a:ext uri="{0D108BD9-81ED-4DB2-BD59-A6C34878D82A}">
                    <a16:rowId xmlns:a16="http://schemas.microsoft.com/office/drawing/2014/main" val="3462162865"/>
                  </a:ext>
                </a:extLst>
              </a:tr>
            </a:tbl>
          </a:graphicData>
        </a:graphic>
      </p:graphicFrame>
      <p:sp>
        <p:nvSpPr>
          <p:cNvPr id="3" name="TextBox 2">
            <a:extLst>
              <a:ext uri="{FF2B5EF4-FFF2-40B4-BE49-F238E27FC236}">
                <a16:creationId xmlns:a16="http://schemas.microsoft.com/office/drawing/2014/main" id="{76A0FE10-60B8-A986-BC9F-A2A3B0A25843}"/>
              </a:ext>
            </a:extLst>
          </p:cNvPr>
          <p:cNvSpPr txBox="1"/>
          <p:nvPr/>
        </p:nvSpPr>
        <p:spPr>
          <a:xfrm>
            <a:off x="4657725" y="6089319"/>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Babiker et al, JCO, 2025</a:t>
            </a:r>
          </a:p>
        </p:txBody>
      </p:sp>
    </p:spTree>
    <p:extLst>
      <p:ext uri="{BB962C8B-B14F-4D97-AF65-F5344CB8AC3E}">
        <p14:creationId xmlns:p14="http://schemas.microsoft.com/office/powerpoint/2010/main" val="1818070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BC422-2D4E-00EC-7BB6-5EF6C305C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39B1DC-65CA-2DB4-94EE-2C5E235CE3DE}"/>
              </a:ext>
            </a:extLst>
          </p:cNvPr>
          <p:cNvSpPr>
            <a:spLocks noGrp="1"/>
          </p:cNvSpPr>
          <p:nvPr>
            <p:ph type="title"/>
          </p:nvPr>
        </p:nvSpPr>
        <p:spPr/>
        <p:txBody>
          <a:bodyPr>
            <a:normAutofit/>
          </a:bodyPr>
          <a:lstStyle/>
          <a:p>
            <a:r>
              <a:rPr lang="en-US" sz="3600" b="1" dirty="0"/>
              <a:t>PANOVA-3: patients on TTF added to chemotherapy did better</a:t>
            </a:r>
            <a:endParaRPr lang="en-US" sz="3600" dirty="0"/>
          </a:p>
        </p:txBody>
      </p:sp>
      <p:graphicFrame>
        <p:nvGraphicFramePr>
          <p:cNvPr id="4" name="Content Placeholder 3">
            <a:extLst>
              <a:ext uri="{FF2B5EF4-FFF2-40B4-BE49-F238E27FC236}">
                <a16:creationId xmlns:a16="http://schemas.microsoft.com/office/drawing/2014/main" id="{29EE5EE1-25C2-02B3-DAAA-0BD887F0B93C}"/>
              </a:ext>
            </a:extLst>
          </p:cNvPr>
          <p:cNvGraphicFramePr>
            <a:graphicFrameLocks noGrp="1"/>
          </p:cNvGraphicFramePr>
          <p:nvPr>
            <p:ph idx="1"/>
          </p:nvPr>
        </p:nvGraphicFramePr>
        <p:xfrm>
          <a:off x="838200" y="1825625"/>
          <a:ext cx="10515597" cy="3352800"/>
        </p:xfrm>
        <a:graphic>
          <a:graphicData uri="http://schemas.openxmlformats.org/drawingml/2006/table">
            <a:tbl>
              <a:tblPr firstRow="1" bandRow="1">
                <a:tableStyleId>{5C22544A-7EE6-4342-B048-85BDC9FD1C3A}</a:tableStyleId>
              </a:tblPr>
              <a:tblGrid>
                <a:gridCol w="4783667">
                  <a:extLst>
                    <a:ext uri="{9D8B030D-6E8A-4147-A177-3AD203B41FA5}">
                      <a16:colId xmlns:a16="http://schemas.microsoft.com/office/drawing/2014/main" val="794221507"/>
                    </a:ext>
                  </a:extLst>
                </a:gridCol>
                <a:gridCol w="2923822">
                  <a:extLst>
                    <a:ext uri="{9D8B030D-6E8A-4147-A177-3AD203B41FA5}">
                      <a16:colId xmlns:a16="http://schemas.microsoft.com/office/drawing/2014/main" val="4226390709"/>
                    </a:ext>
                  </a:extLst>
                </a:gridCol>
                <a:gridCol w="2808108">
                  <a:extLst>
                    <a:ext uri="{9D8B030D-6E8A-4147-A177-3AD203B41FA5}">
                      <a16:colId xmlns:a16="http://schemas.microsoft.com/office/drawing/2014/main" val="749671143"/>
                    </a:ext>
                  </a:extLst>
                </a:gridCol>
              </a:tblGrid>
              <a:tr h="370840">
                <a:tc>
                  <a:txBody>
                    <a:bodyPr/>
                    <a:lstStyle/>
                    <a:p>
                      <a:endParaRPr lang="en-US" sz="2800" dirty="0"/>
                    </a:p>
                  </a:txBody>
                  <a:tcPr/>
                </a:tc>
                <a:tc>
                  <a:txBody>
                    <a:bodyPr/>
                    <a:lstStyle/>
                    <a:p>
                      <a:pPr algn="ctr"/>
                      <a:r>
                        <a:rPr lang="en-US" sz="2800" dirty="0"/>
                        <a:t>TTF + Chemo</a:t>
                      </a:r>
                    </a:p>
                  </a:txBody>
                  <a:tcPr/>
                </a:tc>
                <a:tc>
                  <a:txBody>
                    <a:bodyPr/>
                    <a:lstStyle/>
                    <a:p>
                      <a:pPr algn="ctr"/>
                      <a:r>
                        <a:rPr lang="en-US" sz="2800" dirty="0"/>
                        <a:t>Chemo alone</a:t>
                      </a:r>
                    </a:p>
                  </a:txBody>
                  <a:tcPr/>
                </a:tc>
                <a:extLst>
                  <a:ext uri="{0D108BD9-81ED-4DB2-BD59-A6C34878D82A}">
                    <a16:rowId xmlns:a16="http://schemas.microsoft.com/office/drawing/2014/main" val="4096482045"/>
                  </a:ext>
                </a:extLst>
              </a:tr>
              <a:tr h="370840">
                <a:tc>
                  <a:txBody>
                    <a:bodyPr/>
                    <a:lstStyle/>
                    <a:p>
                      <a:r>
                        <a:rPr lang="en-US" sz="2800" dirty="0"/>
                        <a:t>Median overall survival in months</a:t>
                      </a:r>
                    </a:p>
                  </a:txBody>
                  <a:tcPr/>
                </a:tc>
                <a:tc>
                  <a:txBody>
                    <a:bodyPr/>
                    <a:lstStyle/>
                    <a:p>
                      <a:pPr algn="ctr"/>
                      <a:r>
                        <a:rPr lang="en-US" sz="2800" dirty="0"/>
                        <a:t>16.2</a:t>
                      </a:r>
                    </a:p>
                  </a:txBody>
                  <a:tcPr/>
                </a:tc>
                <a:tc>
                  <a:txBody>
                    <a:bodyPr/>
                    <a:lstStyle/>
                    <a:p>
                      <a:pPr algn="ctr"/>
                      <a:r>
                        <a:rPr lang="en-US" sz="2800" dirty="0"/>
                        <a:t>14.2</a:t>
                      </a:r>
                    </a:p>
                  </a:txBody>
                  <a:tcPr/>
                </a:tc>
                <a:extLst>
                  <a:ext uri="{0D108BD9-81ED-4DB2-BD59-A6C34878D82A}">
                    <a16:rowId xmlns:a16="http://schemas.microsoft.com/office/drawing/2014/main" val="1881034948"/>
                  </a:ext>
                </a:extLst>
              </a:tr>
              <a:tr h="370840">
                <a:tc>
                  <a:txBody>
                    <a:bodyPr/>
                    <a:lstStyle/>
                    <a:p>
                      <a:r>
                        <a:rPr lang="en-US" sz="2800" dirty="0">
                          <a:solidFill>
                            <a:srgbClr val="FF0000"/>
                          </a:solidFill>
                        </a:rPr>
                        <a:t>Median pain-free survival in months</a:t>
                      </a:r>
                    </a:p>
                  </a:txBody>
                  <a:tcPr/>
                </a:tc>
                <a:tc>
                  <a:txBody>
                    <a:bodyPr/>
                    <a:lstStyle/>
                    <a:p>
                      <a:pPr algn="ctr"/>
                      <a:r>
                        <a:rPr lang="en-US" sz="2800" dirty="0">
                          <a:solidFill>
                            <a:srgbClr val="FF0000"/>
                          </a:solidFill>
                        </a:rPr>
                        <a:t>15.2</a:t>
                      </a:r>
                    </a:p>
                  </a:txBody>
                  <a:tcPr/>
                </a:tc>
                <a:tc>
                  <a:txBody>
                    <a:bodyPr/>
                    <a:lstStyle/>
                    <a:p>
                      <a:pPr algn="ctr"/>
                      <a:r>
                        <a:rPr lang="en-US" sz="2800" dirty="0">
                          <a:solidFill>
                            <a:srgbClr val="FF0000"/>
                          </a:solidFill>
                        </a:rPr>
                        <a:t>9.1</a:t>
                      </a:r>
                    </a:p>
                  </a:txBody>
                  <a:tcPr/>
                </a:tc>
                <a:extLst>
                  <a:ext uri="{0D108BD9-81ED-4DB2-BD59-A6C34878D82A}">
                    <a16:rowId xmlns:a16="http://schemas.microsoft.com/office/drawing/2014/main" val="16696357"/>
                  </a:ext>
                </a:extLst>
              </a:tr>
              <a:tr h="370840">
                <a:tc>
                  <a:txBody>
                    <a:bodyPr/>
                    <a:lstStyle/>
                    <a:p>
                      <a:r>
                        <a:rPr lang="en-US" sz="2800" dirty="0"/>
                        <a:t>Median distant progressive free survival in months</a:t>
                      </a:r>
                    </a:p>
                  </a:txBody>
                  <a:tcPr/>
                </a:tc>
                <a:tc>
                  <a:txBody>
                    <a:bodyPr/>
                    <a:lstStyle/>
                    <a:p>
                      <a:pPr algn="ctr"/>
                      <a:r>
                        <a:rPr lang="en-US" sz="2800" dirty="0"/>
                        <a:t>13.9</a:t>
                      </a:r>
                    </a:p>
                  </a:txBody>
                  <a:tcPr/>
                </a:tc>
                <a:tc>
                  <a:txBody>
                    <a:bodyPr/>
                    <a:lstStyle/>
                    <a:p>
                      <a:pPr algn="ctr"/>
                      <a:r>
                        <a:rPr lang="en-US" sz="2800" dirty="0"/>
                        <a:t>11.5</a:t>
                      </a:r>
                    </a:p>
                  </a:txBody>
                  <a:tcPr/>
                </a:tc>
                <a:extLst>
                  <a:ext uri="{0D108BD9-81ED-4DB2-BD59-A6C34878D82A}">
                    <a16:rowId xmlns:a16="http://schemas.microsoft.com/office/drawing/2014/main" val="3462162865"/>
                  </a:ext>
                </a:extLst>
              </a:tr>
            </a:tbl>
          </a:graphicData>
        </a:graphic>
      </p:graphicFrame>
      <p:sp>
        <p:nvSpPr>
          <p:cNvPr id="3" name="TextBox 2">
            <a:extLst>
              <a:ext uri="{FF2B5EF4-FFF2-40B4-BE49-F238E27FC236}">
                <a16:creationId xmlns:a16="http://schemas.microsoft.com/office/drawing/2014/main" id="{E98D0F32-0CC6-374C-9ADB-793026E36CDA}"/>
              </a:ext>
            </a:extLst>
          </p:cNvPr>
          <p:cNvSpPr txBox="1"/>
          <p:nvPr/>
        </p:nvSpPr>
        <p:spPr>
          <a:xfrm>
            <a:off x="4657725" y="6089319"/>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Babiker et al, JCO, 2025</a:t>
            </a:r>
          </a:p>
        </p:txBody>
      </p:sp>
    </p:spTree>
    <p:extLst>
      <p:ext uri="{BB962C8B-B14F-4D97-AF65-F5344CB8AC3E}">
        <p14:creationId xmlns:p14="http://schemas.microsoft.com/office/powerpoint/2010/main" val="28663186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20622-D38D-8480-C6C1-2EAA6D307869}"/>
              </a:ext>
            </a:extLst>
          </p:cNvPr>
          <p:cNvSpPr>
            <a:spLocks noGrp="1"/>
          </p:cNvSpPr>
          <p:nvPr>
            <p:ph type="title"/>
          </p:nvPr>
        </p:nvSpPr>
        <p:spPr/>
        <p:txBody>
          <a:bodyPr/>
          <a:lstStyle/>
          <a:p>
            <a:r>
              <a:rPr lang="en-US" dirty="0"/>
              <a:t>TTF-related side effects were mainly skin related (mild to moderate)</a:t>
            </a:r>
          </a:p>
        </p:txBody>
      </p:sp>
      <p:graphicFrame>
        <p:nvGraphicFramePr>
          <p:cNvPr id="4" name="Content Placeholder 3">
            <a:extLst>
              <a:ext uri="{FF2B5EF4-FFF2-40B4-BE49-F238E27FC236}">
                <a16:creationId xmlns:a16="http://schemas.microsoft.com/office/drawing/2014/main" id="{52DE0F4D-77A2-A9CF-EEE4-7CE9148602FC}"/>
              </a:ext>
            </a:extLst>
          </p:cNvPr>
          <p:cNvGraphicFramePr>
            <a:graphicFrameLocks noGrp="1"/>
          </p:cNvGraphicFramePr>
          <p:nvPr>
            <p:ph idx="1"/>
          </p:nvPr>
        </p:nvGraphicFramePr>
        <p:xfrm>
          <a:off x="1814945" y="1950316"/>
          <a:ext cx="8326582" cy="4145280"/>
        </p:xfrm>
        <a:graphic>
          <a:graphicData uri="http://schemas.openxmlformats.org/drawingml/2006/table">
            <a:tbl>
              <a:tblPr firstRow="1" bandRow="1">
                <a:tableStyleId>{5C22544A-7EE6-4342-B048-85BDC9FD1C3A}</a:tableStyleId>
              </a:tblPr>
              <a:tblGrid>
                <a:gridCol w="4348788">
                  <a:extLst>
                    <a:ext uri="{9D8B030D-6E8A-4147-A177-3AD203B41FA5}">
                      <a16:colId xmlns:a16="http://schemas.microsoft.com/office/drawing/2014/main" val="4044595233"/>
                    </a:ext>
                  </a:extLst>
                </a:gridCol>
                <a:gridCol w="3977794">
                  <a:extLst>
                    <a:ext uri="{9D8B030D-6E8A-4147-A177-3AD203B41FA5}">
                      <a16:colId xmlns:a16="http://schemas.microsoft.com/office/drawing/2014/main" val="1538434228"/>
                    </a:ext>
                  </a:extLst>
                </a:gridCol>
              </a:tblGrid>
              <a:tr h="370840">
                <a:tc>
                  <a:txBody>
                    <a:bodyPr/>
                    <a:lstStyle/>
                    <a:p>
                      <a:endParaRPr lang="en-US" sz="2800" dirty="0"/>
                    </a:p>
                  </a:txBody>
                  <a:tcPr>
                    <a:noFill/>
                  </a:tcPr>
                </a:tc>
                <a:tc>
                  <a:txBody>
                    <a:bodyPr/>
                    <a:lstStyle/>
                    <a:p>
                      <a:pPr algn="ctr"/>
                      <a:r>
                        <a:rPr lang="en-US" sz="2800" dirty="0"/>
                        <a:t>%</a:t>
                      </a:r>
                    </a:p>
                  </a:txBody>
                  <a:tcPr/>
                </a:tc>
                <a:extLst>
                  <a:ext uri="{0D108BD9-81ED-4DB2-BD59-A6C34878D82A}">
                    <a16:rowId xmlns:a16="http://schemas.microsoft.com/office/drawing/2014/main" val="3264119675"/>
                  </a:ext>
                </a:extLst>
              </a:tr>
              <a:tr h="370840">
                <a:tc>
                  <a:txBody>
                    <a:bodyPr/>
                    <a:lstStyle/>
                    <a:p>
                      <a:r>
                        <a:rPr lang="en-US" sz="2800" dirty="0"/>
                        <a:t>Skin reactions</a:t>
                      </a:r>
                    </a:p>
                  </a:txBody>
                  <a:tcPr/>
                </a:tc>
                <a:tc>
                  <a:txBody>
                    <a:bodyPr/>
                    <a:lstStyle/>
                    <a:p>
                      <a:pPr algn="ctr"/>
                      <a:r>
                        <a:rPr lang="en-US" sz="2800" dirty="0"/>
                        <a:t>76.3</a:t>
                      </a:r>
                    </a:p>
                  </a:txBody>
                  <a:tcPr/>
                </a:tc>
                <a:extLst>
                  <a:ext uri="{0D108BD9-81ED-4DB2-BD59-A6C34878D82A}">
                    <a16:rowId xmlns:a16="http://schemas.microsoft.com/office/drawing/2014/main" val="443871832"/>
                  </a:ext>
                </a:extLst>
              </a:tr>
              <a:tr h="370840">
                <a:tc>
                  <a:txBody>
                    <a:bodyPr/>
                    <a:lstStyle/>
                    <a:p>
                      <a:pPr algn="r"/>
                      <a:r>
                        <a:rPr lang="en-US" sz="2800" dirty="0"/>
                        <a:t>Dermatitis</a:t>
                      </a:r>
                    </a:p>
                  </a:txBody>
                  <a:tcPr/>
                </a:tc>
                <a:tc>
                  <a:txBody>
                    <a:bodyPr/>
                    <a:lstStyle/>
                    <a:p>
                      <a:pPr algn="ctr"/>
                      <a:r>
                        <a:rPr lang="en-US" sz="2800" dirty="0"/>
                        <a:t>27.7</a:t>
                      </a:r>
                    </a:p>
                  </a:txBody>
                  <a:tcPr/>
                </a:tc>
                <a:extLst>
                  <a:ext uri="{0D108BD9-81ED-4DB2-BD59-A6C34878D82A}">
                    <a16:rowId xmlns:a16="http://schemas.microsoft.com/office/drawing/2014/main" val="2638119874"/>
                  </a:ext>
                </a:extLst>
              </a:tr>
              <a:tr h="370840">
                <a:tc>
                  <a:txBody>
                    <a:bodyPr/>
                    <a:lstStyle/>
                    <a:p>
                      <a:pPr algn="r"/>
                      <a:r>
                        <a:rPr lang="en-US" sz="2800" dirty="0"/>
                        <a:t>Rash</a:t>
                      </a:r>
                    </a:p>
                  </a:txBody>
                  <a:tcPr/>
                </a:tc>
                <a:tc>
                  <a:txBody>
                    <a:bodyPr/>
                    <a:lstStyle/>
                    <a:p>
                      <a:pPr algn="ctr"/>
                      <a:r>
                        <a:rPr lang="en-US" sz="2800" dirty="0"/>
                        <a:t>17.5</a:t>
                      </a:r>
                    </a:p>
                  </a:txBody>
                  <a:tcPr/>
                </a:tc>
                <a:extLst>
                  <a:ext uri="{0D108BD9-81ED-4DB2-BD59-A6C34878D82A}">
                    <a16:rowId xmlns:a16="http://schemas.microsoft.com/office/drawing/2014/main" val="3688590282"/>
                  </a:ext>
                </a:extLst>
              </a:tr>
              <a:tr h="370840">
                <a:tc>
                  <a:txBody>
                    <a:bodyPr/>
                    <a:lstStyle/>
                    <a:p>
                      <a:pPr algn="r"/>
                      <a:r>
                        <a:rPr lang="en-US" sz="2800" dirty="0"/>
                        <a:t>Pruritus</a:t>
                      </a:r>
                    </a:p>
                  </a:txBody>
                  <a:tcPr/>
                </a:tc>
                <a:tc>
                  <a:txBody>
                    <a:bodyPr/>
                    <a:lstStyle/>
                    <a:p>
                      <a:pPr algn="ctr"/>
                      <a:r>
                        <a:rPr lang="en-US" sz="2800" dirty="0"/>
                        <a:t>15.0</a:t>
                      </a:r>
                    </a:p>
                  </a:txBody>
                  <a:tcPr/>
                </a:tc>
                <a:extLst>
                  <a:ext uri="{0D108BD9-81ED-4DB2-BD59-A6C34878D82A}">
                    <a16:rowId xmlns:a16="http://schemas.microsoft.com/office/drawing/2014/main" val="1641481751"/>
                  </a:ext>
                </a:extLst>
              </a:tr>
              <a:tr h="370840">
                <a:tc>
                  <a:txBody>
                    <a:bodyPr/>
                    <a:lstStyle/>
                    <a:p>
                      <a:pPr algn="r"/>
                      <a:r>
                        <a:rPr lang="en-US" sz="2800" dirty="0"/>
                        <a:t>Maculopapular rash</a:t>
                      </a:r>
                    </a:p>
                  </a:txBody>
                  <a:tcPr/>
                </a:tc>
                <a:tc>
                  <a:txBody>
                    <a:bodyPr/>
                    <a:lstStyle/>
                    <a:p>
                      <a:pPr algn="ctr"/>
                      <a:r>
                        <a:rPr lang="en-US" sz="2800" dirty="0"/>
                        <a:t>12.0</a:t>
                      </a:r>
                    </a:p>
                  </a:txBody>
                  <a:tcPr/>
                </a:tc>
                <a:extLst>
                  <a:ext uri="{0D108BD9-81ED-4DB2-BD59-A6C34878D82A}">
                    <a16:rowId xmlns:a16="http://schemas.microsoft.com/office/drawing/2014/main" val="685460716"/>
                  </a:ext>
                </a:extLst>
              </a:tr>
              <a:tr h="370840">
                <a:tc>
                  <a:txBody>
                    <a:bodyPr/>
                    <a:lstStyle/>
                    <a:p>
                      <a:pPr algn="r"/>
                      <a:r>
                        <a:rPr lang="en-US" sz="2800" dirty="0"/>
                        <a:t>Erythema</a:t>
                      </a:r>
                    </a:p>
                  </a:txBody>
                  <a:tcPr/>
                </a:tc>
                <a:tc>
                  <a:txBody>
                    <a:bodyPr/>
                    <a:lstStyle/>
                    <a:p>
                      <a:pPr algn="ctr"/>
                      <a:r>
                        <a:rPr lang="en-US" sz="2800" dirty="0"/>
                        <a:t>10.6</a:t>
                      </a:r>
                    </a:p>
                  </a:txBody>
                  <a:tcPr/>
                </a:tc>
                <a:extLst>
                  <a:ext uri="{0D108BD9-81ED-4DB2-BD59-A6C34878D82A}">
                    <a16:rowId xmlns:a16="http://schemas.microsoft.com/office/drawing/2014/main" val="797752697"/>
                  </a:ext>
                </a:extLst>
              </a:tr>
              <a:tr h="370840">
                <a:tc>
                  <a:txBody>
                    <a:bodyPr/>
                    <a:lstStyle/>
                    <a:p>
                      <a:r>
                        <a:rPr lang="en-US" sz="2800" dirty="0">
                          <a:solidFill>
                            <a:srgbClr val="FF0000"/>
                          </a:solidFill>
                        </a:rPr>
                        <a:t>TTFields discontinuations</a:t>
                      </a:r>
                    </a:p>
                  </a:txBody>
                  <a:tcPr/>
                </a:tc>
                <a:tc>
                  <a:txBody>
                    <a:bodyPr/>
                    <a:lstStyle/>
                    <a:p>
                      <a:pPr algn="ctr"/>
                      <a:r>
                        <a:rPr lang="en-US" sz="2800" dirty="0">
                          <a:solidFill>
                            <a:srgbClr val="FF0000"/>
                          </a:solidFill>
                        </a:rPr>
                        <a:t>8.4</a:t>
                      </a:r>
                    </a:p>
                  </a:txBody>
                  <a:tcPr/>
                </a:tc>
                <a:extLst>
                  <a:ext uri="{0D108BD9-81ED-4DB2-BD59-A6C34878D82A}">
                    <a16:rowId xmlns:a16="http://schemas.microsoft.com/office/drawing/2014/main" val="127597955"/>
                  </a:ext>
                </a:extLst>
              </a:tr>
            </a:tbl>
          </a:graphicData>
        </a:graphic>
      </p:graphicFrame>
      <p:sp>
        <p:nvSpPr>
          <p:cNvPr id="3" name="TextBox 2">
            <a:extLst>
              <a:ext uri="{FF2B5EF4-FFF2-40B4-BE49-F238E27FC236}">
                <a16:creationId xmlns:a16="http://schemas.microsoft.com/office/drawing/2014/main" id="{E8ECCA49-F155-45B3-7636-67A14C6F263B}"/>
              </a:ext>
            </a:extLst>
          </p:cNvPr>
          <p:cNvSpPr txBox="1"/>
          <p:nvPr/>
        </p:nvSpPr>
        <p:spPr>
          <a:xfrm>
            <a:off x="4657725" y="6345796"/>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Babiker et al, JCO, 2025</a:t>
            </a:r>
          </a:p>
        </p:txBody>
      </p:sp>
    </p:spTree>
    <p:extLst>
      <p:ext uri="{BB962C8B-B14F-4D97-AF65-F5344CB8AC3E}">
        <p14:creationId xmlns:p14="http://schemas.microsoft.com/office/powerpoint/2010/main" val="38312541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36ADE-3CE3-1EDB-ED8C-13ED906FFB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143EF0-C57A-86D8-9733-DBA84E25343C}"/>
              </a:ext>
            </a:extLst>
          </p:cNvPr>
          <p:cNvSpPr>
            <a:spLocks noGrp="1"/>
          </p:cNvSpPr>
          <p:nvPr>
            <p:ph type="title"/>
          </p:nvPr>
        </p:nvSpPr>
        <p:spPr>
          <a:xfrm>
            <a:off x="767838" y="260648"/>
            <a:ext cx="10358967" cy="1143000"/>
          </a:xfrm>
        </p:spPr>
        <p:txBody>
          <a:bodyPr/>
          <a:lstStyle/>
          <a:p>
            <a:pPr algn="l"/>
            <a:r>
              <a:rPr lang="en-US" sz="2800" dirty="0"/>
              <a:t>FDA Approves Tumor Treating Fields to Treat Pancreatic Cancer</a:t>
            </a:r>
            <a:br>
              <a:rPr lang="en-US" sz="2800" dirty="0"/>
            </a:br>
            <a:r>
              <a:rPr lang="en-US" sz="2400" dirty="0"/>
              <a:t>Press Release: February 12, 2026</a:t>
            </a:r>
          </a:p>
        </p:txBody>
      </p:sp>
      <p:sp>
        <p:nvSpPr>
          <p:cNvPr id="3" name="Content Placeholder 2">
            <a:extLst>
              <a:ext uri="{FF2B5EF4-FFF2-40B4-BE49-F238E27FC236}">
                <a16:creationId xmlns:a16="http://schemas.microsoft.com/office/drawing/2014/main" id="{3DF257C9-BD32-911C-9A3B-A118C55776D6}"/>
              </a:ext>
            </a:extLst>
          </p:cNvPr>
          <p:cNvSpPr>
            <a:spLocks noGrp="1"/>
          </p:cNvSpPr>
          <p:nvPr>
            <p:ph idx="1"/>
          </p:nvPr>
        </p:nvSpPr>
        <p:spPr>
          <a:xfrm>
            <a:off x="623390" y="1650133"/>
            <a:ext cx="10964342" cy="4605235"/>
          </a:xfrm>
        </p:spPr>
        <p:txBody>
          <a:bodyPr/>
          <a:lstStyle/>
          <a:p>
            <a:pPr marL="98425" indent="0">
              <a:lnSpc>
                <a:spcPts val="2600"/>
              </a:lnSpc>
              <a:spcBef>
                <a:spcPts val="0"/>
              </a:spcBef>
              <a:spcAft>
                <a:spcPts val="2400"/>
              </a:spcAft>
              <a:buNone/>
            </a:pPr>
            <a:r>
              <a:rPr lang="en-US" sz="2200" b="0" dirty="0">
                <a:solidFill>
                  <a:schemeClr val="tx1"/>
                </a:solidFill>
                <a:cs typeface="Times New Roman" panose="02020603050405020304" pitchFamily="18" charset="0"/>
              </a:rPr>
              <a:t>“The US Food and Drug Administration has approved a first-of-its-kind device for the treatment of adult patients with locally advanced pancreatic cancer. </a:t>
            </a:r>
            <a:r>
              <a:rPr lang="en-US" sz="2200" b="0" dirty="0" err="1">
                <a:solidFill>
                  <a:schemeClr val="tx1"/>
                </a:solidFill>
                <a:cs typeface="Times New Roman" panose="02020603050405020304" pitchFamily="18" charset="0"/>
              </a:rPr>
              <a:t>Optune</a:t>
            </a:r>
            <a:r>
              <a:rPr lang="en-US" sz="2200" b="0" dirty="0">
                <a:solidFill>
                  <a:schemeClr val="tx1"/>
                </a:solidFill>
                <a:cs typeface="Times New Roman" panose="02020603050405020304" pitchFamily="18" charset="0"/>
              </a:rPr>
              <a:t> Pax is a portable, non-invasive device that delivers alternating electrical fields, known as tumor treating fields (</a:t>
            </a:r>
            <a:r>
              <a:rPr lang="en-US" sz="2200" b="0" dirty="0" err="1">
                <a:solidFill>
                  <a:schemeClr val="tx1"/>
                </a:solidFill>
                <a:cs typeface="Times New Roman" panose="02020603050405020304" pitchFamily="18" charset="0"/>
              </a:rPr>
              <a:t>TTFields</a:t>
            </a:r>
            <a:r>
              <a:rPr lang="en-US" sz="2200" b="0" dirty="0">
                <a:solidFill>
                  <a:schemeClr val="tx1"/>
                </a:solidFill>
                <a:cs typeface="Times New Roman" panose="02020603050405020304" pitchFamily="18" charset="0"/>
              </a:rPr>
              <a:t>), to the abdomen. </a:t>
            </a:r>
            <a:r>
              <a:rPr lang="en-US" sz="2200" b="0" dirty="0" err="1">
                <a:solidFill>
                  <a:schemeClr val="tx1"/>
                </a:solidFill>
                <a:cs typeface="Times New Roman" panose="02020603050405020304" pitchFamily="18" charset="0"/>
              </a:rPr>
              <a:t>TTFields</a:t>
            </a:r>
            <a:r>
              <a:rPr lang="en-US" sz="2200" b="0" dirty="0">
                <a:solidFill>
                  <a:schemeClr val="tx1"/>
                </a:solidFill>
                <a:cs typeface="Times New Roman" panose="02020603050405020304" pitchFamily="18" charset="0"/>
              </a:rPr>
              <a:t> work by physically disrupting the rapid cell division that is characteristic of cancer cells, while minimizing damage to healthy tissue.</a:t>
            </a:r>
          </a:p>
          <a:p>
            <a:pPr marL="98425" indent="0">
              <a:lnSpc>
                <a:spcPts val="2600"/>
              </a:lnSpc>
              <a:spcBef>
                <a:spcPts val="0"/>
              </a:spcBef>
              <a:spcAft>
                <a:spcPts val="2400"/>
              </a:spcAft>
              <a:buNone/>
            </a:pPr>
            <a:r>
              <a:rPr lang="en-US" sz="2200" b="0" dirty="0">
                <a:solidFill>
                  <a:schemeClr val="tx1"/>
                </a:solidFill>
                <a:cs typeface="Times New Roman" panose="02020603050405020304" pitchFamily="18" charset="0"/>
              </a:rPr>
              <a:t>The FDA’s approval of </a:t>
            </a:r>
            <a:r>
              <a:rPr lang="en-US" sz="2200" b="0" dirty="0" err="1">
                <a:solidFill>
                  <a:schemeClr val="tx1"/>
                </a:solidFill>
                <a:cs typeface="Times New Roman" panose="02020603050405020304" pitchFamily="18" charset="0"/>
              </a:rPr>
              <a:t>Optune</a:t>
            </a:r>
            <a:r>
              <a:rPr lang="en-US" sz="2200" b="0" dirty="0">
                <a:solidFill>
                  <a:schemeClr val="tx1"/>
                </a:solidFill>
                <a:cs typeface="Times New Roman" panose="02020603050405020304" pitchFamily="18" charset="0"/>
              </a:rPr>
              <a:t> Pax is based on data from a pivotal clinical study conducted under an Investigational Device Exemption. The randomized and controlled study followed adult patients with locally advanced pancreatic cancer for up to five years. The results showed that the addition of </a:t>
            </a:r>
            <a:r>
              <a:rPr lang="en-US" sz="2200" b="0" dirty="0" err="1">
                <a:solidFill>
                  <a:schemeClr val="tx1"/>
                </a:solidFill>
                <a:cs typeface="Times New Roman" panose="02020603050405020304" pitchFamily="18" charset="0"/>
              </a:rPr>
              <a:t>TTFields</a:t>
            </a:r>
            <a:r>
              <a:rPr lang="en-US" sz="2200" b="0" dirty="0">
                <a:solidFill>
                  <a:schemeClr val="tx1"/>
                </a:solidFill>
                <a:cs typeface="Times New Roman" panose="02020603050405020304" pitchFamily="18" charset="0"/>
              </a:rPr>
              <a:t> to standard of care chemotherapies gemcitabine and nab-paclitaxel (</a:t>
            </a:r>
            <a:r>
              <a:rPr lang="en-US" sz="2200" b="0" dirty="0" err="1">
                <a:solidFill>
                  <a:schemeClr val="tx1"/>
                </a:solidFill>
                <a:cs typeface="Times New Roman" panose="02020603050405020304" pitchFamily="18" charset="0"/>
              </a:rPr>
              <a:t>GnP</a:t>
            </a:r>
            <a:r>
              <a:rPr lang="en-US" sz="2200" b="0" dirty="0">
                <a:solidFill>
                  <a:schemeClr val="tx1"/>
                </a:solidFill>
                <a:cs typeface="Times New Roman" panose="02020603050405020304" pitchFamily="18" charset="0"/>
              </a:rPr>
              <a:t>) improved Overall Survival by approximately two months compared to </a:t>
            </a:r>
            <a:r>
              <a:rPr lang="en-US" sz="2200" b="0" dirty="0" err="1">
                <a:solidFill>
                  <a:schemeClr val="tx1"/>
                </a:solidFill>
                <a:cs typeface="Times New Roman" panose="02020603050405020304" pitchFamily="18" charset="0"/>
              </a:rPr>
              <a:t>GnP</a:t>
            </a:r>
            <a:r>
              <a:rPr lang="en-US" sz="2200" b="0" dirty="0">
                <a:solidFill>
                  <a:schemeClr val="tx1"/>
                </a:solidFill>
                <a:cs typeface="Times New Roman" panose="02020603050405020304" pitchFamily="18" charset="0"/>
              </a:rPr>
              <a:t> alone. Localized skin reactions were the most common device-related risks observed in the study.”</a:t>
            </a:r>
          </a:p>
          <a:p>
            <a:pPr marL="98425" indent="0">
              <a:lnSpc>
                <a:spcPts val="2600"/>
              </a:lnSpc>
              <a:spcBef>
                <a:spcPts val="0"/>
              </a:spcBef>
              <a:spcAft>
                <a:spcPts val="2400"/>
              </a:spcAft>
              <a:buNone/>
            </a:pPr>
            <a:endParaRPr lang="en-US" sz="2200" b="0" dirty="0">
              <a:solidFill>
                <a:schemeClr val="tx1"/>
              </a:solidFill>
              <a:cs typeface="Times New Roman" panose="02020603050405020304" pitchFamily="18" charset="0"/>
            </a:endParaRPr>
          </a:p>
        </p:txBody>
      </p:sp>
      <p:sp>
        <p:nvSpPr>
          <p:cNvPr id="6" name="TextBox 5">
            <a:extLst>
              <a:ext uri="{FF2B5EF4-FFF2-40B4-BE49-F238E27FC236}">
                <a16:creationId xmlns:a16="http://schemas.microsoft.com/office/drawing/2014/main" id="{858D39A3-E0D8-BCEC-7402-711430E353F2}"/>
              </a:ext>
            </a:extLst>
          </p:cNvPr>
          <p:cNvSpPr txBox="1"/>
          <p:nvPr/>
        </p:nvSpPr>
        <p:spPr>
          <a:xfrm>
            <a:off x="604268" y="6411482"/>
            <a:ext cx="10022844" cy="338554"/>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https://</a:t>
            </a:r>
            <a:r>
              <a:rPr kumimoji="0" lang="en-US" sz="1600" b="0" i="0" u="none" strike="noStrike" kern="1200" cap="none" spc="0" normalizeH="0" baseline="0" noProof="0" dirty="0" err="1">
                <a:ln>
                  <a:noFill/>
                </a:ln>
                <a:solidFill>
                  <a:srgbClr val="000000"/>
                </a:solidFill>
                <a:effectLst/>
                <a:uLnTx/>
                <a:uFillTx/>
                <a:latin typeface="Calibri"/>
                <a:ea typeface="MS PGothic" charset="0"/>
                <a:cs typeface="+mn-cs"/>
              </a:rPr>
              <a:t>www.fda.gov</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/news-events/press-announcements/</a:t>
            </a:r>
            <a:r>
              <a:rPr kumimoji="0" lang="en-US" sz="1600" b="0" i="0" u="none" strike="noStrike" kern="1200" cap="none" spc="0" normalizeH="0" baseline="0" noProof="0" dirty="0" err="1">
                <a:ln>
                  <a:noFill/>
                </a:ln>
                <a:solidFill>
                  <a:srgbClr val="000000"/>
                </a:solidFill>
                <a:effectLst/>
                <a:uLnTx/>
                <a:uFillTx/>
                <a:latin typeface="Calibri"/>
                <a:ea typeface="MS PGothic" charset="0"/>
                <a:cs typeface="+mn-cs"/>
              </a:rPr>
              <a:t>fda</a:t>
            </a:r>
            <a:r>
              <a:rPr kumimoji="0" lang="en-US" sz="1600" b="0" i="0" u="none" strike="noStrike" kern="1200" cap="none" spc="0" normalizeH="0" baseline="0" noProof="0" dirty="0">
                <a:ln>
                  <a:noFill/>
                </a:ln>
                <a:solidFill>
                  <a:srgbClr val="000000"/>
                </a:solidFill>
                <a:effectLst/>
                <a:uLnTx/>
                <a:uFillTx/>
                <a:latin typeface="Calibri"/>
                <a:ea typeface="MS PGothic" charset="0"/>
                <a:cs typeface="+mn-cs"/>
              </a:rPr>
              <a:t>-approves-first-its-kind-device-treat-pancreatic-cancer</a:t>
            </a:r>
          </a:p>
        </p:txBody>
      </p:sp>
    </p:spTree>
    <p:extLst>
      <p:ext uri="{BB962C8B-B14F-4D97-AF65-F5344CB8AC3E}">
        <p14:creationId xmlns:p14="http://schemas.microsoft.com/office/powerpoint/2010/main" val="1049702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698907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BC550-B519-1961-C7C9-ED74E330D9F5}"/>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473A2B4D-E43B-94BC-8B7C-9D56F387D307}"/>
              </a:ext>
            </a:extLst>
          </p:cNvPr>
          <p:cNvSpPr>
            <a:spLocks noGrp="1"/>
          </p:cNvSpPr>
          <p:nvPr>
            <p:ph idx="1"/>
          </p:nvPr>
        </p:nvSpPr>
        <p:spPr/>
        <p:txBody>
          <a:bodyPr>
            <a:normAutofit fontScale="92500" lnSpcReduction="10000"/>
          </a:bodyPr>
          <a:lstStyle/>
          <a:p>
            <a:r>
              <a:rPr lang="en-US" dirty="0"/>
              <a:t>69 year old male – retired engineer</a:t>
            </a:r>
          </a:p>
          <a:p>
            <a:r>
              <a:rPr lang="en-US" dirty="0"/>
              <a:t>Well controlled hypertension and diabetes</a:t>
            </a:r>
          </a:p>
          <a:p>
            <a:r>
              <a:rPr lang="en-US" dirty="0"/>
              <a:t>Abdominal pain (7/10), unintentional weight loss 20 lb.</a:t>
            </a:r>
          </a:p>
          <a:p>
            <a:r>
              <a:rPr lang="en-US" dirty="0"/>
              <a:t>CT scan = pancreatic head mass, 4.1 x 3.9 cm, full circumference involvement of the superior mesenteric artery and superior mesenteric vein, no distant metastases</a:t>
            </a:r>
          </a:p>
          <a:p>
            <a:r>
              <a:rPr lang="en-US" dirty="0"/>
              <a:t>Endoscopic ultrasound and biopsy = adenocarcinoma</a:t>
            </a:r>
          </a:p>
          <a:p>
            <a:r>
              <a:rPr lang="en-US" dirty="0"/>
              <a:t>Germline testing for BRCA/PALB mutations was negative</a:t>
            </a:r>
          </a:p>
          <a:p>
            <a:r>
              <a:rPr lang="en-US" dirty="0"/>
              <a:t>Tumor NGS = KRAS</a:t>
            </a:r>
            <a:r>
              <a:rPr lang="en-US" baseline="30000" dirty="0"/>
              <a:t>G12V</a:t>
            </a:r>
            <a:r>
              <a:rPr lang="en-US" dirty="0"/>
              <a:t> and SMAD4 mutations</a:t>
            </a:r>
          </a:p>
          <a:p>
            <a:r>
              <a:rPr lang="en-US" dirty="0"/>
              <a:t>CA19-9 = 865</a:t>
            </a:r>
          </a:p>
        </p:txBody>
      </p:sp>
    </p:spTree>
    <p:extLst>
      <p:ext uri="{BB962C8B-B14F-4D97-AF65-F5344CB8AC3E}">
        <p14:creationId xmlns:p14="http://schemas.microsoft.com/office/powerpoint/2010/main" val="21600509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2B423-0BE7-A665-7BE1-72CF41652BCB}"/>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0A65A362-2ADB-0516-7751-4826E0F824E0}"/>
              </a:ext>
            </a:extLst>
          </p:cNvPr>
          <p:cNvSpPr>
            <a:spLocks noGrp="1"/>
          </p:cNvSpPr>
          <p:nvPr>
            <p:ph idx="1"/>
          </p:nvPr>
        </p:nvSpPr>
        <p:spPr/>
        <p:txBody>
          <a:bodyPr>
            <a:normAutofit lnSpcReduction="10000"/>
          </a:bodyPr>
          <a:lstStyle/>
          <a:p>
            <a:r>
              <a:rPr lang="en-US" dirty="0"/>
              <a:t>Wants to stay active as long as possible! </a:t>
            </a:r>
          </a:p>
          <a:p>
            <a:r>
              <a:rPr lang="en-US" dirty="0"/>
              <a:t>Referred to palliative/supportive care</a:t>
            </a:r>
          </a:p>
          <a:p>
            <a:pPr lvl="1"/>
            <a:r>
              <a:rPr lang="en-US" dirty="0"/>
              <a:t>Experienced opioid side effects - constipation and mild drowsiness</a:t>
            </a:r>
          </a:p>
          <a:p>
            <a:r>
              <a:rPr lang="en-US" dirty="0"/>
              <a:t>Started treatment with TTF and gemcitabine and nab paclitaxel</a:t>
            </a:r>
          </a:p>
          <a:p>
            <a:pPr lvl="1"/>
            <a:r>
              <a:rPr lang="en-US" dirty="0"/>
              <a:t>Reduction in requirement of opiates</a:t>
            </a:r>
          </a:p>
          <a:p>
            <a:pPr lvl="1"/>
            <a:r>
              <a:rPr lang="en-US" dirty="0"/>
              <a:t>CT scan after 2 months showed 15% reduction</a:t>
            </a:r>
          </a:p>
          <a:p>
            <a:pPr lvl="1"/>
            <a:r>
              <a:rPr lang="en-US" dirty="0"/>
              <a:t>Mild skin irritation</a:t>
            </a:r>
          </a:p>
          <a:p>
            <a:pPr lvl="1"/>
            <a:r>
              <a:rPr lang="en-US" dirty="0"/>
              <a:t>CA19-9 trending down</a:t>
            </a:r>
          </a:p>
          <a:p>
            <a:r>
              <a:rPr lang="en-US" dirty="0"/>
              <a:t>Will continue treatment until disease progression and/or intolerable side effects </a:t>
            </a:r>
          </a:p>
          <a:p>
            <a:pPr lvl="1"/>
            <a:endParaRPr lang="en-US" dirty="0"/>
          </a:p>
          <a:p>
            <a:endParaRPr lang="en-US" dirty="0"/>
          </a:p>
        </p:txBody>
      </p:sp>
    </p:spTree>
    <p:extLst>
      <p:ext uri="{BB962C8B-B14F-4D97-AF65-F5344CB8AC3E}">
        <p14:creationId xmlns:p14="http://schemas.microsoft.com/office/powerpoint/2010/main" val="4074191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12286" y="35024"/>
            <a:ext cx="10358967" cy="1412776"/>
          </a:xfrm>
        </p:spPr>
        <p:txBody>
          <a:bodyPr anchor="ctr"/>
          <a:lstStyle/>
          <a:p>
            <a:pPr eaLnBrk="1" hangingPunct="1">
              <a:lnSpc>
                <a:spcPct val="90000"/>
              </a:lnSpc>
              <a:spcAft>
                <a:spcPts val="600"/>
              </a:spcAft>
              <a:defRPr/>
            </a:pPr>
            <a:r>
              <a:rPr lang="en-US" sz="2800" dirty="0">
                <a:solidFill>
                  <a:schemeClr val="tx1"/>
                </a:solidFill>
              </a:rPr>
              <a:t>“Recent Advances in Cancer Care — New Paradigms, </a:t>
            </a:r>
            <a:br>
              <a:rPr lang="en-US" sz="2800" dirty="0">
                <a:solidFill>
                  <a:schemeClr val="tx1"/>
                </a:solidFill>
              </a:rPr>
            </a:br>
            <a:r>
              <a:rPr lang="en-US" sz="2800" dirty="0">
                <a:solidFill>
                  <a:schemeClr val="tx1"/>
                </a:solidFill>
              </a:rPr>
              <a:t>Novel Agents and What It Means for the Oncology Nurse”</a:t>
            </a:r>
            <a:br>
              <a:rPr lang="en-US" sz="2800" dirty="0">
                <a:solidFill>
                  <a:schemeClr val="tx1"/>
                </a:solidFill>
              </a:rPr>
            </a:br>
            <a:r>
              <a:rPr lang="en-US" sz="2800" dirty="0">
                <a:solidFill>
                  <a:schemeClr val="tx1"/>
                </a:solidFill>
              </a:rPr>
              <a:t>Eighteenth Annual RTP-ONS NCPD Symposium Series</a:t>
            </a:r>
            <a:endParaRPr lang="en-US" sz="2400" b="0" dirty="0">
              <a:solidFill>
                <a:schemeClr val="tx1"/>
              </a:solidFill>
            </a:endParaRPr>
          </a:p>
        </p:txBody>
      </p:sp>
      <p:pic>
        <p:nvPicPr>
          <p:cNvPr id="3" name="Picture 2">
            <a:extLst>
              <a:ext uri="{FF2B5EF4-FFF2-40B4-BE49-F238E27FC236}">
                <a16:creationId xmlns:a16="http://schemas.microsoft.com/office/drawing/2014/main" id="{EA02DCEC-9501-6044-836E-5954A9F44F5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02182" y="1431777"/>
            <a:ext cx="6787636" cy="5212076"/>
          </a:xfrm>
          <a:prstGeom prst="rect">
            <a:avLst/>
          </a:prstGeom>
          <a:effectLst>
            <a:glow rad="190500">
              <a:schemeClr val="bg2">
                <a:alpha val="20000"/>
              </a:schemeClr>
            </a:glow>
          </a:effectLst>
        </p:spPr>
      </p:pic>
    </p:spTree>
    <p:extLst>
      <p:ext uri="{BB962C8B-B14F-4D97-AF65-F5344CB8AC3E}">
        <p14:creationId xmlns:p14="http://schemas.microsoft.com/office/powerpoint/2010/main" val="282183745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725CC-6FF1-1ADD-50F8-2592856156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0456DB-808C-0510-D2F3-530FF545E20F}"/>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0CBF9E5-1C3F-DE58-AC16-E4C1EBA8E212}"/>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Given the recent FDA approval of TTFields in combination with gemcitabine/</a:t>
            </a:r>
            <a:r>
              <a:rPr lang="en-US" sz="2800" i="1" dirty="0">
                <a:latin typeface="Arial" panose="020B0604020202020204" pitchFamily="34" charset="0"/>
                <a:cs typeface="Arial" panose="020B0604020202020204" pitchFamily="34" charset="0"/>
              </a:rPr>
              <a:t>nab</a:t>
            </a:r>
            <a:r>
              <a:rPr lang="en-US" sz="2800" dirty="0">
                <a:latin typeface="Arial" panose="020B0604020202020204" pitchFamily="34" charset="0"/>
                <a:cs typeface="Arial" panose="020B0604020202020204" pitchFamily="34" charset="0"/>
              </a:rPr>
              <a:t> paclitaxel for unresectable locally advanced PAD, to which specific patients will you offer this strategy?  </a:t>
            </a: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dirty="0">
              <a:latin typeface="Arial" panose="020B0604020202020204" pitchFamily="34" charset="0"/>
              <a:cs typeface="Arial" panose="020B0604020202020204" pitchFamily="34" charset="0"/>
            </a:endParaRPr>
          </a:p>
          <a:p>
            <a:pPr marL="98425" indent="0">
              <a:buNone/>
            </a:pPr>
            <a:endParaRPr lang="en-US" sz="2800" kern="100" dirty="0">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09615592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5759DF-698F-10A1-4708-AB7E5574DAFE}"/>
            </a:ext>
          </a:extLst>
        </p:cNvPr>
        <p:cNvGrpSpPr/>
        <p:nvPr/>
      </p:nvGrpSpPr>
      <p:grpSpPr>
        <a:xfrm>
          <a:off x="0" y="0"/>
          <a:ext cx="0" cy="0"/>
          <a:chOff x="0" y="0"/>
          <a:chExt cx="0" cy="0"/>
        </a:xfrm>
      </p:grpSpPr>
      <p:sp>
        <p:nvSpPr>
          <p:cNvPr id="8" name="Down Arrow 7">
            <a:extLst>
              <a:ext uri="{FF2B5EF4-FFF2-40B4-BE49-F238E27FC236}">
                <a16:creationId xmlns:a16="http://schemas.microsoft.com/office/drawing/2014/main" id="{52A58E46-4E9A-D596-041C-1890E0BECD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39522C81-F747-38FE-8666-CDA1557F8ACD}"/>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100" kern="1200">
                <a:solidFill>
                  <a:srgbClr val="FFFFFF"/>
                </a:solidFill>
                <a:latin typeface="+mj-lt"/>
                <a:ea typeface="+mj-ea"/>
                <a:cs typeface="+mj-cs"/>
              </a:rPr>
              <a:t>Tolerability and Other Practical Considerations with TTFields </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6E3135B9-765D-3EEC-8CDA-5C38D5014CF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4777316" y="1295313"/>
            <a:ext cx="6780700" cy="4265045"/>
          </a:xfrm>
          <a:prstGeom prst="rect">
            <a:avLst/>
          </a:prstGeom>
        </p:spPr>
      </p:pic>
      <p:sp>
        <p:nvSpPr>
          <p:cNvPr id="4" name="TextBox 3">
            <a:extLst>
              <a:ext uri="{FF2B5EF4-FFF2-40B4-BE49-F238E27FC236}">
                <a16:creationId xmlns:a16="http://schemas.microsoft.com/office/drawing/2014/main" id="{01CBC006-0856-B867-1671-231120867F26}"/>
              </a:ext>
            </a:extLst>
          </p:cNvPr>
          <p:cNvSpPr txBox="1"/>
          <p:nvPr/>
        </p:nvSpPr>
        <p:spPr>
          <a:xfrm>
            <a:off x="6240016" y="4590862"/>
            <a:ext cx="5066259" cy="1938992"/>
          </a:xfrm>
          <a:prstGeom prst="rect">
            <a:avLst/>
          </a:prstGeom>
          <a:noFill/>
        </p:spPr>
        <p:txBody>
          <a:bodyPr wrap="none" rtlCol="0">
            <a:spAutoFit/>
          </a:bodyPr>
          <a:lstStyle/>
          <a:p>
            <a:pPr lvl="0">
              <a:defRPr/>
            </a:pPr>
            <a:r>
              <a:rPr lang="en-US" sz="2400" dirty="0">
                <a:solidFill>
                  <a:schemeClr val="tx1"/>
                </a:solidFill>
                <a:latin typeface="Calibri" panose="020F0502020204030204" pitchFamily="34" charset="0"/>
                <a:ea typeface="ＭＳ Ｐゴシック" charset="0"/>
                <a:cs typeface="Calibri" panose="020F0502020204030204" pitchFamily="34" charset="0"/>
              </a:rPr>
              <a:t>Amanda K Wagner, APRN-CNP, AOCNP</a:t>
            </a:r>
          </a:p>
          <a:p>
            <a:pPr lvl="0">
              <a:defRPr/>
            </a:pPr>
            <a:r>
              <a:rPr lang="en-US" sz="2400" b="0" dirty="0">
                <a:solidFill>
                  <a:schemeClr val="tx1"/>
                </a:solidFill>
                <a:latin typeface="Calibri" panose="020F0502020204030204" pitchFamily="34" charset="0"/>
                <a:ea typeface="ＭＳ Ｐゴシック" charset="0"/>
                <a:cs typeface="Calibri" panose="020F0502020204030204" pitchFamily="34" charset="0"/>
              </a:rPr>
              <a:t>GI Malignancies</a:t>
            </a:r>
          </a:p>
          <a:p>
            <a:pPr lvl="0">
              <a:defRPr/>
            </a:pPr>
            <a:r>
              <a:rPr lang="en-US" sz="2400" b="0" dirty="0">
                <a:solidFill>
                  <a:schemeClr val="tx1"/>
                </a:solidFill>
                <a:latin typeface="Calibri" panose="020F0502020204030204" pitchFamily="34" charset="0"/>
                <a:ea typeface="ＭＳ Ｐゴシック" charset="0"/>
                <a:cs typeface="Calibri" panose="020F0502020204030204" pitchFamily="34" charset="0"/>
              </a:rPr>
              <a:t>The James Cancer Hospital</a:t>
            </a:r>
          </a:p>
          <a:p>
            <a:pPr lvl="0">
              <a:defRPr/>
            </a:pPr>
            <a:r>
              <a:rPr lang="en-US" sz="2400" b="0" dirty="0">
                <a:solidFill>
                  <a:schemeClr val="tx1"/>
                </a:solidFill>
                <a:latin typeface="Calibri" panose="020F0502020204030204" pitchFamily="34" charset="0"/>
                <a:ea typeface="ＭＳ Ｐゴシック" charset="0"/>
                <a:cs typeface="Calibri" panose="020F0502020204030204" pitchFamily="34" charset="0"/>
              </a:rPr>
              <a:t>The Ohio State University</a:t>
            </a:r>
          </a:p>
          <a:p>
            <a:pPr lvl="0">
              <a:defRPr/>
            </a:pPr>
            <a:r>
              <a:rPr lang="en-US" sz="2400" b="0" dirty="0">
                <a:solidFill>
                  <a:schemeClr val="tx1"/>
                </a:solidFill>
                <a:latin typeface="Calibri" panose="020F0502020204030204" pitchFamily="34" charset="0"/>
                <a:ea typeface="ＭＳ Ｐゴシック" charset="0"/>
                <a:cs typeface="Calibri" panose="020F0502020204030204" pitchFamily="34" charset="0"/>
              </a:rPr>
              <a:t>Columbus, Ohio</a:t>
            </a:r>
            <a:endParaRPr lang="en-US" sz="2400" dirty="0"/>
          </a:p>
        </p:txBody>
      </p:sp>
    </p:spTree>
    <p:extLst>
      <p:ext uri="{BB962C8B-B14F-4D97-AF65-F5344CB8AC3E}">
        <p14:creationId xmlns:p14="http://schemas.microsoft.com/office/powerpoint/2010/main" val="10862048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4C1E48-28BE-3291-5AF9-7E61525C1D9E}"/>
              </a:ext>
            </a:extLst>
          </p:cNvPr>
          <p:cNvSpPr>
            <a:spLocks noGrp="1"/>
          </p:cNvSpPr>
          <p:nvPr>
            <p:ph type="title" idx="4294967295"/>
          </p:nvPr>
        </p:nvSpPr>
        <p:spPr>
          <a:xfrm>
            <a:off x="612681" y="744138"/>
            <a:ext cx="7880346" cy="531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456" b="1" kern="0" dirty="0">
                <a:solidFill>
                  <a:srgbClr val="010202"/>
                </a:solidFill>
                <a:latin typeface="Georgia" panose="02040502050405020303" pitchFamily="18" charset="0"/>
                <a:ea typeface="+mn-ea"/>
                <a:cs typeface="Arial"/>
              </a:rPr>
              <a:t>TTF Device</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3F925004-07ED-670F-7196-912A253ABF0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7" name="Content Placeholder 6">
            <a:extLst>
              <a:ext uri="{FF2B5EF4-FFF2-40B4-BE49-F238E27FC236}">
                <a16:creationId xmlns:a16="http://schemas.microsoft.com/office/drawing/2014/main" id="{60E849B3-D043-878A-33A9-22BAFC733437}"/>
              </a:ext>
            </a:extLst>
          </p:cNvPr>
          <p:cNvSpPr>
            <a:spLocks noGrp="1"/>
          </p:cNvSpPr>
          <p:nvPr>
            <p:ph sz="quarter" idx="10"/>
          </p:nvPr>
        </p:nvSpPr>
        <p:spPr/>
        <p:txBody>
          <a:bodyPr>
            <a:normAutofit/>
          </a:bodyPr>
          <a:lstStyle/>
          <a:p>
            <a:r>
              <a:rPr lang="en-US" sz="2000" dirty="0"/>
              <a:t>Electric Field Generator</a:t>
            </a:r>
          </a:p>
          <a:p>
            <a:r>
              <a:rPr lang="en-US" sz="2000" dirty="0"/>
              <a:t>Transducer Arrays; total of 4 (to be replaced q3-4 days) </a:t>
            </a:r>
          </a:p>
          <a:p>
            <a:r>
              <a:rPr lang="en-US" sz="2000" dirty="0"/>
              <a:t>Portable power supply, batteries, charger</a:t>
            </a:r>
          </a:p>
        </p:txBody>
      </p:sp>
      <p:pic>
        <p:nvPicPr>
          <p:cNvPr id="8" name="Content Placeholder 6" descr="A close-up of a bag&#10;&#10;AI-generated content may be incorrect.">
            <a:extLst>
              <a:ext uri="{FF2B5EF4-FFF2-40B4-BE49-F238E27FC236}">
                <a16:creationId xmlns:a16="http://schemas.microsoft.com/office/drawing/2014/main" id="{4EF41AE9-A5DB-D92B-5936-804AC311BEFD}"/>
              </a:ext>
            </a:extLst>
          </p:cNvPr>
          <p:cNvPicPr>
            <a:picLocks noChangeAspect="1"/>
          </p:cNvPicPr>
          <p:nvPr/>
        </p:nvPicPr>
        <p:blipFill>
          <a:blip r:embed="rId4"/>
          <a:stretch>
            <a:fillRect/>
          </a:stretch>
        </p:blipFill>
        <p:spPr>
          <a:xfrm>
            <a:off x="2067769" y="2906982"/>
            <a:ext cx="4395371" cy="2930248"/>
          </a:xfrm>
          <a:prstGeom prst="rect">
            <a:avLst/>
          </a:prstGeom>
        </p:spPr>
      </p:pic>
      <p:pic>
        <p:nvPicPr>
          <p:cNvPr id="9" name="Picture 8" descr="A person measuring a person's waist&#10;&#10;AI-generated content may be incorrect.">
            <a:extLst>
              <a:ext uri="{FF2B5EF4-FFF2-40B4-BE49-F238E27FC236}">
                <a16:creationId xmlns:a16="http://schemas.microsoft.com/office/drawing/2014/main" id="{499E55B7-0EEB-A900-4D66-9F58E645AB5B}"/>
              </a:ext>
            </a:extLst>
          </p:cNvPr>
          <p:cNvPicPr>
            <a:picLocks noChangeAspect="1"/>
          </p:cNvPicPr>
          <p:nvPr/>
        </p:nvPicPr>
        <p:blipFill>
          <a:blip r:embed="rId5"/>
          <a:stretch>
            <a:fillRect/>
          </a:stretch>
        </p:blipFill>
        <p:spPr>
          <a:xfrm>
            <a:off x="7591425" y="1507167"/>
            <a:ext cx="3686175" cy="4381698"/>
          </a:xfrm>
          <a:prstGeom prst="rect">
            <a:avLst/>
          </a:prstGeom>
        </p:spPr>
      </p:pic>
      <p:sp>
        <p:nvSpPr>
          <p:cNvPr id="10" name="TextBox 9">
            <a:extLst>
              <a:ext uri="{FF2B5EF4-FFF2-40B4-BE49-F238E27FC236}">
                <a16:creationId xmlns:a16="http://schemas.microsoft.com/office/drawing/2014/main" id="{672E1547-72D8-3E63-3C3C-48C33EBB265F}"/>
              </a:ext>
            </a:extLst>
          </p:cNvPr>
          <p:cNvSpPr txBox="1"/>
          <p:nvPr/>
        </p:nvSpPr>
        <p:spPr>
          <a:xfrm>
            <a:off x="6591300" y="6262246"/>
            <a:ext cx="503872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Slide courtesy of Ashish Manne MD; images reused with permission from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Novocure</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GmbH. Actor portrayal </a:t>
            </a:r>
          </a:p>
        </p:txBody>
      </p:sp>
    </p:spTree>
    <p:extLst>
      <p:ext uri="{BB962C8B-B14F-4D97-AF65-F5344CB8AC3E}">
        <p14:creationId xmlns:p14="http://schemas.microsoft.com/office/powerpoint/2010/main" val="28995535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4C1E48-28BE-3291-5AF9-7E61525C1D9E}"/>
              </a:ext>
            </a:extLst>
          </p:cNvPr>
          <p:cNvSpPr>
            <a:spLocks noGrp="1"/>
          </p:cNvSpPr>
          <p:nvPr>
            <p:ph type="title" idx="4294967295"/>
          </p:nvPr>
        </p:nvSpPr>
        <p:spPr>
          <a:xfrm>
            <a:off x="612681" y="744138"/>
            <a:ext cx="78803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200" b="1" kern="0" dirty="0">
                <a:solidFill>
                  <a:srgbClr val="010202"/>
                </a:solidFill>
                <a:latin typeface="Georgia" panose="02040502050405020303" pitchFamily="18" charset="0"/>
                <a:ea typeface="+mn-ea"/>
                <a:cs typeface="Arial"/>
              </a:rPr>
              <a:t>TTF Device Logistical considerations</a:t>
            </a:r>
          </a:p>
        </p:txBody>
      </p:sp>
      <p:sp>
        <p:nvSpPr>
          <p:cNvPr id="3" name="Content Placeholder 2">
            <a:extLst>
              <a:ext uri="{FF2B5EF4-FFF2-40B4-BE49-F238E27FC236}">
                <a16:creationId xmlns:a16="http://schemas.microsoft.com/office/drawing/2014/main" id="{57B4D114-B3D0-29C2-E118-00E1DF070CA6}"/>
              </a:ext>
            </a:extLst>
          </p:cNvPr>
          <p:cNvSpPr>
            <a:spLocks noGrp="1"/>
          </p:cNvSpPr>
          <p:nvPr>
            <p:ph sz="quarter" idx="10"/>
          </p:nvPr>
        </p:nvSpPr>
        <p:spPr/>
        <p:txBody>
          <a:bodyPr>
            <a:normAutofit lnSpcReduction="10000"/>
          </a:bodyPr>
          <a:lstStyle/>
          <a:p>
            <a:r>
              <a:rPr lang="en-US" sz="2000" dirty="0"/>
              <a:t>Device is to be worn at least 12 hours daily</a:t>
            </a:r>
          </a:p>
          <a:p>
            <a:r>
              <a:rPr lang="en-US" sz="2000" dirty="0"/>
              <a:t>Comes with a provided bag that is designed to allow for proper air flow; do not use a different bag</a:t>
            </a:r>
          </a:p>
          <a:p>
            <a:r>
              <a:rPr lang="en-US" sz="2000" dirty="0"/>
              <a:t>If the patient is away from home for more than 1 hour, should carry an extra battery and/or power supply. Provided with 4 rechargeable batteries, device uses 1 at a time </a:t>
            </a:r>
          </a:p>
          <a:p>
            <a:r>
              <a:rPr lang="en-US" sz="2000" dirty="0"/>
              <a:t>Should have 12 extra transducer arrays at all times (available in 2 sizes to accommodate different body sizes)</a:t>
            </a:r>
          </a:p>
          <a:p>
            <a:r>
              <a:rPr lang="en-US" sz="2000" dirty="0"/>
              <a:t>Device will activate metal detectors </a:t>
            </a:r>
          </a:p>
          <a:p>
            <a:r>
              <a:rPr lang="en-US" sz="2000" dirty="0"/>
              <a:t>Arrays should not get wet (take them off completely for a shower vs wrap abdomen with a towel and sponge bathe) </a:t>
            </a:r>
          </a:p>
          <a:p>
            <a:r>
              <a:rPr lang="en-US" sz="2000" dirty="0"/>
              <a:t>Should not be used by patients with electrical implants or a known sensitivity to gels used on ECGs stickers or TENS electrodes or patients who are pregnant or plan to become pregnant</a:t>
            </a:r>
          </a:p>
          <a:p>
            <a:endParaRPr lang="en-US" dirty="0"/>
          </a:p>
          <a:p>
            <a:pPr marL="0" indent="0">
              <a:buNone/>
            </a:pPr>
            <a:endParaRPr lang="en-US" dirty="0"/>
          </a:p>
        </p:txBody>
      </p:sp>
      <p:pic>
        <p:nvPicPr>
          <p:cNvPr id="2" name="Picture 1" descr="A black background with white text and red and grey letters&#10;&#10;Description automatically generated">
            <a:extLst>
              <a:ext uri="{FF2B5EF4-FFF2-40B4-BE49-F238E27FC236}">
                <a16:creationId xmlns:a16="http://schemas.microsoft.com/office/drawing/2014/main" id="{3F925004-07ED-670F-7196-912A253ABF0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5" name="TextBox 4">
            <a:extLst>
              <a:ext uri="{FF2B5EF4-FFF2-40B4-BE49-F238E27FC236}">
                <a16:creationId xmlns:a16="http://schemas.microsoft.com/office/drawing/2014/main" id="{50778E1A-6272-2803-7292-97F378CEA56C}"/>
              </a:ext>
            </a:extLst>
          </p:cNvPr>
          <p:cNvSpPr txBox="1"/>
          <p:nvPr/>
        </p:nvSpPr>
        <p:spPr>
          <a:xfrm>
            <a:off x="4553712" y="6148499"/>
            <a:ext cx="763828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Summary of Safety and Effectiveness Data.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https://www.accessdata.fda.gov/cdrh_docs/pdf25/P250034B.pdf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Patient Information and Operation Manual.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https://www.accessdata.fda.gov/cdrh_docs/pdf25/P250034C.pdf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Physician Instructions for Use. https://www.accessdata.fda.gov/cdrh_docs/pdf25/P250034D.pdf</a:t>
            </a:r>
          </a:p>
        </p:txBody>
      </p:sp>
    </p:spTree>
    <p:extLst>
      <p:ext uri="{BB962C8B-B14F-4D97-AF65-F5344CB8AC3E}">
        <p14:creationId xmlns:p14="http://schemas.microsoft.com/office/powerpoint/2010/main" val="24033577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4C1E48-28BE-3291-5AF9-7E61525C1D9E}"/>
              </a:ext>
            </a:extLst>
          </p:cNvPr>
          <p:cNvSpPr>
            <a:spLocks noGrp="1"/>
          </p:cNvSpPr>
          <p:nvPr>
            <p:ph type="title" idx="4294967295"/>
          </p:nvPr>
        </p:nvSpPr>
        <p:spPr>
          <a:xfrm>
            <a:off x="612681" y="744138"/>
            <a:ext cx="7880346" cy="531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456" b="1" kern="0" dirty="0">
                <a:solidFill>
                  <a:srgbClr val="010202"/>
                </a:solidFill>
                <a:latin typeface="Georgia" panose="02040502050405020303" pitchFamily="18" charset="0"/>
                <a:ea typeface="+mn-ea"/>
                <a:cs typeface="Arial"/>
              </a:rPr>
              <a:t>Skin Preparation Instructions</a:t>
            </a:r>
          </a:p>
        </p:txBody>
      </p:sp>
      <p:sp>
        <p:nvSpPr>
          <p:cNvPr id="3" name="Content Placeholder 2">
            <a:extLst>
              <a:ext uri="{FF2B5EF4-FFF2-40B4-BE49-F238E27FC236}">
                <a16:creationId xmlns:a16="http://schemas.microsoft.com/office/drawing/2014/main" id="{57B4D114-B3D0-29C2-E118-00E1DF070CA6}"/>
              </a:ext>
            </a:extLst>
          </p:cNvPr>
          <p:cNvSpPr>
            <a:spLocks noGrp="1"/>
          </p:cNvSpPr>
          <p:nvPr>
            <p:ph sz="quarter" idx="10"/>
          </p:nvPr>
        </p:nvSpPr>
        <p:spPr/>
        <p:txBody>
          <a:bodyPr>
            <a:normAutofit fontScale="77500" lnSpcReduction="20000"/>
          </a:bodyPr>
          <a:lstStyle/>
          <a:p>
            <a:pPr marL="0" indent="0">
              <a:buNone/>
            </a:pPr>
            <a:r>
              <a:rPr lang="en-US" sz="2800" b="1" u="sng" dirty="0"/>
              <a:t>Array Placement</a:t>
            </a:r>
          </a:p>
          <a:p>
            <a:r>
              <a:rPr lang="en-US" sz="2800" dirty="0"/>
              <a:t>Wash hands before handling arrays/skin</a:t>
            </a:r>
          </a:p>
          <a:p>
            <a:r>
              <a:rPr lang="en-US" sz="2800" dirty="0"/>
              <a:t>Shave the abdomen using a clean electric shaver</a:t>
            </a:r>
          </a:p>
          <a:p>
            <a:r>
              <a:rPr lang="en-US" sz="2800" dirty="0"/>
              <a:t>Wash the skin with mild, fragrance-free soap and pat the skin dry</a:t>
            </a:r>
          </a:p>
          <a:p>
            <a:r>
              <a:rPr lang="en-US" sz="2800" dirty="0"/>
              <a:t>Apply topical skin products (moisturizing cream, skin barrier film, corticosteroid, antibiotic cream) and leave on for 20 min before placing arrays</a:t>
            </a:r>
          </a:p>
          <a:p>
            <a:r>
              <a:rPr lang="en-US" sz="2800" dirty="0"/>
              <a:t>Patient may need assistance with array that goes on the back</a:t>
            </a:r>
          </a:p>
          <a:p>
            <a:pPr marL="0" indent="0">
              <a:buNone/>
            </a:pPr>
            <a:r>
              <a:rPr lang="en-US" sz="2800" b="1" u="sng" dirty="0"/>
              <a:t>Array Removal</a:t>
            </a:r>
          </a:p>
          <a:p>
            <a:r>
              <a:rPr lang="en-US" sz="2800" dirty="0"/>
              <a:t>Avoid pulling or rubbing the skin</a:t>
            </a:r>
          </a:p>
          <a:p>
            <a:r>
              <a:rPr lang="en-US" sz="2800" dirty="0"/>
              <a:t>Thoroughly wet the arrays until fully saturated while showering, apply even tension and slowly pull back</a:t>
            </a:r>
          </a:p>
          <a:p>
            <a:r>
              <a:rPr lang="en-US" sz="2800" dirty="0"/>
              <a:t>Evaluate the skin for signs/symptoms of skin breakdown </a:t>
            </a:r>
          </a:p>
          <a:p>
            <a:endParaRPr lang="en-US" dirty="0"/>
          </a:p>
        </p:txBody>
      </p:sp>
      <p:pic>
        <p:nvPicPr>
          <p:cNvPr id="2" name="Picture 1" descr="A black background with white text and red and grey letters&#10;&#10;Description automatically generated">
            <a:extLst>
              <a:ext uri="{FF2B5EF4-FFF2-40B4-BE49-F238E27FC236}">
                <a16:creationId xmlns:a16="http://schemas.microsoft.com/office/drawing/2014/main" id="{3F925004-07ED-670F-7196-912A253ABF0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5" name="TextBox 4">
            <a:extLst>
              <a:ext uri="{FF2B5EF4-FFF2-40B4-BE49-F238E27FC236}">
                <a16:creationId xmlns:a16="http://schemas.microsoft.com/office/drawing/2014/main" id="{3327305E-6B13-65A2-74AE-649819E88B50}"/>
              </a:ext>
            </a:extLst>
          </p:cNvPr>
          <p:cNvSpPr txBox="1"/>
          <p:nvPr/>
        </p:nvSpPr>
        <p:spPr>
          <a:xfrm>
            <a:off x="4553712" y="6148499"/>
            <a:ext cx="763828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Summary of Safety and Effectiveness Data.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https://www.accessdata.fda.gov/cdrh_docs/pdf25/P250034B.pdf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Patient Information and Operation Manual.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https://www.accessdata.fda.gov/cdrh_docs/pdf25/P250034C.pdf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Physician Instructions for Use. https://www.accessdata.fda.gov/cdrh_docs/pdf25/P250034D.pdf</a:t>
            </a:r>
          </a:p>
        </p:txBody>
      </p:sp>
    </p:spTree>
    <p:extLst>
      <p:ext uri="{BB962C8B-B14F-4D97-AF65-F5344CB8AC3E}">
        <p14:creationId xmlns:p14="http://schemas.microsoft.com/office/powerpoint/2010/main" val="4179996679"/>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870107-21E2-B411-197D-3C979102C1FC}"/>
              </a:ext>
            </a:extLst>
          </p:cNvPr>
          <p:cNvSpPr>
            <a:spLocks noGrp="1"/>
          </p:cNvSpPr>
          <p:nvPr>
            <p:ph type="title"/>
          </p:nvPr>
        </p:nvSpPr>
        <p:spPr>
          <a:xfrm>
            <a:off x="660515" y="311732"/>
            <a:ext cx="7823656" cy="531912"/>
          </a:xfrm>
        </p:spPr>
        <p:txBody>
          <a:bodyPr>
            <a:normAutofit fontScale="90000"/>
          </a:bodyPr>
          <a:lstStyle/>
          <a:p>
            <a:r>
              <a:rPr lang="en-US" dirty="0"/>
              <a:t>TTF Dermatologic Toxicities	</a:t>
            </a:r>
          </a:p>
        </p:txBody>
      </p:sp>
      <p:sp>
        <p:nvSpPr>
          <p:cNvPr id="5" name="Content Placeholder 4">
            <a:extLst>
              <a:ext uri="{FF2B5EF4-FFF2-40B4-BE49-F238E27FC236}">
                <a16:creationId xmlns:a16="http://schemas.microsoft.com/office/drawing/2014/main" id="{43123DD9-4D4C-DCE2-09F5-DB19D103C0B8}"/>
              </a:ext>
            </a:extLst>
          </p:cNvPr>
          <p:cNvSpPr>
            <a:spLocks noGrp="1"/>
          </p:cNvSpPr>
          <p:nvPr>
            <p:ph sz="quarter" idx="16"/>
          </p:nvPr>
        </p:nvSpPr>
        <p:spPr/>
        <p:txBody>
          <a:bodyPr>
            <a:normAutofit fontScale="92500" lnSpcReduction="10000"/>
          </a:bodyPr>
          <a:lstStyle/>
          <a:p>
            <a:r>
              <a:rPr lang="en-US" dirty="0"/>
              <a:t>Management and Mitigation Strategies </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4C62DBA4-E095-B810-CE72-2892BA143FF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8" name="Content Placeholder 7">
            <a:extLst>
              <a:ext uri="{FF2B5EF4-FFF2-40B4-BE49-F238E27FC236}">
                <a16:creationId xmlns:a16="http://schemas.microsoft.com/office/drawing/2014/main" id="{ED7BAED2-AFD5-AC55-9925-16D1E26290F9}"/>
              </a:ext>
            </a:extLst>
          </p:cNvPr>
          <p:cNvSpPr>
            <a:spLocks noGrp="1"/>
          </p:cNvSpPr>
          <p:nvPr>
            <p:ph sz="quarter" idx="10"/>
          </p:nvPr>
        </p:nvSpPr>
        <p:spPr>
          <a:xfrm>
            <a:off x="596892" y="1719313"/>
            <a:ext cx="10698197" cy="4066282"/>
          </a:xfrm>
        </p:spPr>
        <p:txBody>
          <a:bodyPr>
            <a:normAutofit/>
          </a:bodyPr>
          <a:lstStyle/>
          <a:p>
            <a:pPr marL="0" indent="0">
              <a:buNone/>
            </a:pPr>
            <a:r>
              <a:rPr lang="en-US" sz="2000" dirty="0"/>
              <a:t>76% of patients experienced mild to moderate skin irritation on PANOVA-3 trial</a:t>
            </a:r>
          </a:p>
          <a:p>
            <a:pPr marL="0" indent="0">
              <a:buNone/>
            </a:pPr>
            <a:r>
              <a:rPr lang="en-US" sz="2000" dirty="0"/>
              <a:t>7% of patients on study experienced more severe skin toxicity requiring break from treatment</a:t>
            </a:r>
          </a:p>
          <a:p>
            <a:pPr marL="0" indent="0">
              <a:buNone/>
            </a:pPr>
            <a:r>
              <a:rPr lang="en-US" sz="2000" b="1" u="sng" dirty="0"/>
              <a:t>Prevention</a:t>
            </a:r>
          </a:p>
          <a:p>
            <a:r>
              <a:rPr lang="en-US" sz="2000" dirty="0"/>
              <a:t>Cleanse skin daily with lukewarm water and mild fragrance-free soap</a:t>
            </a:r>
          </a:p>
          <a:p>
            <a:r>
              <a:rPr lang="en-US" sz="2000" dirty="0"/>
              <a:t>Avoid skin products containing alcohol, fragrances</a:t>
            </a:r>
            <a:r>
              <a:rPr lang="en-US" sz="2000"/>
              <a:t>, solvents, </a:t>
            </a:r>
            <a:r>
              <a:rPr lang="en-US" sz="2000" dirty="0"/>
              <a:t>petroleum-based products</a:t>
            </a:r>
          </a:p>
          <a:p>
            <a:r>
              <a:rPr lang="en-US" sz="2000" dirty="0"/>
              <a:t>Moisturize daily with water-based lotions</a:t>
            </a:r>
          </a:p>
          <a:p>
            <a:r>
              <a:rPr lang="en-US" sz="2000" dirty="0"/>
              <a:t>Wear loose fitting clothing</a:t>
            </a:r>
          </a:p>
          <a:p>
            <a:r>
              <a:rPr lang="en-US" sz="2000" dirty="0"/>
              <a:t>Avoid sun exposure; wear SPF/sun protective clothing when outdoors</a:t>
            </a:r>
          </a:p>
          <a:p>
            <a:r>
              <a:rPr lang="en-US" sz="2000" dirty="0"/>
              <a:t>Shift arrays by ~2 cm at each array change</a:t>
            </a:r>
          </a:p>
          <a:p>
            <a:endParaRPr lang="en-US" dirty="0"/>
          </a:p>
          <a:p>
            <a:pPr marL="0" indent="0">
              <a:buNone/>
            </a:pPr>
            <a:endParaRPr lang="en-US" dirty="0"/>
          </a:p>
        </p:txBody>
      </p:sp>
      <p:sp>
        <p:nvSpPr>
          <p:cNvPr id="4" name="TextBox 3">
            <a:extLst>
              <a:ext uri="{FF2B5EF4-FFF2-40B4-BE49-F238E27FC236}">
                <a16:creationId xmlns:a16="http://schemas.microsoft.com/office/drawing/2014/main" id="{F9BE1157-A563-002D-9AC3-A5623F899DF2}"/>
              </a:ext>
            </a:extLst>
          </p:cNvPr>
          <p:cNvSpPr txBox="1"/>
          <p:nvPr/>
        </p:nvSpPr>
        <p:spPr>
          <a:xfrm>
            <a:off x="4553712" y="6148499"/>
            <a:ext cx="7638288"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Summary of Safety and Effectiveness Data.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https://www.accessdata.fda.gov/cdrh_docs/pdf25/P250034B.pdf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Patient Information and Operation Manual.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https://www.accessdata.fda.gov/cdrh_docs/pdf25/P250034C.pdf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Physician Instructions for Use. https://www.accessdata.fda.gov/cdrh_docs/pdf25/P250034D.pdf</a:t>
            </a:r>
          </a:p>
        </p:txBody>
      </p:sp>
    </p:spTree>
    <p:extLst>
      <p:ext uri="{BB962C8B-B14F-4D97-AF65-F5344CB8AC3E}">
        <p14:creationId xmlns:p14="http://schemas.microsoft.com/office/powerpoint/2010/main" val="22998231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870107-21E2-B411-197D-3C979102C1FC}"/>
              </a:ext>
            </a:extLst>
          </p:cNvPr>
          <p:cNvSpPr>
            <a:spLocks noGrp="1"/>
          </p:cNvSpPr>
          <p:nvPr>
            <p:ph type="title"/>
          </p:nvPr>
        </p:nvSpPr>
        <p:spPr>
          <a:xfrm>
            <a:off x="660515" y="311732"/>
            <a:ext cx="7823656" cy="531912"/>
          </a:xfrm>
        </p:spPr>
        <p:txBody>
          <a:bodyPr>
            <a:normAutofit fontScale="90000"/>
          </a:bodyPr>
          <a:lstStyle/>
          <a:p>
            <a:r>
              <a:rPr lang="en-US" dirty="0"/>
              <a:t>TTF Dermatologic Toxicities </a:t>
            </a:r>
          </a:p>
        </p:txBody>
      </p:sp>
      <p:sp>
        <p:nvSpPr>
          <p:cNvPr id="5" name="Content Placeholder 4">
            <a:extLst>
              <a:ext uri="{FF2B5EF4-FFF2-40B4-BE49-F238E27FC236}">
                <a16:creationId xmlns:a16="http://schemas.microsoft.com/office/drawing/2014/main" id="{43123DD9-4D4C-DCE2-09F5-DB19D103C0B8}"/>
              </a:ext>
            </a:extLst>
          </p:cNvPr>
          <p:cNvSpPr>
            <a:spLocks noGrp="1"/>
          </p:cNvSpPr>
          <p:nvPr>
            <p:ph sz="quarter" idx="16"/>
          </p:nvPr>
        </p:nvSpPr>
        <p:spPr/>
        <p:txBody>
          <a:bodyPr>
            <a:normAutofit fontScale="92500" lnSpcReduction="10000"/>
          </a:bodyPr>
          <a:lstStyle/>
          <a:p>
            <a:r>
              <a:rPr lang="en-US" dirty="0"/>
              <a:t>Management and Mitigation Strategies, cont.</a:t>
            </a:r>
          </a:p>
        </p:txBody>
      </p:sp>
      <p:sp>
        <p:nvSpPr>
          <p:cNvPr id="3" name="Content Placeholder 2">
            <a:extLst>
              <a:ext uri="{FF2B5EF4-FFF2-40B4-BE49-F238E27FC236}">
                <a16:creationId xmlns:a16="http://schemas.microsoft.com/office/drawing/2014/main" id="{83E760C0-0A84-E0EF-896E-AB4C9F1B719A}"/>
              </a:ext>
            </a:extLst>
          </p:cNvPr>
          <p:cNvSpPr>
            <a:spLocks noGrp="1"/>
          </p:cNvSpPr>
          <p:nvPr>
            <p:ph sz="quarter" idx="10"/>
          </p:nvPr>
        </p:nvSpPr>
        <p:spPr/>
        <p:txBody>
          <a:bodyPr>
            <a:normAutofit lnSpcReduction="10000"/>
          </a:bodyPr>
          <a:lstStyle/>
          <a:p>
            <a:r>
              <a:rPr lang="en-US" sz="1800" dirty="0"/>
              <a:t>Monitor patient closely for skin issues within the first 4 weeks of treatment</a:t>
            </a:r>
          </a:p>
          <a:p>
            <a:r>
              <a:rPr lang="en-US" sz="1800" dirty="0"/>
              <a:t>Consider prescribing prophylactic water or silicone based wipes, skin barrier films, and low potency topical corticosteroids </a:t>
            </a:r>
          </a:p>
          <a:p>
            <a:pPr marL="0" indent="0">
              <a:buNone/>
            </a:pPr>
            <a:r>
              <a:rPr lang="en-US" sz="1800" dirty="0"/>
              <a:t>If patient develops skin toxicity:</a:t>
            </a:r>
          </a:p>
          <a:p>
            <a:pPr marL="0" indent="0">
              <a:buNone/>
            </a:pPr>
            <a:r>
              <a:rPr lang="en-US" sz="1800" b="1" dirty="0"/>
              <a:t>Grade 1 </a:t>
            </a:r>
            <a:r>
              <a:rPr lang="en-US" sz="1800" dirty="0"/>
              <a:t>(asymptomatic or mild, no impact on ADLs) -moisturizing creams, topical corticosteroids, continue treatment</a:t>
            </a:r>
          </a:p>
          <a:p>
            <a:pPr marL="0" indent="0">
              <a:buNone/>
            </a:pPr>
            <a:r>
              <a:rPr lang="en-US" sz="1800" b="1" dirty="0"/>
              <a:t>Grade 2 </a:t>
            </a:r>
            <a:r>
              <a:rPr lang="en-US" sz="1800" dirty="0"/>
              <a:t>(symptomatic redness, localized erosions, or </a:t>
            </a:r>
            <a:r>
              <a:rPr lang="en-US" sz="1800" dirty="0" err="1"/>
              <a:t>pruritis</a:t>
            </a:r>
            <a:r>
              <a:rPr lang="en-US" sz="1800" dirty="0"/>
              <a:t> interfering with ADLs) -add moderate-potency topical steroids (triamcinolone 0.1%), consider adding topical antibiotics if secondary infection, antihistamines. Continue treatment if tolerated, consider 2-7 day treatment break</a:t>
            </a:r>
          </a:p>
          <a:p>
            <a:pPr marL="0" indent="0">
              <a:buNone/>
            </a:pPr>
            <a:r>
              <a:rPr lang="en-US" sz="1800" b="1" dirty="0"/>
              <a:t>Grade 3 </a:t>
            </a:r>
            <a:r>
              <a:rPr lang="en-US" sz="1800" dirty="0"/>
              <a:t>(skin ulceration, bleeding, widespread erosions)-add wound care, topical/systemic antibiotics based on culture, systemic corticosteroids, derm consult. Interrupt treatment, may resume once re-epithelialized and resolves to &lt;/=Grade 1</a:t>
            </a:r>
          </a:p>
          <a:p>
            <a:pPr marL="0" indent="0">
              <a:buNone/>
            </a:pPr>
            <a:r>
              <a:rPr lang="en-US" sz="1800" b="1" dirty="0"/>
              <a:t>Grade 4 </a:t>
            </a:r>
            <a:r>
              <a:rPr lang="en-US" sz="1800" dirty="0"/>
              <a:t>(full thickness ulceration, infection, necrosis)-hospitalization, permanently discontinue </a:t>
            </a:r>
          </a:p>
          <a:p>
            <a:pPr marL="0" indent="0">
              <a:buNone/>
            </a:pPr>
            <a:endParaRPr lang="en-US" dirty="0"/>
          </a:p>
        </p:txBody>
      </p:sp>
      <p:pic>
        <p:nvPicPr>
          <p:cNvPr id="2" name="Picture 1" descr="A black background with white text and red and grey letters&#10;&#10;Description automatically generated">
            <a:extLst>
              <a:ext uri="{FF2B5EF4-FFF2-40B4-BE49-F238E27FC236}">
                <a16:creationId xmlns:a16="http://schemas.microsoft.com/office/drawing/2014/main" id="{4C62DBA4-E095-B810-CE72-2892BA143FF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7" name="TextBox 6">
            <a:extLst>
              <a:ext uri="{FF2B5EF4-FFF2-40B4-BE49-F238E27FC236}">
                <a16:creationId xmlns:a16="http://schemas.microsoft.com/office/drawing/2014/main" id="{7855134B-E12E-6245-563C-2D206F1BFF79}"/>
              </a:ext>
            </a:extLst>
          </p:cNvPr>
          <p:cNvSpPr txBox="1"/>
          <p:nvPr/>
        </p:nvSpPr>
        <p:spPr>
          <a:xfrm>
            <a:off x="4480560" y="6093635"/>
            <a:ext cx="772058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Anadkat et al.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Frontiers of Oncology.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2023; Summary of Safety and Effectiveness Data.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4"/>
              </a:rPr>
              <a:t>https://www.accessdata.fda.gov/cdrh_docs/pdf25/P250034B.pdf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Patient Information and Operation Manual.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hlinkClick r:id="rId5"/>
              </a:rPr>
              <a:t>https://www.accessdata.fda.gov/cdrh_docs/pdf25/P250034C.pdf</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Physician Instructions for Use. https://www.accessdata.fda.gov/cdrh_docs/pdf25/P250034D.pdf</a:t>
            </a:r>
          </a:p>
        </p:txBody>
      </p:sp>
    </p:spTree>
    <p:extLst>
      <p:ext uri="{BB962C8B-B14F-4D97-AF65-F5344CB8AC3E}">
        <p14:creationId xmlns:p14="http://schemas.microsoft.com/office/powerpoint/2010/main" val="30234007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3F1C1-1F79-E2D9-0D46-6FC0670AE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EB4F16-D7BD-4E3D-173B-781CE8D7E30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5201437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C4C1E48-28BE-3291-5AF9-7E61525C1D9E}"/>
              </a:ext>
            </a:extLst>
          </p:cNvPr>
          <p:cNvSpPr>
            <a:spLocks noGrp="1"/>
          </p:cNvSpPr>
          <p:nvPr>
            <p:ph type="title" idx="4294967295"/>
          </p:nvPr>
        </p:nvSpPr>
        <p:spPr>
          <a:xfrm>
            <a:off x="612681" y="744138"/>
            <a:ext cx="7880346" cy="531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456" b="1" kern="0" dirty="0">
                <a:solidFill>
                  <a:srgbClr val="010202"/>
                </a:solidFill>
                <a:latin typeface="Georgia" panose="02040502050405020303" pitchFamily="18" charset="0"/>
                <a:ea typeface="+mn-ea"/>
                <a:cs typeface="Arial"/>
              </a:rPr>
              <a:t>Case Study </a:t>
            </a:r>
          </a:p>
        </p:txBody>
      </p:sp>
      <p:sp>
        <p:nvSpPr>
          <p:cNvPr id="3" name="Content Placeholder 2">
            <a:extLst>
              <a:ext uri="{FF2B5EF4-FFF2-40B4-BE49-F238E27FC236}">
                <a16:creationId xmlns:a16="http://schemas.microsoft.com/office/drawing/2014/main" id="{57B4D114-B3D0-29C2-E118-00E1DF070CA6}"/>
              </a:ext>
            </a:extLst>
          </p:cNvPr>
          <p:cNvSpPr>
            <a:spLocks noGrp="1"/>
          </p:cNvSpPr>
          <p:nvPr>
            <p:ph sz="quarter" idx="10"/>
          </p:nvPr>
        </p:nvSpPr>
        <p:spPr>
          <a:xfrm>
            <a:off x="596892" y="1719312"/>
            <a:ext cx="11200367" cy="4394549"/>
          </a:xfrm>
        </p:spPr>
        <p:txBody>
          <a:bodyPr>
            <a:noAutofit/>
          </a:bodyPr>
          <a:lstStyle/>
          <a:p>
            <a:pPr>
              <a:spcBef>
                <a:spcPts val="800"/>
              </a:spcBef>
            </a:pPr>
            <a:r>
              <a:rPr lang="en-US" sz="1800" dirty="0"/>
              <a:t>59 </a:t>
            </a:r>
            <a:r>
              <a:rPr lang="en-US" sz="1800" dirty="0" err="1"/>
              <a:t>yo</a:t>
            </a:r>
            <a:r>
              <a:rPr lang="en-US" sz="1800" dirty="0"/>
              <a:t> male presented with abdominal pain, n/v. found to have acute cholecystitis and incidental finding of a pancreatic head mass (</a:t>
            </a:r>
            <a:r>
              <a:rPr lang="en-US" sz="1800" dirty="0" err="1"/>
              <a:t>resectable</a:t>
            </a:r>
            <a:r>
              <a:rPr lang="en-US" sz="1800" dirty="0"/>
              <a:t>). Medical management attempted for treatment of cholecystitis, but ultimately required surgery. Upfront chemo recommended before surgery for pancreatic cancer once recovered</a:t>
            </a:r>
          </a:p>
          <a:p>
            <a:pPr>
              <a:spcBef>
                <a:spcPts val="800"/>
              </a:spcBef>
            </a:pPr>
            <a:r>
              <a:rPr lang="en-US" sz="1800" dirty="0"/>
              <a:t>Enrolled on a clinical trial using gem/nab-paclitaxel with TTF device</a:t>
            </a:r>
          </a:p>
          <a:p>
            <a:pPr>
              <a:spcBef>
                <a:spcPts val="800"/>
              </a:spcBef>
            </a:pPr>
            <a:r>
              <a:rPr lang="en-US" sz="1800" dirty="0"/>
              <a:t>C1D15 skipped d/t neutropenia; required dose reduction with C2</a:t>
            </a:r>
          </a:p>
          <a:p>
            <a:pPr>
              <a:spcBef>
                <a:spcPts val="800"/>
              </a:spcBef>
            </a:pPr>
            <a:r>
              <a:rPr lang="en-US" sz="1800" dirty="0"/>
              <a:t>C2D15 developed thrombocytopenia, required 2</a:t>
            </a:r>
            <a:r>
              <a:rPr lang="en-US" sz="1800" baseline="30000" dirty="0"/>
              <a:t>nd</a:t>
            </a:r>
            <a:r>
              <a:rPr lang="en-US" sz="1800" dirty="0"/>
              <a:t> dose reduction</a:t>
            </a:r>
          </a:p>
          <a:p>
            <a:pPr>
              <a:spcBef>
                <a:spcPts val="800"/>
              </a:spcBef>
            </a:pPr>
            <a:r>
              <a:rPr lang="en-US" sz="1800" dirty="0"/>
              <a:t>Developed mild skin reaction to TTF device which improved with barrier wipes and hydrocortisone cream</a:t>
            </a:r>
          </a:p>
          <a:p>
            <a:pPr>
              <a:spcBef>
                <a:spcPts val="800"/>
              </a:spcBef>
            </a:pPr>
            <a:r>
              <a:rPr lang="en-US" sz="1800" dirty="0"/>
              <a:t>Developed significant fatigue despite dose reductions and ultimately chose to stop treatment on trial after 3 months.</a:t>
            </a:r>
          </a:p>
          <a:p>
            <a:pPr>
              <a:spcBef>
                <a:spcPts val="800"/>
              </a:spcBef>
            </a:pPr>
            <a:r>
              <a:rPr lang="en-US" sz="1800" dirty="0"/>
              <a:t>Received bi-weekly Gem/nab-paclitaxel with prior dose reductions for another 2 months, followed by </a:t>
            </a:r>
            <a:r>
              <a:rPr lang="en-US" sz="1800" dirty="0" err="1"/>
              <a:t>chemoRT</a:t>
            </a:r>
            <a:r>
              <a:rPr lang="en-US" sz="1800" dirty="0"/>
              <a:t> and then surgical resection. R0 resection</a:t>
            </a:r>
          </a:p>
          <a:p>
            <a:pPr>
              <a:spcBef>
                <a:spcPts val="800"/>
              </a:spcBef>
            </a:pPr>
            <a:r>
              <a:rPr lang="en-US" sz="1800" dirty="0"/>
              <a:t>Now on surveillance  </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3F925004-07ED-670F-7196-912A253ABF0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Tree>
    <p:extLst>
      <p:ext uri="{BB962C8B-B14F-4D97-AF65-F5344CB8AC3E}">
        <p14:creationId xmlns:p14="http://schemas.microsoft.com/office/powerpoint/2010/main" val="88422490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96AB4-1B51-5139-AADF-155F8738A21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B02F5E24-2742-6E34-97D0-22A91476A84B}"/>
              </a:ext>
            </a:extLst>
          </p:cNvPr>
          <p:cNvSpPr>
            <a:spLocks noGrp="1" noChangeArrowheads="1"/>
          </p:cNvSpPr>
          <p:nvPr>
            <p:ph type="title"/>
          </p:nvPr>
        </p:nvSpPr>
        <p:spPr>
          <a:xfrm>
            <a:off x="0" y="1885960"/>
            <a:ext cx="12192000" cy="822960"/>
          </a:xfrm>
        </p:spPr>
        <p:txBody>
          <a:bodyPr wrap="square" anchor="ctr">
            <a:noAutofit/>
          </a:bodyPr>
          <a:lstStyle/>
          <a:p>
            <a:pPr>
              <a:lnSpc>
                <a:spcPts val="3200"/>
              </a:lnSpc>
              <a:spcBef>
                <a:spcPts val="1800"/>
              </a:spcBef>
            </a:pPr>
            <a:r>
              <a:rPr lang="en-US" sz="3200" dirty="0"/>
              <a:t>Targeting the PI3K/AKT/mTOR Pathway in HR-Positive </a:t>
            </a:r>
            <a:br>
              <a:rPr lang="en-US" sz="3200" dirty="0"/>
            </a:br>
            <a:r>
              <a:rPr lang="en-US" sz="3200" dirty="0"/>
              <a:t>Metastatic Breast Cancer</a:t>
            </a:r>
          </a:p>
        </p:txBody>
      </p:sp>
      <p:sp>
        <p:nvSpPr>
          <p:cNvPr id="12" name="Text Box 3">
            <a:extLst>
              <a:ext uri="{FF2B5EF4-FFF2-40B4-BE49-F238E27FC236}">
                <a16:creationId xmlns:a16="http://schemas.microsoft.com/office/drawing/2014/main" id="{E6753D50-DCA4-6785-686C-FFDA56DF28AA}"/>
              </a:ext>
            </a:extLst>
          </p:cNvPr>
          <p:cNvSpPr txBox="1">
            <a:spLocks noChangeArrowheads="1"/>
          </p:cNvSpPr>
          <p:nvPr/>
        </p:nvSpPr>
        <p:spPr bwMode="auto">
          <a:xfrm>
            <a:off x="2945650" y="5868350"/>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Seth Wander, MD, PhD</a:t>
            </a:r>
          </a:p>
        </p:txBody>
      </p:sp>
      <p:sp>
        <p:nvSpPr>
          <p:cNvPr id="7" name="Text Box 6">
            <a:extLst>
              <a:ext uri="{FF2B5EF4-FFF2-40B4-BE49-F238E27FC236}">
                <a16:creationId xmlns:a16="http://schemas.microsoft.com/office/drawing/2014/main" id="{52CE94A7-73FE-F6A1-66A1-A69F53EADA6E}"/>
              </a:ext>
            </a:extLst>
          </p:cNvPr>
          <p:cNvSpPr txBox="1">
            <a:spLocks noChangeArrowheads="1"/>
          </p:cNvSpPr>
          <p:nvPr/>
        </p:nvSpPr>
        <p:spPr bwMode="auto">
          <a:xfrm>
            <a:off x="0" y="4523750"/>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Reva Basho, MD</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Kelly Fischer, MSN, FNP-BC</a:t>
            </a:r>
          </a:p>
          <a:p>
            <a:pPr marL="0" marR="0" lvl="0" indent="0" algn="ctr" defTabSz="914400" rtl="0" eaLnBrk="0" fontAlgn="base" latinLnBrk="0" hangingPunct="0">
              <a:lnSpc>
                <a:spcPts val="296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rPr>
              <a:t>Melissa Rikal, FNP-BC, AOCNP</a:t>
            </a:r>
          </a:p>
        </p:txBody>
      </p:sp>
      <p:sp>
        <p:nvSpPr>
          <p:cNvPr id="8" name="Text Box 7">
            <a:extLst>
              <a:ext uri="{FF2B5EF4-FFF2-40B4-BE49-F238E27FC236}">
                <a16:creationId xmlns:a16="http://schemas.microsoft.com/office/drawing/2014/main" id="{4001A1EB-8094-892A-E595-3033E8B185B5}"/>
              </a:ext>
            </a:extLst>
          </p:cNvPr>
          <p:cNvSpPr txBox="1">
            <a:spLocks noChangeArrowheads="1"/>
          </p:cNvSpPr>
          <p:nvPr/>
        </p:nvSpPr>
        <p:spPr bwMode="auto">
          <a:xfrm>
            <a:off x="4647392" y="392413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8553A513-0F97-5B71-EE6B-1F7A48D41687}"/>
              </a:ext>
            </a:extLst>
          </p:cNvPr>
          <p:cNvSpPr txBox="1"/>
          <p:nvPr/>
        </p:nvSpPr>
        <p:spPr>
          <a:xfrm>
            <a:off x="-4572" y="1196752"/>
            <a:ext cx="12196571" cy="484748"/>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Complimentary NCPD Symposium Series Held During the 51</a:t>
            </a:r>
            <a:r>
              <a:rPr kumimoji="0" lang="en-US" sz="2500" b="0" i="1" u="none" strike="noStrike" kern="1200" cap="none" spc="0" normalizeH="0" baseline="3000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st</a:t>
            </a:r>
            <a:r>
              <a:rPr kumimoji="0" lang="en-US" sz="25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E180256C-CD92-5C41-9DF1-58A69855B8E4}"/>
              </a:ext>
            </a:extLst>
          </p:cNvPr>
          <p:cNvSpPr txBox="1"/>
          <p:nvPr/>
        </p:nvSpPr>
        <p:spPr>
          <a:xfrm>
            <a:off x="0" y="187775"/>
            <a:ext cx="12192000" cy="1118255"/>
          </a:xfrm>
          <a:prstGeom prst="rect">
            <a:avLst/>
          </a:prstGeom>
          <a:noFill/>
        </p:spPr>
        <p:txBody>
          <a:bodyPr wrap="square" anchor="ctr">
            <a:spAutoFit/>
          </a:bodyPr>
          <a:lstStyle/>
          <a:p>
            <a:pPr marL="0" marR="0" lvl="0" indent="0" algn="ctr" defTabSz="455613" rtl="0" eaLnBrk="1" fontAlgn="base" latinLnBrk="0" hangingPunct="1">
              <a:lnSpc>
                <a:spcPts val="4040"/>
              </a:lnSpc>
              <a:spcBef>
                <a:spcPct val="0"/>
              </a:spcBef>
              <a:spcAft>
                <a:spcPct val="0"/>
              </a:spcAft>
              <a:buClrTx/>
              <a:buSzTx/>
              <a:buFontTx/>
              <a:buNone/>
              <a:tabLst/>
              <a:defRPr/>
            </a:pP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Recent Advances in Cancer Care — New Paradigms, </a:t>
            </a:r>
            <a:b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Novel Agents and What It Means for the Oncology Nurse</a:t>
            </a:r>
          </a:p>
        </p:txBody>
      </p:sp>
      <p:sp>
        <p:nvSpPr>
          <p:cNvPr id="3" name="Rectangle 4">
            <a:extLst>
              <a:ext uri="{FF2B5EF4-FFF2-40B4-BE49-F238E27FC236}">
                <a16:creationId xmlns:a16="http://schemas.microsoft.com/office/drawing/2014/main" id="{B90951D7-51BA-6FBD-298C-0C9B87A29CAA}"/>
              </a:ext>
            </a:extLst>
          </p:cNvPr>
          <p:cNvSpPr txBox="1">
            <a:spLocks noChangeArrowheads="1"/>
          </p:cNvSpPr>
          <p:nvPr/>
        </p:nvSpPr>
        <p:spPr bwMode="auto">
          <a:xfrm>
            <a:off x="119336" y="2853993"/>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900"/>
              </a:lnSpc>
              <a:spcBef>
                <a:spcPts val="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Friday, May 15, 2026</a:t>
            </a:r>
          </a:p>
          <a:p>
            <a:pPr marL="0" marR="0" lvl="0" indent="0" algn="ctr" defTabSz="412750" rtl="0" eaLnBrk="0" fontAlgn="base" latinLnBrk="0" hangingPunct="0">
              <a:lnSpc>
                <a:spcPts val="3900"/>
              </a:lnSpc>
              <a:spcBef>
                <a:spcPts val="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12:15 PM – 1:45 PM</a:t>
            </a:r>
          </a:p>
        </p:txBody>
      </p:sp>
    </p:spTree>
    <p:custDataLst>
      <p:tags r:id="rId1"/>
    </p:custDataLst>
    <p:extLst>
      <p:ext uri="{BB962C8B-B14F-4D97-AF65-F5344CB8AC3E}">
        <p14:creationId xmlns:p14="http://schemas.microsoft.com/office/powerpoint/2010/main" val="1258236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F4585-14C5-3C69-E4D8-A11EB5ECB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8D5388-81AC-3715-1E27-7AFD9A8DB962}"/>
              </a:ext>
            </a:extLst>
          </p:cNvPr>
          <p:cNvSpPr>
            <a:spLocks noGrp="1"/>
          </p:cNvSpPr>
          <p:nvPr>
            <p:ph type="title"/>
          </p:nvPr>
        </p:nvSpPr>
        <p:spPr>
          <a:xfrm>
            <a:off x="916516" y="1188487"/>
            <a:ext cx="10358967" cy="747135"/>
          </a:xfrm>
        </p:spPr>
        <p:txBody>
          <a:bodyPr/>
          <a:lstStyle/>
          <a:p>
            <a:r>
              <a:rPr lang="en-US" i="1" dirty="0">
                <a:solidFill>
                  <a:schemeClr val="tx1"/>
                </a:solidFill>
              </a:rPr>
              <a:t>New Agents, Therapies and Regimens </a:t>
            </a:r>
          </a:p>
        </p:txBody>
      </p:sp>
      <p:sp>
        <p:nvSpPr>
          <p:cNvPr id="3" name="TextBox 2">
            <a:extLst>
              <a:ext uri="{FF2B5EF4-FFF2-40B4-BE49-F238E27FC236}">
                <a16:creationId xmlns:a16="http://schemas.microsoft.com/office/drawing/2014/main" id="{F7A65550-C6F9-87EF-04B5-372E5668A992}"/>
              </a:ext>
            </a:extLst>
          </p:cNvPr>
          <p:cNvSpPr txBox="1"/>
          <p:nvPr/>
        </p:nvSpPr>
        <p:spPr>
          <a:xfrm>
            <a:off x="1836832" y="1927923"/>
            <a:ext cx="8093381" cy="3898503"/>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When should it be used, for whom and why? </a:t>
            </a:r>
          </a:p>
          <a:p>
            <a:pPr marL="342900" marR="0" lvl="0" indent="-34290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How to prevent and manage side effects: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dose holds and reductions</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Kaplan Meier curves — </a:t>
            </a:r>
            <a:b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b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HR and absolute benefit</a:t>
            </a: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457200" marR="0" lvl="1" indent="0" algn="l" defTabSz="914400" rtl="0" eaLnBrk="1" fontAlgn="auto" latinLnBrk="0" hangingPunct="1">
              <a:lnSpc>
                <a:spcPct val="100000"/>
              </a:lnSpc>
              <a:spcBef>
                <a:spcPts val="40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a:ea typeface="MS PGothic" charset="0"/>
              <a:cs typeface="+mn-cs"/>
            </a:endParaRPr>
          </a:p>
          <a:p>
            <a:pPr marL="800100" marR="0" lvl="1" indent="-34290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a:ea typeface="MS PGothic" charset="0"/>
                <a:cs typeface="+mn-cs"/>
              </a:rPr>
              <a:t>Waterfall plots</a:t>
            </a:r>
          </a:p>
        </p:txBody>
      </p:sp>
      <p:sp>
        <p:nvSpPr>
          <p:cNvPr id="5" name="Title 1">
            <a:extLst>
              <a:ext uri="{FF2B5EF4-FFF2-40B4-BE49-F238E27FC236}">
                <a16:creationId xmlns:a16="http://schemas.microsoft.com/office/drawing/2014/main" id="{4AB726B5-7A00-1B4D-6746-C0430C5439F0}"/>
              </a:ext>
            </a:extLst>
          </p:cNvPr>
          <p:cNvSpPr txBox="1">
            <a:spLocks/>
          </p:cNvSpPr>
          <p:nvPr/>
        </p:nvSpPr>
        <p:spPr bwMode="auto">
          <a:xfrm>
            <a:off x="916516" y="-45404"/>
            <a:ext cx="10358967" cy="1639468"/>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Recent Advances in Cancer Care — New Paradigms, </a:t>
            </a:r>
            <a:b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000000"/>
                </a:solidFill>
                <a:effectLst/>
                <a:uLnTx/>
                <a:uFillTx/>
                <a:latin typeface="Calibri"/>
                <a:ea typeface="MS PGothic" pitchFamily="34" charset="-128"/>
                <a:cs typeface="Calibri"/>
              </a:rPr>
              <a:t>Novel Agents and What It Means for the Oncology Nurse</a:t>
            </a:r>
            <a:endParaRPr kumimoji="0" lang="en-US" sz="3000" b="1" i="0" u="none" strike="sngStrike" kern="0" cap="none" spc="0" normalizeH="0" baseline="0" noProof="0" dirty="0">
              <a:ln>
                <a:noFill/>
              </a:ln>
              <a:solidFill>
                <a:srgbClr val="000000"/>
              </a:solidFill>
              <a:effectLst/>
              <a:uLnTx/>
              <a:uFillTx/>
              <a:latin typeface="Calibri"/>
              <a:ea typeface="MS PGothic" pitchFamily="34" charset="-128"/>
              <a:cs typeface="Calibri"/>
            </a:endParaRPr>
          </a:p>
        </p:txBody>
      </p:sp>
      <p:pic>
        <p:nvPicPr>
          <p:cNvPr id="6" name="Picture 5" descr="A graph of cancer patients&#10;&#10;AI-generated content may be incorrect.">
            <a:extLst>
              <a:ext uri="{FF2B5EF4-FFF2-40B4-BE49-F238E27FC236}">
                <a16:creationId xmlns:a16="http://schemas.microsoft.com/office/drawing/2014/main" id="{39F5A6C2-B614-EF8F-7610-7883F7B470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483" y="3553362"/>
            <a:ext cx="1916615" cy="1178540"/>
          </a:xfrm>
          <a:prstGeom prst="rect">
            <a:avLst/>
          </a:prstGeom>
        </p:spPr>
      </p:pic>
      <p:pic>
        <p:nvPicPr>
          <p:cNvPr id="7" name="Picture 6" descr="A graph of a patient's recovery&#10;&#10;AI-generated content may be incorrect.">
            <a:extLst>
              <a:ext uri="{FF2B5EF4-FFF2-40B4-BE49-F238E27FC236}">
                <a16:creationId xmlns:a16="http://schemas.microsoft.com/office/drawing/2014/main" id="{609C4A3A-1861-9229-0463-72B3F0A437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783" y="5010787"/>
            <a:ext cx="1901300" cy="1241136"/>
          </a:xfrm>
          <a:prstGeom prst="rect">
            <a:avLst/>
          </a:prstGeom>
        </p:spPr>
      </p:pic>
    </p:spTree>
    <p:extLst>
      <p:ext uri="{BB962C8B-B14F-4D97-AF65-F5344CB8AC3E}">
        <p14:creationId xmlns:p14="http://schemas.microsoft.com/office/powerpoint/2010/main" val="3194785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609600" y="2636912"/>
            <a:ext cx="10972800" cy="1143000"/>
          </a:xfrm>
        </p:spPr>
        <p:txBody>
          <a:bodyPr/>
          <a:lstStyle/>
          <a:p>
            <a:r>
              <a:rPr lang="en-US" i="1" dirty="0"/>
              <a:t>Thank you for joining us! Please take a moment to complete the survey currently up on Zoom. Your feedback is very important to us. The survey will remain open up to 5 minutes after the meeting ends.</a:t>
            </a:r>
            <a:br>
              <a:rPr lang="en-US" i="1" dirty="0"/>
            </a:br>
            <a:r>
              <a:rPr lang="en-US" i="1" dirty="0"/>
              <a:t> </a:t>
            </a:r>
            <a:br>
              <a:rPr lang="en-US" i="1" dirty="0"/>
            </a:br>
            <a:r>
              <a:rPr lang="en-US" i="1" dirty="0">
                <a:solidFill>
                  <a:srgbClr val="002060"/>
                </a:solidFill>
              </a:rPr>
              <a:t>To Claim NCPD Credit</a:t>
            </a:r>
            <a:br>
              <a:rPr lang="en-US" i="1" dirty="0"/>
            </a:br>
            <a:r>
              <a:rPr lang="en-US" i="1" dirty="0"/>
              <a:t>In-person attendees: Please refer to the program syllabus</a:t>
            </a:r>
            <a:br>
              <a:rPr lang="en-US" i="1" dirty="0"/>
            </a:br>
            <a:r>
              <a:rPr lang="en-US" i="1" dirty="0"/>
              <a:t>for the NCPD credit link or QR code.</a:t>
            </a:r>
            <a:br>
              <a:rPr lang="en-US" i="1" dirty="0"/>
            </a:br>
            <a:br>
              <a:rPr lang="en-US" i="1" dirty="0"/>
            </a:br>
            <a:r>
              <a:rPr lang="en-US" i="1" dirty="0"/>
              <a:t>Virtual attendees: The NCPD credit link is posted in the chat room.</a:t>
            </a:r>
            <a:br>
              <a:rPr lang="en-US" i="1" dirty="0"/>
            </a:br>
            <a:br>
              <a:rPr lang="en-US" i="1" dirty="0"/>
            </a:br>
            <a:r>
              <a:rPr lang="en-US" i="1" dirty="0"/>
              <a:t>NCPD/ONCC credit information will be emailed </a:t>
            </a:r>
            <a:br>
              <a:rPr lang="en-US" i="1" dirty="0"/>
            </a:br>
            <a:r>
              <a:rPr lang="en-US" i="1" dirty="0"/>
              <a:t>to each participant within 1 to 2 business days.</a:t>
            </a:r>
          </a:p>
        </p:txBody>
      </p:sp>
    </p:spTree>
    <p:extLst>
      <p:ext uri="{BB962C8B-B14F-4D97-AF65-F5344CB8AC3E}">
        <p14:creationId xmlns:p14="http://schemas.microsoft.com/office/powerpoint/2010/main" val="23213318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340B-54AF-D87A-D993-36D714AFD2B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DB395F2-AA10-6830-D2DD-007382705A4F}"/>
              </a:ext>
            </a:extLst>
          </p:cNvPr>
          <p:cNvSpPr>
            <a:spLocks noGrp="1" noChangeArrowheads="1"/>
          </p:cNvSpPr>
          <p:nvPr>
            <p:ph type="title"/>
          </p:nvPr>
        </p:nvSpPr>
        <p:spPr>
          <a:xfrm>
            <a:off x="0" y="1669936"/>
            <a:ext cx="12192000" cy="822960"/>
          </a:xfrm>
        </p:spPr>
        <p:txBody>
          <a:bodyPr wrap="square" anchor="ctr">
            <a:noAutofit/>
          </a:bodyPr>
          <a:lstStyle/>
          <a:p>
            <a:pPr>
              <a:lnSpc>
                <a:spcPts val="3900"/>
              </a:lnSpc>
              <a:spcBef>
                <a:spcPts val="2400"/>
              </a:spcBef>
            </a:pPr>
            <a:r>
              <a:rPr lang="en-US" sz="4000" dirty="0"/>
              <a:t>Pancreatic Cancer</a:t>
            </a:r>
          </a:p>
        </p:txBody>
      </p:sp>
      <p:sp>
        <p:nvSpPr>
          <p:cNvPr id="12" name="Text Box 3">
            <a:extLst>
              <a:ext uri="{FF2B5EF4-FFF2-40B4-BE49-F238E27FC236}">
                <a16:creationId xmlns:a16="http://schemas.microsoft.com/office/drawing/2014/main" id="{8B4DB22C-EC41-150C-B5A3-973FAF3A02CF}"/>
              </a:ext>
            </a:extLst>
          </p:cNvPr>
          <p:cNvSpPr txBox="1">
            <a:spLocks noChangeArrowheads="1"/>
          </p:cNvSpPr>
          <p:nvPr/>
        </p:nvSpPr>
        <p:spPr bwMode="auto">
          <a:xfrm>
            <a:off x="2945650" y="5445224"/>
            <a:ext cx="63007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4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lvl="0" algn="ctr" defTabSz="914400" eaLnBrk="0" hangingPunct="0">
              <a:lnSpc>
                <a:spcPts val="3440"/>
              </a:lnSpc>
              <a:spcAft>
                <a:spcPts val="0"/>
              </a:spcAft>
              <a:buClr>
                <a:srgbClr val="000000"/>
              </a:buClr>
              <a:buSzPct val="80000"/>
              <a:defRPr/>
            </a:pPr>
            <a:r>
              <a:rPr lang="en-US" altLang="x-none" sz="3200" dirty="0">
                <a:solidFill>
                  <a:srgbClr val="002060"/>
                </a:solidFill>
                <a:latin typeface="Calibri" panose="020F0502020204030204" pitchFamily="34" charset="0"/>
                <a:cs typeface="Calibri" panose="020F0502020204030204" pitchFamily="34" charset="0"/>
              </a:rPr>
              <a:t>Eileen M O’Reilly, MD</a:t>
            </a:r>
          </a:p>
        </p:txBody>
      </p:sp>
      <p:sp>
        <p:nvSpPr>
          <p:cNvPr id="7" name="Text Box 6">
            <a:extLst>
              <a:ext uri="{FF2B5EF4-FFF2-40B4-BE49-F238E27FC236}">
                <a16:creationId xmlns:a16="http://schemas.microsoft.com/office/drawing/2014/main" id="{CA703628-4C55-275D-4628-057A868CA823}"/>
              </a:ext>
            </a:extLst>
          </p:cNvPr>
          <p:cNvSpPr txBox="1">
            <a:spLocks noChangeArrowheads="1"/>
          </p:cNvSpPr>
          <p:nvPr/>
        </p:nvSpPr>
        <p:spPr bwMode="auto">
          <a:xfrm>
            <a:off x="0" y="4100624"/>
            <a:ext cx="121920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Caroline Kuhlman, MSN, APRN-BC</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Philip A Philip, MD, PhD</a:t>
            </a:r>
          </a:p>
          <a:p>
            <a:pPr lvl="0" algn="ctr" defTabSz="914400" eaLnBrk="0" hangingPunct="0">
              <a:lnSpc>
                <a:spcPts val="2960"/>
              </a:lnSpc>
              <a:defRPr/>
            </a:pPr>
            <a:r>
              <a:rPr lang="en-US" sz="3200" dirty="0">
                <a:solidFill>
                  <a:srgbClr val="02225C"/>
                </a:solidFill>
                <a:latin typeface="Calibri" panose="020F0502020204030204" pitchFamily="34" charset="0"/>
                <a:cs typeface="Calibri" panose="020F0502020204030204" pitchFamily="34" charset="0"/>
              </a:rPr>
              <a:t>Amanda K Wagner, APRN-CNP, AOCNP</a:t>
            </a:r>
          </a:p>
        </p:txBody>
      </p:sp>
      <p:sp>
        <p:nvSpPr>
          <p:cNvPr id="8" name="Text Box 7">
            <a:extLst>
              <a:ext uri="{FF2B5EF4-FFF2-40B4-BE49-F238E27FC236}">
                <a16:creationId xmlns:a16="http://schemas.microsoft.com/office/drawing/2014/main" id="{4F2FFBB2-59E2-5ED7-7337-4D4C2FAFE7FA}"/>
              </a:ext>
            </a:extLst>
          </p:cNvPr>
          <p:cNvSpPr txBox="1">
            <a:spLocks noChangeArrowheads="1"/>
          </p:cNvSpPr>
          <p:nvPr/>
        </p:nvSpPr>
        <p:spPr bwMode="auto">
          <a:xfrm>
            <a:off x="4647392" y="3501008"/>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9" name="TextBox 8">
            <a:extLst>
              <a:ext uri="{FF2B5EF4-FFF2-40B4-BE49-F238E27FC236}">
                <a16:creationId xmlns:a16="http://schemas.microsoft.com/office/drawing/2014/main" id="{D43AE092-72F3-3E85-5048-3633BA02FB92}"/>
              </a:ext>
            </a:extLst>
          </p:cNvPr>
          <p:cNvSpPr txBox="1"/>
          <p:nvPr/>
        </p:nvSpPr>
        <p:spPr>
          <a:xfrm>
            <a:off x="-4572" y="1196752"/>
            <a:ext cx="12196571" cy="484748"/>
          </a:xfrm>
          <a:prstGeom prst="rect">
            <a:avLst/>
          </a:prstGeom>
          <a:noFill/>
        </p:spPr>
        <p:txBody>
          <a:bodyPr wrap="square">
            <a:spAutoFit/>
          </a:bodyPr>
          <a:lstStyle/>
          <a:p>
            <a:pPr lvl="0" algn="ctr">
              <a:lnSpc>
                <a:spcPts val="3200"/>
              </a:lnSpc>
              <a:defRPr/>
            </a:pPr>
            <a:r>
              <a:rPr lang="en-US" sz="2500" b="0" i="1" dirty="0">
                <a:solidFill>
                  <a:srgbClr val="015593"/>
                </a:solidFill>
                <a:latin typeface="Calibri" panose="020F0502020204030204" pitchFamily="34" charset="0"/>
                <a:cs typeface="Calibri" panose="020F0502020204030204" pitchFamily="34" charset="0"/>
              </a:rPr>
              <a:t>A Complimentary NCPD Symposium Series Held During the 51</a:t>
            </a:r>
            <a:r>
              <a:rPr lang="en-US" sz="2500" b="0" i="1" baseline="30000" dirty="0">
                <a:solidFill>
                  <a:srgbClr val="015593"/>
                </a:solidFill>
                <a:latin typeface="Calibri" panose="020F0502020204030204" pitchFamily="34" charset="0"/>
                <a:cs typeface="Calibri" panose="020F0502020204030204" pitchFamily="34" charset="0"/>
              </a:rPr>
              <a:t>st</a:t>
            </a:r>
            <a:r>
              <a:rPr lang="en-US" sz="2500" b="0" i="1" dirty="0">
                <a:solidFill>
                  <a:srgbClr val="015593"/>
                </a:solidFill>
                <a:latin typeface="Calibri" panose="020F0502020204030204" pitchFamily="34" charset="0"/>
                <a:cs typeface="Calibri" panose="020F0502020204030204" pitchFamily="34" charset="0"/>
              </a:rPr>
              <a:t> Annual ONS Congress</a:t>
            </a:r>
          </a:p>
        </p:txBody>
      </p:sp>
      <p:sp>
        <p:nvSpPr>
          <p:cNvPr id="13" name="TextBox 12">
            <a:extLst>
              <a:ext uri="{FF2B5EF4-FFF2-40B4-BE49-F238E27FC236}">
                <a16:creationId xmlns:a16="http://schemas.microsoft.com/office/drawing/2014/main" id="{422EFAD6-C73B-3E19-5514-4A6942F678D4}"/>
              </a:ext>
            </a:extLst>
          </p:cNvPr>
          <p:cNvSpPr txBox="1"/>
          <p:nvPr/>
        </p:nvSpPr>
        <p:spPr>
          <a:xfrm>
            <a:off x="0" y="187775"/>
            <a:ext cx="12192000" cy="1118255"/>
          </a:xfrm>
          <a:prstGeom prst="rect">
            <a:avLst/>
          </a:prstGeom>
          <a:noFill/>
        </p:spPr>
        <p:txBody>
          <a:bodyPr wrap="square" anchor="ctr">
            <a:spAutoFit/>
          </a:bodyPr>
          <a:lstStyle/>
          <a:p>
            <a:pPr algn="ctr">
              <a:lnSpc>
                <a:spcPts val="4040"/>
              </a:lnSpc>
              <a:defRPr/>
            </a:pPr>
            <a:r>
              <a:rPr lang="en-US" sz="3500" dirty="0">
                <a:solidFill>
                  <a:srgbClr val="3333CC"/>
                </a:solidFill>
                <a:latin typeface="Calibri" panose="020F0502020204030204" pitchFamily="34" charset="0"/>
                <a:cs typeface="Calibri" panose="020F0502020204030204" pitchFamily="34" charset="0"/>
              </a:rPr>
              <a:t>Recent Advances in Cancer Care — New Paradigms, </a:t>
            </a:r>
            <a:br>
              <a:rPr lang="en-US" sz="3500" dirty="0">
                <a:solidFill>
                  <a:srgbClr val="3333CC"/>
                </a:solidFill>
                <a:latin typeface="Calibri" panose="020F0502020204030204" pitchFamily="34" charset="0"/>
                <a:cs typeface="Calibri" panose="020F0502020204030204" pitchFamily="34" charset="0"/>
              </a:rPr>
            </a:br>
            <a:r>
              <a:rPr lang="en-US" sz="3500" dirty="0">
                <a:solidFill>
                  <a:srgbClr val="3333CC"/>
                </a:solidFill>
                <a:latin typeface="Calibri" panose="020F0502020204030204" pitchFamily="34" charset="0"/>
                <a:cs typeface="Calibri" panose="020F0502020204030204" pitchFamily="34" charset="0"/>
              </a:rPr>
              <a:t>Novel Agents and What It Means for the Oncology Nurse</a:t>
            </a:r>
            <a:endParaRPr kumimoji="0" lang="en-US" sz="35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3" name="Rectangle 4">
            <a:extLst>
              <a:ext uri="{FF2B5EF4-FFF2-40B4-BE49-F238E27FC236}">
                <a16:creationId xmlns:a16="http://schemas.microsoft.com/office/drawing/2014/main" id="{C5A23493-2B1F-4B2D-3EE1-77C76831D18D}"/>
              </a:ext>
            </a:extLst>
          </p:cNvPr>
          <p:cNvSpPr txBox="1">
            <a:spLocks noChangeArrowheads="1"/>
          </p:cNvSpPr>
          <p:nvPr/>
        </p:nvSpPr>
        <p:spPr bwMode="auto">
          <a:xfrm>
            <a:off x="119336" y="2430867"/>
            <a:ext cx="12192000" cy="1044352"/>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Friday, May 15, 2026</a:t>
            </a:r>
          </a:p>
          <a:p>
            <a:pPr>
              <a:lnSpc>
                <a:spcPts val="3900"/>
              </a:lnSpc>
              <a:spcBef>
                <a:spcPts val="0"/>
              </a:spcBef>
            </a:pPr>
            <a:r>
              <a:rPr lang="en-US" sz="3200" dirty="0">
                <a:solidFill>
                  <a:srgbClr val="002060"/>
                </a:solidFill>
                <a:latin typeface="Calibri" panose="020F0502020204030204" pitchFamily="34" charset="0"/>
                <a:cs typeface="Calibri" panose="020F0502020204030204" pitchFamily="34" charset="0"/>
              </a:rPr>
              <a:t>6:00 AM – 7:30 AM</a:t>
            </a:r>
          </a:p>
        </p:txBody>
      </p:sp>
    </p:spTree>
    <p:custDataLst>
      <p:tags r:id="rId1"/>
    </p:custDataLst>
    <p:extLst>
      <p:ext uri="{BB962C8B-B14F-4D97-AF65-F5344CB8AC3E}">
        <p14:creationId xmlns:p14="http://schemas.microsoft.com/office/powerpoint/2010/main" val="31300650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and Prognosis of Pancreatic Adenocarcinoma (PAD) </a:t>
            </a:r>
          </a:p>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Up-Front Treatment for Metastatic PAD </a:t>
            </a:r>
          </a:p>
          <a:p>
            <a:pPr marL="0" indent="0">
              <a:spcBef>
                <a:spcPts val="1800"/>
              </a:spcBef>
              <a:spcAft>
                <a:spcPts val="0"/>
              </a:spcAft>
              <a:buNone/>
            </a:pPr>
            <a:r>
              <a:rPr lang="en-US" sz="2500" dirty="0">
                <a:solidFill>
                  <a:srgbClr val="0432FF"/>
                </a:solidFill>
              </a:rPr>
              <a:t>Module 2: </a:t>
            </a:r>
            <a:r>
              <a:rPr lang="en-US" sz="2500" dirty="0">
                <a:solidFill>
                  <a:schemeClr val="tx1"/>
                </a:solidFill>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Strategies Targeting RAS Mutations in Advanced PAD </a:t>
            </a:r>
          </a:p>
          <a:p>
            <a:pPr marL="0" indent="0">
              <a:spcBef>
                <a:spcPts val="1800"/>
              </a:spcBef>
              <a:spcAft>
                <a:spcPts val="0"/>
              </a:spcAft>
              <a:buNone/>
            </a:pPr>
            <a:r>
              <a:rPr lang="en-US" sz="2500" dirty="0">
                <a:solidFill>
                  <a:srgbClr val="0432FF"/>
                </a:solidFill>
              </a:rPr>
              <a:t>Module 4: </a:t>
            </a:r>
            <a:r>
              <a:rPr lang="en-US" sz="2500" dirty="0">
                <a:solidFill>
                  <a:schemeClr val="tx1"/>
                </a:solidFill>
              </a:rPr>
              <a:t>Utility of Tumor Treating Fields in PAD Management</a:t>
            </a:r>
          </a:p>
        </p:txBody>
      </p:sp>
    </p:spTree>
    <p:extLst>
      <p:ext uri="{BB962C8B-B14F-4D97-AF65-F5344CB8AC3E}">
        <p14:creationId xmlns:p14="http://schemas.microsoft.com/office/powerpoint/2010/main" val="2152345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BFA44-03EB-3A7B-1302-FCF59373FC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0488B53-1170-E721-B719-ACFC29F93132}"/>
              </a:ext>
            </a:extLst>
          </p:cNvPr>
          <p:cNvSpPr/>
          <p:nvPr/>
        </p:nvSpPr>
        <p:spPr bwMode="auto">
          <a:xfrm>
            <a:off x="758948" y="1124744"/>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EFCDB62-43A0-EB70-A26F-135D64FD12CE}"/>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2A2DEE1E-F8D9-9905-1DB3-810B5C23620D}"/>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chemeClr val="bg1"/>
                </a:solidFill>
              </a:rPr>
              <a:t>Introduction: Clinical Presentation and Prognosis of Pancreatic Adenocarcinoma (PAD) </a:t>
            </a:r>
          </a:p>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Up-Front Treatment for Metastatic PAD </a:t>
            </a:r>
          </a:p>
          <a:p>
            <a:pPr marL="0" indent="0">
              <a:spcBef>
                <a:spcPts val="1800"/>
              </a:spcBef>
              <a:spcAft>
                <a:spcPts val="0"/>
              </a:spcAft>
              <a:buNone/>
            </a:pPr>
            <a:r>
              <a:rPr lang="en-US" sz="2500" dirty="0">
                <a:solidFill>
                  <a:srgbClr val="0432FF"/>
                </a:solidFill>
              </a:rPr>
              <a:t>Module 2: </a:t>
            </a:r>
            <a:r>
              <a:rPr lang="en-US" sz="2500" dirty="0">
                <a:solidFill>
                  <a:schemeClr val="tx1"/>
                </a:solidFill>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Strategies Targeting RAS Mutations in Advanced PAD </a:t>
            </a:r>
          </a:p>
          <a:p>
            <a:pPr marL="0" indent="0">
              <a:spcBef>
                <a:spcPts val="1800"/>
              </a:spcBef>
              <a:spcAft>
                <a:spcPts val="0"/>
              </a:spcAft>
              <a:buNone/>
            </a:pPr>
            <a:r>
              <a:rPr lang="en-US" sz="2500" dirty="0">
                <a:solidFill>
                  <a:srgbClr val="0432FF"/>
                </a:solidFill>
              </a:rPr>
              <a:t>Module 4: </a:t>
            </a:r>
            <a:r>
              <a:rPr lang="en-US" sz="2500" dirty="0">
                <a:solidFill>
                  <a:schemeClr val="tx1"/>
                </a:solidFill>
              </a:rPr>
              <a:t>Utility of Tumor Treating Fields in PAD Management</a:t>
            </a:r>
          </a:p>
        </p:txBody>
      </p:sp>
    </p:spTree>
    <p:extLst>
      <p:ext uri="{BB962C8B-B14F-4D97-AF65-F5344CB8AC3E}">
        <p14:creationId xmlns:p14="http://schemas.microsoft.com/office/powerpoint/2010/main" val="388099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E0F99-867F-B20A-E2A9-EB45D4EA5B13}"/>
            </a:ext>
          </a:extLst>
        </p:cNvPr>
        <p:cNvGrpSpPr/>
        <p:nvPr/>
      </p:nvGrpSpPr>
      <p:grpSpPr>
        <a:xfrm>
          <a:off x="0" y="0"/>
          <a:ext cx="0" cy="0"/>
          <a:chOff x="0" y="0"/>
          <a:chExt cx="0" cy="0"/>
        </a:xfrm>
      </p:grpSpPr>
      <p:sp>
        <p:nvSpPr>
          <p:cNvPr id="286" name="Importance of Palliative Care in Advanced PDAC">
            <a:extLst>
              <a:ext uri="{FF2B5EF4-FFF2-40B4-BE49-F238E27FC236}">
                <a16:creationId xmlns:a16="http://schemas.microsoft.com/office/drawing/2014/main" id="{A20FA50F-3E20-5BF3-B294-345C60D9EF4F}"/>
              </a:ext>
            </a:extLst>
          </p:cNvPr>
          <p:cNvSpPr txBox="1">
            <a:spLocks noGrp="1"/>
          </p:cNvSpPr>
          <p:nvPr>
            <p:ph type="ctrTitle"/>
          </p:nvPr>
        </p:nvSpPr>
        <p:spPr>
          <a:prstGeom prst="rect">
            <a:avLst/>
          </a:prstGeom>
        </p:spPr>
        <p:txBody>
          <a:bodyPr>
            <a:normAutofit fontScale="90000"/>
          </a:bodyPr>
          <a:lstStyle>
            <a:lvl1pPr defTabSz="1014374">
              <a:defRPr sz="6551"/>
            </a:lvl1pPr>
          </a:lstStyle>
          <a:p>
            <a:r>
              <a:rPr lang="en-US" dirty="0"/>
              <a:t>Clinical Presentation and Prognosis of Pancreatic Cancer</a:t>
            </a:r>
            <a:endParaRPr dirty="0"/>
          </a:p>
        </p:txBody>
      </p:sp>
      <p:sp>
        <p:nvSpPr>
          <p:cNvPr id="287" name="Caroline Kuhlman, MSN, APRN-BC">
            <a:extLst>
              <a:ext uri="{FF2B5EF4-FFF2-40B4-BE49-F238E27FC236}">
                <a16:creationId xmlns:a16="http://schemas.microsoft.com/office/drawing/2014/main" id="{F6556DC1-AD0D-9529-F650-2D91BE74DA9A}"/>
              </a:ext>
            </a:extLst>
          </p:cNvPr>
          <p:cNvSpPr txBox="1">
            <a:spLocks noGrp="1"/>
          </p:cNvSpPr>
          <p:nvPr>
            <p:ph type="subTitle" sz="quarter" idx="1"/>
          </p:nvPr>
        </p:nvSpPr>
        <p:spPr>
          <a:prstGeom prst="rect">
            <a:avLst/>
          </a:prstGeom>
        </p:spPr>
        <p:txBody>
          <a:bodyPr>
            <a:noAutofit/>
          </a:bodyPr>
          <a:lstStyle/>
          <a:p>
            <a:pPr marL="0" indent="0">
              <a:buNone/>
            </a:pPr>
            <a:r>
              <a:rPr sz="2000" dirty="0"/>
              <a:t>Caroline Kuhlman, MSN, APRN-BC</a:t>
            </a:r>
            <a:endParaRPr lang="en-US" sz="2000" dirty="0"/>
          </a:p>
          <a:p>
            <a:pPr marL="0" indent="0">
              <a:buNone/>
            </a:pPr>
            <a:r>
              <a:rPr lang="en-US" sz="2000" dirty="0"/>
              <a:t>Tucker Gosnell Center for Gastrointestinal Cancer</a:t>
            </a:r>
          </a:p>
          <a:p>
            <a:pPr marL="0" indent="0">
              <a:buNone/>
            </a:pPr>
            <a:r>
              <a:rPr lang="en-US" sz="2000" dirty="0"/>
              <a:t>Mass General Brigham Cancer Institute</a:t>
            </a:r>
            <a:endParaRPr sz="2000" dirty="0"/>
          </a:p>
        </p:txBody>
      </p:sp>
      <p:sp>
        <p:nvSpPr>
          <p:cNvPr id="288" name="Text Placeholder 3">
            <a:extLst>
              <a:ext uri="{FF2B5EF4-FFF2-40B4-BE49-F238E27FC236}">
                <a16:creationId xmlns:a16="http://schemas.microsoft.com/office/drawing/2014/main" id="{52B8EF36-B3D9-7000-DC20-093F2689A4B5}"/>
              </a:ext>
            </a:extLst>
          </p:cNvPr>
          <p:cNvSpPr>
            <a:spLocks noGrp="1"/>
          </p:cNvSpPr>
          <p:nvPr>
            <p:ph type="body" idx="21"/>
          </p:nvPr>
        </p:nvSpPr>
        <p:spPr>
          <a:prstGeom prst="rect">
            <a:avLst/>
          </a:prstGeom>
        </p:spPr>
        <p:txBody>
          <a:bodyPr>
            <a:noAutofit/>
          </a:bodyPr>
          <a:lstStyle/>
          <a:p>
            <a:pPr marL="0" indent="0">
              <a:buNone/>
            </a:pPr>
            <a:r>
              <a:rPr lang="en-US" sz="1200" dirty="0"/>
              <a:t>May, 2026</a:t>
            </a:r>
            <a:endParaRPr sz="1200" dirty="0"/>
          </a:p>
        </p:txBody>
      </p:sp>
    </p:spTree>
    <p:extLst>
      <p:ext uri="{BB962C8B-B14F-4D97-AF65-F5344CB8AC3E}">
        <p14:creationId xmlns:p14="http://schemas.microsoft.com/office/powerpoint/2010/main" val="233251699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79936F0-5528-E1ED-F1A8-70A6D1753A9F}"/>
              </a:ext>
            </a:extLst>
          </p:cNvPr>
          <p:cNvSpPr>
            <a:spLocks noGrp="1"/>
          </p:cNvSpPr>
          <p:nvPr>
            <p:ph type="title"/>
          </p:nvPr>
        </p:nvSpPr>
        <p:spPr>
          <a:xfrm>
            <a:off x="838200" y="365125"/>
            <a:ext cx="10515600" cy="1325563"/>
          </a:xfrm>
        </p:spPr>
        <p:txBody>
          <a:bodyPr>
            <a:normAutofit/>
          </a:bodyPr>
          <a:lstStyle/>
          <a:p>
            <a:r>
              <a:rPr lang="en-US" sz="4200" b="1"/>
              <a:t>5-Year Relative Survival by SEER Summary Stage (U.S.)</a:t>
            </a:r>
            <a:endParaRPr lang="en-US" sz="4200"/>
          </a:p>
        </p:txBody>
      </p:sp>
      <p:sp>
        <p:nvSpPr>
          <p:cNvPr id="1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1">
            <a:extLst>
              <a:ext uri="{FF2B5EF4-FFF2-40B4-BE49-F238E27FC236}">
                <a16:creationId xmlns:a16="http://schemas.microsoft.com/office/drawing/2014/main" id="{5138657A-7C41-1FDC-071F-D6066B2A7BFC}"/>
              </a:ext>
            </a:extLst>
          </p:cNvPr>
          <p:cNvSpPr>
            <a:spLocks noChangeArrowheads="1"/>
          </p:cNvSpPr>
          <p:nvPr/>
        </p:nvSpPr>
        <p:spPr bwMode="auto">
          <a:xfrm>
            <a:off x="-2548906" y="-323165"/>
            <a:ext cx="147409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ts val="600"/>
              </a:spcAft>
              <a:buClrTx/>
              <a:buSzTx/>
              <a:buFontTx/>
              <a:buNone/>
              <a:tabLst/>
              <a:defRPr/>
            </a:pPr>
            <a:br>
              <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ECA384C7-FD66-A76D-7326-1C0BB55CBB50}"/>
              </a:ext>
            </a:extLst>
          </p:cNvPr>
          <p:cNvPicPr>
            <a:picLocks noChangeAspect="1"/>
          </p:cNvPicPr>
          <p:nvPr/>
        </p:nvPicPr>
        <p:blipFill>
          <a:blip r:embed="rId3"/>
          <a:stretch>
            <a:fillRect/>
          </a:stretch>
        </p:blipFill>
        <p:spPr>
          <a:xfrm>
            <a:off x="838200" y="6311900"/>
            <a:ext cx="342321" cy="493579"/>
          </a:xfrm>
          <a:prstGeom prst="rect">
            <a:avLst/>
          </a:prstGeom>
        </p:spPr>
      </p:pic>
      <p:graphicFrame>
        <p:nvGraphicFramePr>
          <p:cNvPr id="4" name="Content Placeholder 3">
            <a:extLst>
              <a:ext uri="{FF2B5EF4-FFF2-40B4-BE49-F238E27FC236}">
                <a16:creationId xmlns:a16="http://schemas.microsoft.com/office/drawing/2014/main" id="{3869F444-FBE9-E8A1-F5DD-BE3CB601CC72}"/>
              </a:ext>
            </a:extLst>
          </p:cNvPr>
          <p:cNvGraphicFramePr>
            <a:graphicFrameLocks noGrp="1"/>
          </p:cNvGraphicFramePr>
          <p:nvPr>
            <p:ph idx="1"/>
          </p:nvPr>
        </p:nvGraphicFramePr>
        <p:xfrm>
          <a:off x="842182" y="2228087"/>
          <a:ext cx="10507637" cy="3948878"/>
        </p:xfrm>
        <a:graphic>
          <a:graphicData uri="http://schemas.openxmlformats.org/drawingml/2006/table">
            <a:tbl>
              <a:tblPr firstRow="1" bandRow="1"/>
              <a:tblGrid>
                <a:gridCol w="3824030">
                  <a:extLst>
                    <a:ext uri="{9D8B030D-6E8A-4147-A177-3AD203B41FA5}">
                      <a16:colId xmlns:a16="http://schemas.microsoft.com/office/drawing/2014/main" val="2340635448"/>
                    </a:ext>
                  </a:extLst>
                </a:gridCol>
                <a:gridCol w="2912470">
                  <a:extLst>
                    <a:ext uri="{9D8B030D-6E8A-4147-A177-3AD203B41FA5}">
                      <a16:colId xmlns:a16="http://schemas.microsoft.com/office/drawing/2014/main" val="1470637984"/>
                    </a:ext>
                  </a:extLst>
                </a:gridCol>
                <a:gridCol w="3771137">
                  <a:extLst>
                    <a:ext uri="{9D8B030D-6E8A-4147-A177-3AD203B41FA5}">
                      <a16:colId xmlns:a16="http://schemas.microsoft.com/office/drawing/2014/main" val="137586201"/>
                    </a:ext>
                  </a:extLst>
                </a:gridCol>
              </a:tblGrid>
              <a:tr h="620072">
                <a:tc>
                  <a:txBody>
                    <a:bodyPr/>
                    <a:lstStyle/>
                    <a:p>
                      <a:pPr fontAlgn="b">
                        <a:buNone/>
                      </a:pPr>
                      <a:r>
                        <a:rPr lang="en-US" sz="2400" b="1">
                          <a:effectLst/>
                        </a:rPr>
                        <a:t>Stage at Diagnosis</a:t>
                      </a:r>
                    </a:p>
                  </a:txBody>
                  <a:tcPr marL="152978" marR="152978" marT="101985" marB="101985" anchor="b">
                    <a:lnL w="12700" cap="flat" cmpd="sng" algn="ctr">
                      <a:solidFill>
                        <a:srgbClr val="607BB5"/>
                      </a:solidFill>
                      <a:prstDash val="solid"/>
                      <a:round/>
                      <a:headEnd type="none" w="med" len="med"/>
                      <a:tailEnd type="none" w="med" len="med"/>
                    </a:lnL>
                    <a:lnR w="12700" cap="flat" cmpd="sng" algn="ctr">
                      <a:solidFill>
                        <a:srgbClr val="A07DB5"/>
                      </a:solidFill>
                      <a:prstDash val="solid"/>
                      <a:round/>
                      <a:headEnd type="none" w="med" len="med"/>
                      <a:tailEnd type="none" w="med" len="med"/>
                    </a:lnR>
                    <a:lnT w="12700" cap="flat" cmpd="sng" algn="ctr">
                      <a:solidFill>
                        <a:srgbClr val="607BB5"/>
                      </a:solidFill>
                      <a:prstDash val="solid"/>
                      <a:round/>
                      <a:headEnd type="none" w="med" len="med"/>
                      <a:tailEnd type="none" w="med" len="med"/>
                    </a:lnT>
                    <a:lnB w="12700" cap="flat" cmpd="sng" algn="ctr">
                      <a:solidFill>
                        <a:srgbClr val="F07EB5"/>
                      </a:solidFill>
                      <a:prstDash val="solid"/>
                      <a:round/>
                      <a:headEnd type="none" w="med" len="med"/>
                      <a:tailEnd type="none" w="med" len="med"/>
                    </a:lnB>
                    <a:solidFill>
                      <a:srgbClr val="F5F5F5"/>
                    </a:solidFill>
                  </a:tcPr>
                </a:tc>
                <a:tc>
                  <a:txBody>
                    <a:bodyPr/>
                    <a:lstStyle/>
                    <a:p>
                      <a:pPr fontAlgn="b">
                        <a:buNone/>
                      </a:pPr>
                      <a:r>
                        <a:rPr lang="en-US" sz="2400" b="1">
                          <a:effectLst/>
                        </a:rPr>
                        <a:t>% of Cases</a:t>
                      </a:r>
                    </a:p>
                  </a:txBody>
                  <a:tcPr marL="152978" marR="152978" marT="101985" marB="101985" anchor="b">
                    <a:lnL w="12700" cap="flat" cmpd="sng" algn="ctr">
                      <a:solidFill>
                        <a:srgbClr val="A07DB5"/>
                      </a:solidFill>
                      <a:prstDash val="solid"/>
                      <a:round/>
                      <a:headEnd type="none" w="med" len="med"/>
                      <a:tailEnd type="none" w="med" len="med"/>
                    </a:lnL>
                    <a:lnR w="12700" cap="flat" cmpd="sng" algn="ctr">
                      <a:solidFill>
                        <a:srgbClr val="D086B5"/>
                      </a:solidFill>
                      <a:prstDash val="solid"/>
                      <a:round/>
                      <a:headEnd type="none" w="med" len="med"/>
                      <a:tailEnd type="none" w="med" len="med"/>
                    </a:lnR>
                    <a:lnT w="12700" cap="flat" cmpd="sng" algn="ctr">
                      <a:solidFill>
                        <a:srgbClr val="A07DB5"/>
                      </a:solidFill>
                      <a:prstDash val="solid"/>
                      <a:round/>
                      <a:headEnd type="none" w="med" len="med"/>
                      <a:tailEnd type="none" w="med" len="med"/>
                    </a:lnT>
                    <a:lnB w="12700" cap="flat" cmpd="sng" algn="ctr">
                      <a:solidFill>
                        <a:srgbClr val="F07EB5"/>
                      </a:solidFill>
                      <a:prstDash val="solid"/>
                      <a:round/>
                      <a:headEnd type="none" w="med" len="med"/>
                      <a:tailEnd type="none" w="med" len="med"/>
                    </a:lnB>
                    <a:solidFill>
                      <a:srgbClr val="F5F5F5"/>
                    </a:solidFill>
                  </a:tcPr>
                </a:tc>
                <a:tc>
                  <a:txBody>
                    <a:bodyPr/>
                    <a:lstStyle/>
                    <a:p>
                      <a:pPr fontAlgn="b">
                        <a:buNone/>
                      </a:pPr>
                      <a:r>
                        <a:rPr lang="en-US" sz="2400" b="1">
                          <a:effectLst/>
                        </a:rPr>
                        <a:t>5-Year Survival</a:t>
                      </a:r>
                    </a:p>
                  </a:txBody>
                  <a:tcPr marL="152978" marR="152978" marT="101985" marB="101985" anchor="b">
                    <a:lnL w="12700" cap="flat" cmpd="sng" algn="ctr">
                      <a:solidFill>
                        <a:srgbClr val="D086B5"/>
                      </a:solidFill>
                      <a:prstDash val="solid"/>
                      <a:round/>
                      <a:headEnd type="none" w="med" len="med"/>
                      <a:tailEnd type="none" w="med" len="med"/>
                    </a:lnL>
                    <a:lnR w="12700" cap="flat" cmpd="sng" algn="ctr">
                      <a:solidFill>
                        <a:srgbClr val="D086B5"/>
                      </a:solidFill>
                      <a:prstDash val="solid"/>
                      <a:round/>
                      <a:headEnd type="none" w="med" len="med"/>
                      <a:tailEnd type="none" w="med" len="med"/>
                    </a:lnR>
                    <a:lnT w="12700" cap="flat" cmpd="sng" algn="ctr">
                      <a:solidFill>
                        <a:srgbClr val="D086B5"/>
                      </a:solidFill>
                      <a:prstDash val="solid"/>
                      <a:round/>
                      <a:headEnd type="none" w="med" len="med"/>
                      <a:tailEnd type="none" w="med" len="med"/>
                    </a:lnT>
                    <a:lnB w="12700" cap="flat" cmpd="sng" algn="ctr">
                      <a:solidFill>
                        <a:srgbClr val="F07EB5"/>
                      </a:solidFill>
                      <a:prstDash val="solid"/>
                      <a:round/>
                      <a:headEnd type="none" w="med" len="med"/>
                      <a:tailEnd type="none" w="med" len="med"/>
                    </a:lnB>
                    <a:solidFill>
                      <a:srgbClr val="F5F5F5"/>
                    </a:solidFill>
                  </a:tcPr>
                </a:tc>
                <a:extLst>
                  <a:ext uri="{0D108BD9-81ED-4DB2-BD59-A6C34878D82A}">
                    <a16:rowId xmlns:a16="http://schemas.microsoft.com/office/drawing/2014/main" val="3141658138"/>
                  </a:ext>
                </a:extLst>
              </a:tr>
              <a:tr h="987219">
                <a:tc>
                  <a:txBody>
                    <a:bodyPr/>
                    <a:lstStyle/>
                    <a:p>
                      <a:pPr fontAlgn="t">
                        <a:buNone/>
                      </a:pPr>
                      <a:r>
                        <a:rPr lang="en-US" sz="2400">
                          <a:effectLst/>
                        </a:rPr>
                        <a:t>Localized (confined to pancreas)</a:t>
                      </a:r>
                    </a:p>
                  </a:txBody>
                  <a:tcPr marL="152978" marR="152978" marT="101985" marB="101985">
                    <a:lnL w="12700" cap="flat" cmpd="sng" algn="ctr">
                      <a:solidFill>
                        <a:srgbClr val="F07EB5"/>
                      </a:solidFill>
                      <a:prstDash val="solid"/>
                      <a:round/>
                      <a:headEnd type="none" w="med" len="med"/>
                      <a:tailEnd type="none" w="med" len="med"/>
                    </a:lnL>
                    <a:lnR w="12700" cap="flat" cmpd="sng" algn="ctr">
                      <a:solidFill>
                        <a:srgbClr val="F07EB5"/>
                      </a:solidFill>
                      <a:prstDash val="solid"/>
                      <a:round/>
                      <a:headEnd type="none" w="med" len="med"/>
                      <a:tailEnd type="none" w="med" len="med"/>
                    </a:lnR>
                    <a:lnT w="12700" cap="flat" cmpd="sng" algn="ctr">
                      <a:solidFill>
                        <a:srgbClr val="F07EB5"/>
                      </a:solidFill>
                      <a:prstDash val="solid"/>
                      <a:round/>
                      <a:headEnd type="none" w="med" len="med"/>
                      <a:tailEnd type="none" w="med" len="med"/>
                    </a:lnT>
                    <a:lnB w="12700" cap="flat" cmpd="sng" algn="ctr">
                      <a:solidFill>
                        <a:srgbClr val="808EB5"/>
                      </a:solidFill>
                      <a:prstDash val="solid"/>
                      <a:round/>
                      <a:headEnd type="none" w="med" len="med"/>
                      <a:tailEnd type="none" w="med" len="med"/>
                    </a:lnB>
                    <a:noFill/>
                  </a:tcPr>
                </a:tc>
                <a:tc>
                  <a:txBody>
                    <a:bodyPr/>
                    <a:lstStyle/>
                    <a:p>
                      <a:pPr fontAlgn="t">
                        <a:buNone/>
                      </a:pPr>
                      <a:r>
                        <a:rPr lang="en-US" sz="2400">
                          <a:effectLst/>
                        </a:rPr>
                        <a:t>~14%</a:t>
                      </a:r>
                    </a:p>
                  </a:txBody>
                  <a:tcPr marL="152978" marR="152978" marT="101985" marB="101985">
                    <a:lnL w="12700" cap="flat" cmpd="sng" algn="ctr">
                      <a:solidFill>
                        <a:srgbClr val="F07EB5"/>
                      </a:solidFill>
                      <a:prstDash val="solid"/>
                      <a:round/>
                      <a:headEnd type="none" w="med" len="med"/>
                      <a:tailEnd type="none" w="med" len="med"/>
                    </a:lnL>
                    <a:lnR w="12700" cap="flat" cmpd="sng" algn="ctr">
                      <a:solidFill>
                        <a:srgbClr val="F07EB5"/>
                      </a:solidFill>
                      <a:prstDash val="solid"/>
                      <a:round/>
                      <a:headEnd type="none" w="med" len="med"/>
                      <a:tailEnd type="none" w="med" len="med"/>
                    </a:lnR>
                    <a:lnT w="12700" cap="flat" cmpd="sng" algn="ctr">
                      <a:solidFill>
                        <a:srgbClr val="F07EB5"/>
                      </a:solidFill>
                      <a:prstDash val="solid"/>
                      <a:round/>
                      <a:headEnd type="none" w="med" len="med"/>
                      <a:tailEnd type="none" w="med" len="med"/>
                    </a:lnT>
                    <a:lnB w="12700" cap="flat" cmpd="sng" algn="ctr">
                      <a:solidFill>
                        <a:srgbClr val="808EB5"/>
                      </a:solidFill>
                      <a:prstDash val="solid"/>
                      <a:round/>
                      <a:headEnd type="none" w="med" len="med"/>
                      <a:tailEnd type="none" w="med" len="med"/>
                    </a:lnB>
                    <a:noFill/>
                  </a:tcPr>
                </a:tc>
                <a:tc>
                  <a:txBody>
                    <a:bodyPr/>
                    <a:lstStyle/>
                    <a:p>
                      <a:pPr fontAlgn="t">
                        <a:buNone/>
                      </a:pPr>
                      <a:r>
                        <a:rPr lang="en-US" sz="2400">
                          <a:effectLst/>
                        </a:rPr>
                        <a:t>44–46%</a:t>
                      </a:r>
                    </a:p>
                  </a:txBody>
                  <a:tcPr marL="152978" marR="152978" marT="101985" marB="101985">
                    <a:lnL w="12700" cap="flat" cmpd="sng" algn="ctr">
                      <a:solidFill>
                        <a:srgbClr val="F07EB5"/>
                      </a:solidFill>
                      <a:prstDash val="solid"/>
                      <a:round/>
                      <a:headEnd type="none" w="med" len="med"/>
                      <a:tailEnd type="none" w="med" len="med"/>
                    </a:lnL>
                    <a:lnR w="12700" cap="flat" cmpd="sng" algn="ctr">
                      <a:solidFill>
                        <a:srgbClr val="F07EB5"/>
                      </a:solidFill>
                      <a:prstDash val="solid"/>
                      <a:round/>
                      <a:headEnd type="none" w="med" len="med"/>
                      <a:tailEnd type="none" w="med" len="med"/>
                    </a:lnR>
                    <a:lnT w="12700" cap="flat" cmpd="sng" algn="ctr">
                      <a:solidFill>
                        <a:srgbClr val="F07EB5"/>
                      </a:solidFill>
                      <a:prstDash val="solid"/>
                      <a:round/>
                      <a:headEnd type="none" w="med" len="med"/>
                      <a:tailEnd type="none" w="med" len="med"/>
                    </a:lnT>
                    <a:lnB w="12700" cap="flat" cmpd="sng" algn="ctr">
                      <a:solidFill>
                        <a:srgbClr val="808EB5"/>
                      </a:solidFill>
                      <a:prstDash val="solid"/>
                      <a:round/>
                      <a:headEnd type="none" w="med" len="med"/>
                      <a:tailEnd type="none" w="med" len="med"/>
                    </a:lnB>
                    <a:noFill/>
                  </a:tcPr>
                </a:tc>
                <a:extLst>
                  <a:ext uri="{0D108BD9-81ED-4DB2-BD59-A6C34878D82A}">
                    <a16:rowId xmlns:a16="http://schemas.microsoft.com/office/drawing/2014/main" val="4151315189"/>
                  </a:ext>
                </a:extLst>
              </a:tr>
              <a:tr h="1721515">
                <a:tc>
                  <a:txBody>
                    <a:bodyPr/>
                    <a:lstStyle/>
                    <a:p>
                      <a:pPr fontAlgn="t">
                        <a:buNone/>
                      </a:pPr>
                      <a:r>
                        <a:rPr lang="en-US" sz="2400">
                          <a:effectLst/>
                        </a:rPr>
                        <a:t>Regional (spread to regional lymph nodes/adjacent structures)</a:t>
                      </a:r>
                    </a:p>
                  </a:txBody>
                  <a:tcPr marL="152978" marR="152978" marT="101985" marB="101985">
                    <a:lnL w="12700" cap="flat" cmpd="sng" algn="ctr">
                      <a:solidFill>
                        <a:srgbClr val="808EB5"/>
                      </a:solidFill>
                      <a:prstDash val="solid"/>
                      <a:round/>
                      <a:headEnd type="none" w="med" len="med"/>
                      <a:tailEnd type="none" w="med" len="med"/>
                    </a:lnL>
                    <a:lnR w="12700" cap="flat" cmpd="sng" algn="ctr">
                      <a:solidFill>
                        <a:srgbClr val="808EB5"/>
                      </a:solidFill>
                      <a:prstDash val="solid"/>
                      <a:round/>
                      <a:headEnd type="none" w="med" len="med"/>
                      <a:tailEnd type="none" w="med" len="med"/>
                    </a:lnR>
                    <a:lnT w="12700" cap="flat" cmpd="sng" algn="ctr">
                      <a:solidFill>
                        <a:srgbClr val="808EB5"/>
                      </a:solidFill>
                      <a:prstDash val="solid"/>
                      <a:round/>
                      <a:headEnd type="none" w="med" len="med"/>
                      <a:tailEnd type="none" w="med" len="med"/>
                    </a:lnT>
                    <a:lnB w="12700" cap="flat" cmpd="sng" algn="ctr">
                      <a:solidFill>
                        <a:srgbClr val="808EB5"/>
                      </a:solidFill>
                      <a:prstDash val="solid"/>
                      <a:round/>
                      <a:headEnd type="none" w="med" len="med"/>
                      <a:tailEnd type="none" w="med" len="med"/>
                    </a:lnB>
                    <a:noFill/>
                  </a:tcPr>
                </a:tc>
                <a:tc>
                  <a:txBody>
                    <a:bodyPr/>
                    <a:lstStyle/>
                    <a:p>
                      <a:pPr fontAlgn="t">
                        <a:buNone/>
                      </a:pPr>
                      <a:r>
                        <a:rPr lang="en-US" sz="2400">
                          <a:effectLst/>
                        </a:rPr>
                        <a:t>~29%</a:t>
                      </a:r>
                    </a:p>
                  </a:txBody>
                  <a:tcPr marL="152978" marR="152978" marT="101985" marB="101985">
                    <a:lnL w="12700" cap="flat" cmpd="sng" algn="ctr">
                      <a:solidFill>
                        <a:srgbClr val="808EB5"/>
                      </a:solidFill>
                      <a:prstDash val="solid"/>
                      <a:round/>
                      <a:headEnd type="none" w="med" len="med"/>
                      <a:tailEnd type="none" w="med" len="med"/>
                    </a:lnL>
                    <a:lnR w="12700" cap="flat" cmpd="sng" algn="ctr">
                      <a:solidFill>
                        <a:srgbClr val="808EB5"/>
                      </a:solidFill>
                      <a:prstDash val="solid"/>
                      <a:round/>
                      <a:headEnd type="none" w="med" len="med"/>
                      <a:tailEnd type="none" w="med" len="med"/>
                    </a:lnR>
                    <a:lnT w="12700" cap="flat" cmpd="sng" algn="ctr">
                      <a:solidFill>
                        <a:srgbClr val="808EB5"/>
                      </a:solidFill>
                      <a:prstDash val="solid"/>
                      <a:round/>
                      <a:headEnd type="none" w="med" len="med"/>
                      <a:tailEnd type="none" w="med" len="med"/>
                    </a:lnT>
                    <a:lnB w="12700" cap="flat" cmpd="sng" algn="ctr">
                      <a:solidFill>
                        <a:srgbClr val="808EB5"/>
                      </a:solidFill>
                      <a:prstDash val="solid"/>
                      <a:round/>
                      <a:headEnd type="none" w="med" len="med"/>
                      <a:tailEnd type="none" w="med" len="med"/>
                    </a:lnB>
                    <a:noFill/>
                  </a:tcPr>
                </a:tc>
                <a:tc>
                  <a:txBody>
                    <a:bodyPr/>
                    <a:lstStyle/>
                    <a:p>
                      <a:pPr fontAlgn="t">
                        <a:buNone/>
                      </a:pPr>
                      <a:r>
                        <a:rPr lang="en-US" sz="2400">
                          <a:effectLst/>
                        </a:rPr>
                        <a:t>16%</a:t>
                      </a:r>
                    </a:p>
                  </a:txBody>
                  <a:tcPr marL="152978" marR="152978" marT="101985" marB="101985">
                    <a:lnL w="12700" cap="flat" cmpd="sng" algn="ctr">
                      <a:solidFill>
                        <a:srgbClr val="808EB5"/>
                      </a:solidFill>
                      <a:prstDash val="solid"/>
                      <a:round/>
                      <a:headEnd type="none" w="med" len="med"/>
                      <a:tailEnd type="none" w="med" len="med"/>
                    </a:lnL>
                    <a:lnR w="12700" cap="flat" cmpd="sng" algn="ctr">
                      <a:solidFill>
                        <a:srgbClr val="808EB5"/>
                      </a:solidFill>
                      <a:prstDash val="solid"/>
                      <a:round/>
                      <a:headEnd type="none" w="med" len="med"/>
                      <a:tailEnd type="none" w="med" len="med"/>
                    </a:lnR>
                    <a:lnT w="12700" cap="flat" cmpd="sng" algn="ctr">
                      <a:solidFill>
                        <a:srgbClr val="808EB5"/>
                      </a:solidFill>
                      <a:prstDash val="solid"/>
                      <a:round/>
                      <a:headEnd type="none" w="med" len="med"/>
                      <a:tailEnd type="none" w="med" len="med"/>
                    </a:lnT>
                    <a:lnB w="12700" cap="flat" cmpd="sng" algn="ctr">
                      <a:solidFill>
                        <a:srgbClr val="808EB5"/>
                      </a:solidFill>
                      <a:prstDash val="solid"/>
                      <a:round/>
                      <a:headEnd type="none" w="med" len="med"/>
                      <a:tailEnd type="none" w="med" len="med"/>
                    </a:lnB>
                    <a:noFill/>
                  </a:tcPr>
                </a:tc>
                <a:extLst>
                  <a:ext uri="{0D108BD9-81ED-4DB2-BD59-A6C34878D82A}">
                    <a16:rowId xmlns:a16="http://schemas.microsoft.com/office/drawing/2014/main" val="3560320061"/>
                  </a:ext>
                </a:extLst>
              </a:tr>
              <a:tr h="620072">
                <a:tc>
                  <a:txBody>
                    <a:bodyPr/>
                    <a:lstStyle/>
                    <a:p>
                      <a:pPr fontAlgn="t">
                        <a:buNone/>
                      </a:pPr>
                      <a:r>
                        <a:rPr lang="en-US" sz="2400">
                          <a:effectLst/>
                        </a:rPr>
                        <a:t>Distant (metastatic)</a:t>
                      </a:r>
                    </a:p>
                  </a:txBody>
                  <a:tcPr marL="152978" marR="152978" marT="101985" marB="101985">
                    <a:lnL w="12700" cap="flat" cmpd="sng" algn="ctr">
                      <a:solidFill>
                        <a:srgbClr val="808EB5"/>
                      </a:solidFill>
                      <a:prstDash val="solid"/>
                      <a:round/>
                      <a:headEnd type="none" w="med" len="med"/>
                      <a:tailEnd type="none" w="med" len="med"/>
                    </a:lnL>
                    <a:lnR w="12700" cap="flat" cmpd="sng" algn="ctr">
                      <a:solidFill>
                        <a:srgbClr val="808EB5"/>
                      </a:solidFill>
                      <a:prstDash val="solid"/>
                      <a:round/>
                      <a:headEnd type="none" w="med" len="med"/>
                      <a:tailEnd type="none" w="med" len="med"/>
                    </a:lnR>
                    <a:lnT w="12700" cap="flat" cmpd="sng" algn="ctr">
                      <a:solidFill>
                        <a:srgbClr val="808EB5"/>
                      </a:solidFill>
                      <a:prstDash val="solid"/>
                      <a:round/>
                      <a:headEnd type="none" w="med" len="med"/>
                      <a:tailEnd type="none" w="med" len="med"/>
                    </a:lnT>
                    <a:lnB w="9525" cap="flat" cmpd="sng" algn="ctr">
                      <a:solidFill>
                        <a:srgbClr val="808EB5"/>
                      </a:solidFill>
                      <a:prstDash val="solid"/>
                      <a:round/>
                      <a:headEnd type="none" w="med" len="med"/>
                      <a:tailEnd type="none" w="med" len="med"/>
                    </a:lnB>
                    <a:noFill/>
                  </a:tcPr>
                </a:tc>
                <a:tc>
                  <a:txBody>
                    <a:bodyPr/>
                    <a:lstStyle/>
                    <a:p>
                      <a:pPr fontAlgn="t">
                        <a:buNone/>
                      </a:pPr>
                      <a:r>
                        <a:rPr lang="en-US" sz="2400">
                          <a:effectLst/>
                        </a:rPr>
                        <a:t>~53%</a:t>
                      </a:r>
                    </a:p>
                  </a:txBody>
                  <a:tcPr marL="152978" marR="152978" marT="101985" marB="101985">
                    <a:lnL w="12700" cap="flat" cmpd="sng" algn="ctr">
                      <a:solidFill>
                        <a:srgbClr val="808EB5"/>
                      </a:solidFill>
                      <a:prstDash val="solid"/>
                      <a:round/>
                      <a:headEnd type="none" w="med" len="med"/>
                      <a:tailEnd type="none" w="med" len="med"/>
                    </a:lnL>
                    <a:lnR w="12700" cap="flat" cmpd="sng" algn="ctr">
                      <a:solidFill>
                        <a:srgbClr val="808EB5"/>
                      </a:solidFill>
                      <a:prstDash val="solid"/>
                      <a:round/>
                      <a:headEnd type="none" w="med" len="med"/>
                      <a:tailEnd type="none" w="med" len="med"/>
                    </a:lnR>
                    <a:lnT w="12700" cap="flat" cmpd="sng" algn="ctr">
                      <a:solidFill>
                        <a:srgbClr val="808EB5"/>
                      </a:solidFill>
                      <a:prstDash val="solid"/>
                      <a:round/>
                      <a:headEnd type="none" w="med" len="med"/>
                      <a:tailEnd type="none" w="med" len="med"/>
                    </a:lnT>
                    <a:lnB w="9525" cap="flat" cmpd="sng" algn="ctr">
                      <a:solidFill>
                        <a:srgbClr val="808EB5"/>
                      </a:solidFill>
                      <a:prstDash val="solid"/>
                      <a:round/>
                      <a:headEnd type="none" w="med" len="med"/>
                      <a:tailEnd type="none" w="med" len="med"/>
                    </a:lnB>
                    <a:noFill/>
                  </a:tcPr>
                </a:tc>
                <a:tc>
                  <a:txBody>
                    <a:bodyPr/>
                    <a:lstStyle/>
                    <a:p>
                      <a:pPr fontAlgn="t">
                        <a:buNone/>
                      </a:pPr>
                      <a:r>
                        <a:rPr lang="en-US" sz="2400">
                          <a:effectLst/>
                        </a:rPr>
                        <a:t>3%</a:t>
                      </a:r>
                    </a:p>
                  </a:txBody>
                  <a:tcPr marL="152978" marR="152978" marT="101985" marB="101985">
                    <a:lnL w="12700" cap="flat" cmpd="sng" algn="ctr">
                      <a:solidFill>
                        <a:srgbClr val="808EB5"/>
                      </a:solidFill>
                      <a:prstDash val="solid"/>
                      <a:round/>
                      <a:headEnd type="none" w="med" len="med"/>
                      <a:tailEnd type="none" w="med" len="med"/>
                    </a:lnL>
                    <a:lnR w="12700" cap="flat" cmpd="sng" algn="ctr">
                      <a:solidFill>
                        <a:srgbClr val="808EB5"/>
                      </a:solidFill>
                      <a:prstDash val="solid"/>
                      <a:round/>
                      <a:headEnd type="none" w="med" len="med"/>
                      <a:tailEnd type="none" w="med" len="med"/>
                    </a:lnR>
                    <a:lnT w="12700" cap="flat" cmpd="sng" algn="ctr">
                      <a:solidFill>
                        <a:srgbClr val="808EB5"/>
                      </a:solidFill>
                      <a:prstDash val="solid"/>
                      <a:round/>
                      <a:headEnd type="none" w="med" len="med"/>
                      <a:tailEnd type="none" w="med" len="med"/>
                    </a:lnT>
                    <a:lnB w="9525" cap="flat" cmpd="sng" algn="ctr">
                      <a:solidFill>
                        <a:srgbClr val="808EB5"/>
                      </a:solidFill>
                      <a:prstDash val="solid"/>
                      <a:round/>
                      <a:headEnd type="none" w="med" len="med"/>
                      <a:tailEnd type="none" w="med" len="med"/>
                    </a:lnB>
                    <a:noFill/>
                  </a:tcPr>
                </a:tc>
                <a:extLst>
                  <a:ext uri="{0D108BD9-81ED-4DB2-BD59-A6C34878D82A}">
                    <a16:rowId xmlns:a16="http://schemas.microsoft.com/office/drawing/2014/main" val="2469981428"/>
                  </a:ext>
                </a:extLst>
              </a:tr>
            </a:tbl>
          </a:graphicData>
        </a:graphic>
      </p:graphicFrame>
    </p:spTree>
    <p:extLst>
      <p:ext uri="{BB962C8B-B14F-4D97-AF65-F5344CB8AC3E}">
        <p14:creationId xmlns:p14="http://schemas.microsoft.com/office/powerpoint/2010/main" val="1028457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3FC95-3A26-255D-5DDD-3308731E0B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A2934-3CED-2D8F-8F3F-CD670396CEA5}"/>
              </a:ext>
            </a:extLst>
          </p:cNvPr>
          <p:cNvSpPr>
            <a:spLocks noGrp="1"/>
          </p:cNvSpPr>
          <p:nvPr>
            <p:ph type="title"/>
          </p:nvPr>
        </p:nvSpPr>
        <p:spPr>
          <a:xfrm>
            <a:off x="912286" y="5366"/>
            <a:ext cx="10358967" cy="903354"/>
          </a:xfrm>
        </p:spPr>
        <p:txBody>
          <a:bodyPr/>
          <a:lstStyle/>
          <a:p>
            <a:r>
              <a:rPr lang="en-US" dirty="0"/>
              <a:t>Faculty</a:t>
            </a:r>
          </a:p>
        </p:txBody>
      </p:sp>
      <p:sp>
        <p:nvSpPr>
          <p:cNvPr id="12" name="Text Box 7">
            <a:extLst>
              <a:ext uri="{FF2B5EF4-FFF2-40B4-BE49-F238E27FC236}">
                <a16:creationId xmlns:a16="http://schemas.microsoft.com/office/drawing/2014/main" id="{DF2AFD27-2698-BAAB-8E3A-EA64220DD910}"/>
              </a:ext>
            </a:extLst>
          </p:cNvPr>
          <p:cNvSpPr txBox="1">
            <a:spLocks noChangeArrowheads="1"/>
          </p:cNvSpPr>
          <p:nvPr/>
        </p:nvSpPr>
        <p:spPr bwMode="auto">
          <a:xfrm>
            <a:off x="1575812" y="1228900"/>
            <a:ext cx="358408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500" dirty="0">
                <a:solidFill>
                  <a:srgbClr val="000000"/>
                </a:solidFill>
                <a:latin typeface="Calibri" panose="020F0502020204030204" pitchFamily="34" charset="0"/>
                <a:ea typeface="ＭＳ Ｐゴシック" charset="0"/>
                <a:cs typeface="Calibri" panose="020F0502020204030204" pitchFamily="34" charset="0"/>
              </a:rPr>
              <a:t>Caroline Kuhlman, MSN, APRN-BC</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Nurse Practitioner</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Tucker Gosnell Center for Gastrointestinal Cancers</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Massachusetts General Brigham </a:t>
            </a:r>
            <a:br>
              <a:rPr lang="en-US" sz="1500" b="0" dirty="0">
                <a:solidFill>
                  <a:srgbClr val="000000"/>
                </a:solidFill>
                <a:latin typeface="Calibri" panose="020F0502020204030204" pitchFamily="34" charset="0"/>
                <a:ea typeface="ＭＳ Ｐゴシック" charset="0"/>
                <a:cs typeface="Calibri" panose="020F0502020204030204" pitchFamily="34" charset="0"/>
              </a:rPr>
            </a:br>
            <a:r>
              <a:rPr lang="en-US" sz="1500" b="0" dirty="0">
                <a:solidFill>
                  <a:srgbClr val="000000"/>
                </a:solidFill>
                <a:latin typeface="Calibri" panose="020F0502020204030204" pitchFamily="34" charset="0"/>
                <a:ea typeface="ＭＳ Ｐゴシック" charset="0"/>
                <a:cs typeface="Calibri" panose="020F0502020204030204" pitchFamily="34" charset="0"/>
              </a:rPr>
              <a:t>Cancer Institute</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15" name="Picture 14">
            <a:extLst>
              <a:ext uri="{FF2B5EF4-FFF2-40B4-BE49-F238E27FC236}">
                <a16:creationId xmlns:a16="http://schemas.microsoft.com/office/drawing/2014/main" id="{2B30D525-30D0-2996-68AA-CF403FF097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4173" y="1228900"/>
            <a:ext cx="1261872" cy="1261872"/>
          </a:xfrm>
          <a:prstGeom prst="rect">
            <a:avLst/>
          </a:prstGeom>
        </p:spPr>
      </p:pic>
      <p:sp>
        <p:nvSpPr>
          <p:cNvPr id="14" name="Text Box 7">
            <a:extLst>
              <a:ext uri="{FF2B5EF4-FFF2-40B4-BE49-F238E27FC236}">
                <a16:creationId xmlns:a16="http://schemas.microsoft.com/office/drawing/2014/main" id="{AB2E9B6F-4DAC-F755-57EA-E01F1E48DB66}"/>
              </a:ext>
            </a:extLst>
          </p:cNvPr>
          <p:cNvSpPr txBox="1">
            <a:spLocks noChangeArrowheads="1"/>
          </p:cNvSpPr>
          <p:nvPr/>
        </p:nvSpPr>
        <p:spPr bwMode="auto">
          <a:xfrm>
            <a:off x="1575812" y="3356992"/>
            <a:ext cx="3584084" cy="1531803"/>
          </a:xfrm>
          <a:prstGeom prst="rect">
            <a:avLst/>
          </a:prstGeom>
          <a:noFill/>
          <a:ln w="9525">
            <a:noFill/>
            <a:miter lim="800000"/>
            <a:headEnd/>
            <a:tailEnd/>
          </a:ln>
        </p:spPr>
        <p:txBody>
          <a:bodyPr lIns="91440" tIns="0" rIns="0" bIns="0">
            <a:prstTxWarp prst="textNoShape">
              <a:avLst/>
            </a:prstTxWarp>
          </a:bodyPr>
          <a:lstStyle/>
          <a:p>
            <a:pPr lvl="0">
              <a:defRPr/>
            </a:pPr>
            <a:r>
              <a:rPr lang="en-US" sz="1500" dirty="0">
                <a:solidFill>
                  <a:srgbClr val="000000"/>
                </a:solidFill>
                <a:latin typeface="Calibri" panose="020F0502020204030204" pitchFamily="34" charset="0"/>
                <a:ea typeface="ＭＳ Ｐゴシック" charset="0"/>
                <a:cs typeface="Calibri" panose="020F0502020204030204" pitchFamily="34" charset="0"/>
              </a:rPr>
              <a:t>Philip A Philip, MD, PhD</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Chair, Hematology and Oncology</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Professor of Oncology and Pharmacology</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Co-Leader, Pancreatic Cancer Program</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Medical Director, Cancer Clinical and Translational Research Office</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Chair, GI Cancer, SWOG</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Henry Ford Cancer Institute</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Wayne State University Department of Oncology</a:t>
            </a:r>
          </a:p>
          <a:p>
            <a:pPr lvl="0">
              <a:defRPr/>
            </a:pPr>
            <a:r>
              <a:rPr lang="en-US" sz="1500" b="0" dirty="0">
                <a:solidFill>
                  <a:srgbClr val="000000"/>
                </a:solidFill>
                <a:latin typeface="Calibri" panose="020F0502020204030204" pitchFamily="34" charset="0"/>
                <a:ea typeface="ＭＳ Ｐゴシック" charset="0"/>
                <a:cs typeface="Calibri" panose="020F0502020204030204" pitchFamily="34" charset="0"/>
              </a:rPr>
              <a:t>Detroit, Michigan</a:t>
            </a:r>
          </a:p>
        </p:txBody>
      </p:sp>
      <p:sp>
        <p:nvSpPr>
          <p:cNvPr id="18" name="Text Box 7">
            <a:extLst>
              <a:ext uri="{FF2B5EF4-FFF2-40B4-BE49-F238E27FC236}">
                <a16:creationId xmlns:a16="http://schemas.microsoft.com/office/drawing/2014/main" id="{DC59D14D-DFC0-5C6C-0D58-3AFE7EA27637}"/>
              </a:ext>
            </a:extLst>
          </p:cNvPr>
          <p:cNvSpPr txBox="1">
            <a:spLocks noChangeArrowheads="1"/>
          </p:cNvSpPr>
          <p:nvPr/>
        </p:nvSpPr>
        <p:spPr bwMode="auto">
          <a:xfrm>
            <a:off x="6657260" y="1228900"/>
            <a:ext cx="5415403" cy="1379702"/>
          </a:xfrm>
          <a:prstGeom prst="rect">
            <a:avLst/>
          </a:prstGeom>
          <a:noFill/>
          <a:ln w="9525">
            <a:noFill/>
            <a:miter lim="800000"/>
            <a:headEnd/>
            <a:tailEnd/>
          </a:ln>
        </p:spPr>
        <p:txBody>
          <a:bodyPr lIns="91440" tIns="0" rIns="0" bIns="0">
            <a:prstTxWarp prst="textNoShape">
              <a:avLst/>
            </a:prstTxWarp>
          </a:bodyPr>
          <a:lstStyle/>
          <a:p>
            <a:pPr lvl="0">
              <a:defRPr/>
            </a:pPr>
            <a:r>
              <a:rPr lang="en-US" sz="1500" dirty="0">
                <a:solidFill>
                  <a:schemeClr val="tx1"/>
                </a:solidFill>
                <a:latin typeface="Calibri" panose="020F0502020204030204" pitchFamily="34" charset="0"/>
                <a:ea typeface="ＭＳ Ｐゴシック" charset="0"/>
                <a:cs typeface="Calibri" panose="020F0502020204030204" pitchFamily="34" charset="0"/>
              </a:rPr>
              <a:t>Amanda K Wagner, APRN-CNP, AOCNP</a:t>
            </a:r>
          </a:p>
          <a:p>
            <a:pPr lvl="0">
              <a:defRPr/>
            </a:pPr>
            <a:r>
              <a:rPr lang="en-US" sz="1500" b="0" dirty="0">
                <a:solidFill>
                  <a:schemeClr val="tx1"/>
                </a:solidFill>
                <a:latin typeface="Calibri" panose="020F0502020204030204" pitchFamily="34" charset="0"/>
                <a:ea typeface="ＭＳ Ｐゴシック" charset="0"/>
                <a:cs typeface="Calibri" panose="020F0502020204030204" pitchFamily="34" charset="0"/>
              </a:rPr>
              <a:t>GI Malignancies</a:t>
            </a:r>
          </a:p>
          <a:p>
            <a:pPr lvl="0">
              <a:defRPr/>
            </a:pPr>
            <a:r>
              <a:rPr lang="en-US" sz="1500" b="0" dirty="0">
                <a:solidFill>
                  <a:schemeClr val="tx1"/>
                </a:solidFill>
                <a:latin typeface="Calibri" panose="020F0502020204030204" pitchFamily="34" charset="0"/>
                <a:ea typeface="ＭＳ Ｐゴシック" charset="0"/>
                <a:cs typeface="Calibri" panose="020F0502020204030204" pitchFamily="34" charset="0"/>
              </a:rPr>
              <a:t>The James Cancer Hospital</a:t>
            </a:r>
          </a:p>
          <a:p>
            <a:pPr lvl="0">
              <a:defRPr/>
            </a:pPr>
            <a:r>
              <a:rPr lang="en-US" sz="1500" b="0" dirty="0">
                <a:solidFill>
                  <a:schemeClr val="tx1"/>
                </a:solidFill>
                <a:latin typeface="Calibri" panose="020F0502020204030204" pitchFamily="34" charset="0"/>
                <a:ea typeface="ＭＳ Ｐゴシック" charset="0"/>
                <a:cs typeface="Calibri" panose="020F0502020204030204" pitchFamily="34" charset="0"/>
              </a:rPr>
              <a:t>The Ohio State University</a:t>
            </a:r>
          </a:p>
          <a:p>
            <a:pPr lvl="0">
              <a:defRPr/>
            </a:pPr>
            <a:r>
              <a:rPr lang="en-US" sz="1500" b="0" dirty="0">
                <a:solidFill>
                  <a:schemeClr val="tx1"/>
                </a:solidFill>
                <a:latin typeface="Calibri" panose="020F0502020204030204" pitchFamily="34" charset="0"/>
                <a:ea typeface="ＭＳ Ｐゴシック" charset="0"/>
                <a:cs typeface="Calibri" panose="020F0502020204030204" pitchFamily="34" charset="0"/>
              </a:rPr>
              <a:t>Columbus, Ohio</a:t>
            </a:r>
          </a:p>
        </p:txBody>
      </p:sp>
      <p:sp>
        <p:nvSpPr>
          <p:cNvPr id="3" name="Text Box 9">
            <a:extLst>
              <a:ext uri="{FF2B5EF4-FFF2-40B4-BE49-F238E27FC236}">
                <a16:creationId xmlns:a16="http://schemas.microsoft.com/office/drawing/2014/main" id="{319ADD81-C4A0-05C3-3BA2-FCD82E43B0BA}"/>
              </a:ext>
            </a:extLst>
          </p:cNvPr>
          <p:cNvSpPr txBox="1">
            <a:spLocks noChangeArrowheads="1"/>
          </p:cNvSpPr>
          <p:nvPr/>
        </p:nvSpPr>
        <p:spPr bwMode="auto">
          <a:xfrm>
            <a:off x="6625550" y="3356992"/>
            <a:ext cx="5415403"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500" dirty="0">
                <a:solidFill>
                  <a:srgbClr val="000000"/>
                </a:solidFill>
                <a:latin typeface="Calibri" pitchFamily="-72" charset="0"/>
              </a:rPr>
              <a:t>Eileen M O’Reilly, MD</a:t>
            </a:r>
          </a:p>
          <a:p>
            <a:pPr lvl="0">
              <a:spcBef>
                <a:spcPts val="0"/>
              </a:spcBef>
              <a:spcAft>
                <a:spcPts val="0"/>
              </a:spcAft>
              <a:buClr>
                <a:srgbClr val="000000"/>
              </a:buClr>
              <a:buSzPct val="100000"/>
              <a:defRPr/>
            </a:pPr>
            <a:r>
              <a:rPr lang="en-US" sz="1500" b="0" dirty="0">
                <a:solidFill>
                  <a:srgbClr val="000000"/>
                </a:solidFill>
                <a:latin typeface="Calibri" pitchFamily="-72" charset="0"/>
              </a:rPr>
              <a:t>Winthrop Rockefeller Endowed Chair in Medical Oncology</a:t>
            </a:r>
          </a:p>
          <a:p>
            <a:pPr lvl="0">
              <a:spcBef>
                <a:spcPts val="0"/>
              </a:spcBef>
              <a:spcAft>
                <a:spcPts val="0"/>
              </a:spcAft>
              <a:buClr>
                <a:srgbClr val="000000"/>
              </a:buClr>
              <a:buSzPct val="100000"/>
              <a:defRPr/>
            </a:pPr>
            <a:r>
              <a:rPr lang="en-US" sz="1500" b="0" dirty="0">
                <a:solidFill>
                  <a:srgbClr val="000000"/>
                </a:solidFill>
                <a:latin typeface="Calibri" pitchFamily="-72" charset="0"/>
              </a:rPr>
              <a:t>Section Head, </a:t>
            </a:r>
            <a:r>
              <a:rPr lang="en-US" sz="1500" b="0" dirty="0" err="1">
                <a:solidFill>
                  <a:srgbClr val="000000"/>
                </a:solidFill>
                <a:latin typeface="Calibri" pitchFamily="-72" charset="0"/>
              </a:rPr>
              <a:t>Hepatopancreaticobiliary</a:t>
            </a:r>
            <a:r>
              <a:rPr lang="en-US" sz="1500" b="0" dirty="0">
                <a:solidFill>
                  <a:srgbClr val="000000"/>
                </a:solidFill>
                <a:latin typeface="Calibri" pitchFamily="-72" charset="0"/>
              </a:rPr>
              <a:t> and Neuroendocrine Cancers</a:t>
            </a:r>
          </a:p>
          <a:p>
            <a:pPr lvl="0">
              <a:spcBef>
                <a:spcPts val="0"/>
              </a:spcBef>
              <a:spcAft>
                <a:spcPts val="0"/>
              </a:spcAft>
              <a:buClr>
                <a:srgbClr val="000000"/>
              </a:buClr>
              <a:buSzPct val="100000"/>
              <a:defRPr/>
            </a:pPr>
            <a:r>
              <a:rPr lang="en-US" sz="1500" b="0" dirty="0">
                <a:solidFill>
                  <a:srgbClr val="000000"/>
                </a:solidFill>
                <a:latin typeface="Calibri" pitchFamily="-72" charset="0"/>
              </a:rPr>
              <a:t>Co-Director, Medical Initiatives</a:t>
            </a:r>
          </a:p>
          <a:p>
            <a:pPr lvl="0">
              <a:spcBef>
                <a:spcPts val="0"/>
              </a:spcBef>
              <a:spcAft>
                <a:spcPts val="0"/>
              </a:spcAft>
              <a:buClr>
                <a:srgbClr val="000000"/>
              </a:buClr>
              <a:buSzPct val="100000"/>
              <a:defRPr/>
            </a:pPr>
            <a:r>
              <a:rPr lang="en-US" sz="1500" b="0" dirty="0">
                <a:solidFill>
                  <a:srgbClr val="000000"/>
                </a:solidFill>
                <a:latin typeface="Calibri" pitchFamily="-72" charset="0"/>
              </a:rPr>
              <a:t>David M Rubenstein Center for Pancreatic Cancer Research</a:t>
            </a:r>
          </a:p>
          <a:p>
            <a:pPr lvl="0">
              <a:spcBef>
                <a:spcPts val="0"/>
              </a:spcBef>
              <a:spcAft>
                <a:spcPts val="0"/>
              </a:spcAft>
              <a:buClr>
                <a:srgbClr val="000000"/>
              </a:buClr>
              <a:buSzPct val="100000"/>
              <a:defRPr/>
            </a:pPr>
            <a:r>
              <a:rPr lang="en-US" sz="1500" b="0" dirty="0">
                <a:solidFill>
                  <a:srgbClr val="000000"/>
                </a:solidFill>
                <a:latin typeface="Calibri" pitchFamily="-72" charset="0"/>
              </a:rPr>
              <a:t>Chair, Human Research Protection Program</a:t>
            </a:r>
          </a:p>
          <a:p>
            <a:pPr lvl="0">
              <a:spcBef>
                <a:spcPts val="0"/>
              </a:spcBef>
              <a:spcAft>
                <a:spcPts val="0"/>
              </a:spcAft>
              <a:buClr>
                <a:srgbClr val="000000"/>
              </a:buClr>
              <a:buSzPct val="100000"/>
              <a:defRPr/>
            </a:pPr>
            <a:r>
              <a:rPr lang="en-US" sz="1500" b="0" dirty="0">
                <a:solidFill>
                  <a:srgbClr val="000000"/>
                </a:solidFill>
                <a:latin typeface="Calibri" pitchFamily="-72" charset="0"/>
              </a:rPr>
              <a:t>and IRB</a:t>
            </a:r>
          </a:p>
          <a:p>
            <a:pPr lvl="0">
              <a:spcBef>
                <a:spcPts val="0"/>
              </a:spcBef>
              <a:spcAft>
                <a:spcPts val="0"/>
              </a:spcAft>
              <a:buClr>
                <a:srgbClr val="000000"/>
              </a:buClr>
              <a:buSzPct val="100000"/>
              <a:defRPr/>
            </a:pPr>
            <a:r>
              <a:rPr lang="en-US" sz="1500" b="0" dirty="0">
                <a:solidFill>
                  <a:srgbClr val="000000"/>
                </a:solidFill>
                <a:latin typeface="Calibri" pitchFamily="-72" charset="0"/>
              </a:rPr>
              <a:t>Attending Physician, Member</a:t>
            </a:r>
          </a:p>
          <a:p>
            <a:pPr lvl="0">
              <a:spcBef>
                <a:spcPts val="0"/>
              </a:spcBef>
              <a:spcAft>
                <a:spcPts val="0"/>
              </a:spcAft>
              <a:buClr>
                <a:srgbClr val="000000"/>
              </a:buClr>
              <a:buSzPct val="100000"/>
              <a:defRPr/>
            </a:pPr>
            <a:r>
              <a:rPr lang="en-US" sz="1500" b="0" dirty="0">
                <a:solidFill>
                  <a:srgbClr val="000000"/>
                </a:solidFill>
                <a:latin typeface="Calibri" pitchFamily="-72" charset="0"/>
              </a:rPr>
              <a:t>Memorial Sloan Kettering Cancer Center</a:t>
            </a:r>
          </a:p>
          <a:p>
            <a:pPr lvl="0">
              <a:spcBef>
                <a:spcPts val="0"/>
              </a:spcBef>
              <a:spcAft>
                <a:spcPts val="0"/>
              </a:spcAft>
              <a:buClr>
                <a:srgbClr val="000000"/>
              </a:buClr>
              <a:buSzPct val="100000"/>
              <a:defRPr/>
            </a:pPr>
            <a:r>
              <a:rPr lang="en-US" sz="1500" b="0" dirty="0">
                <a:solidFill>
                  <a:srgbClr val="000000"/>
                </a:solidFill>
                <a:latin typeface="Calibri" pitchFamily="-72" charset="0"/>
              </a:rPr>
              <a:t>Professor of Medicine, Weill Cornell Medical College</a:t>
            </a:r>
          </a:p>
          <a:p>
            <a:pPr lvl="0">
              <a:spcBef>
                <a:spcPts val="0"/>
              </a:spcBef>
              <a:spcAft>
                <a:spcPts val="0"/>
              </a:spcAft>
              <a:buClr>
                <a:srgbClr val="000000"/>
              </a:buClr>
              <a:buSzPct val="100000"/>
              <a:defRPr/>
            </a:pPr>
            <a:r>
              <a:rPr lang="en-US" sz="1500" b="0" dirty="0">
                <a:solidFill>
                  <a:srgbClr val="000000"/>
                </a:solidFill>
                <a:latin typeface="Calibri" pitchFamily="-72" charset="0"/>
              </a:rPr>
              <a:t>New York, New York</a:t>
            </a:r>
          </a:p>
        </p:txBody>
      </p:sp>
      <p:pic>
        <p:nvPicPr>
          <p:cNvPr id="4" name="Picture 3">
            <a:extLst>
              <a:ext uri="{FF2B5EF4-FFF2-40B4-BE49-F238E27FC236}">
                <a16:creationId xmlns:a16="http://schemas.microsoft.com/office/drawing/2014/main" id="{A9AECD1E-4637-3503-E419-4A08FFFD45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03912" y="3356992"/>
            <a:ext cx="1261872" cy="1261872"/>
          </a:xfrm>
          <a:prstGeom prst="rect">
            <a:avLst/>
          </a:prstGeom>
        </p:spPr>
      </p:pic>
      <p:pic>
        <p:nvPicPr>
          <p:cNvPr id="6" name="Picture 5">
            <a:extLst>
              <a:ext uri="{FF2B5EF4-FFF2-40B4-BE49-F238E27FC236}">
                <a16:creationId xmlns:a16="http://schemas.microsoft.com/office/drawing/2014/main" id="{FD29842E-6C36-A6B2-BFCE-F6443B6EF5B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335623" y="1228900"/>
            <a:ext cx="1261872" cy="1261872"/>
          </a:xfrm>
          <a:prstGeom prst="rect">
            <a:avLst/>
          </a:prstGeom>
        </p:spPr>
      </p:pic>
      <p:pic>
        <p:nvPicPr>
          <p:cNvPr id="7" name="Picture 6">
            <a:extLst>
              <a:ext uri="{FF2B5EF4-FFF2-40B4-BE49-F238E27FC236}">
                <a16:creationId xmlns:a16="http://schemas.microsoft.com/office/drawing/2014/main" id="{63EFBE7C-DB35-9E96-0F6E-47FF8897F9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54173" y="3356992"/>
            <a:ext cx="1261872" cy="1261872"/>
          </a:xfrm>
          <a:prstGeom prst="rect">
            <a:avLst/>
          </a:prstGeom>
        </p:spPr>
      </p:pic>
    </p:spTree>
    <p:custDataLst>
      <p:tags r:id="rId1"/>
    </p:custDataLst>
    <p:extLst>
      <p:ext uri="{BB962C8B-B14F-4D97-AF65-F5344CB8AC3E}">
        <p14:creationId xmlns:p14="http://schemas.microsoft.com/office/powerpoint/2010/main" val="3758662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82907A5-680F-35D2-2E8A-4FA00D820FC1}"/>
              </a:ext>
            </a:extLst>
          </p:cNvPr>
          <p:cNvSpPr>
            <a:spLocks noGrp="1"/>
          </p:cNvSpPr>
          <p:nvPr>
            <p:ph type="title"/>
          </p:nvPr>
        </p:nvSpPr>
        <p:spPr>
          <a:xfrm>
            <a:off x="1043631" y="809898"/>
            <a:ext cx="10173010" cy="1554480"/>
          </a:xfrm>
        </p:spPr>
        <p:txBody>
          <a:bodyPr anchor="ctr">
            <a:normAutofit/>
          </a:bodyPr>
          <a:lstStyle/>
          <a:p>
            <a:r>
              <a:rPr lang="en-US" sz="4800" b="1"/>
              <a:t>Key Trends (2004–2015, SEER Data)</a:t>
            </a:r>
            <a:endParaRPr lang="en-US" sz="4800"/>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0EC8606-4CBB-8661-D79F-25AD67F0F08F}"/>
              </a:ext>
            </a:extLst>
          </p:cNvPr>
          <p:cNvPicPr>
            <a:picLocks noChangeAspect="1"/>
          </p:cNvPicPr>
          <p:nvPr/>
        </p:nvPicPr>
        <p:blipFill>
          <a:blip r:embed="rId3"/>
          <a:stretch>
            <a:fillRect/>
          </a:stretch>
        </p:blipFill>
        <p:spPr>
          <a:xfrm>
            <a:off x="838200" y="6311900"/>
            <a:ext cx="342321" cy="493579"/>
          </a:xfrm>
          <a:prstGeom prst="rect">
            <a:avLst/>
          </a:prstGeom>
        </p:spPr>
      </p:pic>
      <p:graphicFrame>
        <p:nvGraphicFramePr>
          <p:cNvPr id="6" name="Content Placeholder 2">
            <a:extLst>
              <a:ext uri="{FF2B5EF4-FFF2-40B4-BE49-F238E27FC236}">
                <a16:creationId xmlns:a16="http://schemas.microsoft.com/office/drawing/2014/main" id="{C9FC3A0F-FA16-0439-EF5A-BB5D4B27D20F}"/>
              </a:ext>
            </a:extLst>
          </p:cNvPr>
          <p:cNvGraphicFramePr>
            <a:graphicFrameLocks noGrp="1"/>
          </p:cNvGraphicFramePr>
          <p:nvPr>
            <p:ph idx="1"/>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0306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7C63-593B-71BA-386B-83F7A04A17A3}"/>
              </a:ext>
            </a:extLst>
          </p:cNvPr>
          <p:cNvSpPr>
            <a:spLocks noGrp="1"/>
          </p:cNvSpPr>
          <p:nvPr>
            <p:ph type="title"/>
          </p:nvPr>
        </p:nvSpPr>
        <p:spPr/>
        <p:txBody>
          <a:bodyPr>
            <a:normAutofit/>
          </a:bodyPr>
          <a:lstStyle/>
          <a:p>
            <a:r>
              <a:rPr lang="en-US" sz="3200" u="sng" dirty="0"/>
              <a:t>Pancreatic cancer by the numbers</a:t>
            </a:r>
          </a:p>
        </p:txBody>
      </p:sp>
      <p:sp>
        <p:nvSpPr>
          <p:cNvPr id="3" name="Content Placeholder 2">
            <a:extLst>
              <a:ext uri="{FF2B5EF4-FFF2-40B4-BE49-F238E27FC236}">
                <a16:creationId xmlns:a16="http://schemas.microsoft.com/office/drawing/2014/main" id="{DA947080-B00F-4CC9-FE76-36CC23691F0B}"/>
              </a:ext>
            </a:extLst>
          </p:cNvPr>
          <p:cNvSpPr>
            <a:spLocks noGrp="1"/>
          </p:cNvSpPr>
          <p:nvPr>
            <p:ph idx="1"/>
          </p:nvPr>
        </p:nvSpPr>
        <p:spPr/>
        <p:txBody>
          <a:bodyPr>
            <a:normAutofit/>
          </a:bodyPr>
          <a:lstStyle/>
          <a:p>
            <a:r>
              <a:rPr lang="en-US" sz="2400" b="0" i="0" dirty="0">
                <a:solidFill>
                  <a:srgbClr val="1A1A1A"/>
                </a:solidFill>
                <a:effectLst/>
                <a:latin typeface="+mj-lt"/>
              </a:rPr>
              <a:t>Pancreatic cancer accounts for about 3% of all cancers in the US and about 7% of all cancer deaths.</a:t>
            </a:r>
          </a:p>
          <a:p>
            <a:r>
              <a:rPr lang="en-US" sz="2400" b="0" i="0" dirty="0">
                <a:solidFill>
                  <a:srgbClr val="1A1A1A"/>
                </a:solidFill>
                <a:effectLst/>
                <a:latin typeface="+mj-lt"/>
              </a:rPr>
              <a:t>The average lifetime risk of pancreatic cancer is about 1 in 58 in men and about 1 in 60 in women</a:t>
            </a:r>
          </a:p>
          <a:p>
            <a:pPr marL="0" indent="0">
              <a:buNone/>
            </a:pPr>
            <a:endParaRPr lang="en-US" sz="2400" dirty="0">
              <a:solidFill>
                <a:srgbClr val="1A1A1A"/>
              </a:solidFill>
              <a:latin typeface="+mj-lt"/>
            </a:endParaRPr>
          </a:p>
        </p:txBody>
      </p:sp>
      <p:pic>
        <p:nvPicPr>
          <p:cNvPr id="4" name="Picture 3">
            <a:extLst>
              <a:ext uri="{FF2B5EF4-FFF2-40B4-BE49-F238E27FC236}">
                <a16:creationId xmlns:a16="http://schemas.microsoft.com/office/drawing/2014/main" id="{4EE53C70-6F78-F277-D007-29ECBAC5324A}"/>
              </a:ext>
            </a:extLst>
          </p:cNvPr>
          <p:cNvPicPr>
            <a:picLocks noChangeAspect="1"/>
          </p:cNvPicPr>
          <p:nvPr/>
        </p:nvPicPr>
        <p:blipFill>
          <a:blip r:embed="rId3"/>
          <a:stretch>
            <a:fillRect/>
          </a:stretch>
        </p:blipFill>
        <p:spPr>
          <a:xfrm>
            <a:off x="838200" y="6311900"/>
            <a:ext cx="342321" cy="493579"/>
          </a:xfrm>
          <a:prstGeom prst="rect">
            <a:avLst/>
          </a:prstGeom>
        </p:spPr>
      </p:pic>
      <p:sp>
        <p:nvSpPr>
          <p:cNvPr id="6" name="TextBox 5">
            <a:extLst>
              <a:ext uri="{FF2B5EF4-FFF2-40B4-BE49-F238E27FC236}">
                <a16:creationId xmlns:a16="http://schemas.microsoft.com/office/drawing/2014/main" id="{8B5F24CF-E31B-CE5D-3E84-1987FB80B528}"/>
              </a:ext>
            </a:extLst>
          </p:cNvPr>
          <p:cNvSpPr txBox="1"/>
          <p:nvPr/>
        </p:nvSpPr>
        <p:spPr>
          <a:xfrm>
            <a:off x="10163560" y="6558689"/>
            <a:ext cx="202844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Light" panose="020F0302020204030204"/>
                <a:ea typeface="+mn-ea"/>
                <a:cs typeface="+mn-cs"/>
              </a:rPr>
              <a:t>American Cancer Society</a:t>
            </a:r>
          </a:p>
        </p:txBody>
      </p:sp>
      <p:pic>
        <p:nvPicPr>
          <p:cNvPr id="8" name="Picture 7" descr="A screen shot of a graph&#10;&#10;Description automatically generated">
            <a:extLst>
              <a:ext uri="{FF2B5EF4-FFF2-40B4-BE49-F238E27FC236}">
                <a16:creationId xmlns:a16="http://schemas.microsoft.com/office/drawing/2014/main" id="{4F7043AF-D927-B307-727D-D487196C2404}"/>
              </a:ext>
            </a:extLst>
          </p:cNvPr>
          <p:cNvPicPr>
            <a:picLocks noChangeAspect="1"/>
          </p:cNvPicPr>
          <p:nvPr/>
        </p:nvPicPr>
        <p:blipFill>
          <a:blip r:embed="rId4"/>
          <a:stretch>
            <a:fillRect/>
          </a:stretch>
        </p:blipFill>
        <p:spPr>
          <a:xfrm>
            <a:off x="2826113" y="3485160"/>
            <a:ext cx="6996726" cy="3007715"/>
          </a:xfrm>
          <a:prstGeom prst="rect">
            <a:avLst/>
          </a:prstGeom>
        </p:spPr>
      </p:pic>
    </p:spTree>
    <p:extLst>
      <p:ext uri="{BB962C8B-B14F-4D97-AF65-F5344CB8AC3E}">
        <p14:creationId xmlns:p14="http://schemas.microsoft.com/office/powerpoint/2010/main" val="2444734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7C63-593B-71BA-386B-83F7A04A17A3}"/>
              </a:ext>
            </a:extLst>
          </p:cNvPr>
          <p:cNvSpPr>
            <a:spLocks noGrp="1"/>
          </p:cNvSpPr>
          <p:nvPr>
            <p:ph type="title"/>
          </p:nvPr>
        </p:nvSpPr>
        <p:spPr/>
        <p:txBody>
          <a:bodyPr>
            <a:normAutofit/>
          </a:bodyPr>
          <a:lstStyle/>
          <a:p>
            <a:r>
              <a:rPr lang="en-US" sz="3200" u="sng" dirty="0"/>
              <a:t>Why is pancreatic cancer so challenging?</a:t>
            </a:r>
          </a:p>
        </p:txBody>
      </p:sp>
      <p:graphicFrame>
        <p:nvGraphicFramePr>
          <p:cNvPr id="12" name="Content Placeholder 2">
            <a:extLst>
              <a:ext uri="{FF2B5EF4-FFF2-40B4-BE49-F238E27FC236}">
                <a16:creationId xmlns:a16="http://schemas.microsoft.com/office/drawing/2014/main" id="{2C5F115A-E4C7-9089-F23D-CA55E456F651}"/>
              </a:ext>
            </a:extLst>
          </p:cNvPr>
          <p:cNvGraphicFramePr>
            <a:graphicFrameLocks noGrp="1"/>
          </p:cNvGraphicFramePr>
          <p:nvPr>
            <p:ph idx="1"/>
          </p:nvPr>
        </p:nvGraphicFramePr>
        <p:xfrm>
          <a:off x="838200" y="1825625"/>
          <a:ext cx="42287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EE53C70-6F78-F277-D007-29ECBAC5324A}"/>
              </a:ext>
            </a:extLst>
          </p:cNvPr>
          <p:cNvPicPr>
            <a:picLocks noChangeAspect="1"/>
          </p:cNvPicPr>
          <p:nvPr/>
        </p:nvPicPr>
        <p:blipFill>
          <a:blip r:embed="rId8"/>
          <a:stretch>
            <a:fillRect/>
          </a:stretch>
        </p:blipFill>
        <p:spPr>
          <a:xfrm>
            <a:off x="838200" y="6311900"/>
            <a:ext cx="342321" cy="493579"/>
          </a:xfrm>
          <a:prstGeom prst="rect">
            <a:avLst/>
          </a:prstGeom>
        </p:spPr>
      </p:pic>
      <p:pic>
        <p:nvPicPr>
          <p:cNvPr id="9" name="Picture 8" descr="A diagram of cell division&#10;&#10;Description automatically generated">
            <a:extLst>
              <a:ext uri="{FF2B5EF4-FFF2-40B4-BE49-F238E27FC236}">
                <a16:creationId xmlns:a16="http://schemas.microsoft.com/office/drawing/2014/main" id="{B2F884EF-3BD8-4BFC-4DDD-2E4FE623B85D}"/>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5106427" y="1825625"/>
            <a:ext cx="6825470" cy="4078170"/>
          </a:xfrm>
          <a:prstGeom prst="rect">
            <a:avLst/>
          </a:prstGeom>
          <a:ln>
            <a:solidFill>
              <a:schemeClr val="accent1"/>
            </a:solidFill>
          </a:ln>
        </p:spPr>
      </p:pic>
      <p:sp>
        <p:nvSpPr>
          <p:cNvPr id="10" name="TextBox 9">
            <a:extLst>
              <a:ext uri="{FF2B5EF4-FFF2-40B4-BE49-F238E27FC236}">
                <a16:creationId xmlns:a16="http://schemas.microsoft.com/office/drawing/2014/main" id="{6F3AA5F9-AB7C-B81B-7EA8-3A568B72FFC2}"/>
              </a:ext>
            </a:extLst>
          </p:cNvPr>
          <p:cNvSpPr txBox="1"/>
          <p:nvPr/>
        </p:nvSpPr>
        <p:spPr>
          <a:xfrm>
            <a:off x="9588617" y="6492875"/>
            <a:ext cx="30354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Light" panose="020F0302020204030204"/>
                <a:ea typeface="+mn-ea"/>
                <a:cs typeface="+mn-cs"/>
              </a:rPr>
              <a:t>Truong et al, Cancers (Basel) 2021</a:t>
            </a:r>
          </a:p>
        </p:txBody>
      </p:sp>
      <p:sp>
        <p:nvSpPr>
          <p:cNvPr id="5" name="Rectangle 4">
            <a:extLst>
              <a:ext uri="{FF2B5EF4-FFF2-40B4-BE49-F238E27FC236}">
                <a16:creationId xmlns:a16="http://schemas.microsoft.com/office/drawing/2014/main" id="{73C3C467-5629-F0BF-61D1-2BC5130D884B}"/>
              </a:ext>
            </a:extLst>
          </p:cNvPr>
          <p:cNvSpPr/>
          <p:nvPr/>
        </p:nvSpPr>
        <p:spPr>
          <a:xfrm>
            <a:off x="11622796" y="1853167"/>
            <a:ext cx="309101" cy="240038"/>
          </a:xfrm>
          <a:prstGeom prst="rect">
            <a:avLst/>
          </a:prstGeom>
          <a:solidFill>
            <a:srgbClr val="F5F5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2390B52-AEF0-E2B2-CF53-E89105C3947D}"/>
              </a:ext>
            </a:extLst>
          </p:cNvPr>
          <p:cNvSpPr txBox="1"/>
          <p:nvPr/>
        </p:nvSpPr>
        <p:spPr>
          <a:xfrm>
            <a:off x="10032694" y="1973185"/>
            <a:ext cx="1810439" cy="240038"/>
          </a:xfrm>
          <a:prstGeom prst="rect">
            <a:avLst/>
          </a:prstGeom>
          <a:solidFill>
            <a:srgbClr val="F5F5D6"/>
          </a:solid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(ii) Metabolic reprogramming</a:t>
            </a:r>
          </a:p>
        </p:txBody>
      </p:sp>
    </p:spTree>
    <p:extLst>
      <p:ext uri="{BB962C8B-B14F-4D97-AF65-F5344CB8AC3E}">
        <p14:creationId xmlns:p14="http://schemas.microsoft.com/office/powerpoint/2010/main" val="76042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7C63-593B-71BA-386B-83F7A04A17A3}"/>
              </a:ext>
            </a:extLst>
          </p:cNvPr>
          <p:cNvSpPr>
            <a:spLocks noGrp="1"/>
          </p:cNvSpPr>
          <p:nvPr>
            <p:ph type="title"/>
          </p:nvPr>
        </p:nvSpPr>
        <p:spPr>
          <a:xfrm>
            <a:off x="838200" y="365125"/>
            <a:ext cx="10515600" cy="1015101"/>
          </a:xfrm>
        </p:spPr>
        <p:txBody>
          <a:bodyPr>
            <a:normAutofit/>
          </a:bodyPr>
          <a:lstStyle/>
          <a:p>
            <a:r>
              <a:rPr lang="en-US" sz="3200" u="sng" dirty="0"/>
              <a:t>Risk factors</a:t>
            </a:r>
          </a:p>
        </p:txBody>
      </p:sp>
      <p:sp>
        <p:nvSpPr>
          <p:cNvPr id="3" name="Content Placeholder 2">
            <a:extLst>
              <a:ext uri="{FF2B5EF4-FFF2-40B4-BE49-F238E27FC236}">
                <a16:creationId xmlns:a16="http://schemas.microsoft.com/office/drawing/2014/main" id="{DA947080-B00F-4CC9-FE76-36CC23691F0B}"/>
              </a:ext>
            </a:extLst>
          </p:cNvPr>
          <p:cNvSpPr>
            <a:spLocks noGrp="1"/>
          </p:cNvSpPr>
          <p:nvPr>
            <p:ph idx="1"/>
          </p:nvPr>
        </p:nvSpPr>
        <p:spPr>
          <a:xfrm>
            <a:off x="838200" y="1380226"/>
            <a:ext cx="10515600" cy="4796737"/>
          </a:xfrm>
        </p:spPr>
        <p:txBody>
          <a:bodyPr>
            <a:noAutofit/>
          </a:bodyPr>
          <a:lstStyle/>
          <a:p>
            <a:r>
              <a:rPr lang="en-US" sz="2000" u="sng" dirty="0"/>
              <a:t>Tobacco use </a:t>
            </a:r>
          </a:p>
          <a:p>
            <a:pPr marL="0" indent="0">
              <a:buNone/>
            </a:pPr>
            <a:r>
              <a:rPr lang="en-US" sz="2000" dirty="0"/>
              <a:t>- Smoking one of the most important risk factors</a:t>
            </a:r>
          </a:p>
          <a:p>
            <a:pPr marL="0" indent="0">
              <a:buNone/>
            </a:pPr>
            <a:r>
              <a:rPr lang="en-US" sz="2000" dirty="0"/>
              <a:t>- risk twice as high in smokers vs never smoker</a:t>
            </a:r>
          </a:p>
          <a:p>
            <a:pPr marL="0" indent="0">
              <a:buNone/>
            </a:pPr>
            <a:r>
              <a:rPr lang="en-US" sz="2000" dirty="0"/>
              <a:t>-cigars, smokeless tobacco products also increase risk </a:t>
            </a:r>
          </a:p>
          <a:p>
            <a:r>
              <a:rPr lang="en-US" sz="2000" u="sng" dirty="0"/>
              <a:t>Obesity </a:t>
            </a:r>
          </a:p>
          <a:p>
            <a:pPr marL="0" indent="0">
              <a:buNone/>
            </a:pPr>
            <a:r>
              <a:rPr lang="en-US" sz="2000" dirty="0"/>
              <a:t>-BMI&gt;30 20% more likely to develop panc ca</a:t>
            </a:r>
          </a:p>
          <a:p>
            <a:r>
              <a:rPr lang="en-US" sz="2000" u="sng" dirty="0"/>
              <a:t>Diabetes</a:t>
            </a:r>
          </a:p>
          <a:p>
            <a:pPr marL="0" indent="0">
              <a:buNone/>
            </a:pPr>
            <a:r>
              <a:rPr lang="en-US" sz="2000" dirty="0"/>
              <a:t>-More common in people with DM, esp type 2</a:t>
            </a:r>
          </a:p>
          <a:p>
            <a:pPr marL="0" indent="0">
              <a:buNone/>
            </a:pPr>
            <a:r>
              <a:rPr lang="en-US" sz="2000" dirty="0"/>
              <a:t>- ?Cause or effect</a:t>
            </a:r>
          </a:p>
          <a:p>
            <a:r>
              <a:rPr lang="en-US" sz="2000" u="sng" dirty="0"/>
              <a:t>Chronic pancreatitis</a:t>
            </a:r>
          </a:p>
          <a:p>
            <a:pPr marL="0" indent="0">
              <a:buNone/>
            </a:pPr>
            <a:r>
              <a:rPr lang="en-US" sz="2000" dirty="0"/>
              <a:t>-often seen with heavy alcohol use and smoking </a:t>
            </a:r>
          </a:p>
          <a:p>
            <a:pPr marL="0" indent="0">
              <a:buNone/>
            </a:pPr>
            <a:endParaRPr lang="en-US" sz="2000" dirty="0"/>
          </a:p>
          <a:p>
            <a:pPr marL="0" indent="0">
              <a:buNone/>
            </a:pPr>
            <a:endParaRPr lang="en-US" sz="2000" dirty="0"/>
          </a:p>
          <a:p>
            <a:pPr marL="0" indent="0">
              <a:buNone/>
            </a:pPr>
            <a:endParaRPr lang="en-US" sz="2000" dirty="0"/>
          </a:p>
          <a:p>
            <a:endParaRPr lang="en-US" sz="2000" dirty="0"/>
          </a:p>
        </p:txBody>
      </p:sp>
      <p:pic>
        <p:nvPicPr>
          <p:cNvPr id="4" name="Picture 3">
            <a:extLst>
              <a:ext uri="{FF2B5EF4-FFF2-40B4-BE49-F238E27FC236}">
                <a16:creationId xmlns:a16="http://schemas.microsoft.com/office/drawing/2014/main" id="{4EE53C70-6F78-F277-D007-29ECBAC5324A}"/>
              </a:ext>
            </a:extLst>
          </p:cNvPr>
          <p:cNvPicPr>
            <a:picLocks noChangeAspect="1"/>
          </p:cNvPicPr>
          <p:nvPr/>
        </p:nvPicPr>
        <p:blipFill>
          <a:blip r:embed="rId3"/>
          <a:stretch>
            <a:fillRect/>
          </a:stretch>
        </p:blipFill>
        <p:spPr>
          <a:xfrm>
            <a:off x="838200" y="6311900"/>
            <a:ext cx="342321" cy="493579"/>
          </a:xfrm>
          <a:prstGeom prst="rect">
            <a:avLst/>
          </a:prstGeom>
        </p:spPr>
      </p:pic>
    </p:spTree>
    <p:extLst>
      <p:ext uri="{BB962C8B-B14F-4D97-AF65-F5344CB8AC3E}">
        <p14:creationId xmlns:p14="http://schemas.microsoft.com/office/powerpoint/2010/main" val="1683541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7C63-593B-71BA-386B-83F7A04A17A3}"/>
              </a:ext>
            </a:extLst>
          </p:cNvPr>
          <p:cNvSpPr>
            <a:spLocks noGrp="1"/>
          </p:cNvSpPr>
          <p:nvPr>
            <p:ph type="title"/>
          </p:nvPr>
        </p:nvSpPr>
        <p:spPr/>
        <p:txBody>
          <a:bodyPr>
            <a:normAutofit/>
          </a:bodyPr>
          <a:lstStyle/>
          <a:p>
            <a:r>
              <a:rPr lang="en-US" sz="3200" u="sng" dirty="0"/>
              <a:t>Risk factors</a:t>
            </a:r>
            <a:endParaRPr lang="en-US" sz="3200" dirty="0"/>
          </a:p>
        </p:txBody>
      </p:sp>
      <p:sp>
        <p:nvSpPr>
          <p:cNvPr id="3" name="Content Placeholder 2">
            <a:extLst>
              <a:ext uri="{FF2B5EF4-FFF2-40B4-BE49-F238E27FC236}">
                <a16:creationId xmlns:a16="http://schemas.microsoft.com/office/drawing/2014/main" id="{DA947080-B00F-4CC9-FE76-36CC23691F0B}"/>
              </a:ext>
            </a:extLst>
          </p:cNvPr>
          <p:cNvSpPr>
            <a:spLocks noGrp="1"/>
          </p:cNvSpPr>
          <p:nvPr>
            <p:ph idx="1"/>
          </p:nvPr>
        </p:nvSpPr>
        <p:spPr/>
        <p:txBody>
          <a:bodyPr>
            <a:normAutofit/>
          </a:bodyPr>
          <a:lstStyle/>
          <a:p>
            <a:r>
              <a:rPr lang="en-US" sz="2000" u="sng" dirty="0"/>
              <a:t>IPMN</a:t>
            </a:r>
          </a:p>
          <a:p>
            <a:pPr marL="0" indent="0">
              <a:buNone/>
            </a:pPr>
            <a:r>
              <a:rPr lang="en-US" sz="2000" dirty="0"/>
              <a:t>- 2-9% develop invasive cancer</a:t>
            </a:r>
            <a:endParaRPr lang="en-US" sz="2000" u="sng" dirty="0">
              <a:cs typeface="Calibri Light" panose="020F0302020204030204" pitchFamily="34" charset="0"/>
            </a:endParaRPr>
          </a:p>
          <a:p>
            <a:r>
              <a:rPr lang="en-US" sz="2000" u="sng" dirty="0">
                <a:cs typeface="Calibri Light" panose="020F0302020204030204" pitchFamily="34" charset="0"/>
              </a:rPr>
              <a:t>Inherited genetic syndromes </a:t>
            </a:r>
            <a:r>
              <a:rPr lang="en-US" sz="2000" dirty="0">
                <a:cs typeface="Calibri Light" panose="020F0302020204030204" pitchFamily="34" charset="0"/>
              </a:rPr>
              <a:t>(~10-15% PDAC)</a:t>
            </a:r>
          </a:p>
          <a:p>
            <a:pPr marL="0" indent="0" algn="l">
              <a:buNone/>
            </a:pPr>
            <a:r>
              <a:rPr lang="en-US" sz="2000" i="1" dirty="0">
                <a:solidFill>
                  <a:srgbClr val="1A1A1A"/>
                </a:solidFill>
                <a:effectLst/>
                <a:cs typeface="Calibri Light" panose="020F0302020204030204" pitchFamily="34" charset="0"/>
              </a:rPr>
              <a:t>Hereditary breast and ovarian cancer syndrome -</a:t>
            </a:r>
            <a:r>
              <a:rPr lang="en-US" sz="2000" dirty="0">
                <a:solidFill>
                  <a:srgbClr val="1A1A1A"/>
                </a:solidFill>
                <a:effectLst/>
                <a:cs typeface="Calibri Light" panose="020F0302020204030204" pitchFamily="34" charset="0"/>
              </a:rPr>
              <a:t> BRCA1, BRCA2, PALB2 </a:t>
            </a:r>
          </a:p>
          <a:p>
            <a:pPr marL="0" indent="0" algn="l">
              <a:buNone/>
            </a:pPr>
            <a:r>
              <a:rPr lang="en-US" sz="2000" i="1" dirty="0">
                <a:solidFill>
                  <a:srgbClr val="1A1A1A"/>
                </a:solidFill>
                <a:effectLst/>
                <a:cs typeface="Calibri Light" panose="020F0302020204030204" pitchFamily="34" charset="0"/>
              </a:rPr>
              <a:t>Familial atypical multiple mole melanoma (FAMMM) syndrome</a:t>
            </a:r>
            <a:r>
              <a:rPr lang="en-US" sz="2000" i="1" dirty="0">
                <a:solidFill>
                  <a:srgbClr val="1A1A1A"/>
                </a:solidFill>
                <a:cs typeface="Calibri Light" panose="020F0302020204030204" pitchFamily="34" charset="0"/>
              </a:rPr>
              <a:t> - </a:t>
            </a:r>
            <a:r>
              <a:rPr lang="en-US" sz="2000" dirty="0">
                <a:solidFill>
                  <a:srgbClr val="1A1A1A"/>
                </a:solidFill>
                <a:effectLst/>
                <a:cs typeface="Calibri Light" panose="020F0302020204030204" pitchFamily="34" charset="0"/>
              </a:rPr>
              <a:t>p16/CDKN2A </a:t>
            </a:r>
          </a:p>
          <a:p>
            <a:pPr marL="0" indent="0" algn="l">
              <a:buNone/>
            </a:pPr>
            <a:r>
              <a:rPr lang="en-US" sz="2000" i="1" dirty="0">
                <a:solidFill>
                  <a:srgbClr val="1A1A1A"/>
                </a:solidFill>
                <a:effectLst/>
                <a:cs typeface="Calibri Light" panose="020F0302020204030204" pitchFamily="34" charset="0"/>
              </a:rPr>
              <a:t>Familial pancreatitis - </a:t>
            </a:r>
            <a:r>
              <a:rPr lang="en-US" sz="2000" dirty="0">
                <a:solidFill>
                  <a:srgbClr val="1A1A1A"/>
                </a:solidFill>
                <a:effectLst/>
                <a:cs typeface="Calibri Light" panose="020F0302020204030204" pitchFamily="34" charset="0"/>
              </a:rPr>
              <a:t>PRSS1, SPINK1, CFTR</a:t>
            </a:r>
          </a:p>
          <a:p>
            <a:pPr marL="0" indent="0" algn="l">
              <a:buNone/>
            </a:pPr>
            <a:r>
              <a:rPr lang="en-US" sz="2000" i="1" dirty="0">
                <a:solidFill>
                  <a:srgbClr val="1A1A1A"/>
                </a:solidFill>
                <a:effectLst/>
                <a:cs typeface="Calibri Light" panose="020F0302020204030204" pitchFamily="34" charset="0"/>
              </a:rPr>
              <a:t>Lynch syndrome</a:t>
            </a:r>
            <a:r>
              <a:rPr lang="en-US" sz="2000" i="1" dirty="0">
                <a:solidFill>
                  <a:srgbClr val="1A1A1A"/>
                </a:solidFill>
                <a:cs typeface="Calibri Light" panose="020F0302020204030204" pitchFamily="34" charset="0"/>
              </a:rPr>
              <a:t> - </a:t>
            </a:r>
            <a:r>
              <a:rPr lang="en-US" sz="2000" dirty="0">
                <a:solidFill>
                  <a:srgbClr val="1A1A1A"/>
                </a:solidFill>
                <a:effectLst/>
                <a:cs typeface="Calibri Light" panose="020F0302020204030204" pitchFamily="34" charset="0"/>
              </a:rPr>
              <a:t>MLH1, MSH2, MSH6, PMS2 genes</a:t>
            </a:r>
          </a:p>
          <a:p>
            <a:pPr marL="0" indent="0" algn="l">
              <a:buNone/>
            </a:pPr>
            <a:r>
              <a:rPr lang="en-US" sz="2000" i="1" dirty="0">
                <a:solidFill>
                  <a:srgbClr val="1A1A1A"/>
                </a:solidFill>
                <a:effectLst/>
                <a:cs typeface="Calibri Light" panose="020F0302020204030204" pitchFamily="34" charset="0"/>
              </a:rPr>
              <a:t>Peutz-Jeghers syndrome - </a:t>
            </a:r>
            <a:r>
              <a:rPr lang="en-US" sz="2000" dirty="0">
                <a:solidFill>
                  <a:srgbClr val="1A1A1A"/>
                </a:solidFill>
                <a:effectLst/>
                <a:cs typeface="Calibri Light" panose="020F0302020204030204" pitchFamily="34" charset="0"/>
              </a:rPr>
              <a:t>STK11 </a:t>
            </a:r>
          </a:p>
          <a:p>
            <a:pPr marL="0" indent="0" algn="l">
              <a:buNone/>
            </a:pPr>
            <a:r>
              <a:rPr lang="en-US" sz="2000" i="1" dirty="0">
                <a:solidFill>
                  <a:srgbClr val="1A1A1A"/>
                </a:solidFill>
                <a:cs typeface="Calibri Light" panose="020F0302020204030204" pitchFamily="34" charset="0"/>
              </a:rPr>
              <a:t>Familial Pancreatic Cancer </a:t>
            </a:r>
            <a:r>
              <a:rPr lang="en-US" sz="2000" dirty="0">
                <a:solidFill>
                  <a:srgbClr val="1A1A1A"/>
                </a:solidFill>
                <a:cs typeface="Calibri Light" panose="020F0302020204030204" pitchFamily="34" charset="0"/>
              </a:rPr>
              <a:t>- unknown gene. </a:t>
            </a:r>
            <a:r>
              <a:rPr lang="en-US" sz="2000" dirty="0"/>
              <a:t>≥2 first-degree relatives with pancreatic cancer. Median age at dx 40-60 yrs (vs 60-80 yrs sporadic)</a:t>
            </a:r>
            <a:endParaRPr lang="en-US" sz="2000" dirty="0">
              <a:solidFill>
                <a:srgbClr val="1A1A1A"/>
              </a:solidFill>
              <a:effectLst/>
              <a:cs typeface="Calibri Light" panose="020F0302020204030204" pitchFamily="34" charset="0"/>
            </a:endParaRPr>
          </a:p>
          <a:p>
            <a:pPr marL="0" indent="0">
              <a:buNone/>
            </a:pPr>
            <a:endParaRPr lang="en-US" sz="2000" dirty="0">
              <a:cs typeface="Calibri Light" panose="020F0302020204030204" pitchFamily="34" charset="0"/>
            </a:endParaRPr>
          </a:p>
        </p:txBody>
      </p:sp>
      <p:pic>
        <p:nvPicPr>
          <p:cNvPr id="4" name="Picture 3">
            <a:extLst>
              <a:ext uri="{FF2B5EF4-FFF2-40B4-BE49-F238E27FC236}">
                <a16:creationId xmlns:a16="http://schemas.microsoft.com/office/drawing/2014/main" id="{4EE53C70-6F78-F277-D007-29ECBAC5324A}"/>
              </a:ext>
            </a:extLst>
          </p:cNvPr>
          <p:cNvPicPr>
            <a:picLocks noChangeAspect="1"/>
          </p:cNvPicPr>
          <p:nvPr/>
        </p:nvPicPr>
        <p:blipFill>
          <a:blip r:embed="rId3"/>
          <a:stretch>
            <a:fillRect/>
          </a:stretch>
        </p:blipFill>
        <p:spPr>
          <a:xfrm>
            <a:off x="838200" y="6311900"/>
            <a:ext cx="342321" cy="493579"/>
          </a:xfrm>
          <a:prstGeom prst="rect">
            <a:avLst/>
          </a:prstGeom>
        </p:spPr>
      </p:pic>
    </p:spTree>
    <p:extLst>
      <p:ext uri="{BB962C8B-B14F-4D97-AF65-F5344CB8AC3E}">
        <p14:creationId xmlns:p14="http://schemas.microsoft.com/office/powerpoint/2010/main" val="1122709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7C63-593B-71BA-386B-83F7A04A17A3}"/>
              </a:ext>
            </a:extLst>
          </p:cNvPr>
          <p:cNvSpPr>
            <a:spLocks noGrp="1"/>
          </p:cNvSpPr>
          <p:nvPr>
            <p:ph type="title"/>
          </p:nvPr>
        </p:nvSpPr>
        <p:spPr/>
        <p:txBody>
          <a:bodyPr>
            <a:normAutofit/>
          </a:bodyPr>
          <a:lstStyle/>
          <a:p>
            <a:r>
              <a:rPr lang="en-US" sz="3200" u="sng" dirty="0"/>
              <a:t>Risk factors: Unclear effect on risk</a:t>
            </a:r>
          </a:p>
        </p:txBody>
      </p:sp>
      <p:sp>
        <p:nvSpPr>
          <p:cNvPr id="3" name="Content Placeholder 2">
            <a:extLst>
              <a:ext uri="{FF2B5EF4-FFF2-40B4-BE49-F238E27FC236}">
                <a16:creationId xmlns:a16="http://schemas.microsoft.com/office/drawing/2014/main" id="{DA947080-B00F-4CC9-FE76-36CC23691F0B}"/>
              </a:ext>
            </a:extLst>
          </p:cNvPr>
          <p:cNvSpPr>
            <a:spLocks noGrp="1"/>
          </p:cNvSpPr>
          <p:nvPr>
            <p:ph idx="1"/>
          </p:nvPr>
        </p:nvSpPr>
        <p:spPr/>
        <p:txBody>
          <a:bodyPr>
            <a:normAutofit/>
          </a:bodyPr>
          <a:lstStyle/>
          <a:p>
            <a:r>
              <a:rPr lang="en-US" sz="2000" dirty="0"/>
              <a:t>Diet</a:t>
            </a:r>
          </a:p>
          <a:p>
            <a:pPr marL="0" indent="0">
              <a:buNone/>
            </a:pPr>
            <a:r>
              <a:rPr lang="en-US" sz="2000" dirty="0"/>
              <a:t>- Red processed meats, saturated fats, sugary drinks </a:t>
            </a:r>
          </a:p>
          <a:p>
            <a:r>
              <a:rPr lang="en-US" sz="2000" dirty="0"/>
              <a:t>Physical Inactivity</a:t>
            </a:r>
          </a:p>
          <a:p>
            <a:r>
              <a:rPr lang="en-US" sz="2000" dirty="0"/>
              <a:t>Alcohol </a:t>
            </a:r>
          </a:p>
          <a:p>
            <a:r>
              <a:rPr lang="en-US" sz="2000" dirty="0"/>
              <a:t>Coffee - conflicting</a:t>
            </a:r>
          </a:p>
          <a:p>
            <a:r>
              <a:rPr lang="en-US" sz="2000" dirty="0"/>
              <a:t>Aspirin, NSAID use - conflicting</a:t>
            </a:r>
          </a:p>
          <a:p>
            <a:r>
              <a:rPr lang="en-US" sz="2000" dirty="0"/>
              <a:t>H pylori - conflicting</a:t>
            </a:r>
          </a:p>
        </p:txBody>
      </p:sp>
      <p:pic>
        <p:nvPicPr>
          <p:cNvPr id="4" name="Picture 3">
            <a:extLst>
              <a:ext uri="{FF2B5EF4-FFF2-40B4-BE49-F238E27FC236}">
                <a16:creationId xmlns:a16="http://schemas.microsoft.com/office/drawing/2014/main" id="{4EE53C70-6F78-F277-D007-29ECBAC5324A}"/>
              </a:ext>
            </a:extLst>
          </p:cNvPr>
          <p:cNvPicPr>
            <a:picLocks noChangeAspect="1"/>
          </p:cNvPicPr>
          <p:nvPr/>
        </p:nvPicPr>
        <p:blipFill>
          <a:blip r:embed="rId3"/>
          <a:stretch>
            <a:fillRect/>
          </a:stretch>
        </p:blipFill>
        <p:spPr>
          <a:xfrm>
            <a:off x="838200" y="6311900"/>
            <a:ext cx="342321" cy="493579"/>
          </a:xfrm>
          <a:prstGeom prst="rect">
            <a:avLst/>
          </a:prstGeom>
        </p:spPr>
      </p:pic>
    </p:spTree>
    <p:extLst>
      <p:ext uri="{BB962C8B-B14F-4D97-AF65-F5344CB8AC3E}">
        <p14:creationId xmlns:p14="http://schemas.microsoft.com/office/powerpoint/2010/main" val="3049007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7C63-593B-71BA-386B-83F7A04A17A3}"/>
              </a:ext>
            </a:extLst>
          </p:cNvPr>
          <p:cNvSpPr>
            <a:spLocks noGrp="1"/>
          </p:cNvSpPr>
          <p:nvPr>
            <p:ph type="title"/>
          </p:nvPr>
        </p:nvSpPr>
        <p:spPr/>
        <p:txBody>
          <a:bodyPr>
            <a:normAutofit fontScale="90000"/>
          </a:bodyPr>
          <a:lstStyle/>
          <a:p>
            <a:br>
              <a:rPr lang="en-US" sz="4400" dirty="0">
                <a:latin typeface="+mj-lt"/>
              </a:rPr>
            </a:br>
            <a:r>
              <a:rPr lang="en-US" sz="3600" u="sng" dirty="0">
                <a:latin typeface="+mj-lt"/>
              </a:rPr>
              <a:t>Clinical Presentation:</a:t>
            </a:r>
            <a:br>
              <a:rPr lang="en-US" sz="4400" dirty="0">
                <a:latin typeface="+mj-lt"/>
              </a:rPr>
            </a:br>
            <a:endParaRPr lang="en-US" dirty="0"/>
          </a:p>
        </p:txBody>
      </p:sp>
      <p:sp>
        <p:nvSpPr>
          <p:cNvPr id="3" name="Content Placeholder 2">
            <a:extLst>
              <a:ext uri="{FF2B5EF4-FFF2-40B4-BE49-F238E27FC236}">
                <a16:creationId xmlns:a16="http://schemas.microsoft.com/office/drawing/2014/main" id="{DA947080-B00F-4CC9-FE76-36CC23691F0B}"/>
              </a:ext>
            </a:extLst>
          </p:cNvPr>
          <p:cNvSpPr>
            <a:spLocks noGrp="1"/>
          </p:cNvSpPr>
          <p:nvPr>
            <p:ph idx="1"/>
          </p:nvPr>
        </p:nvSpPr>
        <p:spPr/>
        <p:txBody>
          <a:bodyPr>
            <a:noAutofit/>
          </a:bodyPr>
          <a:lstStyle/>
          <a:p>
            <a:r>
              <a:rPr lang="en-US" sz="2400" dirty="0">
                <a:latin typeface="Calibri" panose="020F0502020204030204" pitchFamily="34" charset="0"/>
                <a:cs typeface="Calibri" panose="020F0502020204030204" pitchFamily="34" charset="0"/>
              </a:rPr>
              <a:t>Jaundice, dark urine</a:t>
            </a:r>
          </a:p>
          <a:p>
            <a:r>
              <a:rPr lang="en-US" sz="2400" dirty="0">
                <a:latin typeface="Calibri" panose="020F0502020204030204" pitchFamily="34" charset="0"/>
                <a:cs typeface="Calibri" panose="020F0502020204030204" pitchFamily="34" charset="0"/>
              </a:rPr>
              <a:t>Progressive back pain radiating around the abdomen</a:t>
            </a:r>
          </a:p>
          <a:p>
            <a:r>
              <a:rPr lang="en-US" sz="2400" dirty="0">
                <a:latin typeface="Calibri" panose="020F0502020204030204" pitchFamily="34" charset="0"/>
                <a:cs typeface="Calibri" panose="020F0502020204030204" pitchFamily="34" charset="0"/>
              </a:rPr>
              <a:t>Anorexia, weight loss, nausea, vomiting</a:t>
            </a:r>
          </a:p>
          <a:p>
            <a:r>
              <a:rPr lang="en-US" sz="2400" dirty="0">
                <a:latin typeface="Calibri" panose="020F0502020204030204" pitchFamily="34" charset="0"/>
                <a:cs typeface="Calibri" panose="020F0502020204030204" pitchFamily="34" charset="0"/>
              </a:rPr>
              <a:t>Gastric outlet / duodenal obstruction</a:t>
            </a:r>
          </a:p>
          <a:p>
            <a:r>
              <a:rPr lang="en-US" sz="2400" dirty="0">
                <a:latin typeface="Calibri" panose="020F0502020204030204" pitchFamily="34" charset="0"/>
                <a:cs typeface="Calibri" panose="020F0502020204030204" pitchFamily="34" charset="0"/>
              </a:rPr>
              <a:t>Diarrhea</a:t>
            </a:r>
          </a:p>
          <a:p>
            <a:r>
              <a:rPr lang="en-US" sz="2400" dirty="0">
                <a:latin typeface="Calibri" panose="020F0502020204030204" pitchFamily="34" charset="0"/>
                <a:cs typeface="Calibri" panose="020F0502020204030204" pitchFamily="34" charset="0"/>
              </a:rPr>
              <a:t>Worsening diabetes mellitus</a:t>
            </a:r>
          </a:p>
          <a:p>
            <a:r>
              <a:rPr lang="en-US" sz="2400" dirty="0">
                <a:latin typeface="Calibri" panose="020F0502020204030204" pitchFamily="34" charset="0"/>
                <a:cs typeface="Calibri" panose="020F0502020204030204" pitchFamily="34" charset="0"/>
              </a:rPr>
              <a:t>VTE</a:t>
            </a:r>
          </a:p>
          <a:p>
            <a:endParaRPr lang="en-US" sz="2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EE53C70-6F78-F277-D007-29ECBAC5324A}"/>
              </a:ext>
            </a:extLst>
          </p:cNvPr>
          <p:cNvPicPr>
            <a:picLocks noChangeAspect="1"/>
          </p:cNvPicPr>
          <p:nvPr/>
        </p:nvPicPr>
        <p:blipFill>
          <a:blip r:embed="rId3"/>
          <a:stretch>
            <a:fillRect/>
          </a:stretch>
        </p:blipFill>
        <p:spPr>
          <a:xfrm>
            <a:off x="838200" y="6311900"/>
            <a:ext cx="342321" cy="493579"/>
          </a:xfrm>
          <a:prstGeom prst="rect">
            <a:avLst/>
          </a:prstGeom>
        </p:spPr>
      </p:pic>
    </p:spTree>
    <p:extLst>
      <p:ext uri="{BB962C8B-B14F-4D97-AF65-F5344CB8AC3E}">
        <p14:creationId xmlns:p14="http://schemas.microsoft.com/office/powerpoint/2010/main" val="4182717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7C63-593B-71BA-386B-83F7A04A17A3}"/>
              </a:ext>
            </a:extLst>
          </p:cNvPr>
          <p:cNvSpPr>
            <a:spLocks noGrp="1"/>
          </p:cNvSpPr>
          <p:nvPr>
            <p:ph type="title"/>
          </p:nvPr>
        </p:nvSpPr>
        <p:spPr/>
        <p:txBody>
          <a:bodyPr>
            <a:normAutofit/>
          </a:bodyPr>
          <a:lstStyle/>
          <a:p>
            <a:r>
              <a:rPr lang="en-US" sz="3200" u="sng" dirty="0"/>
              <a:t>Staging: Resectability</a:t>
            </a:r>
          </a:p>
        </p:txBody>
      </p:sp>
      <p:pic>
        <p:nvPicPr>
          <p:cNvPr id="7" name="Content Placeholder 6" descr="A diagram of a liver&#10;&#10;Description automatically generated">
            <a:extLst>
              <a:ext uri="{FF2B5EF4-FFF2-40B4-BE49-F238E27FC236}">
                <a16:creationId xmlns:a16="http://schemas.microsoft.com/office/drawing/2014/main" id="{84EF6E55-2C9B-DA54-614A-109C0B49F0F4}"/>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39358" y="1600616"/>
            <a:ext cx="10057095" cy="3199984"/>
          </a:xfrm>
        </p:spPr>
      </p:pic>
      <p:pic>
        <p:nvPicPr>
          <p:cNvPr id="4" name="Picture 3">
            <a:extLst>
              <a:ext uri="{FF2B5EF4-FFF2-40B4-BE49-F238E27FC236}">
                <a16:creationId xmlns:a16="http://schemas.microsoft.com/office/drawing/2014/main" id="{4EE53C70-6F78-F277-D007-29ECBAC5324A}"/>
              </a:ext>
            </a:extLst>
          </p:cNvPr>
          <p:cNvPicPr>
            <a:picLocks noChangeAspect="1"/>
          </p:cNvPicPr>
          <p:nvPr/>
        </p:nvPicPr>
        <p:blipFill>
          <a:blip r:embed="rId5"/>
          <a:stretch>
            <a:fillRect/>
          </a:stretch>
        </p:blipFill>
        <p:spPr>
          <a:xfrm>
            <a:off x="838200" y="6311900"/>
            <a:ext cx="342321" cy="493579"/>
          </a:xfrm>
          <a:prstGeom prst="rect">
            <a:avLst/>
          </a:prstGeom>
        </p:spPr>
      </p:pic>
      <p:pic>
        <p:nvPicPr>
          <p:cNvPr id="5" name="Picture 4">
            <a:extLst>
              <a:ext uri="{FF2B5EF4-FFF2-40B4-BE49-F238E27FC236}">
                <a16:creationId xmlns:a16="http://schemas.microsoft.com/office/drawing/2014/main" id="{9DB8F5A0-4EC9-38E2-289C-CD20EF8400E2}"/>
              </a:ext>
            </a:extLst>
          </p:cNvPr>
          <p:cNvPicPr>
            <a:picLocks noChangeAspect="1"/>
          </p:cNvPicPr>
          <p:nvPr/>
        </p:nvPicPr>
        <p:blipFill>
          <a:blip r:embed="rId6"/>
          <a:stretch>
            <a:fillRect/>
          </a:stretch>
        </p:blipFill>
        <p:spPr>
          <a:xfrm>
            <a:off x="1371599" y="6439055"/>
            <a:ext cx="1371601" cy="347663"/>
          </a:xfrm>
          <a:prstGeom prst="rect">
            <a:avLst/>
          </a:prstGeom>
        </p:spPr>
      </p:pic>
      <p:sp>
        <p:nvSpPr>
          <p:cNvPr id="14" name="Oval 13">
            <a:extLst>
              <a:ext uri="{FF2B5EF4-FFF2-40B4-BE49-F238E27FC236}">
                <a16:creationId xmlns:a16="http://schemas.microsoft.com/office/drawing/2014/main" id="{CE59DCB2-2E92-6397-F307-522C135E294D}"/>
              </a:ext>
            </a:extLst>
          </p:cNvPr>
          <p:cNvSpPr/>
          <p:nvPr/>
        </p:nvSpPr>
        <p:spPr>
          <a:xfrm>
            <a:off x="5164978" y="5079870"/>
            <a:ext cx="1576251" cy="1121591"/>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25% -30%</a:t>
            </a:r>
          </a:p>
        </p:txBody>
      </p:sp>
      <p:sp>
        <p:nvSpPr>
          <p:cNvPr id="15" name="Oval 14">
            <a:extLst>
              <a:ext uri="{FF2B5EF4-FFF2-40B4-BE49-F238E27FC236}">
                <a16:creationId xmlns:a16="http://schemas.microsoft.com/office/drawing/2014/main" id="{5DD8DAAC-F091-737B-FBAB-4B354F81AF52}"/>
              </a:ext>
            </a:extLst>
          </p:cNvPr>
          <p:cNvSpPr/>
          <p:nvPr/>
        </p:nvSpPr>
        <p:spPr>
          <a:xfrm>
            <a:off x="8231125" y="5097287"/>
            <a:ext cx="1653104" cy="1121591"/>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50% - 55%</a:t>
            </a:r>
          </a:p>
        </p:txBody>
      </p:sp>
      <p:sp>
        <p:nvSpPr>
          <p:cNvPr id="16" name="Oval 15">
            <a:extLst>
              <a:ext uri="{FF2B5EF4-FFF2-40B4-BE49-F238E27FC236}">
                <a16:creationId xmlns:a16="http://schemas.microsoft.com/office/drawing/2014/main" id="{8BD0A2CD-86A3-B43B-783D-3812FBF5A915}"/>
              </a:ext>
            </a:extLst>
          </p:cNvPr>
          <p:cNvSpPr/>
          <p:nvPr/>
        </p:nvSpPr>
        <p:spPr>
          <a:xfrm>
            <a:off x="2184327" y="5079869"/>
            <a:ext cx="1576251" cy="1121591"/>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a:t>
            </a:r>
          </a:p>
        </p:txBody>
      </p:sp>
      <p:sp>
        <p:nvSpPr>
          <p:cNvPr id="17" name="TextBox 16">
            <a:extLst>
              <a:ext uri="{FF2B5EF4-FFF2-40B4-BE49-F238E27FC236}">
                <a16:creationId xmlns:a16="http://schemas.microsoft.com/office/drawing/2014/main" id="{2B0CDF3E-4DC3-5BAE-89BD-EF21842D67B4}"/>
              </a:ext>
            </a:extLst>
          </p:cNvPr>
          <p:cNvSpPr txBox="1"/>
          <p:nvPr/>
        </p:nvSpPr>
        <p:spPr>
          <a:xfrm>
            <a:off x="9649374" y="6550223"/>
            <a:ext cx="24880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Light" panose="020F0302020204030204"/>
                <a:ea typeface="+mn-ea"/>
                <a:cs typeface="+mn-cs"/>
              </a:rPr>
              <a:t>Assaad Endosc Ultrasound 2017</a:t>
            </a:r>
          </a:p>
        </p:txBody>
      </p:sp>
    </p:spTree>
    <p:extLst>
      <p:ext uri="{BB962C8B-B14F-4D97-AF65-F5344CB8AC3E}">
        <p14:creationId xmlns:p14="http://schemas.microsoft.com/office/powerpoint/2010/main" val="1358835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Importance of Palliative Care in Advanced PDAC"/>
          <p:cNvSpPr txBox="1">
            <a:spLocks noGrp="1"/>
          </p:cNvSpPr>
          <p:nvPr>
            <p:ph type="ctrTitle"/>
          </p:nvPr>
        </p:nvSpPr>
        <p:spPr>
          <a:prstGeom prst="rect">
            <a:avLst/>
          </a:prstGeom>
        </p:spPr>
        <p:txBody>
          <a:bodyPr>
            <a:normAutofit fontScale="90000"/>
          </a:bodyPr>
          <a:lstStyle>
            <a:lvl1pPr defTabSz="1014374">
              <a:defRPr sz="6551"/>
            </a:lvl1pPr>
          </a:lstStyle>
          <a:p>
            <a:r>
              <a:rPr dirty="0"/>
              <a:t>Importance of Palliative Care in Advanced PDAC</a:t>
            </a:r>
          </a:p>
        </p:txBody>
      </p:sp>
      <p:sp>
        <p:nvSpPr>
          <p:cNvPr id="287" name="Caroline Kuhlman, MSN, APRN-BC"/>
          <p:cNvSpPr txBox="1">
            <a:spLocks noGrp="1"/>
          </p:cNvSpPr>
          <p:nvPr>
            <p:ph type="subTitle" sz="quarter" idx="1"/>
          </p:nvPr>
        </p:nvSpPr>
        <p:spPr>
          <a:prstGeom prst="rect">
            <a:avLst/>
          </a:prstGeom>
        </p:spPr>
        <p:txBody>
          <a:bodyPr/>
          <a:lstStyle/>
          <a:p>
            <a:r>
              <a:t>Caroline Kuhlman, MSN, APRN-BC</a:t>
            </a:r>
          </a:p>
        </p:txBody>
      </p:sp>
      <p:sp>
        <p:nvSpPr>
          <p:cNvPr id="288" name="Text Placeholder 3"/>
          <p:cNvSpPr>
            <a:spLocks noGrp="1"/>
          </p:cNvSpPr>
          <p:nvPr>
            <p:ph type="body" idx="21"/>
          </p:nvPr>
        </p:nvSpPr>
        <p:spPr>
          <a:prstGeom prst="rect">
            <a:avLst/>
          </a:prstGeom>
        </p:spPr>
        <p:txBody>
          <a:bodyPr>
            <a:normAutofit lnSpcReduction="10000"/>
          </a:bodyPr>
          <a:lstStyle/>
          <a:p>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Case 2"/>
          <p:cNvSpPr txBox="1">
            <a:spLocks noGrp="1"/>
          </p:cNvSpPr>
          <p:nvPr>
            <p:ph type="title"/>
          </p:nvPr>
        </p:nvSpPr>
        <p:spPr>
          <a:xfrm>
            <a:off x="1106423" y="1991236"/>
            <a:ext cx="9522782" cy="693598"/>
          </a:xfrm>
        </p:spPr>
        <p:txBody>
          <a:bodyPr anchor="b">
            <a:noAutofit/>
          </a:bodyPr>
          <a:lstStyle/>
          <a:p>
            <a:r>
              <a:rPr lang="en-US" sz="4000" dirty="0"/>
              <a:t>Patient</a:t>
            </a:r>
            <a:r>
              <a:rPr lang="en-US" sz="6000" dirty="0"/>
              <a:t> </a:t>
            </a:r>
            <a:r>
              <a:rPr lang="en-US" sz="4000" dirty="0"/>
              <a:t>Case</a:t>
            </a:r>
            <a:endParaRPr sz="4000" dirty="0"/>
          </a:p>
        </p:txBody>
      </p:sp>
      <p:sp>
        <p:nvSpPr>
          <p:cNvPr id="292" name="69 yo man presented with abdominal pain, weight loss. CT demonstrates pancreatic head mass, lest adrenal mass, multiple liver lesions and bilateral pulmonary nodules. Biopsy c/w invasive ductal adenocarcinoma. Ca199 1024…"/>
          <p:cNvSpPr txBox="1">
            <a:spLocks noGrp="1"/>
          </p:cNvSpPr>
          <p:nvPr>
            <p:ph type="body" sz="quarter" idx="1"/>
          </p:nvPr>
        </p:nvSpPr>
        <p:spPr>
          <a:xfrm>
            <a:off x="1105793" y="2945530"/>
            <a:ext cx="9523412" cy="1716087"/>
          </a:xfrm>
        </p:spPr>
        <p:txBody>
          <a:bodyPr>
            <a:noAutofit/>
          </a:bodyPr>
          <a:lstStyle/>
          <a:p>
            <a:pPr lvl="1" indent="9525" defTabSz="758925">
              <a:lnSpc>
                <a:spcPct val="90000"/>
              </a:lnSpc>
              <a:spcAft>
                <a:spcPts val="600"/>
              </a:spcAft>
              <a:defRPr sz="2324"/>
            </a:pPr>
            <a:r>
              <a:rPr lang="en-US" sz="1800" dirty="0"/>
              <a:t>69 </a:t>
            </a:r>
            <a:r>
              <a:rPr lang="en-US" sz="1800" dirty="0" err="1"/>
              <a:t>yo</a:t>
            </a:r>
            <a:r>
              <a:rPr lang="en-US" sz="1800" dirty="0"/>
              <a:t> man presented with abdominal pain, weight loss. CT demonstrates pancreatic head mass, left adrenal mass, multiple liver lesions and bilateral pulmonary nodules. Biopsy c/w invasive ductal adenocarcinoma. CA 19-9 1024</a:t>
            </a:r>
          </a:p>
          <a:p>
            <a:pPr lvl="1" indent="9525" defTabSz="758925">
              <a:lnSpc>
                <a:spcPct val="90000"/>
              </a:lnSpc>
              <a:spcAft>
                <a:spcPts val="600"/>
              </a:spcAft>
              <a:buSzTx/>
              <a:buNone/>
              <a:defRPr sz="2324"/>
            </a:pPr>
            <a:endParaRPr lang="en-US" sz="1800" dirty="0"/>
          </a:p>
          <a:p>
            <a:pPr lvl="1" indent="9525" defTabSz="758925">
              <a:lnSpc>
                <a:spcPct val="90000"/>
              </a:lnSpc>
              <a:spcAft>
                <a:spcPts val="600"/>
              </a:spcAft>
              <a:buSzTx/>
              <a:buNone/>
              <a:defRPr sz="2324"/>
            </a:pPr>
            <a:r>
              <a:rPr lang="en-US" sz="1800" dirty="0"/>
              <a:t>He is married with 2 adult children. Retired as a high school English teacher. Lives in New Hampshire. Enjoys working on the land, being outdoors, gardening, tending to chickens and dogs. Loves to cook and entertain. </a:t>
            </a:r>
          </a:p>
          <a:p>
            <a:pPr lvl="1" indent="9525" defTabSz="758925">
              <a:lnSpc>
                <a:spcPct val="90000"/>
              </a:lnSpc>
              <a:spcAft>
                <a:spcPts val="600"/>
              </a:spcAft>
              <a:buSzTx/>
              <a:buNone/>
              <a:defRPr sz="2324"/>
            </a:pPr>
            <a:endParaRPr lang="en-US" sz="1800" dirty="0"/>
          </a:p>
          <a:p>
            <a:pPr lvl="1" indent="9525" defTabSz="758925">
              <a:lnSpc>
                <a:spcPct val="90000"/>
              </a:lnSpc>
              <a:spcAft>
                <a:spcPts val="600"/>
              </a:spcAft>
              <a:buSzTx/>
              <a:buNone/>
              <a:defRPr sz="2324"/>
            </a:pPr>
            <a:r>
              <a:rPr lang="en-US" sz="1800" dirty="0"/>
              <a:t>9/2024 started FOLFIRINOX. Abdominal pain, makes moving around, eating and sleeping difficult. Loose stools, difficulty gaining weight. Expressed feelings of depression, lost interest in activities, avoids seeing family and friends. Moody and angry at home. Tearful during initial visits</a:t>
            </a:r>
            <a:r>
              <a:rPr lang="en-US" sz="2000" dirty="0"/>
              <a:t>. </a:t>
            </a:r>
          </a:p>
        </p:txBody>
      </p:sp>
      <p:sp>
        <p:nvSpPr>
          <p:cNvPr id="290" name="01" hidden="1"/>
          <p:cNvSpPr txBox="1">
            <a:spLocks noGrp="1"/>
          </p:cNvSpPr>
          <p:nvPr>
            <p:ph type="sldNum" sz="quarter" idx="2"/>
          </p:nvPr>
        </p:nvSpPr>
        <p:spPr>
          <a:xfrm>
            <a:off x="9518205" y="3957813"/>
            <a:ext cx="128240" cy="15145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367" rtl="0" eaLnBrk="1" fontAlgn="auto" latinLnBrk="0" hangingPunct="0">
              <a:lnSpc>
                <a:spcPct val="100000"/>
              </a:lnSpc>
              <a:spcBef>
                <a:spcPts val="0"/>
              </a:spcBef>
              <a:spcAft>
                <a:spcPts val="600"/>
              </a:spcAft>
              <a:buClrTx/>
              <a:buSzTx/>
              <a:buFontTx/>
              <a:buNone/>
              <a:tabLst/>
              <a:defRPr/>
            </a:pPr>
            <a:fld id="{86CB4B4D-7CA3-9044-876B-883B54F8677D}" type="slidenum">
              <a:rPr kumimoji="0" sz="1125"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367" rtl="0" eaLnBrk="1" fontAlgn="auto" latinLnBrk="0" hangingPunct="0">
                <a:lnSpc>
                  <a:spcPct val="100000"/>
                </a:lnSpc>
                <a:spcBef>
                  <a:spcPts val="0"/>
                </a:spcBef>
                <a:spcAft>
                  <a:spcPts val="600"/>
                </a:spcAft>
                <a:buClrTx/>
                <a:buSzTx/>
                <a:buFontTx/>
                <a:buNone/>
                <a:tabLst/>
                <a:defRPr/>
              </a:pPr>
              <a:t>29</a:t>
            </a:fld>
            <a:endParaRPr kumimoji="0" sz="1125"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Kuhlman — Disclosures</a:t>
            </a:r>
          </a:p>
        </p:txBody>
      </p:sp>
      <p:graphicFrame>
        <p:nvGraphicFramePr>
          <p:cNvPr id="6" name="Content Placeholder 3">
            <a:extLst>
              <a:ext uri="{FF2B5EF4-FFF2-40B4-BE49-F238E27FC236}">
                <a16:creationId xmlns:a16="http://schemas.microsoft.com/office/drawing/2014/main" id="{5F6C75BB-0401-7087-ACED-865E379D2A87}"/>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77256355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upportive interventions: a team approach"/>
          <p:cNvSpPr txBox="1">
            <a:spLocks noGrp="1"/>
          </p:cNvSpPr>
          <p:nvPr>
            <p:ph type="title"/>
          </p:nvPr>
        </p:nvSpPr>
        <p:spPr>
          <a:xfrm>
            <a:off x="641350" y="1250156"/>
            <a:ext cx="10902952" cy="717388"/>
          </a:xfrm>
        </p:spPr>
        <p:txBody>
          <a:bodyPr anchor="ctr">
            <a:normAutofit/>
          </a:bodyPr>
          <a:lstStyle/>
          <a:p>
            <a:r>
              <a:rPr lang="en-US" sz="4500" dirty="0"/>
              <a:t>Supportive interventions: A team approach</a:t>
            </a:r>
          </a:p>
        </p:txBody>
      </p:sp>
      <p:sp>
        <p:nvSpPr>
          <p:cNvPr id="295" name="01" hidden="1"/>
          <p:cNvSpPr txBox="1">
            <a:spLocks noGrp="1"/>
          </p:cNvSpPr>
          <p:nvPr>
            <p:ph type="sldNum" sz="quarter" idx="2"/>
          </p:nvPr>
        </p:nvSpPr>
        <p:spPr>
          <a:xfrm>
            <a:off x="9518205" y="3957813"/>
            <a:ext cx="128240" cy="15145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367" rtl="0" eaLnBrk="1" fontAlgn="auto" latinLnBrk="0" hangingPunct="0">
              <a:lnSpc>
                <a:spcPct val="100000"/>
              </a:lnSpc>
              <a:spcBef>
                <a:spcPts val="0"/>
              </a:spcBef>
              <a:spcAft>
                <a:spcPts val="600"/>
              </a:spcAft>
              <a:buClrTx/>
              <a:buSzTx/>
              <a:buFontTx/>
              <a:buNone/>
              <a:tabLst/>
              <a:defRPr/>
            </a:pPr>
            <a:fld id="{86CB4B4D-7CA3-9044-876B-883B54F8677D}" type="slidenum">
              <a:rPr kumimoji="0" sz="1125"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367" rtl="0" eaLnBrk="1" fontAlgn="auto" latinLnBrk="0" hangingPunct="0">
                <a:lnSpc>
                  <a:spcPct val="100000"/>
                </a:lnSpc>
                <a:spcBef>
                  <a:spcPts val="0"/>
                </a:spcBef>
                <a:spcAft>
                  <a:spcPts val="600"/>
                </a:spcAft>
                <a:buClrTx/>
                <a:buSzTx/>
                <a:buFontTx/>
                <a:buNone/>
                <a:tabLst/>
                <a:defRPr/>
              </a:pPr>
              <a:t>30</a:t>
            </a:fld>
            <a:endParaRPr kumimoji="0" sz="1125"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299" name="Referral to social work…">
            <a:extLst>
              <a:ext uri="{FF2B5EF4-FFF2-40B4-BE49-F238E27FC236}">
                <a16:creationId xmlns:a16="http://schemas.microsoft.com/office/drawing/2014/main" id="{BE111368-14F0-8BD3-137B-9F7BF4220371}"/>
              </a:ext>
            </a:extLst>
          </p:cNvPr>
          <p:cNvGraphicFramePr/>
          <p:nvPr/>
        </p:nvGraphicFramePr>
        <p:xfrm>
          <a:off x="641350" y="2158044"/>
          <a:ext cx="10902952"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Early involvement with palliative care"/>
          <p:cNvSpPr txBox="1">
            <a:spLocks noGrp="1"/>
          </p:cNvSpPr>
          <p:nvPr>
            <p:ph type="title"/>
          </p:nvPr>
        </p:nvSpPr>
        <p:spPr>
          <a:xfrm>
            <a:off x="641350" y="1250156"/>
            <a:ext cx="10902952" cy="717388"/>
          </a:xfrm>
        </p:spPr>
        <p:txBody>
          <a:bodyPr anchor="ctr">
            <a:normAutofit/>
          </a:bodyPr>
          <a:lstStyle/>
          <a:p>
            <a:r>
              <a:rPr lang="en-US" sz="4900"/>
              <a:t>Early involvement with palliative care</a:t>
            </a:r>
          </a:p>
        </p:txBody>
      </p:sp>
      <p:sp>
        <p:nvSpPr>
          <p:cNvPr id="301" name="2010 NEJM paper from MGH supportive oncology group.…"/>
          <p:cNvSpPr txBox="1">
            <a:spLocks noGrp="1"/>
          </p:cNvSpPr>
          <p:nvPr>
            <p:ph type="body" sz="half" idx="4294967295"/>
          </p:nvPr>
        </p:nvSpPr>
        <p:spPr>
          <a:xfrm>
            <a:off x="641350" y="2158044"/>
            <a:ext cx="8417561" cy="4352544"/>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normAutofit/>
          </a:bodyPr>
          <a:lstStyle/>
          <a:p>
            <a:pPr defTabSz="914400">
              <a:spcAft>
                <a:spcPts val="600"/>
              </a:spcAft>
            </a:pPr>
            <a:r>
              <a:rPr lang="en-US" kern="1200">
                <a:solidFill>
                  <a:schemeClr val="accent2"/>
                </a:solidFill>
              </a:rPr>
              <a:t>2010 NEJM paper from MGH supportive oncology group.</a:t>
            </a:r>
          </a:p>
          <a:p>
            <a:pPr defTabSz="914400">
              <a:spcAft>
                <a:spcPts val="600"/>
              </a:spcAft>
            </a:pPr>
            <a:endParaRPr lang="en-US" kern="1200">
              <a:solidFill>
                <a:schemeClr val="accent2"/>
              </a:solidFill>
            </a:endParaRPr>
          </a:p>
          <a:p>
            <a:pPr defTabSz="914400">
              <a:spcAft>
                <a:spcPts val="600"/>
              </a:spcAft>
            </a:pPr>
            <a:r>
              <a:rPr lang="en-US" kern="1200">
                <a:solidFill>
                  <a:schemeClr val="accent2"/>
                </a:solidFill>
              </a:rPr>
              <a:t>Randomized study- randomized patients with newly diagnosed met lung cancer to standard management vs. early intervention with palliative care. </a:t>
            </a:r>
          </a:p>
          <a:p>
            <a:pPr defTabSz="914400">
              <a:spcAft>
                <a:spcPts val="600"/>
              </a:spcAft>
            </a:pPr>
            <a:endParaRPr lang="en-US" kern="1200">
              <a:solidFill>
                <a:schemeClr val="accent2"/>
              </a:solidFill>
            </a:endParaRPr>
          </a:p>
          <a:p>
            <a:pPr defTabSz="914400">
              <a:spcAft>
                <a:spcPts val="600"/>
              </a:spcAft>
            </a:pPr>
            <a:r>
              <a:rPr lang="en-US" kern="1200">
                <a:solidFill>
                  <a:schemeClr val="accent2"/>
                </a:solidFill>
              </a:rPr>
              <a:t>QOL and mood assessed at baseline and at 12 weeks</a:t>
            </a:r>
          </a:p>
          <a:p>
            <a:pPr defTabSz="914400">
              <a:spcAft>
                <a:spcPts val="600"/>
              </a:spcAft>
            </a:pPr>
            <a:endParaRPr lang="en-US" kern="1200">
              <a:solidFill>
                <a:schemeClr val="accent2"/>
              </a:solidFill>
            </a:endParaRPr>
          </a:p>
          <a:p>
            <a:pPr defTabSz="914400">
              <a:spcAft>
                <a:spcPts val="600"/>
              </a:spcAft>
            </a:pPr>
            <a:r>
              <a:rPr lang="en-US" kern="1200">
                <a:solidFill>
                  <a:schemeClr val="accent2"/>
                </a:solidFill>
              </a:rPr>
              <a:t>151 patients randomized. </a:t>
            </a:r>
          </a:p>
          <a:p>
            <a:pPr defTabSz="914400">
              <a:spcAft>
                <a:spcPts val="600"/>
              </a:spcAft>
            </a:pPr>
            <a:endParaRPr lang="en-US" kern="1200">
              <a:solidFill>
                <a:schemeClr val="accent2"/>
              </a:solidFill>
            </a:endParaRPr>
          </a:p>
          <a:p>
            <a:pPr defTabSz="914400">
              <a:spcAft>
                <a:spcPts val="600"/>
              </a:spcAft>
            </a:pPr>
            <a:r>
              <a:rPr lang="en-US" kern="1200">
                <a:solidFill>
                  <a:schemeClr val="accent2"/>
                </a:solidFill>
              </a:rPr>
              <a:t> </a:t>
            </a:r>
          </a:p>
        </p:txBody>
      </p:sp>
      <p:sp>
        <p:nvSpPr>
          <p:cNvPr id="303" name="Text Placeholder 11"/>
          <p:cNvSpPr>
            <a:spLocks noGrp="1"/>
          </p:cNvSpPr>
          <p:nvPr>
            <p:ph type="body" idx="4294967295"/>
          </p:nvPr>
        </p:nvSpPr>
        <p:spPr>
          <a:xfrm>
            <a:off x="9439911" y="5943600"/>
            <a:ext cx="2104390" cy="566988"/>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normAutofit lnSpcReduction="10000"/>
          </a:bodyPr>
          <a:lstStyle/>
          <a:p>
            <a:pPr defTabSz="914400">
              <a:spcAft>
                <a:spcPts val="600"/>
              </a:spcAft>
            </a:pPr>
            <a:r>
              <a:rPr lang="en-US" kern="1200" dirty="0">
                <a:solidFill>
                  <a:schemeClr val="accent2"/>
                </a:solidFill>
              </a:rPr>
              <a:t>JS Temel, et al NEJM 2010; 363: 733-742</a:t>
            </a:r>
          </a:p>
        </p:txBody>
      </p:sp>
      <p:sp>
        <p:nvSpPr>
          <p:cNvPr id="300" name="01" hidden="1"/>
          <p:cNvSpPr txBox="1">
            <a:spLocks noGrp="1"/>
          </p:cNvSpPr>
          <p:nvPr>
            <p:ph type="sldNum" sz="quarter" idx="2"/>
          </p:nvPr>
        </p:nvSpPr>
        <p:spPr>
          <a:xfrm>
            <a:off x="11410857" y="5628890"/>
            <a:ext cx="141064" cy="15145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CB4B4D-7CA3-9044-876B-883B54F8677D}" type="slidenum">
              <a:rPr kumimoji="0" sz="1125" b="0" i="0" u="none" strike="noStrike" kern="1200" cap="none" spc="0" normalizeH="0" baseline="0" noProof="0">
                <a:ln>
                  <a:noFill/>
                </a:ln>
                <a:solidFill>
                  <a:srgbClr val="000000"/>
                </a:solidFill>
                <a:effectLst/>
                <a:uLnTx/>
                <a:uFillTx/>
                <a:latin typeface="Helvetica"/>
              </a:rPr>
              <a:pPr marL="0" marR="0" lvl="0" indent="0" algn="r" defTabSz="914400" rtl="0" eaLnBrk="1" fontAlgn="auto" latinLnBrk="0" hangingPunct="1">
                <a:lnSpc>
                  <a:spcPct val="100000"/>
                </a:lnSpc>
                <a:spcBef>
                  <a:spcPts val="0"/>
                </a:spcBef>
                <a:spcAft>
                  <a:spcPts val="600"/>
                </a:spcAft>
                <a:buClrTx/>
                <a:buSzTx/>
                <a:buFontTx/>
                <a:buNone/>
                <a:tabLst/>
                <a:defRPr/>
              </a:pPr>
              <a:t>31</a:t>
            </a:fld>
            <a:endParaRPr kumimoji="0" sz="1125" b="0" i="0" u="none" strike="noStrike" kern="1200" cap="none" spc="0" normalizeH="0" baseline="0" noProof="0">
              <a:ln>
                <a:noFill/>
              </a:ln>
              <a:solidFill>
                <a:srgbClr val="000000"/>
              </a:solidFill>
              <a:effectLst/>
              <a:uLnTx/>
              <a:uFillTx/>
              <a:latin typeface="Helvetica"/>
            </a:endParaRP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RESULTS of early palliative care"/>
          <p:cNvSpPr txBox="1">
            <a:spLocks noGrp="1"/>
          </p:cNvSpPr>
          <p:nvPr>
            <p:ph type="title"/>
          </p:nvPr>
        </p:nvSpPr>
        <p:spPr>
          <a:xfrm>
            <a:off x="892414" y="1825853"/>
            <a:ext cx="9522782" cy="742250"/>
          </a:xfrm>
        </p:spPr>
        <p:txBody>
          <a:bodyPr anchor="b">
            <a:normAutofit/>
          </a:bodyPr>
          <a:lstStyle/>
          <a:p>
            <a:r>
              <a:rPr lang="en-US" sz="4000" dirty="0"/>
              <a:t>Results of Early Palliative Care</a:t>
            </a:r>
          </a:p>
        </p:txBody>
      </p:sp>
      <p:sp>
        <p:nvSpPr>
          <p:cNvPr id="307" name="Palliative care group reported better QOL and less depressive symptoms…"/>
          <p:cNvSpPr txBox="1">
            <a:spLocks noGrp="1"/>
          </p:cNvSpPr>
          <p:nvPr>
            <p:ph type="body" sz="quarter" idx="1"/>
          </p:nvPr>
        </p:nvSpPr>
        <p:spPr>
          <a:xfrm>
            <a:off x="1106423" y="2743201"/>
            <a:ext cx="9523412" cy="2743574"/>
          </a:xfrm>
        </p:spPr>
        <p:txBody>
          <a:bodyPr>
            <a:normAutofit/>
          </a:bodyPr>
          <a:lstStyle/>
          <a:p>
            <a:pPr marL="285750" indent="-285750">
              <a:lnSpc>
                <a:spcPct val="90000"/>
              </a:lnSpc>
              <a:spcAft>
                <a:spcPts val="600"/>
              </a:spcAft>
              <a:buFont typeface="Arial" panose="020B0604020202020204" pitchFamily="34" charset="0"/>
              <a:buChar char="•"/>
            </a:pPr>
            <a:r>
              <a:rPr lang="en-US" sz="2400" dirty="0"/>
              <a:t>Palliative care group reported better QOL and less depressive symptoms</a:t>
            </a:r>
          </a:p>
          <a:p>
            <a:pPr marL="285750" indent="-285750">
              <a:lnSpc>
                <a:spcPct val="90000"/>
              </a:lnSpc>
              <a:spcAft>
                <a:spcPts val="600"/>
              </a:spcAft>
              <a:buFont typeface="Arial" panose="020B0604020202020204" pitchFamily="34" charset="0"/>
              <a:buChar char="•"/>
            </a:pPr>
            <a:endParaRPr lang="en-US" sz="2400" dirty="0"/>
          </a:p>
          <a:p>
            <a:pPr marL="285750" indent="-285750">
              <a:lnSpc>
                <a:spcPct val="90000"/>
              </a:lnSpc>
              <a:spcAft>
                <a:spcPts val="600"/>
              </a:spcAft>
              <a:buFont typeface="Arial" panose="020B0604020202020204" pitchFamily="34" charset="0"/>
              <a:buChar char="•"/>
            </a:pPr>
            <a:r>
              <a:rPr lang="en-US" sz="2400" dirty="0"/>
              <a:t>Fewer patients in the pall care group received aggressive end of life care, despite this the median survival in this group was longer (11.6 months vs. 8.9 months p=0.02)</a:t>
            </a:r>
          </a:p>
          <a:p>
            <a:pPr marL="285750" indent="-285750">
              <a:lnSpc>
                <a:spcPct val="90000"/>
              </a:lnSpc>
              <a:spcAft>
                <a:spcPts val="600"/>
              </a:spcAft>
              <a:buFont typeface="Arial" panose="020B0604020202020204" pitchFamily="34" charset="0"/>
              <a:buChar char="•"/>
            </a:pPr>
            <a:endParaRPr lang="en-US" sz="2400" dirty="0"/>
          </a:p>
          <a:p>
            <a:pPr marL="285750" indent="-285750">
              <a:lnSpc>
                <a:spcPct val="90000"/>
              </a:lnSpc>
              <a:spcAft>
                <a:spcPts val="600"/>
              </a:spcAft>
              <a:buFont typeface="Arial" panose="020B0604020202020204" pitchFamily="34" charset="0"/>
              <a:buChar char="•"/>
            </a:pPr>
            <a:r>
              <a:rPr lang="en-US" sz="2400" dirty="0"/>
              <a:t>Subsequent studies have validated this outcome</a:t>
            </a:r>
          </a:p>
        </p:txBody>
      </p:sp>
      <p:sp>
        <p:nvSpPr>
          <p:cNvPr id="305" name="01" hidden="1"/>
          <p:cNvSpPr txBox="1">
            <a:spLocks noGrp="1"/>
          </p:cNvSpPr>
          <p:nvPr>
            <p:ph type="sldNum" sz="quarter" idx="2"/>
          </p:nvPr>
        </p:nvSpPr>
        <p:spPr>
          <a:xfrm>
            <a:off x="9518205" y="3957813"/>
            <a:ext cx="128240" cy="15145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367" rtl="0" eaLnBrk="1" fontAlgn="auto" latinLnBrk="0" hangingPunct="0">
              <a:lnSpc>
                <a:spcPct val="100000"/>
              </a:lnSpc>
              <a:spcBef>
                <a:spcPts val="0"/>
              </a:spcBef>
              <a:spcAft>
                <a:spcPts val="600"/>
              </a:spcAft>
              <a:buClrTx/>
              <a:buSzTx/>
              <a:buFontTx/>
              <a:buNone/>
              <a:tabLst/>
              <a:defRPr/>
            </a:pPr>
            <a:fld id="{86CB4B4D-7CA3-9044-876B-883B54F8677D}" type="slidenum">
              <a:rPr kumimoji="0" sz="1125"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367" rtl="0" eaLnBrk="1" fontAlgn="auto" latinLnBrk="0" hangingPunct="0">
                <a:lnSpc>
                  <a:spcPct val="100000"/>
                </a:lnSpc>
                <a:spcBef>
                  <a:spcPts val="0"/>
                </a:spcBef>
                <a:spcAft>
                  <a:spcPts val="600"/>
                </a:spcAft>
                <a:buClrTx/>
                <a:buSzTx/>
                <a:buFontTx/>
                <a:buNone/>
                <a:tabLst/>
                <a:defRPr/>
              </a:pPr>
              <a:t>32</a:t>
            </a:fld>
            <a:endParaRPr kumimoji="0" sz="1125"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QOL Scores"/>
          <p:cNvSpPr txBox="1">
            <a:spLocks noGrp="1"/>
          </p:cNvSpPr>
          <p:nvPr>
            <p:ph type="title"/>
          </p:nvPr>
        </p:nvSpPr>
        <p:spPr>
          <a:xfrm>
            <a:off x="641350" y="721346"/>
            <a:ext cx="10902952" cy="717388"/>
          </a:xfrm>
        </p:spPr>
        <p:txBody>
          <a:bodyPr anchor="ctr">
            <a:normAutofit/>
          </a:bodyPr>
          <a:lstStyle/>
          <a:p>
            <a:r>
              <a:rPr lang="en-US" sz="4900"/>
              <a:t>QOL and Depression Scores</a:t>
            </a:r>
          </a:p>
        </p:txBody>
      </p:sp>
      <p:pic>
        <p:nvPicPr>
          <p:cNvPr id="3" name="Picture 2">
            <a:extLst>
              <a:ext uri="{FF2B5EF4-FFF2-40B4-BE49-F238E27FC236}">
                <a16:creationId xmlns:a16="http://schemas.microsoft.com/office/drawing/2014/main" id="{A3283DD9-7318-5579-B0A7-C3B5CB7B54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r="1789" b="-3"/>
          <a:stretch>
            <a:fillRect/>
          </a:stretch>
        </p:blipFill>
        <p:spPr>
          <a:xfrm>
            <a:off x="641350" y="1629234"/>
            <a:ext cx="5260976" cy="4352544"/>
          </a:xfrm>
          <a:prstGeom prst="rect">
            <a:avLst/>
          </a:prstGeom>
          <a:noFill/>
          <a:ln w="12700">
            <a:miter lim="400000"/>
          </a:ln>
        </p:spPr>
      </p:pic>
      <p:pic>
        <p:nvPicPr>
          <p:cNvPr id="314" name="image.png" descr="image.png"/>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t="28549" r="-1" b="36703"/>
          <a:stretch>
            <a:fillRect/>
          </a:stretch>
        </p:blipFill>
        <p:spPr>
          <a:xfrm>
            <a:off x="6283326" y="1629234"/>
            <a:ext cx="5260976" cy="4352544"/>
          </a:xfrm>
          <a:prstGeom prst="rect">
            <a:avLst/>
          </a:prstGeom>
          <a:noFill/>
          <a:ln w="12700">
            <a:miter lim="400000"/>
          </a:ln>
        </p:spPr>
      </p:pic>
      <p:sp>
        <p:nvSpPr>
          <p:cNvPr id="310" name="01" hidden="1"/>
          <p:cNvSpPr txBox="1">
            <a:spLocks noGrp="1"/>
          </p:cNvSpPr>
          <p:nvPr>
            <p:ph type="sldNum" sz="quarter" idx="2"/>
          </p:nvPr>
        </p:nvSpPr>
        <p:spPr>
          <a:xfrm>
            <a:off x="9518205" y="3957813"/>
            <a:ext cx="128240" cy="15145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367" rtl="0" eaLnBrk="1" fontAlgn="auto" latinLnBrk="0" hangingPunct="0">
              <a:lnSpc>
                <a:spcPct val="100000"/>
              </a:lnSpc>
              <a:spcBef>
                <a:spcPts val="0"/>
              </a:spcBef>
              <a:spcAft>
                <a:spcPts val="600"/>
              </a:spcAft>
              <a:buClrTx/>
              <a:buSzTx/>
              <a:buFontTx/>
              <a:buNone/>
              <a:tabLst/>
              <a:defRPr/>
            </a:pPr>
            <a:fld id="{86CB4B4D-7CA3-9044-876B-883B54F8677D}" type="slidenum">
              <a:rPr kumimoji="0" sz="1125"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367" rtl="0" eaLnBrk="1" fontAlgn="auto" latinLnBrk="0" hangingPunct="0">
                <a:lnSpc>
                  <a:spcPct val="100000"/>
                </a:lnSpc>
                <a:spcBef>
                  <a:spcPts val="0"/>
                </a:spcBef>
                <a:spcAft>
                  <a:spcPts val="600"/>
                </a:spcAft>
                <a:buClrTx/>
                <a:buSzTx/>
                <a:buFontTx/>
                <a:buNone/>
                <a:tabLst/>
                <a:defRPr/>
              </a:pPr>
              <a:t>33</a:t>
            </a:fld>
            <a:endParaRPr kumimoji="0" sz="1125"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urvival Data"/>
          <p:cNvSpPr txBox="1">
            <a:spLocks noGrp="1"/>
          </p:cNvSpPr>
          <p:nvPr>
            <p:ph type="title"/>
          </p:nvPr>
        </p:nvSpPr>
        <p:spPr>
          <a:xfrm>
            <a:off x="641350" y="478975"/>
            <a:ext cx="10902952" cy="717388"/>
          </a:xfrm>
          <a:prstGeom prst="rect">
            <a:avLst/>
          </a:prstGeom>
        </p:spPr>
        <p:txBody>
          <a:bodyPr/>
          <a:lstStyle/>
          <a:p>
            <a:r>
              <a:rPr dirty="0"/>
              <a:t>Survival Data</a:t>
            </a:r>
          </a:p>
        </p:txBody>
      </p:sp>
      <p:pic>
        <p:nvPicPr>
          <p:cNvPr id="326" name="image.png" descr="image.png"/>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16077" y="804618"/>
            <a:ext cx="6918592" cy="5747434"/>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erious Illness Conversation"/>
          <p:cNvSpPr txBox="1">
            <a:spLocks noGrp="1"/>
          </p:cNvSpPr>
          <p:nvPr>
            <p:ph type="title"/>
          </p:nvPr>
        </p:nvSpPr>
        <p:spPr>
          <a:xfrm>
            <a:off x="641350" y="1250156"/>
            <a:ext cx="10902952" cy="717388"/>
          </a:xfrm>
        </p:spPr>
        <p:txBody>
          <a:bodyPr anchor="ctr">
            <a:normAutofit/>
          </a:bodyPr>
          <a:lstStyle/>
          <a:p>
            <a:r>
              <a:rPr lang="en-US" sz="4900"/>
              <a:t>Serious Illness Conversation</a:t>
            </a:r>
          </a:p>
        </p:txBody>
      </p:sp>
      <p:sp>
        <p:nvSpPr>
          <p:cNvPr id="329" name="Assess what are their goals…"/>
          <p:cNvSpPr txBox="1">
            <a:spLocks noGrp="1"/>
          </p:cNvSpPr>
          <p:nvPr>
            <p:ph type="body" sz="half" idx="4294967295"/>
          </p:nvPr>
        </p:nvSpPr>
        <p:spPr>
          <a:xfrm>
            <a:off x="641350" y="2158044"/>
            <a:ext cx="10902952" cy="4352544"/>
          </a:xfr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chor="t">
            <a:normAutofit/>
          </a:bodyPr>
          <a:lstStyle/>
          <a:p>
            <a:pPr defTabSz="914400">
              <a:spcAft>
                <a:spcPts val="600"/>
              </a:spcAft>
            </a:pPr>
            <a:r>
              <a:rPr lang="en-US" kern="1200" dirty="0">
                <a:solidFill>
                  <a:schemeClr val="accent2"/>
                </a:solidFill>
              </a:rPr>
              <a:t>Assess “what are your goals”</a:t>
            </a:r>
          </a:p>
          <a:p>
            <a:pPr defTabSz="914400">
              <a:spcAft>
                <a:spcPts val="600"/>
              </a:spcAft>
            </a:pPr>
            <a:endParaRPr lang="en-US" kern="1200" dirty="0">
              <a:solidFill>
                <a:schemeClr val="accent2"/>
              </a:solidFill>
            </a:endParaRPr>
          </a:p>
          <a:p>
            <a:pPr defTabSz="914400">
              <a:spcAft>
                <a:spcPts val="600"/>
              </a:spcAft>
            </a:pPr>
            <a:r>
              <a:rPr lang="en-US" kern="1200" dirty="0">
                <a:solidFill>
                  <a:schemeClr val="accent2"/>
                </a:solidFill>
              </a:rPr>
              <a:t>Sharing our hopes and worries</a:t>
            </a:r>
          </a:p>
          <a:p>
            <a:pPr defTabSz="914400">
              <a:spcAft>
                <a:spcPts val="600"/>
              </a:spcAft>
            </a:pPr>
            <a:endParaRPr lang="en-US" kern="1200" dirty="0">
              <a:solidFill>
                <a:schemeClr val="accent2"/>
              </a:solidFill>
            </a:endParaRPr>
          </a:p>
          <a:p>
            <a:pPr defTabSz="914400">
              <a:spcAft>
                <a:spcPts val="600"/>
              </a:spcAft>
            </a:pPr>
            <a:r>
              <a:rPr lang="en-US" kern="1200" dirty="0">
                <a:solidFill>
                  <a:schemeClr val="accent2"/>
                </a:solidFill>
              </a:rPr>
              <a:t>"Tell me what is important to you"</a:t>
            </a:r>
          </a:p>
          <a:p>
            <a:pPr defTabSz="914400">
              <a:spcAft>
                <a:spcPts val="600"/>
              </a:spcAft>
            </a:pPr>
            <a:endParaRPr lang="en-US" kern="1200" dirty="0">
              <a:solidFill>
                <a:schemeClr val="accent2"/>
              </a:solidFill>
            </a:endParaRPr>
          </a:p>
          <a:p>
            <a:pPr defTabSz="914400">
              <a:spcAft>
                <a:spcPts val="600"/>
              </a:spcAft>
            </a:pPr>
            <a:r>
              <a:rPr lang="en-US" kern="1200" dirty="0">
                <a:solidFill>
                  <a:schemeClr val="accent2"/>
                </a:solidFill>
              </a:rPr>
              <a:t>"If you know your time is limited - how do you want to spend this time?"</a:t>
            </a:r>
          </a:p>
        </p:txBody>
      </p:sp>
      <p:sp>
        <p:nvSpPr>
          <p:cNvPr id="328" name="01" hidden="1"/>
          <p:cNvSpPr txBox="1">
            <a:spLocks noGrp="1"/>
          </p:cNvSpPr>
          <p:nvPr>
            <p:ph type="sldNum" sz="quarter" idx="2"/>
          </p:nvPr>
        </p:nvSpPr>
        <p:spPr>
          <a:xfrm>
            <a:off x="9518205" y="3957813"/>
            <a:ext cx="128240" cy="15145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367" rtl="0" eaLnBrk="1" fontAlgn="auto" latinLnBrk="0" hangingPunct="0">
              <a:lnSpc>
                <a:spcPct val="100000"/>
              </a:lnSpc>
              <a:spcBef>
                <a:spcPts val="0"/>
              </a:spcBef>
              <a:spcAft>
                <a:spcPts val="600"/>
              </a:spcAft>
              <a:buClrTx/>
              <a:buSzTx/>
              <a:buFontTx/>
              <a:buNone/>
              <a:tabLst/>
              <a:defRPr/>
            </a:pPr>
            <a:fld id="{86CB4B4D-7CA3-9044-876B-883B54F8677D}" type="slidenum">
              <a:rPr kumimoji="0" sz="1125"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367" rtl="0" eaLnBrk="1" fontAlgn="auto" latinLnBrk="0" hangingPunct="0">
                <a:lnSpc>
                  <a:spcPct val="100000"/>
                </a:lnSpc>
                <a:spcBef>
                  <a:spcPts val="0"/>
                </a:spcBef>
                <a:spcAft>
                  <a:spcPts val="600"/>
                </a:spcAft>
                <a:buClrTx/>
                <a:buSzTx/>
                <a:buFontTx/>
                <a:buNone/>
                <a:tabLst/>
                <a:defRPr/>
              </a:pPr>
              <a:t>35</a:t>
            </a:fld>
            <a:endParaRPr kumimoji="0" sz="1125"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upportive care: the hardest work we do"/>
          <p:cNvSpPr txBox="1">
            <a:spLocks noGrp="1"/>
          </p:cNvSpPr>
          <p:nvPr>
            <p:ph type="title"/>
          </p:nvPr>
        </p:nvSpPr>
        <p:spPr>
          <a:xfrm>
            <a:off x="641350" y="347412"/>
            <a:ext cx="10902952" cy="717388"/>
          </a:xfrm>
        </p:spPr>
        <p:txBody>
          <a:bodyPr anchor="ctr">
            <a:normAutofit/>
          </a:bodyPr>
          <a:lstStyle/>
          <a:p>
            <a:r>
              <a:rPr lang="en-US" sz="4500" dirty="0"/>
              <a:t>Supportive care: The hardest work we do</a:t>
            </a:r>
          </a:p>
        </p:txBody>
      </p:sp>
      <p:sp>
        <p:nvSpPr>
          <p:cNvPr id="333" name="01" hidden="1"/>
          <p:cNvSpPr txBox="1">
            <a:spLocks noGrp="1"/>
          </p:cNvSpPr>
          <p:nvPr>
            <p:ph type="sldNum" sz="quarter" idx="2"/>
          </p:nvPr>
        </p:nvSpPr>
        <p:spPr>
          <a:xfrm>
            <a:off x="9518205" y="3957813"/>
            <a:ext cx="128240" cy="15145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367" rtl="0" eaLnBrk="1" fontAlgn="auto" latinLnBrk="0" hangingPunct="0">
              <a:lnSpc>
                <a:spcPct val="100000"/>
              </a:lnSpc>
              <a:spcBef>
                <a:spcPts val="0"/>
              </a:spcBef>
              <a:spcAft>
                <a:spcPts val="600"/>
              </a:spcAft>
              <a:buClrTx/>
              <a:buSzTx/>
              <a:buFontTx/>
              <a:buNone/>
              <a:tabLst/>
              <a:defRPr/>
            </a:pPr>
            <a:fld id="{86CB4B4D-7CA3-9044-876B-883B54F8677D}" type="slidenum">
              <a:rPr kumimoji="0" sz="1125"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367" rtl="0" eaLnBrk="1" fontAlgn="auto" latinLnBrk="0" hangingPunct="0">
                <a:lnSpc>
                  <a:spcPct val="100000"/>
                </a:lnSpc>
                <a:spcBef>
                  <a:spcPts val="0"/>
                </a:spcBef>
                <a:spcAft>
                  <a:spcPts val="600"/>
                </a:spcAft>
                <a:buClrTx/>
                <a:buSzTx/>
                <a:buFontTx/>
                <a:buNone/>
                <a:tabLst/>
                <a:defRPr/>
              </a:pPr>
              <a:t>36</a:t>
            </a:fld>
            <a:endParaRPr kumimoji="0" sz="1125" b="0" i="0" u="none" strike="noStrike" kern="0" cap="none" spc="0" normalizeH="0" baseline="0" noProof="0">
              <a:ln>
                <a:noFill/>
              </a:ln>
              <a:solidFill>
                <a:srgbClr val="000000"/>
              </a:solidFill>
              <a:effectLst/>
              <a:uLnTx/>
              <a:uFillTx/>
              <a:latin typeface="Calibri"/>
              <a:ea typeface="Calibri"/>
              <a:cs typeface="Calibri"/>
              <a:sym typeface="Calibri"/>
            </a:endParaRPr>
          </a:p>
        </p:txBody>
      </p:sp>
      <p:graphicFrame>
        <p:nvGraphicFramePr>
          <p:cNvPr id="340" name="Aggressive pain management with LA opioids, breakthrough, thoughtful about delivery mode…">
            <a:extLst>
              <a:ext uri="{FF2B5EF4-FFF2-40B4-BE49-F238E27FC236}">
                <a16:creationId xmlns:a16="http://schemas.microsoft.com/office/drawing/2014/main" id="{0CC204C0-C1F5-E94E-E51D-E1902D9C5A08}"/>
              </a:ext>
            </a:extLst>
          </p:cNvPr>
          <p:cNvGraphicFramePr/>
          <p:nvPr/>
        </p:nvGraphicFramePr>
        <p:xfrm>
          <a:off x="299827" y="1452964"/>
          <a:ext cx="10902952" cy="49698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1222-52C5-0B97-EC91-03E2ADBBD4A2}"/>
              </a:ext>
            </a:extLst>
          </p:cNvPr>
          <p:cNvSpPr>
            <a:spLocks noGrp="1"/>
          </p:cNvSpPr>
          <p:nvPr>
            <p:ph type="title"/>
          </p:nvPr>
        </p:nvSpPr>
        <p:spPr>
          <a:xfrm>
            <a:off x="641350" y="1250156"/>
            <a:ext cx="10902952" cy="717388"/>
          </a:xfrm>
        </p:spPr>
        <p:txBody>
          <a:bodyPr anchor="ctr">
            <a:normAutofit/>
          </a:bodyPr>
          <a:lstStyle/>
          <a:p>
            <a:r>
              <a:rPr lang="en-US" sz="4900"/>
              <a:t>Case Study Outcomes</a:t>
            </a:r>
          </a:p>
        </p:txBody>
      </p:sp>
      <p:graphicFrame>
        <p:nvGraphicFramePr>
          <p:cNvPr id="6" name="Text Placeholder 2">
            <a:extLst>
              <a:ext uri="{FF2B5EF4-FFF2-40B4-BE49-F238E27FC236}">
                <a16:creationId xmlns:a16="http://schemas.microsoft.com/office/drawing/2014/main" id="{62F6FC9F-2432-AF58-C767-935387C4CE15}"/>
              </a:ext>
            </a:extLst>
          </p:cNvPr>
          <p:cNvGraphicFramePr/>
          <p:nvPr/>
        </p:nvGraphicFramePr>
        <p:xfrm>
          <a:off x="641350" y="2158044"/>
          <a:ext cx="10902952"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512059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Conclusions"/>
          <p:cNvSpPr txBox="1">
            <a:spLocks noGrp="1"/>
          </p:cNvSpPr>
          <p:nvPr>
            <p:ph type="title"/>
          </p:nvPr>
        </p:nvSpPr>
        <p:spPr>
          <a:xfrm>
            <a:off x="1106423" y="2446638"/>
            <a:ext cx="9522782" cy="325745"/>
          </a:xfrm>
        </p:spPr>
        <p:txBody>
          <a:bodyPr anchor="b">
            <a:normAutofit fontScale="90000"/>
          </a:bodyPr>
          <a:lstStyle/>
          <a:p>
            <a:r>
              <a:rPr dirty="0"/>
              <a:t>Conclusions</a:t>
            </a:r>
          </a:p>
        </p:txBody>
      </p:sp>
      <p:sp>
        <p:nvSpPr>
          <p:cNvPr id="345" name="Supportive care, with chemotherapy or without, is the hardest work we do.…"/>
          <p:cNvSpPr txBox="1">
            <a:spLocks noGrp="1"/>
          </p:cNvSpPr>
          <p:nvPr>
            <p:ph type="body" sz="quarter" idx="1"/>
          </p:nvPr>
        </p:nvSpPr>
        <p:spPr>
          <a:xfrm>
            <a:off x="1105793" y="2914653"/>
            <a:ext cx="9523412" cy="1716087"/>
          </a:xfrm>
        </p:spPr>
        <p:txBody>
          <a:bodyPr>
            <a:normAutofit/>
          </a:bodyPr>
          <a:lstStyle/>
          <a:p>
            <a:pPr marL="285750" indent="-285750">
              <a:lnSpc>
                <a:spcPct val="90000"/>
              </a:lnSpc>
              <a:spcAft>
                <a:spcPts val="600"/>
              </a:spcAft>
              <a:buFont typeface="Arial" panose="020B0604020202020204" pitchFamily="34" charset="0"/>
              <a:buChar char="•"/>
            </a:pPr>
            <a:r>
              <a:rPr lang="en-US" sz="1700" dirty="0"/>
              <a:t>Supportive care, with chemotherapy or without, is the hardest work we do. </a:t>
            </a:r>
          </a:p>
          <a:p>
            <a:pPr marL="285750" indent="-285750">
              <a:lnSpc>
                <a:spcPct val="90000"/>
              </a:lnSpc>
              <a:spcAft>
                <a:spcPts val="600"/>
              </a:spcAft>
              <a:buFont typeface="Arial" panose="020B0604020202020204" pitchFamily="34" charset="0"/>
              <a:buChar char="•"/>
            </a:pPr>
            <a:endParaRPr lang="en-US" sz="1700" dirty="0"/>
          </a:p>
          <a:p>
            <a:pPr marL="285750" indent="-285750">
              <a:lnSpc>
                <a:spcPct val="90000"/>
              </a:lnSpc>
              <a:spcAft>
                <a:spcPts val="600"/>
              </a:spcAft>
              <a:buFont typeface="Arial" panose="020B0604020202020204" pitchFamily="34" charset="0"/>
              <a:buChar char="•"/>
            </a:pPr>
            <a:r>
              <a:rPr lang="en-US" sz="1700" dirty="0"/>
              <a:t>In metastatic PDAC supportive care is as </a:t>
            </a:r>
            <a:r>
              <a:rPr lang="en-US" sz="1700"/>
              <a:t>important as </a:t>
            </a:r>
            <a:r>
              <a:rPr lang="en-US" sz="1700" dirty="0"/>
              <a:t>any treatment we give patients. </a:t>
            </a:r>
          </a:p>
          <a:p>
            <a:pPr marL="285750" indent="-285750">
              <a:lnSpc>
                <a:spcPct val="90000"/>
              </a:lnSpc>
              <a:spcAft>
                <a:spcPts val="600"/>
              </a:spcAft>
              <a:buFont typeface="Arial" panose="020B0604020202020204" pitchFamily="34" charset="0"/>
              <a:buChar char="•"/>
            </a:pPr>
            <a:endParaRPr lang="en-US" sz="1700" dirty="0"/>
          </a:p>
          <a:p>
            <a:pPr marL="285750" indent="-285750">
              <a:lnSpc>
                <a:spcPct val="90000"/>
              </a:lnSpc>
              <a:spcAft>
                <a:spcPts val="600"/>
              </a:spcAft>
              <a:buFont typeface="Arial" panose="020B0604020202020204" pitchFamily="34" charset="0"/>
              <a:buChar char="•"/>
            </a:pPr>
            <a:r>
              <a:rPr lang="en-US" sz="1700" dirty="0"/>
              <a:t>Early involvement of supportive care in patients with metastatic PDAC,  can not only alleviate suffering, help patients live better, it can help people live longer. </a:t>
            </a:r>
          </a:p>
        </p:txBody>
      </p:sp>
      <p:sp>
        <p:nvSpPr>
          <p:cNvPr id="343" name="01" hidden="1"/>
          <p:cNvSpPr txBox="1">
            <a:spLocks noGrp="1"/>
          </p:cNvSpPr>
          <p:nvPr>
            <p:ph type="sldNum" sz="quarter" idx="2"/>
          </p:nvPr>
        </p:nvSpPr>
        <p:spPr>
          <a:xfrm>
            <a:off x="9518205" y="3957813"/>
            <a:ext cx="128240" cy="15145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pPr marL="0" marR="0" lvl="0" indent="0" algn="r" defTabSz="914367" rtl="0" eaLnBrk="1" fontAlgn="auto" latinLnBrk="0" hangingPunct="0">
              <a:lnSpc>
                <a:spcPct val="100000"/>
              </a:lnSpc>
              <a:spcBef>
                <a:spcPts val="0"/>
              </a:spcBef>
              <a:spcAft>
                <a:spcPts val="600"/>
              </a:spcAft>
              <a:buClrTx/>
              <a:buSzTx/>
              <a:buFontTx/>
              <a:buNone/>
              <a:tabLst/>
              <a:defRPr/>
            </a:pPr>
            <a:fld id="{86CB4B4D-7CA3-9044-876B-883B54F8677D}" type="slidenum">
              <a:rPr kumimoji="0" sz="1125"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367" rtl="0" eaLnBrk="1" fontAlgn="auto" latinLnBrk="0" hangingPunct="0">
                <a:lnSpc>
                  <a:spcPct val="100000"/>
                </a:lnSpc>
                <a:spcBef>
                  <a:spcPts val="0"/>
                </a:spcBef>
                <a:spcAft>
                  <a:spcPts val="600"/>
                </a:spcAft>
                <a:buClrTx/>
                <a:buSzTx/>
                <a:buFontTx/>
                <a:buNone/>
                <a:tabLst/>
                <a:defRPr/>
              </a:pPr>
              <a:t>38</a:t>
            </a:fld>
            <a:endParaRPr kumimoji="0" sz="1125"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A871D-961B-CACB-E146-86ACEF70498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866AF7B-666E-434D-26FE-B5965285183C}"/>
              </a:ext>
            </a:extLst>
          </p:cNvPr>
          <p:cNvSpPr/>
          <p:nvPr/>
        </p:nvSpPr>
        <p:spPr bwMode="auto">
          <a:xfrm>
            <a:off x="758948" y="2132856"/>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A04B9F43-2CA0-79DA-9A0D-209C17993B61}"/>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9239808F-A563-C4B5-9ED3-FC12D42DAD09}"/>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and Prognosis of Pancreatic Adenocarcinoma (PAD) </a:t>
            </a:r>
          </a:p>
          <a:p>
            <a:pPr marL="0" indent="0">
              <a:spcBef>
                <a:spcPts val="1800"/>
              </a:spcBef>
              <a:spcAft>
                <a:spcPts val="0"/>
              </a:spcAft>
              <a:buNone/>
            </a:pPr>
            <a:r>
              <a:rPr lang="en-US" sz="2500" dirty="0">
                <a:solidFill>
                  <a:schemeClr val="bg1"/>
                </a:solidFill>
              </a:rPr>
              <a:t>Module 1: Recent Advances in Up-Front Treatment for Metastatic PAD </a:t>
            </a:r>
          </a:p>
          <a:p>
            <a:pPr marL="0" indent="0">
              <a:spcBef>
                <a:spcPts val="1800"/>
              </a:spcBef>
              <a:spcAft>
                <a:spcPts val="0"/>
              </a:spcAft>
              <a:buNone/>
            </a:pPr>
            <a:r>
              <a:rPr lang="en-US" sz="2500" dirty="0">
                <a:solidFill>
                  <a:srgbClr val="0432FF"/>
                </a:solidFill>
              </a:rPr>
              <a:t>Module 2: </a:t>
            </a:r>
            <a:r>
              <a:rPr lang="en-US" sz="2500" dirty="0">
                <a:solidFill>
                  <a:schemeClr val="tx1"/>
                </a:solidFill>
              </a:rPr>
              <a:t>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Strategies Targeting RAS Mutations in Advanced PAD </a:t>
            </a:r>
          </a:p>
          <a:p>
            <a:pPr marL="0" indent="0">
              <a:spcBef>
                <a:spcPts val="1800"/>
              </a:spcBef>
              <a:spcAft>
                <a:spcPts val="0"/>
              </a:spcAft>
              <a:buNone/>
            </a:pPr>
            <a:r>
              <a:rPr lang="en-US" sz="2500" dirty="0">
                <a:solidFill>
                  <a:srgbClr val="0432FF"/>
                </a:solidFill>
              </a:rPr>
              <a:t>Module 4: </a:t>
            </a:r>
            <a:r>
              <a:rPr lang="en-US" sz="2500" dirty="0">
                <a:solidFill>
                  <a:schemeClr val="tx1"/>
                </a:solidFill>
              </a:rPr>
              <a:t>Utility of Tumor Treating Fields in PAD Management</a:t>
            </a:r>
          </a:p>
        </p:txBody>
      </p:sp>
    </p:spTree>
    <p:extLst>
      <p:ext uri="{BB962C8B-B14F-4D97-AF65-F5344CB8AC3E}">
        <p14:creationId xmlns:p14="http://schemas.microsoft.com/office/powerpoint/2010/main" val="1489658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E413D-2FB8-1D18-316B-0D0F57C518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CE103F-B6CE-9519-E36D-F3F40771F379}"/>
              </a:ext>
            </a:extLst>
          </p:cNvPr>
          <p:cNvSpPr>
            <a:spLocks noGrp="1"/>
          </p:cNvSpPr>
          <p:nvPr>
            <p:ph type="title"/>
          </p:nvPr>
        </p:nvSpPr>
        <p:spPr>
          <a:xfrm>
            <a:off x="916516" y="116632"/>
            <a:ext cx="10358967" cy="1196752"/>
          </a:xfrm>
        </p:spPr>
        <p:txBody>
          <a:bodyPr/>
          <a:lstStyle/>
          <a:p>
            <a:r>
              <a:rPr lang="en-US" sz="3200" dirty="0">
                <a:solidFill>
                  <a:srgbClr val="0432FF"/>
                </a:solidFill>
              </a:rPr>
              <a:t>Dr Philip — Disclosures</a:t>
            </a:r>
          </a:p>
        </p:txBody>
      </p:sp>
      <p:graphicFrame>
        <p:nvGraphicFramePr>
          <p:cNvPr id="5" name="Content Placeholder 3">
            <a:extLst>
              <a:ext uri="{FF2B5EF4-FFF2-40B4-BE49-F238E27FC236}">
                <a16:creationId xmlns:a16="http://schemas.microsoft.com/office/drawing/2014/main" id="{E5F2F703-45F2-4B35-210B-6D58DD6F3540}"/>
              </a:ext>
            </a:extLst>
          </p:cNvPr>
          <p:cNvGraphicFramePr>
            <a:graphicFrameLocks/>
          </p:cNvGraphicFramePr>
          <p:nvPr>
            <p:extLst>
              <p:ext uri="{D42A27DB-BD31-4B8C-83A1-F6EECF244321}">
                <p14:modId xmlns:p14="http://schemas.microsoft.com/office/powerpoint/2010/main" val="1075138833"/>
              </p:ext>
            </p:extLst>
          </p:nvPr>
        </p:nvGraphicFramePr>
        <p:xfrm>
          <a:off x="527050" y="1700808"/>
          <a:ext cx="11185573" cy="3528392"/>
        </p:xfrm>
        <a:graphic>
          <a:graphicData uri="http://schemas.openxmlformats.org/drawingml/2006/table">
            <a:tbl>
              <a:tblPr firstRow="1" bandRow="1">
                <a:tableStyleId>{F2DE63D5-997A-4646-A377-4702673A728D}</a:tableStyleId>
              </a:tblPr>
              <a:tblGrid>
                <a:gridCol w="2904654">
                  <a:extLst>
                    <a:ext uri="{9D8B030D-6E8A-4147-A177-3AD203B41FA5}">
                      <a16:colId xmlns:a16="http://schemas.microsoft.com/office/drawing/2014/main" val="20000"/>
                    </a:ext>
                  </a:extLst>
                </a:gridCol>
                <a:gridCol w="8280919">
                  <a:extLst>
                    <a:ext uri="{9D8B030D-6E8A-4147-A177-3AD203B41FA5}">
                      <a16:colId xmlns:a16="http://schemas.microsoft.com/office/drawing/2014/main" val="20001"/>
                    </a:ext>
                  </a:extLst>
                </a:gridCol>
              </a:tblGrid>
              <a:tr h="918030">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Corcept</a:t>
                      </a:r>
                      <a:r>
                        <a:rPr lang="en-US" sz="1800" b="0" kern="1200" dirty="0">
                          <a:solidFill>
                            <a:schemeClr val="tx1"/>
                          </a:solidFill>
                          <a:effectLst/>
                          <a:latin typeface="+mn-lt"/>
                          <a:ea typeface="+mn-ea"/>
                          <a:cs typeface="+mn-cs"/>
                        </a:rPr>
                        <a:t> Therapeutics Inc, Ipsen Biopharmaceuticals Inc, Jazz Pharmaceuticals Inc, </a:t>
                      </a:r>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 Revolution Medicines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85807">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err="1">
                          <a:solidFill>
                            <a:schemeClr val="tx1"/>
                          </a:solidFill>
                          <a:effectLst/>
                          <a:latin typeface="+mn-lt"/>
                          <a:ea typeface="+mn-ea"/>
                          <a:cs typeface="+mn-cs"/>
                        </a:rPr>
                        <a:t>Novocure</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1106525">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Bristol Myers Squibb, Novartis, Revolution Medicines Inc,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611131"/>
                  </a:ext>
                </a:extLst>
              </a:tr>
              <a:tr h="918030">
                <a:tc>
                  <a:txBody>
                    <a:bodyPr/>
                    <a:lstStyle/>
                    <a:p>
                      <a:r>
                        <a:rPr lang="en-US" sz="18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J-Pharma Co Ltd, Oncolytics Biotech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1841958"/>
                  </a:ext>
                </a:extLst>
              </a:tr>
            </a:tbl>
          </a:graphicData>
        </a:graphic>
      </p:graphicFrame>
    </p:spTree>
    <p:custDataLst>
      <p:tags r:id="rId1"/>
    </p:custDataLst>
    <p:extLst>
      <p:ext uri="{BB962C8B-B14F-4D97-AF65-F5344CB8AC3E}">
        <p14:creationId xmlns:p14="http://schemas.microsoft.com/office/powerpoint/2010/main" val="165367103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1664-80F3-47D3-8AFF-CC7208C130C4}"/>
              </a:ext>
            </a:extLst>
          </p:cNvPr>
          <p:cNvSpPr>
            <a:spLocks noGrp="1"/>
          </p:cNvSpPr>
          <p:nvPr>
            <p:ph type="ctrTitle"/>
          </p:nvPr>
        </p:nvSpPr>
        <p:spPr>
          <a:xfrm>
            <a:off x="504825" y="1920241"/>
            <a:ext cx="10370253" cy="1508760"/>
          </a:xfrm>
        </p:spPr>
        <p:txBody>
          <a:bodyPr/>
          <a:lstStyle/>
          <a:p>
            <a:r>
              <a:rPr lang="en-US" sz="4000" dirty="0"/>
              <a:t>Pancreas Adenocarcinoma</a:t>
            </a:r>
            <a:br>
              <a:rPr lang="en-US" sz="4000" dirty="0"/>
            </a:br>
            <a:r>
              <a:rPr lang="en-US" sz="4000" dirty="0"/>
              <a:t>Current Standards</a:t>
            </a:r>
          </a:p>
        </p:txBody>
      </p:sp>
      <p:sp>
        <p:nvSpPr>
          <p:cNvPr id="4" name="Text Placeholder 3">
            <a:extLst>
              <a:ext uri="{FF2B5EF4-FFF2-40B4-BE49-F238E27FC236}">
                <a16:creationId xmlns:a16="http://schemas.microsoft.com/office/drawing/2014/main" id="{44E3105E-DE0C-76BF-4962-999EAD5E1A71}"/>
              </a:ext>
            </a:extLst>
          </p:cNvPr>
          <p:cNvSpPr>
            <a:spLocks noGrp="1"/>
          </p:cNvSpPr>
          <p:nvPr>
            <p:ph type="body" sz="quarter" idx="12"/>
          </p:nvPr>
        </p:nvSpPr>
        <p:spPr>
          <a:xfrm>
            <a:off x="504825" y="4855239"/>
            <a:ext cx="3505201" cy="457200"/>
          </a:xfrm>
        </p:spPr>
        <p:txBody>
          <a:bodyPr/>
          <a:lstStyle/>
          <a:p>
            <a:r>
              <a:rPr lang="en-US" dirty="0">
                <a:solidFill>
                  <a:srgbClr val="0432FF"/>
                </a:solidFill>
              </a:rPr>
              <a:t>May 15</a:t>
            </a:r>
            <a:r>
              <a:rPr lang="en-US" baseline="30000" dirty="0">
                <a:solidFill>
                  <a:srgbClr val="0432FF"/>
                </a:solidFill>
              </a:rPr>
              <a:t>th</a:t>
            </a:r>
            <a:r>
              <a:rPr lang="en-US" dirty="0">
                <a:solidFill>
                  <a:srgbClr val="0432FF"/>
                </a:solidFill>
              </a:rPr>
              <a:t>, 2026</a:t>
            </a:r>
          </a:p>
        </p:txBody>
      </p:sp>
      <p:sp>
        <p:nvSpPr>
          <p:cNvPr id="5" name="Text Placeholder 4">
            <a:extLst>
              <a:ext uri="{FF2B5EF4-FFF2-40B4-BE49-F238E27FC236}">
                <a16:creationId xmlns:a16="http://schemas.microsoft.com/office/drawing/2014/main" id="{B510CAED-0123-7FD5-D8DA-85AB44FB3CE1}"/>
              </a:ext>
            </a:extLst>
          </p:cNvPr>
          <p:cNvSpPr>
            <a:spLocks noGrp="1"/>
          </p:cNvSpPr>
          <p:nvPr>
            <p:ph type="body" sz="quarter" idx="13"/>
          </p:nvPr>
        </p:nvSpPr>
        <p:spPr>
          <a:xfrm>
            <a:off x="504825" y="3181379"/>
            <a:ext cx="7845091" cy="1508760"/>
          </a:xfrm>
        </p:spPr>
        <p:txBody>
          <a:bodyPr/>
          <a:lstStyle/>
          <a:p>
            <a:r>
              <a:rPr lang="en-US" sz="2800" b="1" dirty="0">
                <a:solidFill>
                  <a:srgbClr val="0432FF"/>
                </a:solidFill>
              </a:rPr>
              <a:t>Eileen M. O’Reilly, MD, FASCO</a:t>
            </a:r>
          </a:p>
          <a:p>
            <a:r>
              <a:rPr lang="en-US" sz="1600" dirty="0">
                <a:solidFill>
                  <a:schemeClr val="tx1"/>
                </a:solidFill>
              </a:rPr>
              <a:t>Winthrop Rockefeller Endowed Chair, Memorial Sloan Kettering Cancer Center</a:t>
            </a:r>
          </a:p>
          <a:p>
            <a:r>
              <a:rPr lang="en-US" sz="1600" dirty="0">
                <a:solidFill>
                  <a:schemeClr val="tx1"/>
                </a:solidFill>
              </a:rPr>
              <a:t>Chair, Human Research Protection Program and IRB</a:t>
            </a:r>
          </a:p>
          <a:p>
            <a:r>
              <a:rPr lang="en-US" sz="1600" dirty="0">
                <a:solidFill>
                  <a:schemeClr val="tx1"/>
                </a:solidFill>
              </a:rPr>
              <a:t>Professor of Medicine, Weill Cornell Medicine</a:t>
            </a:r>
          </a:p>
        </p:txBody>
      </p:sp>
      <p:sp>
        <p:nvSpPr>
          <p:cNvPr id="7" name="Text Placeholder 8">
            <a:extLst>
              <a:ext uri="{FF2B5EF4-FFF2-40B4-BE49-F238E27FC236}">
                <a16:creationId xmlns:a16="http://schemas.microsoft.com/office/drawing/2014/main" id="{4FB36F94-2439-1328-A978-D20F06F7722A}"/>
              </a:ext>
            </a:extLst>
          </p:cNvPr>
          <p:cNvSpPr txBox="1">
            <a:spLocks/>
          </p:cNvSpPr>
          <p:nvPr/>
        </p:nvSpPr>
        <p:spPr>
          <a:xfrm>
            <a:off x="503789" y="1542415"/>
            <a:ext cx="11184422" cy="2952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0432FF"/>
                </a:solidFill>
                <a:effectLst/>
                <a:uLnTx/>
                <a:uFillTx/>
                <a:latin typeface="Arial" panose="020B0604020202020204"/>
                <a:ea typeface="+mn-ea"/>
                <a:cs typeface="+mn-cs"/>
              </a:rPr>
              <a:t>Research </a:t>
            </a:r>
            <a:r>
              <a:rPr kumimoji="0" lang="en-US" sz="2000" b="1" i="0" u="none" strike="noStrike" kern="1200" cap="none" spc="0" normalizeH="0" baseline="0" noProof="0" dirty="0">
                <a:ln>
                  <a:noFill/>
                </a:ln>
                <a:solidFill>
                  <a:srgbClr val="0432FF"/>
                </a:solidFill>
                <a:effectLst/>
                <a:uLnTx/>
                <a:uFillTx/>
                <a:latin typeface="Arial" panose="020B0604020202020204"/>
                <a:ea typeface="+mn-ea"/>
                <a:cs typeface="+mn-cs"/>
              </a:rPr>
              <a:t>To Practice: Oncology Nursing Society</a:t>
            </a:r>
          </a:p>
        </p:txBody>
      </p:sp>
    </p:spTree>
    <p:extLst>
      <p:ext uri="{BB962C8B-B14F-4D97-AF65-F5344CB8AC3E}">
        <p14:creationId xmlns:p14="http://schemas.microsoft.com/office/powerpoint/2010/main" val="3427996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0C587D0-2C9A-C1AE-31CF-BD706A5655DC}"/>
              </a:ext>
            </a:extLst>
          </p:cNvPr>
          <p:cNvSpPr>
            <a:spLocks noGrp="1"/>
          </p:cNvSpPr>
          <p:nvPr>
            <p:ph type="body" sz="half" idx="2"/>
          </p:nvPr>
        </p:nvSpPr>
        <p:spPr>
          <a:xfrm>
            <a:off x="7079349" y="6228403"/>
            <a:ext cx="4434840" cy="245223"/>
          </a:xfrm>
        </p:spPr>
        <p:txBody>
          <a:bodyPr/>
          <a:lstStyle/>
          <a:p>
            <a:pPr algn="r"/>
            <a:r>
              <a:rPr lang="en-US" sz="1050" dirty="0">
                <a:solidFill>
                  <a:schemeClr val="tx2"/>
                </a:solidFill>
              </a:rPr>
              <a:t>Ben-Aharon I et al. Cancer Discovery, 2023 </a:t>
            </a:r>
          </a:p>
        </p:txBody>
      </p:sp>
      <p:sp>
        <p:nvSpPr>
          <p:cNvPr id="13" name="Title 12">
            <a:extLst>
              <a:ext uri="{FF2B5EF4-FFF2-40B4-BE49-F238E27FC236}">
                <a16:creationId xmlns:a16="http://schemas.microsoft.com/office/drawing/2014/main" id="{CBC98B3D-2CCD-0A17-D8C9-672E51065922}"/>
              </a:ext>
            </a:extLst>
          </p:cNvPr>
          <p:cNvSpPr>
            <a:spLocks noGrp="1"/>
          </p:cNvSpPr>
          <p:nvPr>
            <p:ph type="title"/>
          </p:nvPr>
        </p:nvSpPr>
        <p:spPr/>
        <p:txBody>
          <a:bodyPr/>
          <a:lstStyle/>
          <a:p>
            <a:r>
              <a:rPr lang="en-US" dirty="0"/>
              <a:t>Early Onset Pancreas Cancer (5-10%) on the Rise</a:t>
            </a:r>
            <a:br>
              <a:rPr lang="en-US" dirty="0"/>
            </a:br>
            <a:r>
              <a:rPr lang="en-US" sz="2400" dirty="0"/>
              <a:t>Trends More Pronounced in Younger Women – Reasons Unclear</a:t>
            </a:r>
            <a:endParaRPr lang="en-US" dirty="0"/>
          </a:p>
        </p:txBody>
      </p:sp>
      <p:sp>
        <p:nvSpPr>
          <p:cNvPr id="14" name="Text Placeholder 13">
            <a:extLst>
              <a:ext uri="{FF2B5EF4-FFF2-40B4-BE49-F238E27FC236}">
                <a16:creationId xmlns:a16="http://schemas.microsoft.com/office/drawing/2014/main" id="{6F012E37-1CC8-9854-AF73-26206EB3944B}"/>
              </a:ext>
            </a:extLst>
          </p:cNvPr>
          <p:cNvSpPr>
            <a:spLocks noGrp="1"/>
          </p:cNvSpPr>
          <p:nvPr>
            <p:ph type="body" idx="12"/>
          </p:nvPr>
        </p:nvSpPr>
        <p:spPr/>
        <p:txBody>
          <a:bodyPr/>
          <a:lstStyle/>
          <a:p>
            <a:r>
              <a:rPr lang="en-US" dirty="0">
                <a:solidFill>
                  <a:srgbClr val="0432FF"/>
                </a:solidFill>
              </a:rPr>
              <a:t>Pancreas Cancer: Epidemiology</a:t>
            </a:r>
          </a:p>
        </p:txBody>
      </p:sp>
      <p:pic>
        <p:nvPicPr>
          <p:cNvPr id="7" name="Picture 6">
            <a:extLst>
              <a:ext uri="{FF2B5EF4-FFF2-40B4-BE49-F238E27FC236}">
                <a16:creationId xmlns:a16="http://schemas.microsoft.com/office/drawing/2014/main" id="{57639B47-AD75-BCA0-2576-4BF0758543BA}"/>
              </a:ext>
            </a:extLst>
          </p:cNvPr>
          <p:cNvPicPr>
            <a:picLocks noChangeAspect="1"/>
          </p:cNvPicPr>
          <p:nvPr/>
        </p:nvPicPr>
        <p:blipFill rotWithShape="1">
          <a:blip r:embed="rId3"/>
          <a:srcRect l="67000" t="55795" r="347" b="852"/>
          <a:stretch/>
        </p:blipFill>
        <p:spPr>
          <a:xfrm>
            <a:off x="5019257" y="2214717"/>
            <a:ext cx="4120183" cy="4013686"/>
          </a:xfrm>
          <a:prstGeom prst="rect">
            <a:avLst/>
          </a:prstGeom>
        </p:spPr>
      </p:pic>
      <p:pic>
        <p:nvPicPr>
          <p:cNvPr id="8" name="Picture 7">
            <a:extLst>
              <a:ext uri="{FF2B5EF4-FFF2-40B4-BE49-F238E27FC236}">
                <a16:creationId xmlns:a16="http://schemas.microsoft.com/office/drawing/2014/main" id="{7E7748A2-E859-3355-1948-96EC1252779B}"/>
              </a:ext>
            </a:extLst>
          </p:cNvPr>
          <p:cNvPicPr>
            <a:picLocks noChangeAspect="1"/>
          </p:cNvPicPr>
          <p:nvPr/>
        </p:nvPicPr>
        <p:blipFill rotWithShape="1">
          <a:blip r:embed="rId3"/>
          <a:srcRect l="66666" t="4748" r="532" b="51703"/>
          <a:stretch/>
        </p:blipFill>
        <p:spPr>
          <a:xfrm>
            <a:off x="512064" y="2171118"/>
            <a:ext cx="4153003" cy="4045656"/>
          </a:xfrm>
          <a:prstGeom prst="rect">
            <a:avLst/>
          </a:prstGeom>
        </p:spPr>
      </p:pic>
      <p:sp>
        <p:nvSpPr>
          <p:cNvPr id="9" name="Title 4">
            <a:extLst>
              <a:ext uri="{FF2B5EF4-FFF2-40B4-BE49-F238E27FC236}">
                <a16:creationId xmlns:a16="http://schemas.microsoft.com/office/drawing/2014/main" id="{E820D4CB-7464-F26F-282C-8A6EBF603CB4}"/>
              </a:ext>
            </a:extLst>
          </p:cNvPr>
          <p:cNvSpPr txBox="1">
            <a:spLocks/>
          </p:cNvSpPr>
          <p:nvPr/>
        </p:nvSpPr>
        <p:spPr>
          <a:xfrm>
            <a:off x="1235662" y="1670180"/>
            <a:ext cx="1950150" cy="51400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50" normalizeH="0" baseline="0" noProof="0" dirty="0">
                <a:ln>
                  <a:noFill/>
                </a:ln>
                <a:solidFill>
                  <a:srgbClr val="002569"/>
                </a:solidFill>
                <a:effectLst/>
                <a:uLnTx/>
                <a:uFillTx/>
                <a:latin typeface="Arial" panose="020B0604020202020204"/>
                <a:ea typeface="+mj-ea"/>
                <a:cs typeface="+mj-cs"/>
              </a:rPr>
              <a:t>Ages &lt; 50</a:t>
            </a:r>
          </a:p>
        </p:txBody>
      </p:sp>
      <p:sp>
        <p:nvSpPr>
          <p:cNvPr id="10" name="Title 4">
            <a:extLst>
              <a:ext uri="{FF2B5EF4-FFF2-40B4-BE49-F238E27FC236}">
                <a16:creationId xmlns:a16="http://schemas.microsoft.com/office/drawing/2014/main" id="{298F80F3-B636-C7F9-8FAC-C9A709B37467}"/>
              </a:ext>
            </a:extLst>
          </p:cNvPr>
          <p:cNvSpPr txBox="1">
            <a:spLocks/>
          </p:cNvSpPr>
          <p:nvPr/>
        </p:nvSpPr>
        <p:spPr>
          <a:xfrm>
            <a:off x="5129199" y="1700715"/>
            <a:ext cx="1950150" cy="514002"/>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50" normalizeH="0" baseline="0" noProof="0" dirty="0">
                <a:ln>
                  <a:noFill/>
                </a:ln>
                <a:solidFill>
                  <a:srgbClr val="002569"/>
                </a:solidFill>
                <a:effectLst/>
                <a:uLnTx/>
                <a:uFillTx/>
                <a:latin typeface="Arial" panose="020B0604020202020204"/>
                <a:ea typeface="+mj-ea"/>
                <a:cs typeface="+mj-cs"/>
              </a:rPr>
              <a:t>Ages </a:t>
            </a:r>
            <a:r>
              <a:rPr kumimoji="0" lang="en-US" sz="2000" b="1" i="0" u="sng" strike="noStrike" kern="1200" cap="none" spc="-50" normalizeH="0" baseline="0" noProof="0" dirty="0">
                <a:ln>
                  <a:noFill/>
                </a:ln>
                <a:solidFill>
                  <a:srgbClr val="002569"/>
                </a:solidFill>
                <a:effectLst/>
                <a:uLnTx/>
                <a:uFillTx/>
                <a:latin typeface="Arial" panose="020B0604020202020204"/>
                <a:ea typeface="+mj-ea"/>
                <a:cs typeface="+mj-cs"/>
              </a:rPr>
              <a:t>&gt;</a:t>
            </a:r>
            <a:r>
              <a:rPr kumimoji="0" lang="en-US" sz="2000" b="1" i="0" u="none" strike="noStrike" kern="1200" cap="none" spc="-50" normalizeH="0" baseline="0" noProof="0" dirty="0">
                <a:ln>
                  <a:noFill/>
                </a:ln>
                <a:solidFill>
                  <a:srgbClr val="002569"/>
                </a:solidFill>
                <a:effectLst/>
                <a:uLnTx/>
                <a:uFillTx/>
                <a:latin typeface="Arial" panose="020B0604020202020204"/>
                <a:ea typeface="+mj-ea"/>
                <a:cs typeface="+mj-cs"/>
              </a:rPr>
              <a:t> 50</a:t>
            </a:r>
          </a:p>
        </p:txBody>
      </p:sp>
      <p:pic>
        <p:nvPicPr>
          <p:cNvPr id="11" name="Picture 10">
            <a:extLst>
              <a:ext uri="{FF2B5EF4-FFF2-40B4-BE49-F238E27FC236}">
                <a16:creationId xmlns:a16="http://schemas.microsoft.com/office/drawing/2014/main" id="{F9C65D5E-3614-6FF5-B681-C580CF3DE0E8}"/>
              </a:ext>
            </a:extLst>
          </p:cNvPr>
          <p:cNvPicPr>
            <a:picLocks noChangeAspect="1"/>
          </p:cNvPicPr>
          <p:nvPr/>
        </p:nvPicPr>
        <p:blipFill rotWithShape="1">
          <a:blip r:embed="rId3"/>
          <a:srcRect l="82533" t="1289" r="532" b="94852"/>
          <a:stretch/>
        </p:blipFill>
        <p:spPr>
          <a:xfrm>
            <a:off x="3185812" y="1675851"/>
            <a:ext cx="2069471" cy="345977"/>
          </a:xfrm>
          <a:prstGeom prst="rect">
            <a:avLst/>
          </a:prstGeom>
        </p:spPr>
      </p:pic>
    </p:spTree>
    <p:extLst>
      <p:ext uri="{BB962C8B-B14F-4D97-AF65-F5344CB8AC3E}">
        <p14:creationId xmlns:p14="http://schemas.microsoft.com/office/powerpoint/2010/main" val="109067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ED53289-1065-0D3E-C359-DB4A1EACC162}"/>
              </a:ext>
            </a:extLst>
          </p:cNvPr>
          <p:cNvSpPr>
            <a:spLocks noGrp="1"/>
          </p:cNvSpPr>
          <p:nvPr>
            <p:ph type="body" sz="half" idx="2"/>
          </p:nvPr>
        </p:nvSpPr>
        <p:spPr>
          <a:xfrm>
            <a:off x="7050886" y="6436660"/>
            <a:ext cx="4434840" cy="245223"/>
          </a:xfrm>
        </p:spPr>
        <p:txBody>
          <a:bodyPr/>
          <a:lstStyle/>
          <a:p>
            <a:pPr algn="r"/>
            <a:r>
              <a:rPr lang="en-US" sz="1050" dirty="0">
                <a:solidFill>
                  <a:schemeClr val="tx2"/>
                </a:solidFill>
              </a:rPr>
              <a:t>Harrold et al. ASCO Educational Book. 2023 </a:t>
            </a:r>
          </a:p>
        </p:txBody>
      </p:sp>
      <p:sp>
        <p:nvSpPr>
          <p:cNvPr id="7" name="Title 6">
            <a:extLst>
              <a:ext uri="{FF2B5EF4-FFF2-40B4-BE49-F238E27FC236}">
                <a16:creationId xmlns:a16="http://schemas.microsoft.com/office/drawing/2014/main" id="{FF8F8514-98FD-1288-E8BB-79EC67664523}"/>
              </a:ext>
            </a:extLst>
          </p:cNvPr>
          <p:cNvSpPr>
            <a:spLocks noGrp="1"/>
          </p:cNvSpPr>
          <p:nvPr>
            <p:ph type="title"/>
          </p:nvPr>
        </p:nvSpPr>
        <p:spPr/>
        <p:txBody>
          <a:bodyPr/>
          <a:lstStyle/>
          <a:p>
            <a:r>
              <a:rPr lang="en-US" dirty="0"/>
              <a:t>Factors Associated with Early Onset Cancers</a:t>
            </a:r>
          </a:p>
        </p:txBody>
      </p:sp>
      <p:sp>
        <p:nvSpPr>
          <p:cNvPr id="8" name="Text Placeholder 7">
            <a:extLst>
              <a:ext uri="{FF2B5EF4-FFF2-40B4-BE49-F238E27FC236}">
                <a16:creationId xmlns:a16="http://schemas.microsoft.com/office/drawing/2014/main" id="{FB690562-FBC7-7199-EE05-F25A17B7F4CD}"/>
              </a:ext>
            </a:extLst>
          </p:cNvPr>
          <p:cNvSpPr>
            <a:spLocks noGrp="1"/>
          </p:cNvSpPr>
          <p:nvPr>
            <p:ph type="body" idx="12"/>
          </p:nvPr>
        </p:nvSpPr>
        <p:spPr/>
        <p:txBody>
          <a:bodyPr/>
          <a:lstStyle/>
          <a:p>
            <a:r>
              <a:rPr lang="en-US" dirty="0">
                <a:solidFill>
                  <a:srgbClr val="0432FF"/>
                </a:solidFill>
              </a:rPr>
              <a:t>Pancreas Cancer: Epidemiology</a:t>
            </a:r>
          </a:p>
        </p:txBody>
      </p:sp>
      <p:pic>
        <p:nvPicPr>
          <p:cNvPr id="2" name="Content Placeholder 1">
            <a:extLst>
              <a:ext uri="{FF2B5EF4-FFF2-40B4-BE49-F238E27FC236}">
                <a16:creationId xmlns:a16="http://schemas.microsoft.com/office/drawing/2014/main" id="{1D8B6436-CCDD-F378-D9F5-8CD051BF009C}"/>
              </a:ext>
            </a:extLst>
          </p:cNvPr>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338" t="8287" r="521" b="21909"/>
          <a:stretch/>
        </p:blipFill>
        <p:spPr>
          <a:xfrm>
            <a:off x="1240971" y="1390833"/>
            <a:ext cx="9329058" cy="4661962"/>
          </a:xfrm>
        </p:spPr>
      </p:pic>
    </p:spTree>
    <p:extLst>
      <p:ext uri="{BB962C8B-B14F-4D97-AF65-F5344CB8AC3E}">
        <p14:creationId xmlns:p14="http://schemas.microsoft.com/office/powerpoint/2010/main" val="36018314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11729C-BEBF-CE23-724B-150387D0C50F}"/>
              </a:ext>
            </a:extLst>
          </p:cNvPr>
          <p:cNvGrpSpPr>
            <a:grpSpLocks noChangeAspect="1"/>
          </p:cNvGrpSpPr>
          <p:nvPr/>
        </p:nvGrpSpPr>
        <p:grpSpPr>
          <a:xfrm>
            <a:off x="738142" y="2622673"/>
            <a:ext cx="7186931" cy="2868930"/>
            <a:chOff x="1524000" y="2422526"/>
            <a:chExt cx="8983664" cy="3586163"/>
          </a:xfrm>
        </p:grpSpPr>
        <p:pic>
          <p:nvPicPr>
            <p:cNvPr id="82945" name="Picture 1">
              <a:extLst>
                <a:ext uri="{FF2B5EF4-FFF2-40B4-BE49-F238E27FC236}">
                  <a16:creationId xmlns:a16="http://schemas.microsoft.com/office/drawing/2014/main" id="{1C519558-4B58-531B-C194-654BD851F3B7}"/>
                </a:ext>
              </a:extLst>
            </p:cNvPr>
            <p:cNvPicPr>
              <a:picLocks noChangeAspect="1"/>
            </p:cNvPicPr>
            <p:nvPr/>
          </p:nvPicPr>
          <p:blipFill>
            <a:blip r:embed="rId3">
              <a:extLst>
                <a:ext uri="{28A0092B-C50C-407E-A947-70E740481C1C}">
                  <a14:useLocalDpi xmlns:a14="http://schemas.microsoft.com/office/drawing/2010/main" val="0"/>
                </a:ext>
              </a:extLst>
            </a:blip>
            <a:srcRect l="3732"/>
            <a:stretch>
              <a:fillRect/>
            </a:stretch>
          </p:blipFill>
          <p:spPr bwMode="auto">
            <a:xfrm>
              <a:off x="5849939" y="2422526"/>
              <a:ext cx="4657725"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6" name="Picture 2">
              <a:extLst>
                <a:ext uri="{FF2B5EF4-FFF2-40B4-BE49-F238E27FC236}">
                  <a16:creationId xmlns:a16="http://schemas.microsoft.com/office/drawing/2014/main" id="{61FCC17C-FB42-B792-B2ED-A3FF26BBD9B3}"/>
                </a:ext>
              </a:extLst>
            </p:cNvPr>
            <p:cNvPicPr>
              <a:picLocks noChangeAspect="1"/>
            </p:cNvPicPr>
            <p:nvPr/>
          </p:nvPicPr>
          <p:blipFill>
            <a:blip r:embed="rId4">
              <a:extLst>
                <a:ext uri="{28A0092B-C50C-407E-A947-70E740481C1C}">
                  <a14:useLocalDpi xmlns:a14="http://schemas.microsoft.com/office/drawing/2010/main" val="0"/>
                </a:ext>
              </a:extLst>
            </a:blip>
            <a:srcRect l="4912" r="3590"/>
            <a:stretch>
              <a:fillRect/>
            </a:stretch>
          </p:blipFill>
          <p:spPr bwMode="auto">
            <a:xfrm>
              <a:off x="1524000" y="2422526"/>
              <a:ext cx="4325938" cy="358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947" name="TextBox 3">
            <a:extLst>
              <a:ext uri="{FF2B5EF4-FFF2-40B4-BE49-F238E27FC236}">
                <a16:creationId xmlns:a16="http://schemas.microsoft.com/office/drawing/2014/main" id="{32F51330-0B86-6E0B-F521-2B630580FAFB}"/>
              </a:ext>
            </a:extLst>
          </p:cNvPr>
          <p:cNvSpPr txBox="1">
            <a:spLocks noChangeArrowheads="1"/>
          </p:cNvSpPr>
          <p:nvPr/>
        </p:nvSpPr>
        <p:spPr bwMode="auto">
          <a:xfrm>
            <a:off x="1093742" y="2032639"/>
            <a:ext cx="3105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2569"/>
                </a:solidFill>
                <a:effectLst/>
                <a:uLnTx/>
                <a:uFillTx/>
                <a:latin typeface="Arial" panose="020B0604020202020204" pitchFamily="34" charset="0"/>
                <a:ea typeface="ＭＳ Ｐゴシック" panose="020B0600070205080204" pitchFamily="34" charset="-128"/>
                <a:cs typeface="+mn-cs"/>
              </a:rPr>
              <a:t>Pre-treatment</a:t>
            </a:r>
          </a:p>
        </p:txBody>
      </p:sp>
      <p:sp>
        <p:nvSpPr>
          <p:cNvPr id="82948" name="TextBox 4">
            <a:extLst>
              <a:ext uri="{FF2B5EF4-FFF2-40B4-BE49-F238E27FC236}">
                <a16:creationId xmlns:a16="http://schemas.microsoft.com/office/drawing/2014/main" id="{5FFC1C3D-9881-C286-A06C-CD638FBE1291}"/>
              </a:ext>
            </a:extLst>
          </p:cNvPr>
          <p:cNvSpPr txBox="1">
            <a:spLocks noChangeArrowheads="1"/>
          </p:cNvSpPr>
          <p:nvPr/>
        </p:nvSpPr>
        <p:spPr bwMode="auto">
          <a:xfrm>
            <a:off x="4819923" y="2017149"/>
            <a:ext cx="3105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srgbClr val="002569"/>
                </a:solidFill>
                <a:effectLst/>
                <a:uLnTx/>
                <a:uFillTx/>
                <a:latin typeface="Arial" panose="020B0604020202020204" pitchFamily="34" charset="0"/>
                <a:ea typeface="ＭＳ Ｐゴシック" panose="020B0600070205080204" pitchFamily="34" charset="-128"/>
                <a:cs typeface="+mn-cs"/>
              </a:rPr>
              <a:t>6 months later</a:t>
            </a:r>
          </a:p>
        </p:txBody>
      </p:sp>
      <p:sp>
        <p:nvSpPr>
          <p:cNvPr id="3" name="Title 2">
            <a:extLst>
              <a:ext uri="{FF2B5EF4-FFF2-40B4-BE49-F238E27FC236}">
                <a16:creationId xmlns:a16="http://schemas.microsoft.com/office/drawing/2014/main" id="{675B23FB-5050-6FF3-114C-1ED72C71C260}"/>
              </a:ext>
            </a:extLst>
          </p:cNvPr>
          <p:cNvSpPr>
            <a:spLocks noGrp="1"/>
          </p:cNvSpPr>
          <p:nvPr>
            <p:ph type="title"/>
          </p:nvPr>
        </p:nvSpPr>
        <p:spPr/>
        <p:txBody>
          <a:bodyPr/>
          <a:lstStyle/>
          <a:p>
            <a:r>
              <a:rPr lang="en-US" dirty="0"/>
              <a:t>Metastatic Pancreas Cancer: NALIRIFOX</a:t>
            </a:r>
            <a:br>
              <a:rPr lang="en-US" dirty="0"/>
            </a:br>
            <a:r>
              <a:rPr lang="en-US" sz="2400" dirty="0"/>
              <a:t>67-Year-old Male; Retired Electrician; 20-Pack Year Cigarettes</a:t>
            </a:r>
            <a:endParaRPr lang="en-US" dirty="0"/>
          </a:p>
        </p:txBody>
      </p:sp>
      <p:sp>
        <p:nvSpPr>
          <p:cNvPr id="5" name="Text Placeholder 4">
            <a:extLst>
              <a:ext uri="{FF2B5EF4-FFF2-40B4-BE49-F238E27FC236}">
                <a16:creationId xmlns:a16="http://schemas.microsoft.com/office/drawing/2014/main" id="{A5347EFD-4479-2F62-1B95-989586712706}"/>
              </a:ext>
            </a:extLst>
          </p:cNvPr>
          <p:cNvSpPr>
            <a:spLocks noGrp="1"/>
          </p:cNvSpPr>
          <p:nvPr>
            <p:ph type="body" idx="12"/>
          </p:nvPr>
        </p:nvSpPr>
        <p:spPr/>
        <p:txBody>
          <a:bodyPr/>
          <a:lstStyle/>
          <a:p>
            <a:r>
              <a:rPr lang="en-US" dirty="0">
                <a:solidFill>
                  <a:srgbClr val="0432FF"/>
                </a:solidFill>
              </a:rPr>
              <a:t>Pancreas Cancer: Systemic Therapy</a:t>
            </a:r>
          </a:p>
        </p:txBody>
      </p:sp>
      <p:sp>
        <p:nvSpPr>
          <p:cNvPr id="7" name="TextBox 3">
            <a:extLst>
              <a:ext uri="{FF2B5EF4-FFF2-40B4-BE49-F238E27FC236}">
                <a16:creationId xmlns:a16="http://schemas.microsoft.com/office/drawing/2014/main" id="{2422E724-D02B-19FC-0EFF-8ECD75ACDFF6}"/>
              </a:ext>
            </a:extLst>
          </p:cNvPr>
          <p:cNvSpPr txBox="1">
            <a:spLocks noChangeArrowheads="1"/>
          </p:cNvSpPr>
          <p:nvPr/>
        </p:nvSpPr>
        <p:spPr bwMode="auto">
          <a:xfrm>
            <a:off x="738142" y="5642102"/>
            <a:ext cx="3105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2569"/>
                </a:solidFill>
                <a:effectLst/>
                <a:uLnTx/>
                <a:uFillTx/>
                <a:latin typeface="Arial" panose="020B0604020202020204" pitchFamily="34" charset="0"/>
                <a:ea typeface="ＭＳ Ｐゴシック" panose="020B0600070205080204" pitchFamily="34" charset="-128"/>
                <a:cs typeface="+mn-cs"/>
              </a:rPr>
              <a:t>Ca 19-9 13,652</a:t>
            </a:r>
          </a:p>
        </p:txBody>
      </p:sp>
      <p:sp>
        <p:nvSpPr>
          <p:cNvPr id="8" name="TextBox 4">
            <a:extLst>
              <a:ext uri="{FF2B5EF4-FFF2-40B4-BE49-F238E27FC236}">
                <a16:creationId xmlns:a16="http://schemas.microsoft.com/office/drawing/2014/main" id="{E393EF41-3D99-3232-41C3-740D7428FCA2}"/>
              </a:ext>
            </a:extLst>
          </p:cNvPr>
          <p:cNvSpPr txBox="1">
            <a:spLocks noChangeArrowheads="1"/>
          </p:cNvSpPr>
          <p:nvPr/>
        </p:nvSpPr>
        <p:spPr bwMode="auto">
          <a:xfrm>
            <a:off x="4551699" y="5619674"/>
            <a:ext cx="3105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srgbClr val="002569"/>
                </a:solidFill>
                <a:effectLst/>
                <a:uLnTx/>
                <a:uFillTx/>
                <a:latin typeface="Arial" panose="020B0604020202020204" pitchFamily="34" charset="0"/>
                <a:ea typeface="ＭＳ Ｐゴシック" panose="020B0600070205080204" pitchFamily="34" charset="-128"/>
                <a:cs typeface="+mn-cs"/>
              </a:rPr>
              <a:t>Ca 19-9 349</a:t>
            </a:r>
          </a:p>
        </p:txBody>
      </p:sp>
      <p:sp>
        <p:nvSpPr>
          <p:cNvPr id="9" name="TextBox 8">
            <a:extLst>
              <a:ext uri="{FF2B5EF4-FFF2-40B4-BE49-F238E27FC236}">
                <a16:creationId xmlns:a16="http://schemas.microsoft.com/office/drawing/2014/main" id="{382374C3-A873-A7FB-B96D-251A448601AC}"/>
              </a:ext>
            </a:extLst>
          </p:cNvPr>
          <p:cNvSpPr txBox="1"/>
          <p:nvPr/>
        </p:nvSpPr>
        <p:spPr>
          <a:xfrm>
            <a:off x="8321094" y="2126410"/>
            <a:ext cx="3375392"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NALIRIFOX:</a:t>
            </a:r>
            <a:b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Liposomal irinotecan/ leucovorin/ 5-FU</a:t>
            </a:r>
            <a:endParaRPr kumimoji="0" lang="en-US" sz="1800" b="0" i="0" u="sng" strike="noStrike" kern="1200" cap="none" spc="0" normalizeH="0" baseline="0" noProof="0" dirty="0">
              <a:ln>
                <a:noFill/>
              </a:ln>
              <a:solidFill>
                <a:srgbClr val="2725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dirty="0">
              <a:ln>
                <a:noFill/>
              </a:ln>
              <a:solidFill>
                <a:srgbClr val="2725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272524"/>
                </a:solidFill>
                <a:effectLst/>
                <a:uLnTx/>
                <a:uFillTx/>
                <a:latin typeface="Arial" panose="020B0604020202020204"/>
                <a:ea typeface="+mn-ea"/>
                <a:cs typeface="+mn-cs"/>
              </a:rPr>
              <a:t>Dose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Diarrhea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Dehydration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Electrolytes abnormal</a:t>
            </a:r>
            <a:b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Dose reduction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Excellent tolerance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Excellent cancer control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10" name="Up Arrow 9">
            <a:extLst>
              <a:ext uri="{FF2B5EF4-FFF2-40B4-BE49-F238E27FC236}">
                <a16:creationId xmlns:a16="http://schemas.microsoft.com/office/drawing/2014/main" id="{22CDCEF7-C9D3-5D8B-32A8-C15119E2E549}"/>
              </a:ext>
            </a:extLst>
          </p:cNvPr>
          <p:cNvSpPr/>
          <p:nvPr/>
        </p:nvSpPr>
        <p:spPr>
          <a:xfrm rot="7008086">
            <a:off x="1830065" y="2681761"/>
            <a:ext cx="239485" cy="64289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E40D00"/>
              </a:solidFill>
              <a:effectLst/>
              <a:uLnTx/>
              <a:uFillTx/>
              <a:latin typeface="Arial" panose="020B0604020202020204"/>
              <a:ea typeface="+mn-ea"/>
              <a:cs typeface="+mn-cs"/>
            </a:endParaRPr>
          </a:p>
        </p:txBody>
      </p:sp>
      <p:sp>
        <p:nvSpPr>
          <p:cNvPr id="11" name="Up Arrow 10">
            <a:extLst>
              <a:ext uri="{FF2B5EF4-FFF2-40B4-BE49-F238E27FC236}">
                <a16:creationId xmlns:a16="http://schemas.microsoft.com/office/drawing/2014/main" id="{E809CA5C-0443-0E7A-10B7-25F2FDC06E47}"/>
              </a:ext>
            </a:extLst>
          </p:cNvPr>
          <p:cNvSpPr/>
          <p:nvPr/>
        </p:nvSpPr>
        <p:spPr>
          <a:xfrm rot="7008086">
            <a:off x="1053778" y="2901752"/>
            <a:ext cx="239485" cy="64289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E40D00"/>
              </a:solidFill>
              <a:effectLst/>
              <a:uLnTx/>
              <a:uFillTx/>
              <a:latin typeface="Arial" panose="020B0604020202020204"/>
              <a:ea typeface="+mn-ea"/>
              <a:cs typeface="+mn-cs"/>
            </a:endParaRPr>
          </a:p>
        </p:txBody>
      </p:sp>
      <p:sp>
        <p:nvSpPr>
          <p:cNvPr id="12" name="Up Arrow 11">
            <a:extLst>
              <a:ext uri="{FF2B5EF4-FFF2-40B4-BE49-F238E27FC236}">
                <a16:creationId xmlns:a16="http://schemas.microsoft.com/office/drawing/2014/main" id="{A432BA86-7176-A6F6-B3AA-4212FA77E26B}"/>
              </a:ext>
            </a:extLst>
          </p:cNvPr>
          <p:cNvSpPr/>
          <p:nvPr/>
        </p:nvSpPr>
        <p:spPr>
          <a:xfrm rot="7008086">
            <a:off x="535495" y="3304072"/>
            <a:ext cx="239485" cy="64289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E40D00"/>
              </a:solidFill>
              <a:effectLst/>
              <a:uLnTx/>
              <a:uFillTx/>
              <a:latin typeface="Arial" panose="020B0604020202020204"/>
              <a:ea typeface="+mn-ea"/>
              <a:cs typeface="+mn-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ED678B-C577-4F29-0AA9-A902B33DE614}"/>
              </a:ext>
            </a:extLst>
          </p:cNvPr>
          <p:cNvSpPr>
            <a:spLocks noGrp="1"/>
          </p:cNvSpPr>
          <p:nvPr>
            <p:ph type="title"/>
          </p:nvPr>
        </p:nvSpPr>
        <p:spPr/>
        <p:txBody>
          <a:bodyPr/>
          <a:lstStyle/>
          <a:p>
            <a:r>
              <a:rPr lang="en-US" dirty="0"/>
              <a:t>Factors for Treatment Selection in Metastatic PDAC</a:t>
            </a:r>
          </a:p>
        </p:txBody>
      </p:sp>
      <p:sp>
        <p:nvSpPr>
          <p:cNvPr id="5" name="Text Placeholder 4">
            <a:extLst>
              <a:ext uri="{FF2B5EF4-FFF2-40B4-BE49-F238E27FC236}">
                <a16:creationId xmlns:a16="http://schemas.microsoft.com/office/drawing/2014/main" id="{6EA3D9EC-BB00-B79C-95F2-15C0D8180B12}"/>
              </a:ext>
            </a:extLst>
          </p:cNvPr>
          <p:cNvSpPr>
            <a:spLocks noGrp="1"/>
          </p:cNvSpPr>
          <p:nvPr>
            <p:ph type="body" idx="12"/>
          </p:nvPr>
        </p:nvSpPr>
        <p:spPr/>
        <p:txBody>
          <a:bodyPr/>
          <a:lstStyle/>
          <a:p>
            <a:r>
              <a:rPr lang="en-US" dirty="0">
                <a:solidFill>
                  <a:srgbClr val="0432FF"/>
                </a:solidFill>
              </a:rPr>
              <a:t>Pancreas Cancer: Therapy Selection</a:t>
            </a:r>
          </a:p>
        </p:txBody>
      </p:sp>
      <p:sp>
        <p:nvSpPr>
          <p:cNvPr id="6" name="Content Placeholder 5">
            <a:extLst>
              <a:ext uri="{FF2B5EF4-FFF2-40B4-BE49-F238E27FC236}">
                <a16:creationId xmlns:a16="http://schemas.microsoft.com/office/drawing/2014/main" id="{F868004D-B894-1531-A965-293F187066AA}"/>
              </a:ext>
            </a:extLst>
          </p:cNvPr>
          <p:cNvSpPr>
            <a:spLocks noGrp="1"/>
          </p:cNvSpPr>
          <p:nvPr>
            <p:ph idx="1"/>
          </p:nvPr>
        </p:nvSpPr>
        <p:spPr/>
        <p:txBody>
          <a:bodyPr/>
          <a:lstStyle/>
          <a:p>
            <a:pPr marL="285750" indent="-285750">
              <a:buClr>
                <a:srgbClr val="0432FF"/>
              </a:buClr>
              <a:buFont typeface="Arial" panose="020B0604020202020204" pitchFamily="34" charset="0"/>
              <a:buChar char="•"/>
            </a:pPr>
            <a:r>
              <a:rPr lang="en-US" sz="2000" dirty="0"/>
              <a:t>Performance status, co-morbidities, age, major organ function</a:t>
            </a:r>
            <a:br>
              <a:rPr lang="en-US" sz="2000" dirty="0"/>
            </a:br>
            <a:endParaRPr lang="en-US" sz="2000" dirty="0"/>
          </a:p>
          <a:p>
            <a:pPr marL="285750" indent="-285750">
              <a:buClr>
                <a:srgbClr val="0432FF"/>
              </a:buClr>
              <a:buFont typeface="Arial" panose="020B0604020202020204" pitchFamily="34" charset="0"/>
              <a:buChar char="•"/>
            </a:pPr>
            <a:r>
              <a:rPr lang="en-US" sz="2000" dirty="0"/>
              <a:t>Patient preferences</a:t>
            </a:r>
            <a:br>
              <a:rPr lang="en-US" sz="2000" dirty="0"/>
            </a:br>
            <a:endParaRPr lang="en-US" sz="2000" dirty="0"/>
          </a:p>
          <a:p>
            <a:pPr marL="285750" indent="-285750">
              <a:buClr>
                <a:srgbClr val="0432FF"/>
              </a:buClr>
              <a:buFont typeface="Arial" panose="020B0604020202020204" pitchFamily="34" charset="0"/>
              <a:buChar char="•"/>
            </a:pPr>
            <a:r>
              <a:rPr lang="en-US" sz="2000" dirty="0"/>
              <a:t>Comparative efficacy, toxicity, cost</a:t>
            </a:r>
            <a:br>
              <a:rPr lang="en-US" sz="2000" dirty="0"/>
            </a:br>
            <a:endParaRPr lang="en-US" sz="2000" dirty="0"/>
          </a:p>
          <a:p>
            <a:pPr marL="285750" indent="-285750">
              <a:buClr>
                <a:srgbClr val="0432FF"/>
              </a:buClr>
              <a:buFont typeface="Arial" panose="020B0604020202020204" pitchFamily="34" charset="0"/>
              <a:buChar char="•"/>
            </a:pPr>
            <a:r>
              <a:rPr lang="en-US" sz="2000" dirty="0"/>
              <a:t>Logistics</a:t>
            </a:r>
            <a:br>
              <a:rPr lang="en-US" sz="2000" dirty="0"/>
            </a:br>
            <a:endParaRPr lang="en-US" sz="2000" dirty="0"/>
          </a:p>
          <a:p>
            <a:pPr marL="285750" indent="-285750">
              <a:buClr>
                <a:srgbClr val="0432FF"/>
              </a:buClr>
              <a:buFont typeface="Arial" panose="020B0604020202020204" pitchFamily="34" charset="0"/>
              <a:buChar char="•"/>
            </a:pPr>
            <a:r>
              <a:rPr lang="en-US" sz="2000" dirty="0"/>
              <a:t>Treatment sequencing</a:t>
            </a:r>
            <a:br>
              <a:rPr lang="en-US" sz="2000" dirty="0"/>
            </a:br>
            <a:endParaRPr lang="en-US" sz="2000" dirty="0"/>
          </a:p>
          <a:p>
            <a:pPr marL="285750" indent="-285750">
              <a:buClr>
                <a:srgbClr val="0432FF"/>
              </a:buClr>
              <a:buFont typeface="Arial" panose="020B0604020202020204" pitchFamily="34" charset="0"/>
              <a:buChar char="•"/>
            </a:pPr>
            <a:r>
              <a:rPr lang="en-US" sz="2000" dirty="0"/>
              <a:t>Genomic context</a:t>
            </a:r>
          </a:p>
          <a:p>
            <a:endParaRPr lang="en-US" dirty="0"/>
          </a:p>
        </p:txBody>
      </p:sp>
    </p:spTree>
    <p:extLst>
      <p:ext uri="{BB962C8B-B14F-4D97-AF65-F5344CB8AC3E}">
        <p14:creationId xmlns:p14="http://schemas.microsoft.com/office/powerpoint/2010/main" val="15955532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7EC36C-6C91-335D-CC63-43997C767CAE}"/>
              </a:ext>
            </a:extLst>
          </p:cNvPr>
          <p:cNvSpPr>
            <a:spLocks noGrp="1"/>
          </p:cNvSpPr>
          <p:nvPr>
            <p:ph type="title"/>
          </p:nvPr>
        </p:nvSpPr>
        <p:spPr/>
        <p:txBody>
          <a:bodyPr/>
          <a:lstStyle/>
          <a:p>
            <a:r>
              <a:rPr lang="en-US" dirty="0"/>
              <a:t>Current State of Therapy Advanced PDAC 2026</a:t>
            </a:r>
            <a:br>
              <a:rPr lang="en-US" dirty="0"/>
            </a:br>
            <a:r>
              <a:rPr lang="en-US" sz="2400" dirty="0"/>
              <a:t>First &amp; Second-Line </a:t>
            </a:r>
            <a:r>
              <a:rPr lang="en-US" sz="2400" dirty="0">
                <a:solidFill>
                  <a:srgbClr val="FF0000"/>
                </a:solidFill>
              </a:rPr>
              <a:t>Practice-Changing</a:t>
            </a:r>
            <a:r>
              <a:rPr lang="en-US" sz="2400" dirty="0"/>
              <a:t> Phase III Trials for </a:t>
            </a:r>
            <a:r>
              <a:rPr lang="en-US" sz="2400" dirty="0">
                <a:solidFill>
                  <a:srgbClr val="FF0000"/>
                </a:solidFill>
              </a:rPr>
              <a:t>Unselected</a:t>
            </a:r>
            <a:r>
              <a:rPr lang="en-US" sz="2400" dirty="0"/>
              <a:t> Disease</a:t>
            </a:r>
            <a:endParaRPr lang="en-US" dirty="0"/>
          </a:p>
        </p:txBody>
      </p:sp>
      <p:sp>
        <p:nvSpPr>
          <p:cNvPr id="5" name="Text Placeholder 4">
            <a:extLst>
              <a:ext uri="{FF2B5EF4-FFF2-40B4-BE49-F238E27FC236}">
                <a16:creationId xmlns:a16="http://schemas.microsoft.com/office/drawing/2014/main" id="{56B2FD3A-DB31-0822-36BC-FF2C86BFFBAB}"/>
              </a:ext>
            </a:extLst>
          </p:cNvPr>
          <p:cNvSpPr>
            <a:spLocks noGrp="1"/>
          </p:cNvSpPr>
          <p:nvPr>
            <p:ph type="body" idx="12"/>
          </p:nvPr>
        </p:nvSpPr>
        <p:spPr/>
        <p:txBody>
          <a:bodyPr/>
          <a:lstStyle/>
          <a:p>
            <a:r>
              <a:rPr lang="en-US" sz="2000" b="1">
                <a:solidFill>
                  <a:srgbClr val="0432FF"/>
                </a:solidFill>
              </a:rPr>
              <a:t>Pancreas Cancer: Current Standards</a:t>
            </a:r>
          </a:p>
        </p:txBody>
      </p:sp>
      <p:graphicFrame>
        <p:nvGraphicFramePr>
          <p:cNvPr id="6" name="Table 6">
            <a:extLst>
              <a:ext uri="{FF2B5EF4-FFF2-40B4-BE49-F238E27FC236}">
                <a16:creationId xmlns:a16="http://schemas.microsoft.com/office/drawing/2014/main" id="{D14E891A-D1C8-2107-68C6-FFA4DE0E0E86}"/>
              </a:ext>
            </a:extLst>
          </p:cNvPr>
          <p:cNvGraphicFramePr>
            <a:graphicFrameLocks noGrp="1"/>
          </p:cNvGraphicFramePr>
          <p:nvPr/>
        </p:nvGraphicFramePr>
        <p:xfrm>
          <a:off x="1351765" y="1822956"/>
          <a:ext cx="8837637" cy="3622743"/>
        </p:xfrm>
        <a:graphic>
          <a:graphicData uri="http://schemas.openxmlformats.org/drawingml/2006/table">
            <a:tbl>
              <a:tblPr firstRow="1" bandRow="1">
                <a:tableStyleId>{69012ECD-51FC-41F1-AA8D-1B2483CD663E}</a:tableStyleId>
              </a:tblPr>
              <a:tblGrid>
                <a:gridCol w="3728718">
                  <a:extLst>
                    <a:ext uri="{9D8B030D-6E8A-4147-A177-3AD203B41FA5}">
                      <a16:colId xmlns:a16="http://schemas.microsoft.com/office/drawing/2014/main" val="654570197"/>
                    </a:ext>
                  </a:extLst>
                </a:gridCol>
                <a:gridCol w="607000">
                  <a:extLst>
                    <a:ext uri="{9D8B030D-6E8A-4147-A177-3AD203B41FA5}">
                      <a16:colId xmlns:a16="http://schemas.microsoft.com/office/drawing/2014/main" val="1017455921"/>
                    </a:ext>
                  </a:extLst>
                </a:gridCol>
                <a:gridCol w="1503049">
                  <a:extLst>
                    <a:ext uri="{9D8B030D-6E8A-4147-A177-3AD203B41FA5}">
                      <a16:colId xmlns:a16="http://schemas.microsoft.com/office/drawing/2014/main" val="335400034"/>
                    </a:ext>
                  </a:extLst>
                </a:gridCol>
                <a:gridCol w="1394347">
                  <a:extLst>
                    <a:ext uri="{9D8B030D-6E8A-4147-A177-3AD203B41FA5}">
                      <a16:colId xmlns:a16="http://schemas.microsoft.com/office/drawing/2014/main" val="2115223964"/>
                    </a:ext>
                  </a:extLst>
                </a:gridCol>
                <a:gridCol w="1604523">
                  <a:extLst>
                    <a:ext uri="{9D8B030D-6E8A-4147-A177-3AD203B41FA5}">
                      <a16:colId xmlns:a16="http://schemas.microsoft.com/office/drawing/2014/main" val="3270570889"/>
                    </a:ext>
                  </a:extLst>
                </a:gridCol>
              </a:tblGrid>
              <a:tr h="537757">
                <a:tc>
                  <a:txBody>
                    <a:bodyPr/>
                    <a:lstStyle/>
                    <a:p>
                      <a:endParaRPr lang="en-US" sz="1800" dirty="0"/>
                    </a:p>
                  </a:txBody>
                  <a:tcPr anchor="ctr">
                    <a:solidFill>
                      <a:srgbClr val="008937"/>
                    </a:solidFill>
                  </a:tcPr>
                </a:tc>
                <a:tc>
                  <a:txBody>
                    <a:bodyPr/>
                    <a:lstStyle/>
                    <a:p>
                      <a:pPr algn="ctr"/>
                      <a:r>
                        <a:rPr lang="en-US" sz="1800"/>
                        <a:t>N</a:t>
                      </a:r>
                    </a:p>
                  </a:txBody>
                  <a:tcPr anchor="ctr">
                    <a:solidFill>
                      <a:srgbClr val="008937"/>
                    </a:solidFill>
                  </a:tcPr>
                </a:tc>
                <a:tc>
                  <a:txBody>
                    <a:bodyPr/>
                    <a:lstStyle/>
                    <a:p>
                      <a:pPr algn="ctr"/>
                      <a:r>
                        <a:rPr lang="en-US" sz="1800"/>
                        <a:t>Median OS</a:t>
                      </a:r>
                    </a:p>
                  </a:txBody>
                  <a:tcPr anchor="ctr">
                    <a:solidFill>
                      <a:srgbClr val="008937"/>
                    </a:solidFill>
                  </a:tcPr>
                </a:tc>
                <a:tc>
                  <a:txBody>
                    <a:bodyPr/>
                    <a:lstStyle/>
                    <a:p>
                      <a:pPr algn="ctr"/>
                      <a:r>
                        <a:rPr lang="en-US" sz="1800" dirty="0"/>
                        <a:t>Overall RR</a:t>
                      </a:r>
                    </a:p>
                  </a:txBody>
                  <a:tcPr anchor="ctr">
                    <a:solidFill>
                      <a:srgbClr val="008937"/>
                    </a:solidFill>
                  </a:tcPr>
                </a:tc>
                <a:tc>
                  <a:txBody>
                    <a:bodyPr/>
                    <a:lstStyle/>
                    <a:p>
                      <a:pPr algn="ctr"/>
                      <a:r>
                        <a:rPr lang="en-US" sz="1800" dirty="0"/>
                        <a:t>Reference</a:t>
                      </a:r>
                    </a:p>
                  </a:txBody>
                  <a:tcPr anchor="ctr">
                    <a:solidFill>
                      <a:srgbClr val="008937"/>
                    </a:solidFill>
                  </a:tcPr>
                </a:tc>
                <a:extLst>
                  <a:ext uri="{0D108BD9-81ED-4DB2-BD59-A6C34878D82A}">
                    <a16:rowId xmlns:a16="http://schemas.microsoft.com/office/drawing/2014/main" val="1463483154"/>
                  </a:ext>
                </a:extLst>
              </a:tr>
              <a:tr h="319604">
                <a:tc>
                  <a:txBody>
                    <a:bodyPr/>
                    <a:lstStyle/>
                    <a:p>
                      <a:r>
                        <a:rPr lang="en-US" sz="1600" b="1">
                          <a:solidFill>
                            <a:srgbClr val="FF0000"/>
                          </a:solidFill>
                        </a:rPr>
                        <a:t>First-Line</a:t>
                      </a:r>
                    </a:p>
                  </a:txBody>
                  <a:tcPr/>
                </a:tc>
                <a:tc>
                  <a:txBody>
                    <a:bodyPr/>
                    <a:lstStyle/>
                    <a:p>
                      <a:pPr algn="ctr"/>
                      <a:endParaRPr lang="en-US" sz="1600"/>
                    </a:p>
                  </a:txBody>
                  <a:tcPr anchor="ctr"/>
                </a:tc>
                <a:tc>
                  <a:txBody>
                    <a:bodyPr/>
                    <a:lstStyle/>
                    <a:p>
                      <a:pPr algn="ctr"/>
                      <a:endParaRPr lang="en-US" sz="1600"/>
                    </a:p>
                  </a:txBody>
                  <a:tcPr anchor="ctr"/>
                </a:tc>
                <a:tc>
                  <a:txBody>
                    <a:bodyPr/>
                    <a:lstStyle/>
                    <a:p>
                      <a:pPr algn="ctr"/>
                      <a:endParaRPr lang="en-US" sz="1600"/>
                    </a:p>
                  </a:txBody>
                  <a:tcPr anchor="ctr"/>
                </a:tc>
                <a:tc>
                  <a:txBody>
                    <a:bodyPr/>
                    <a:lstStyle/>
                    <a:p>
                      <a:pPr algn="ctr"/>
                      <a:endParaRPr lang="en-US" sz="1600"/>
                    </a:p>
                  </a:txBody>
                  <a:tcPr anchor="ctr"/>
                </a:tc>
                <a:extLst>
                  <a:ext uri="{0D108BD9-81ED-4DB2-BD59-A6C34878D82A}">
                    <a16:rowId xmlns:a16="http://schemas.microsoft.com/office/drawing/2014/main" val="860593963"/>
                  </a:ext>
                </a:extLst>
              </a:tr>
              <a:tr h="610710">
                <a:tc>
                  <a:txBody>
                    <a:bodyPr/>
                    <a:lstStyle/>
                    <a:p>
                      <a:r>
                        <a:rPr lang="en-US" sz="1600"/>
                        <a:t>mFOLFIRINOX (vs Gem)</a:t>
                      </a:r>
                    </a:p>
                    <a:p>
                      <a:r>
                        <a:rPr lang="en-US" sz="1600"/>
                        <a:t>PRODIGE/ ACCORD 11</a:t>
                      </a:r>
                    </a:p>
                  </a:txBody>
                  <a:tcPr/>
                </a:tc>
                <a:tc>
                  <a:txBody>
                    <a:bodyPr/>
                    <a:lstStyle/>
                    <a:p>
                      <a:pPr algn="ctr"/>
                      <a:r>
                        <a:rPr lang="en-US" sz="1600"/>
                        <a:t>171</a:t>
                      </a:r>
                    </a:p>
                  </a:txBody>
                  <a:tcPr anchor="ctr"/>
                </a:tc>
                <a:tc>
                  <a:txBody>
                    <a:bodyPr/>
                    <a:lstStyle/>
                    <a:p>
                      <a:pPr algn="ctr"/>
                      <a:r>
                        <a:rPr lang="en-US" sz="1600" b="1"/>
                        <a:t>11.1 m</a:t>
                      </a:r>
                    </a:p>
                  </a:txBody>
                  <a:tcPr anchor="ctr"/>
                </a:tc>
                <a:tc>
                  <a:txBody>
                    <a:bodyPr/>
                    <a:lstStyle/>
                    <a:p>
                      <a:pPr algn="ctr"/>
                      <a:r>
                        <a:rPr lang="en-US" sz="1600"/>
                        <a:t>31.6%</a:t>
                      </a:r>
                    </a:p>
                  </a:txBody>
                  <a:tcPr anchor="ctr"/>
                </a:tc>
                <a:tc>
                  <a:txBody>
                    <a:bodyPr/>
                    <a:lstStyle/>
                    <a:p>
                      <a:pPr algn="ctr"/>
                      <a:r>
                        <a:rPr lang="en-US" sz="1600"/>
                        <a:t>2011</a:t>
                      </a:r>
                    </a:p>
                  </a:txBody>
                  <a:tcPr anchor="ctr"/>
                </a:tc>
                <a:extLst>
                  <a:ext uri="{0D108BD9-81ED-4DB2-BD59-A6C34878D82A}">
                    <a16:rowId xmlns:a16="http://schemas.microsoft.com/office/drawing/2014/main" val="1708828601"/>
                  </a:ext>
                </a:extLst>
              </a:tr>
              <a:tr h="614247">
                <a:tc>
                  <a:txBody>
                    <a:bodyPr/>
                    <a:lstStyle/>
                    <a:p>
                      <a:r>
                        <a:rPr lang="en-US" sz="1600"/>
                        <a:t>Gemcitabine, nab-Paclitaxel (vs Gem)</a:t>
                      </a:r>
                    </a:p>
                    <a:p>
                      <a:r>
                        <a:rPr lang="en-US" sz="1600"/>
                        <a:t>MPACT</a:t>
                      </a:r>
                    </a:p>
                  </a:txBody>
                  <a:tcPr/>
                </a:tc>
                <a:tc>
                  <a:txBody>
                    <a:bodyPr/>
                    <a:lstStyle/>
                    <a:p>
                      <a:pPr algn="ctr"/>
                      <a:r>
                        <a:rPr lang="en-US" sz="1600"/>
                        <a:t>431</a:t>
                      </a:r>
                    </a:p>
                  </a:txBody>
                  <a:tcPr anchor="ctr"/>
                </a:tc>
                <a:tc>
                  <a:txBody>
                    <a:bodyPr/>
                    <a:lstStyle/>
                    <a:p>
                      <a:pPr algn="ctr"/>
                      <a:r>
                        <a:rPr lang="en-US" sz="1600" b="1"/>
                        <a:t>8.5 m</a:t>
                      </a:r>
                    </a:p>
                  </a:txBody>
                  <a:tcPr anchor="ctr"/>
                </a:tc>
                <a:tc>
                  <a:txBody>
                    <a:bodyPr/>
                    <a:lstStyle/>
                    <a:p>
                      <a:pPr algn="ctr"/>
                      <a:r>
                        <a:rPr lang="en-US" sz="1600"/>
                        <a:t>23%</a:t>
                      </a:r>
                    </a:p>
                  </a:txBody>
                  <a:tcPr anchor="ctr"/>
                </a:tc>
                <a:tc>
                  <a:txBody>
                    <a:bodyPr/>
                    <a:lstStyle/>
                    <a:p>
                      <a:pPr algn="ctr"/>
                      <a:r>
                        <a:rPr lang="en-US" sz="1600"/>
                        <a:t>2013</a:t>
                      </a:r>
                    </a:p>
                  </a:txBody>
                  <a:tcPr anchor="ctr"/>
                </a:tc>
                <a:extLst>
                  <a:ext uri="{0D108BD9-81ED-4DB2-BD59-A6C34878D82A}">
                    <a16:rowId xmlns:a16="http://schemas.microsoft.com/office/drawing/2014/main" val="1891509314"/>
                  </a:ext>
                </a:extLst>
              </a:tr>
              <a:tr h="610349">
                <a:tc>
                  <a:txBody>
                    <a:bodyPr/>
                    <a:lstStyle/>
                    <a:p>
                      <a:r>
                        <a:rPr lang="en-US" sz="1600"/>
                        <a:t>NALIRIFOX (vs Gem/Nab-P)</a:t>
                      </a:r>
                    </a:p>
                    <a:p>
                      <a:r>
                        <a:rPr lang="en-US" sz="1600"/>
                        <a:t>NAPOLI-3</a:t>
                      </a:r>
                    </a:p>
                  </a:txBody>
                  <a:tcPr/>
                </a:tc>
                <a:tc>
                  <a:txBody>
                    <a:bodyPr/>
                    <a:lstStyle/>
                    <a:p>
                      <a:pPr algn="ctr"/>
                      <a:r>
                        <a:rPr lang="en-US" sz="1600"/>
                        <a:t>383</a:t>
                      </a:r>
                    </a:p>
                  </a:txBody>
                  <a:tcPr anchor="ctr"/>
                </a:tc>
                <a:tc>
                  <a:txBody>
                    <a:bodyPr/>
                    <a:lstStyle/>
                    <a:p>
                      <a:pPr algn="ctr"/>
                      <a:r>
                        <a:rPr lang="en-US" sz="1600" b="1"/>
                        <a:t>11.1m</a:t>
                      </a:r>
                    </a:p>
                  </a:txBody>
                  <a:tcPr anchor="ctr"/>
                </a:tc>
                <a:tc>
                  <a:txBody>
                    <a:bodyPr/>
                    <a:lstStyle/>
                    <a:p>
                      <a:pPr algn="ctr"/>
                      <a:r>
                        <a:rPr lang="en-US" sz="1600"/>
                        <a:t>41.8%</a:t>
                      </a:r>
                    </a:p>
                  </a:txBody>
                  <a:tcPr anchor="ctr"/>
                </a:tc>
                <a:tc>
                  <a:txBody>
                    <a:bodyPr/>
                    <a:lstStyle/>
                    <a:p>
                      <a:pPr algn="ctr"/>
                      <a:r>
                        <a:rPr lang="en-US" sz="1600" dirty="0"/>
                        <a:t>2023</a:t>
                      </a:r>
                    </a:p>
                  </a:txBody>
                  <a:tcPr anchor="ctr"/>
                </a:tc>
                <a:extLst>
                  <a:ext uri="{0D108BD9-81ED-4DB2-BD59-A6C34878D82A}">
                    <a16:rowId xmlns:a16="http://schemas.microsoft.com/office/drawing/2014/main" val="1603732425"/>
                  </a:ext>
                </a:extLst>
              </a:tr>
              <a:tr h="319604">
                <a:tc>
                  <a:txBody>
                    <a:bodyPr/>
                    <a:lstStyle/>
                    <a:p>
                      <a:r>
                        <a:rPr lang="en-US" sz="1600" b="1">
                          <a:solidFill>
                            <a:srgbClr val="FF0000"/>
                          </a:solidFill>
                        </a:rPr>
                        <a:t>Second-Line</a:t>
                      </a:r>
                    </a:p>
                  </a:txBody>
                  <a:tcPr/>
                </a:tc>
                <a:tc>
                  <a:txBody>
                    <a:bodyPr/>
                    <a:lstStyle/>
                    <a:p>
                      <a:pPr algn="ctr"/>
                      <a:endParaRPr lang="en-US" sz="1600"/>
                    </a:p>
                  </a:txBody>
                  <a:tcPr anchor="ctr"/>
                </a:tc>
                <a:tc>
                  <a:txBody>
                    <a:bodyPr/>
                    <a:lstStyle/>
                    <a:p>
                      <a:pPr algn="ctr"/>
                      <a:endParaRPr lang="en-US" sz="1600" b="1"/>
                    </a:p>
                  </a:txBody>
                  <a:tcPr anchor="ctr"/>
                </a:tc>
                <a:tc>
                  <a:txBody>
                    <a:bodyPr/>
                    <a:lstStyle/>
                    <a:p>
                      <a:pPr algn="ctr"/>
                      <a:endParaRPr lang="en-US" sz="1600"/>
                    </a:p>
                  </a:txBody>
                  <a:tcPr anchor="ctr"/>
                </a:tc>
                <a:tc>
                  <a:txBody>
                    <a:bodyPr/>
                    <a:lstStyle/>
                    <a:p>
                      <a:pPr algn="ctr"/>
                      <a:endParaRPr lang="en-US" sz="1600"/>
                    </a:p>
                  </a:txBody>
                  <a:tcPr anchor="ctr"/>
                </a:tc>
                <a:extLst>
                  <a:ext uri="{0D108BD9-81ED-4DB2-BD59-A6C34878D82A}">
                    <a16:rowId xmlns:a16="http://schemas.microsoft.com/office/drawing/2014/main" val="347848829"/>
                  </a:ext>
                </a:extLst>
              </a:tr>
              <a:tr h="552043">
                <a:tc>
                  <a:txBody>
                    <a:bodyPr/>
                    <a:lstStyle/>
                    <a:p>
                      <a:r>
                        <a:rPr lang="en-US" sz="1600"/>
                        <a:t>Liposomal irinotecan/5-FU vs 5-FU</a:t>
                      </a:r>
                    </a:p>
                    <a:p>
                      <a:r>
                        <a:rPr lang="en-US" sz="1600"/>
                        <a:t>NAPOLI-1</a:t>
                      </a:r>
                    </a:p>
                  </a:txBody>
                  <a:tcPr/>
                </a:tc>
                <a:tc>
                  <a:txBody>
                    <a:bodyPr/>
                    <a:lstStyle/>
                    <a:p>
                      <a:pPr algn="ctr"/>
                      <a:r>
                        <a:rPr lang="en-US" sz="1600"/>
                        <a:t>117</a:t>
                      </a:r>
                    </a:p>
                  </a:txBody>
                  <a:tcPr anchor="ctr"/>
                </a:tc>
                <a:tc>
                  <a:txBody>
                    <a:bodyPr/>
                    <a:lstStyle/>
                    <a:p>
                      <a:pPr algn="ctr"/>
                      <a:r>
                        <a:rPr lang="en-US" sz="1600" b="1"/>
                        <a:t>6.1 m</a:t>
                      </a:r>
                    </a:p>
                  </a:txBody>
                  <a:tcPr anchor="ctr"/>
                </a:tc>
                <a:tc>
                  <a:txBody>
                    <a:bodyPr/>
                    <a:lstStyle/>
                    <a:p>
                      <a:pPr algn="ctr"/>
                      <a:r>
                        <a:rPr lang="en-US" sz="1600" dirty="0"/>
                        <a:t>16%</a:t>
                      </a:r>
                    </a:p>
                  </a:txBody>
                  <a:tcPr anchor="ctr"/>
                </a:tc>
                <a:tc>
                  <a:txBody>
                    <a:bodyPr/>
                    <a:lstStyle/>
                    <a:p>
                      <a:pPr algn="ctr"/>
                      <a:r>
                        <a:rPr lang="en-US" sz="1600" dirty="0"/>
                        <a:t>2016</a:t>
                      </a:r>
                    </a:p>
                  </a:txBody>
                  <a:tcPr anchor="ctr"/>
                </a:tc>
                <a:extLst>
                  <a:ext uri="{0D108BD9-81ED-4DB2-BD59-A6C34878D82A}">
                    <a16:rowId xmlns:a16="http://schemas.microsoft.com/office/drawing/2014/main" val="3788418186"/>
                  </a:ext>
                </a:extLst>
              </a:tr>
            </a:tbl>
          </a:graphicData>
        </a:graphic>
      </p:graphicFrame>
      <p:sp>
        <p:nvSpPr>
          <p:cNvPr id="7" name="TextBox 6">
            <a:extLst>
              <a:ext uri="{FF2B5EF4-FFF2-40B4-BE49-F238E27FC236}">
                <a16:creationId xmlns:a16="http://schemas.microsoft.com/office/drawing/2014/main" id="{84D77618-7DD4-76B1-9726-BC05D7E801B2}"/>
              </a:ext>
            </a:extLst>
          </p:cNvPr>
          <p:cNvSpPr txBox="1">
            <a:spLocks noChangeArrowheads="1"/>
          </p:cNvSpPr>
          <p:nvPr/>
        </p:nvSpPr>
        <p:spPr bwMode="auto">
          <a:xfrm>
            <a:off x="4097846" y="5893357"/>
            <a:ext cx="715745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000">
                <a:solidFill>
                  <a:srgbClr val="112751"/>
                </a:solidFill>
                <a:latin typeface="Arial" panose="020B0604020202020204" pitchFamily="34" charset="0"/>
              </a:defRPr>
            </a:lvl1pPr>
            <a:lvl2pPr marL="742950" indent="-285750">
              <a:spcBef>
                <a:spcPct val="20000"/>
              </a:spcBef>
              <a:buChar char="–"/>
              <a:defRPr sz="2600">
                <a:solidFill>
                  <a:srgbClr val="58585A"/>
                </a:solidFill>
                <a:latin typeface="Arial" panose="020B0604020202020204" pitchFamily="34" charset="0"/>
              </a:defRPr>
            </a:lvl2pPr>
            <a:lvl3pPr marL="1143000" indent="-228600">
              <a:spcBef>
                <a:spcPct val="20000"/>
              </a:spcBef>
              <a:buChar char="•"/>
              <a:defRPr sz="2200">
                <a:solidFill>
                  <a:srgbClr val="CC7A16"/>
                </a:solidFill>
                <a:latin typeface="Arial" panose="020B0604020202020204" pitchFamily="34" charset="0"/>
              </a:defRPr>
            </a:lvl3pPr>
            <a:lvl4pPr marL="1600200" indent="-228600">
              <a:spcBef>
                <a:spcPct val="20000"/>
              </a:spcBef>
              <a:buChar char="–"/>
              <a:defRPr sz="2000">
                <a:solidFill>
                  <a:srgbClr val="58585A"/>
                </a:solidFill>
                <a:latin typeface="Arial" panose="020B0604020202020204" pitchFamily="34" charset="0"/>
              </a:defRPr>
            </a:lvl4pPr>
            <a:lvl5pPr marL="2057400" indent="-228600">
              <a:spcBef>
                <a:spcPct val="20000"/>
              </a:spcBef>
              <a:buChar char="»"/>
              <a:defRPr sz="1600">
                <a:solidFill>
                  <a:srgbClr val="58585A"/>
                </a:solidFill>
                <a:latin typeface="Arial" panose="020B0604020202020204" pitchFamily="34" charset="0"/>
              </a:defRPr>
            </a:lvl5pPr>
            <a:lvl6pPr marL="2514600" indent="-228600" eaLnBrk="0" fontAlgn="base" hangingPunct="0">
              <a:spcBef>
                <a:spcPct val="20000"/>
              </a:spcBef>
              <a:spcAft>
                <a:spcPct val="0"/>
              </a:spcAft>
              <a:buChar char="»"/>
              <a:defRPr sz="1600">
                <a:solidFill>
                  <a:srgbClr val="58585A"/>
                </a:solidFill>
                <a:latin typeface="Arial" panose="020B0604020202020204" pitchFamily="34" charset="0"/>
              </a:defRPr>
            </a:lvl6pPr>
            <a:lvl7pPr marL="2971800" indent="-228600" eaLnBrk="0" fontAlgn="base" hangingPunct="0">
              <a:spcBef>
                <a:spcPct val="20000"/>
              </a:spcBef>
              <a:spcAft>
                <a:spcPct val="0"/>
              </a:spcAft>
              <a:buChar char="»"/>
              <a:defRPr sz="1600">
                <a:solidFill>
                  <a:srgbClr val="58585A"/>
                </a:solidFill>
                <a:latin typeface="Arial" panose="020B0604020202020204" pitchFamily="34" charset="0"/>
              </a:defRPr>
            </a:lvl7pPr>
            <a:lvl8pPr marL="3429000" indent="-228600" eaLnBrk="0" fontAlgn="base" hangingPunct="0">
              <a:spcBef>
                <a:spcPct val="20000"/>
              </a:spcBef>
              <a:spcAft>
                <a:spcPct val="0"/>
              </a:spcAft>
              <a:buChar char="»"/>
              <a:defRPr sz="1600">
                <a:solidFill>
                  <a:srgbClr val="58585A"/>
                </a:solidFill>
                <a:latin typeface="Arial" panose="020B0604020202020204" pitchFamily="34" charset="0"/>
              </a:defRPr>
            </a:lvl8pPr>
            <a:lvl9pPr marL="3886200" indent="-228600" eaLnBrk="0" fontAlgn="base" hangingPunct="0">
              <a:spcBef>
                <a:spcPct val="20000"/>
              </a:spcBef>
              <a:spcAft>
                <a:spcPct val="0"/>
              </a:spcAft>
              <a:buChar char="»"/>
              <a:defRPr sz="1600">
                <a:solidFill>
                  <a:srgbClr val="58585A"/>
                </a:solidFill>
                <a:latin typeface="Arial" panose="020B0604020202020204" pitchFamily="34" charset="0"/>
              </a:defRPr>
            </a:lvl9pPr>
          </a:lstStyle>
          <a:p>
            <a:pPr marL="0" marR="0" lvl="0" indent="0" algn="r" defTabSz="685800" rtl="0" eaLnBrk="1" fontAlgn="auto" latinLnBrk="0" hangingPunct="1">
              <a:lnSpc>
                <a:spcPct val="100000"/>
              </a:lnSpc>
              <a:spcBef>
                <a:spcPct val="0"/>
              </a:spcBef>
              <a:spcAft>
                <a:spcPts val="0"/>
              </a:spcAft>
              <a:buClrTx/>
              <a:buSzTx/>
              <a:buFontTx/>
              <a:buNone/>
              <a:tabLst/>
              <a:defRPr/>
            </a:pPr>
            <a:r>
              <a:rPr kumimoji="0" lang="en-US" altLang="en-US" sz="105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Conroy T et al. N Engl J Med. 2011</a:t>
            </a:r>
          </a:p>
          <a:p>
            <a:pPr marL="0" marR="0" lvl="0" indent="0" algn="r" defTabSz="685800" rtl="0" eaLnBrk="1" fontAlgn="auto" latinLnBrk="0" hangingPunct="1">
              <a:lnSpc>
                <a:spcPct val="100000"/>
              </a:lnSpc>
              <a:spcBef>
                <a:spcPct val="0"/>
              </a:spcBef>
              <a:spcAft>
                <a:spcPts val="0"/>
              </a:spcAft>
              <a:buClrTx/>
              <a:buSzTx/>
              <a:buFontTx/>
              <a:buNone/>
              <a:tabLst/>
              <a:defRPr/>
            </a:pPr>
            <a:r>
              <a:rPr kumimoji="0" lang="de-DE" altLang="en-US" sz="105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Von Hoff DD et al. N Engl J Med. 2013</a:t>
            </a:r>
          </a:p>
          <a:p>
            <a:pPr marL="0" marR="0" lvl="0" indent="0" algn="r" defTabSz="685800" rtl="0" eaLnBrk="1" fontAlgn="auto" latinLnBrk="0" hangingPunct="1">
              <a:lnSpc>
                <a:spcPct val="100000"/>
              </a:lnSpc>
              <a:spcBef>
                <a:spcPct val="0"/>
              </a:spcBef>
              <a:spcAft>
                <a:spcPts val="0"/>
              </a:spcAft>
              <a:buClrTx/>
              <a:buSzTx/>
              <a:buFontTx/>
              <a:buNone/>
              <a:tabLst/>
              <a:defRPr/>
            </a:pPr>
            <a:r>
              <a:rPr kumimoji="0" lang="de-DE" altLang="en-US" sz="1050" b="0" i="0" u="none" strike="noStrike" kern="1200" cap="none" spc="0" normalizeH="0" baseline="0" noProof="0" dirty="0" err="1">
                <a:ln>
                  <a:noFill/>
                </a:ln>
                <a:solidFill>
                  <a:srgbClr val="413C38"/>
                </a:solidFill>
                <a:effectLst/>
                <a:uLnTx/>
                <a:uFillTx/>
                <a:latin typeface="Arial"/>
                <a:ea typeface="+mn-ea"/>
                <a:cs typeface="Calibri" panose="020F0502020204030204" pitchFamily="34" charset="0"/>
              </a:rPr>
              <a:t>Wainberg</a:t>
            </a:r>
            <a:r>
              <a:rPr kumimoji="0" lang="de-DE" altLang="en-US" sz="105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 ZA et al. Lancet. 2023</a:t>
            </a:r>
          </a:p>
          <a:p>
            <a:pPr marL="0" marR="0" lvl="0" indent="0" algn="r" defTabSz="685800" rtl="0" eaLnBrk="1" fontAlgn="auto" latinLnBrk="0" hangingPunct="1">
              <a:lnSpc>
                <a:spcPct val="100000"/>
              </a:lnSpc>
              <a:spcBef>
                <a:spcPct val="0"/>
              </a:spcBef>
              <a:spcAft>
                <a:spcPts val="0"/>
              </a:spcAft>
              <a:buClrTx/>
              <a:buSzTx/>
              <a:buFontTx/>
              <a:buNone/>
              <a:tabLst/>
              <a:defRPr/>
            </a:pPr>
            <a:r>
              <a:rPr kumimoji="0" lang="de-DE" altLang="en-US" sz="105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Wang-</a:t>
            </a:r>
            <a:r>
              <a:rPr kumimoji="0" lang="de-DE" altLang="en-US" sz="1050" b="0" i="0" u="none" strike="noStrike" kern="1200" cap="none" spc="0" normalizeH="0" baseline="0" noProof="0" dirty="0" err="1">
                <a:ln>
                  <a:noFill/>
                </a:ln>
                <a:solidFill>
                  <a:srgbClr val="413C38"/>
                </a:solidFill>
                <a:effectLst/>
                <a:uLnTx/>
                <a:uFillTx/>
                <a:latin typeface="Arial"/>
                <a:ea typeface="+mn-ea"/>
                <a:cs typeface="Calibri" panose="020F0502020204030204" pitchFamily="34" charset="0"/>
              </a:rPr>
              <a:t>Gillam</a:t>
            </a:r>
            <a:r>
              <a:rPr kumimoji="0" lang="de-DE" altLang="en-US" sz="105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 A et al. Lancet </a:t>
            </a:r>
            <a:r>
              <a:rPr kumimoji="0" lang="de-DE" altLang="en-US" sz="1050" b="0" i="0" u="none" strike="noStrike" kern="1200" cap="none" spc="0" normalizeH="0" baseline="0" noProof="0" dirty="0" err="1">
                <a:ln>
                  <a:noFill/>
                </a:ln>
                <a:solidFill>
                  <a:srgbClr val="413C38"/>
                </a:solidFill>
                <a:effectLst/>
                <a:uLnTx/>
                <a:uFillTx/>
                <a:latin typeface="Arial"/>
                <a:ea typeface="+mn-ea"/>
                <a:cs typeface="Calibri" panose="020F0502020204030204" pitchFamily="34" charset="0"/>
              </a:rPr>
              <a:t>Oncol</a:t>
            </a:r>
            <a:r>
              <a:rPr kumimoji="0" lang="de-DE" altLang="en-US" sz="105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rPr>
              <a:t>. 2016</a:t>
            </a:r>
            <a:endParaRPr kumimoji="0" lang="en-US" altLang="en-US" sz="1050" b="0" i="0" u="none" strike="noStrike" kern="1200" cap="none" spc="0" normalizeH="0" baseline="0" noProof="0" dirty="0">
              <a:ln>
                <a:noFill/>
              </a:ln>
              <a:solidFill>
                <a:srgbClr val="413C38"/>
              </a:solidFill>
              <a:effectLst/>
              <a:uLnTx/>
              <a:uFillTx/>
              <a:latin typeface="Arial"/>
              <a:ea typeface="+mn-ea"/>
              <a:cs typeface="Calibri" panose="020F0502020204030204" pitchFamily="34" charset="0"/>
            </a:endParaRPr>
          </a:p>
        </p:txBody>
      </p:sp>
      <p:sp>
        <p:nvSpPr>
          <p:cNvPr id="2" name="TextBox 1">
            <a:extLst>
              <a:ext uri="{FF2B5EF4-FFF2-40B4-BE49-F238E27FC236}">
                <a16:creationId xmlns:a16="http://schemas.microsoft.com/office/drawing/2014/main" id="{3C41554C-AC18-C64F-CA79-7147B0851CA5}"/>
              </a:ext>
            </a:extLst>
          </p:cNvPr>
          <p:cNvSpPr txBox="1"/>
          <p:nvPr/>
        </p:nvSpPr>
        <p:spPr>
          <a:xfrm>
            <a:off x="5770583" y="1846311"/>
            <a:ext cx="1404257" cy="3622742"/>
          </a:xfrm>
          <a:prstGeom prst="rect">
            <a:avLst/>
          </a:prstGeom>
          <a:noFill/>
          <a:ln w="571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35909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5FE1B-4A7A-FBA0-2CCB-16881C673419}"/>
              </a:ext>
            </a:extLst>
          </p:cNvPr>
          <p:cNvSpPr>
            <a:spLocks noGrp="1"/>
          </p:cNvSpPr>
          <p:nvPr>
            <p:ph type="title"/>
          </p:nvPr>
        </p:nvSpPr>
        <p:spPr>
          <a:xfrm>
            <a:off x="512063" y="815787"/>
            <a:ext cx="11347428" cy="555813"/>
          </a:xfrm>
        </p:spPr>
        <p:txBody>
          <a:bodyPr/>
          <a:lstStyle/>
          <a:p>
            <a:r>
              <a:rPr lang="en-GB" dirty="0"/>
              <a:t>NAPOLI 3: NALIRIFOX vs Gemcitabine/Nab-Paclitaxel</a:t>
            </a:r>
            <a:br>
              <a:rPr lang="en-GB" dirty="0"/>
            </a:br>
            <a:r>
              <a:rPr lang="en-GB" sz="2400" dirty="0"/>
              <a:t>Triplet Superior to Doublet Chemotherapy</a:t>
            </a:r>
            <a:endParaRPr lang="en-GB" baseline="30000" dirty="0"/>
          </a:p>
        </p:txBody>
      </p:sp>
      <p:sp>
        <p:nvSpPr>
          <p:cNvPr id="12" name="Rectangle 11">
            <a:extLst>
              <a:ext uri="{FF2B5EF4-FFF2-40B4-BE49-F238E27FC236}">
                <a16:creationId xmlns:a16="http://schemas.microsoft.com/office/drawing/2014/main" id="{FC2CBBBF-5229-4398-B227-791289C38B48}"/>
              </a:ext>
            </a:extLst>
          </p:cNvPr>
          <p:cNvSpPr/>
          <p:nvPr/>
        </p:nvSpPr>
        <p:spPr>
          <a:xfrm>
            <a:off x="2606995" y="6103226"/>
            <a:ext cx="9089491" cy="400110"/>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Wainberg, Z….O’Reilly, EM. Gastrointestinal Cancers Symposium, 2023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569"/>
                </a:solidFill>
                <a:effectLst/>
                <a:uLnTx/>
                <a:uFillTx/>
                <a:latin typeface="Arial" panose="020B0604020202020204"/>
                <a:ea typeface="+mn-ea"/>
                <a:cs typeface="+mn-cs"/>
              </a:rPr>
              <a:t>Wainberg, Z…O’Reilly, EM. Lancet, 2023</a:t>
            </a:r>
            <a:endParaRPr kumimoji="0" lang="nl-NL" sz="1000" b="0" i="0" u="none" strike="noStrike" kern="1200" cap="none" spc="0" normalizeH="0" baseline="0" noProof="0" dirty="0">
              <a:ln>
                <a:noFill/>
              </a:ln>
              <a:solidFill>
                <a:srgbClr val="002569"/>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AA3A2EFB-D8A2-4E77-BE33-35487542C868}"/>
              </a:ext>
            </a:extLst>
          </p:cNvPr>
          <p:cNvSpPr txBox="1"/>
          <p:nvPr/>
        </p:nvSpPr>
        <p:spPr>
          <a:xfrm>
            <a:off x="810644" y="5447589"/>
            <a:ext cx="10367430" cy="307777"/>
          </a:xfrm>
          <a:prstGeom prst="rect">
            <a:avLst/>
          </a:prstGeom>
        </p:spPr>
        <p:txBody>
          <a:bodyPr vert="horz"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
                <a:srgbClr val="78E2DA">
                  <a:lumMod val="50000"/>
                </a:srgbClr>
              </a:buClr>
              <a:buSzTx/>
              <a:buFont typeface="Wingdings" panose="05000000000000000000" pitchFamily="2" charset="2"/>
              <a:buChar char="Ø"/>
              <a:tabLst/>
              <a:defRPr/>
            </a:pPr>
            <a:r>
              <a:rPr kumimoji="0" lang="en-US" sz="2000" b="0" i="0" u="none" strike="noStrike" kern="1200" cap="none" spc="0" normalizeH="0" baseline="0" noProof="0">
                <a:ln>
                  <a:noFill/>
                </a:ln>
                <a:solidFill>
                  <a:srgbClr val="002569"/>
                </a:solidFill>
                <a:effectLst/>
                <a:uLnTx/>
                <a:uFillTx/>
                <a:latin typeface="Arial" panose="020B0604020202020204"/>
                <a:ea typeface="+mn-ea"/>
                <a:cs typeface="+mn-cs"/>
              </a:rPr>
              <a:t>Practice implication: NALIRIFOX (vs mFOLFIRINOX) over Gem/nab-P for ECOG 0-1</a:t>
            </a:r>
          </a:p>
        </p:txBody>
      </p:sp>
      <p:graphicFrame>
        <p:nvGraphicFramePr>
          <p:cNvPr id="8" name="Content Placeholder 6">
            <a:extLst>
              <a:ext uri="{FF2B5EF4-FFF2-40B4-BE49-F238E27FC236}">
                <a16:creationId xmlns:a16="http://schemas.microsoft.com/office/drawing/2014/main" id="{6057564E-AC6C-4DC7-AFC6-8BF0209CE008}"/>
              </a:ext>
            </a:extLst>
          </p:cNvPr>
          <p:cNvGraphicFramePr>
            <a:graphicFrameLocks/>
          </p:cNvGraphicFramePr>
          <p:nvPr/>
        </p:nvGraphicFramePr>
        <p:xfrm>
          <a:off x="6646882" y="2085652"/>
          <a:ext cx="4900315" cy="1620530"/>
        </p:xfrm>
        <a:graphic>
          <a:graphicData uri="http://schemas.openxmlformats.org/drawingml/2006/table">
            <a:tbl>
              <a:tblPr firstRow="1" bandRow="1">
                <a:tableStyleId>{17292A2E-F333-43FB-9621-5CBBE7FDCDCB}</a:tableStyleId>
              </a:tblPr>
              <a:tblGrid>
                <a:gridCol w="2367704">
                  <a:extLst>
                    <a:ext uri="{9D8B030D-6E8A-4147-A177-3AD203B41FA5}">
                      <a16:colId xmlns:a16="http://schemas.microsoft.com/office/drawing/2014/main" val="2070428906"/>
                    </a:ext>
                  </a:extLst>
                </a:gridCol>
                <a:gridCol w="1240971">
                  <a:extLst>
                    <a:ext uri="{9D8B030D-6E8A-4147-A177-3AD203B41FA5}">
                      <a16:colId xmlns:a16="http://schemas.microsoft.com/office/drawing/2014/main" val="3705318062"/>
                    </a:ext>
                  </a:extLst>
                </a:gridCol>
                <a:gridCol w="1291640">
                  <a:extLst>
                    <a:ext uri="{9D8B030D-6E8A-4147-A177-3AD203B41FA5}">
                      <a16:colId xmlns:a16="http://schemas.microsoft.com/office/drawing/2014/main" val="933267598"/>
                    </a:ext>
                  </a:extLst>
                </a:gridCol>
              </a:tblGrid>
              <a:tr h="528773">
                <a:tc>
                  <a:txBody>
                    <a:bodyPr/>
                    <a:lstStyle/>
                    <a:p>
                      <a:r>
                        <a:rPr lang="en-GB" sz="1400" b="1">
                          <a:solidFill>
                            <a:schemeClr val="bg1"/>
                          </a:solidFill>
                        </a:rPr>
                        <a:t>Characteristic</a:t>
                      </a:r>
                    </a:p>
                  </a:txBody>
                  <a:tcPr anchor="ctr">
                    <a:solidFill>
                      <a:srgbClr val="008937"/>
                    </a:solidFill>
                  </a:tcPr>
                </a:tc>
                <a:tc>
                  <a:txBody>
                    <a:bodyPr/>
                    <a:lstStyle/>
                    <a:p>
                      <a:pPr algn="ctr"/>
                      <a:r>
                        <a:rPr lang="en-GB" sz="1400" b="1">
                          <a:solidFill>
                            <a:schemeClr val="bg2"/>
                          </a:solidFill>
                        </a:rPr>
                        <a:t>NALIRIFOX</a:t>
                      </a:r>
                    </a:p>
                    <a:p>
                      <a:pPr algn="ctr"/>
                      <a:r>
                        <a:rPr lang="en-GB" sz="1400" b="1">
                          <a:solidFill>
                            <a:schemeClr val="bg1"/>
                          </a:solidFill>
                        </a:rPr>
                        <a:t>N= 383</a:t>
                      </a:r>
                    </a:p>
                  </a:txBody>
                  <a:tcPr anchor="ctr">
                    <a:solidFill>
                      <a:srgbClr val="008937"/>
                    </a:solidFill>
                  </a:tcPr>
                </a:tc>
                <a:tc>
                  <a:txBody>
                    <a:bodyPr/>
                    <a:lstStyle/>
                    <a:p>
                      <a:pPr algn="ctr"/>
                      <a:r>
                        <a:rPr lang="en-GB" sz="1400" b="1">
                          <a:solidFill>
                            <a:schemeClr val="bg1"/>
                          </a:solidFill>
                        </a:rPr>
                        <a:t>Gem/Nab-P</a:t>
                      </a:r>
                    </a:p>
                    <a:p>
                      <a:pPr algn="ctr"/>
                      <a:r>
                        <a:rPr lang="en-GB" sz="1400" b="1">
                          <a:solidFill>
                            <a:schemeClr val="bg1"/>
                          </a:solidFill>
                        </a:rPr>
                        <a:t>N= 387</a:t>
                      </a:r>
                    </a:p>
                  </a:txBody>
                  <a:tcPr anchor="ctr">
                    <a:solidFill>
                      <a:srgbClr val="008937"/>
                    </a:solidFill>
                  </a:tcPr>
                </a:tc>
                <a:extLst>
                  <a:ext uri="{0D108BD9-81ED-4DB2-BD59-A6C34878D82A}">
                    <a16:rowId xmlns:a16="http://schemas.microsoft.com/office/drawing/2014/main" val="4203614589"/>
                  </a:ext>
                </a:extLst>
              </a:tr>
              <a:tr h="363919">
                <a:tc>
                  <a:txBody>
                    <a:bodyPr/>
                    <a:lstStyle/>
                    <a:p>
                      <a:r>
                        <a:rPr lang="en-GB" sz="1400" b="1">
                          <a:solidFill>
                            <a:schemeClr val="tx1"/>
                          </a:solidFill>
                        </a:rPr>
                        <a:t>Median OS </a:t>
                      </a:r>
                      <a:r>
                        <a:rPr lang="en-GB" sz="1000" b="1">
                          <a:solidFill>
                            <a:schemeClr val="tx1"/>
                          </a:solidFill>
                        </a:rPr>
                        <a:t>(HR 0.83, p= 0.04)</a:t>
                      </a:r>
                    </a:p>
                  </a:txBody>
                  <a:tcPr anchor="ctr"/>
                </a:tc>
                <a:tc>
                  <a:txBody>
                    <a:bodyPr/>
                    <a:lstStyle/>
                    <a:p>
                      <a:pPr algn="ctr"/>
                      <a:r>
                        <a:rPr lang="en-GB" sz="1400" b="1">
                          <a:solidFill>
                            <a:schemeClr val="tx1"/>
                          </a:solidFill>
                        </a:rPr>
                        <a:t>11.1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rPr>
                        <a:t>9.2 m</a:t>
                      </a:r>
                    </a:p>
                  </a:txBody>
                  <a:tcPr anchor="ctr"/>
                </a:tc>
                <a:extLst>
                  <a:ext uri="{0D108BD9-81ED-4DB2-BD59-A6C34878D82A}">
                    <a16:rowId xmlns:a16="http://schemas.microsoft.com/office/drawing/2014/main" val="483532371"/>
                  </a:ext>
                </a:extLst>
              </a:tr>
              <a:tr h="363919">
                <a:tc>
                  <a:txBody>
                    <a:bodyPr/>
                    <a:lstStyle/>
                    <a:p>
                      <a:r>
                        <a:rPr lang="en-GB" sz="1400">
                          <a:solidFill>
                            <a:schemeClr val="tx1"/>
                          </a:solidFill>
                        </a:rPr>
                        <a:t>Median PFS </a:t>
                      </a:r>
                      <a:r>
                        <a:rPr lang="en-GB" sz="1000">
                          <a:solidFill>
                            <a:schemeClr val="tx1"/>
                          </a:solidFill>
                        </a:rPr>
                        <a:t>(HR 0.69, p &lt;.0001)</a:t>
                      </a:r>
                    </a:p>
                  </a:txBody>
                  <a:tcPr anchor="ctr"/>
                </a:tc>
                <a:tc>
                  <a:txBody>
                    <a:bodyPr/>
                    <a:lstStyle/>
                    <a:p>
                      <a:pPr algn="ctr"/>
                      <a:r>
                        <a:rPr lang="en-GB" sz="1400">
                          <a:solidFill>
                            <a:schemeClr val="tx1"/>
                          </a:solidFill>
                        </a:rPr>
                        <a:t>7.4 m</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rPr>
                        <a:t>5.6 m</a:t>
                      </a:r>
                    </a:p>
                  </a:txBody>
                  <a:tcPr anchor="ctr"/>
                </a:tc>
                <a:extLst>
                  <a:ext uri="{0D108BD9-81ED-4DB2-BD59-A6C34878D82A}">
                    <a16:rowId xmlns:a16="http://schemas.microsoft.com/office/drawing/2014/main" val="3092847431"/>
                  </a:ext>
                </a:extLst>
              </a:tr>
              <a:tr h="363919">
                <a:tc>
                  <a:txBody>
                    <a:bodyPr/>
                    <a:lstStyle/>
                    <a:p>
                      <a:r>
                        <a:rPr lang="en-GB" sz="1400">
                          <a:solidFill>
                            <a:schemeClr val="tx1"/>
                          </a:solidFill>
                        </a:rPr>
                        <a:t>Objective RR (95% CI)</a:t>
                      </a:r>
                    </a:p>
                  </a:txBody>
                  <a:tcPr anchor="ctr"/>
                </a:tc>
                <a:tc>
                  <a:txBody>
                    <a:bodyPr/>
                    <a:lstStyle/>
                    <a:p>
                      <a:pPr algn="ctr"/>
                      <a:r>
                        <a:rPr lang="en-GB" sz="1400">
                          <a:solidFill>
                            <a:schemeClr val="tx1"/>
                          </a:solidFill>
                        </a:rPr>
                        <a:t>41.8%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rPr>
                        <a:t>36.2%</a:t>
                      </a:r>
                    </a:p>
                  </a:txBody>
                  <a:tcPr anchor="ctr"/>
                </a:tc>
                <a:extLst>
                  <a:ext uri="{0D108BD9-81ED-4DB2-BD59-A6C34878D82A}">
                    <a16:rowId xmlns:a16="http://schemas.microsoft.com/office/drawing/2014/main" val="2939706916"/>
                  </a:ext>
                </a:extLst>
              </a:tr>
            </a:tbl>
          </a:graphicData>
        </a:graphic>
      </p:graphicFrame>
      <p:pic>
        <p:nvPicPr>
          <p:cNvPr id="9" name="Picture 8" descr="Chart&#10;&#10;Description automatically generated">
            <a:extLst>
              <a:ext uri="{FF2B5EF4-FFF2-40B4-BE49-F238E27FC236}">
                <a16:creationId xmlns:a16="http://schemas.microsoft.com/office/drawing/2014/main" id="{808AD740-741D-4D10-BD52-9D2F444F97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34" y="2020574"/>
            <a:ext cx="6010914" cy="3144034"/>
          </a:xfrm>
          <a:prstGeom prst="rect">
            <a:avLst/>
          </a:prstGeom>
        </p:spPr>
      </p:pic>
      <p:sp>
        <p:nvSpPr>
          <p:cNvPr id="3" name="Text Placeholder 3">
            <a:extLst>
              <a:ext uri="{FF2B5EF4-FFF2-40B4-BE49-F238E27FC236}">
                <a16:creationId xmlns:a16="http://schemas.microsoft.com/office/drawing/2014/main" id="{9266406F-B04F-380A-0AAA-3468195A9758}"/>
              </a:ext>
            </a:extLst>
          </p:cNvPr>
          <p:cNvSpPr>
            <a:spLocks noGrp="1"/>
          </p:cNvSpPr>
          <p:nvPr>
            <p:ph type="body" idx="12"/>
          </p:nvPr>
        </p:nvSpPr>
        <p:spPr>
          <a:xfrm>
            <a:off x="512763" y="420688"/>
            <a:ext cx="11183937" cy="295275"/>
          </a:xfrm>
        </p:spPr>
        <p:txBody>
          <a:bodyPr/>
          <a:lstStyle/>
          <a:p>
            <a:r>
              <a:rPr lang="en-US">
                <a:solidFill>
                  <a:srgbClr val="0432FF"/>
                </a:solidFill>
              </a:rPr>
              <a:t>Pancreas Cancer: First-Line Therapy</a:t>
            </a:r>
            <a:endParaRPr lang="en-US" sz="2000" b="1">
              <a:solidFill>
                <a:srgbClr val="0432FF"/>
              </a:solidFill>
            </a:endParaRPr>
          </a:p>
        </p:txBody>
      </p:sp>
    </p:spTree>
    <p:extLst>
      <p:ext uri="{BB962C8B-B14F-4D97-AF65-F5344CB8AC3E}">
        <p14:creationId xmlns:p14="http://schemas.microsoft.com/office/powerpoint/2010/main" val="14053065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B62A278-68FF-EFC8-417D-5AA6A2ACFA02}"/>
              </a:ext>
            </a:extLst>
          </p:cNvPr>
          <p:cNvSpPr>
            <a:spLocks noGrp="1"/>
          </p:cNvSpPr>
          <p:nvPr>
            <p:ph type="body" sz="half" idx="2"/>
          </p:nvPr>
        </p:nvSpPr>
        <p:spPr>
          <a:xfrm>
            <a:off x="6553100" y="6042213"/>
            <a:ext cx="4434840" cy="245223"/>
          </a:xfrm>
        </p:spPr>
        <p:txBody>
          <a:bodyPr/>
          <a:lstStyle/>
          <a:p>
            <a:pPr algn="r"/>
            <a:r>
              <a:rPr lang="en-US" sz="1050" dirty="0">
                <a:solidFill>
                  <a:schemeClr val="tx1"/>
                </a:solidFill>
              </a:rPr>
              <a:t>Adapted NCCN Guidelines 2026</a:t>
            </a:r>
          </a:p>
        </p:txBody>
      </p:sp>
      <p:sp>
        <p:nvSpPr>
          <p:cNvPr id="2" name="Title 1">
            <a:extLst>
              <a:ext uri="{FF2B5EF4-FFF2-40B4-BE49-F238E27FC236}">
                <a16:creationId xmlns:a16="http://schemas.microsoft.com/office/drawing/2014/main" id="{A5E307CB-6FBA-4A03-8C84-35AE81E387ED}"/>
              </a:ext>
            </a:extLst>
          </p:cNvPr>
          <p:cNvSpPr>
            <a:spLocks noGrp="1"/>
          </p:cNvSpPr>
          <p:nvPr>
            <p:ph type="title"/>
          </p:nvPr>
        </p:nvSpPr>
        <p:spPr/>
        <p:txBody>
          <a:bodyPr/>
          <a:lstStyle/>
          <a:p>
            <a:r>
              <a:rPr lang="en-US" dirty="0"/>
              <a:t>Sequencing Therapy in Advanced PDAC 2026</a:t>
            </a:r>
          </a:p>
        </p:txBody>
      </p:sp>
      <p:sp>
        <p:nvSpPr>
          <p:cNvPr id="13" name="Text Placeholder 12">
            <a:extLst>
              <a:ext uri="{FF2B5EF4-FFF2-40B4-BE49-F238E27FC236}">
                <a16:creationId xmlns:a16="http://schemas.microsoft.com/office/drawing/2014/main" id="{3036A63D-C619-0BEC-668C-664B965D3DD4}"/>
              </a:ext>
            </a:extLst>
          </p:cNvPr>
          <p:cNvSpPr>
            <a:spLocks noGrp="1"/>
          </p:cNvSpPr>
          <p:nvPr>
            <p:ph type="body" idx="12"/>
          </p:nvPr>
        </p:nvSpPr>
        <p:spPr/>
        <p:txBody>
          <a:bodyPr/>
          <a:lstStyle/>
          <a:p>
            <a:r>
              <a:rPr lang="en-US">
                <a:solidFill>
                  <a:srgbClr val="0432FF"/>
                </a:solidFill>
              </a:rPr>
              <a:t>Pancreas Cancer: Treatment Sequence</a:t>
            </a:r>
          </a:p>
        </p:txBody>
      </p:sp>
      <p:graphicFrame>
        <p:nvGraphicFramePr>
          <p:cNvPr id="8" name="Content Placeholder 5">
            <a:extLst>
              <a:ext uri="{FF2B5EF4-FFF2-40B4-BE49-F238E27FC236}">
                <a16:creationId xmlns:a16="http://schemas.microsoft.com/office/drawing/2014/main" id="{FE748184-860F-4227-9204-86CB69E2383D}"/>
              </a:ext>
            </a:extLst>
          </p:cNvPr>
          <p:cNvGraphicFramePr>
            <a:graphicFrameLocks/>
          </p:cNvGraphicFramePr>
          <p:nvPr/>
        </p:nvGraphicFramePr>
        <p:xfrm>
          <a:off x="1281484" y="1787991"/>
          <a:ext cx="8916248" cy="617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Content Placeholder 5">
            <a:extLst>
              <a:ext uri="{FF2B5EF4-FFF2-40B4-BE49-F238E27FC236}">
                <a16:creationId xmlns:a16="http://schemas.microsoft.com/office/drawing/2014/main" id="{DC17FA08-3962-8FA1-AA73-44B1EBFF8FAE}"/>
              </a:ext>
            </a:extLst>
          </p:cNvPr>
          <p:cNvGraphicFramePr>
            <a:graphicFrameLocks/>
          </p:cNvGraphicFramePr>
          <p:nvPr/>
        </p:nvGraphicFramePr>
        <p:xfrm>
          <a:off x="1281484" y="2652735"/>
          <a:ext cx="8916248" cy="6178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Content Placeholder 5">
            <a:extLst>
              <a:ext uri="{FF2B5EF4-FFF2-40B4-BE49-F238E27FC236}">
                <a16:creationId xmlns:a16="http://schemas.microsoft.com/office/drawing/2014/main" id="{6D95FBAA-E223-8F18-A5F3-C5F526316CA9}"/>
              </a:ext>
            </a:extLst>
          </p:cNvPr>
          <p:cNvGraphicFramePr>
            <a:graphicFrameLocks/>
          </p:cNvGraphicFramePr>
          <p:nvPr/>
        </p:nvGraphicFramePr>
        <p:xfrm>
          <a:off x="1281484" y="3547568"/>
          <a:ext cx="8916248" cy="61786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6" name="Content Placeholder 5">
            <a:extLst>
              <a:ext uri="{FF2B5EF4-FFF2-40B4-BE49-F238E27FC236}">
                <a16:creationId xmlns:a16="http://schemas.microsoft.com/office/drawing/2014/main" id="{230BC4D8-73C4-A3C8-CCC6-EB172E734168}"/>
              </a:ext>
            </a:extLst>
          </p:cNvPr>
          <p:cNvGraphicFramePr>
            <a:graphicFrameLocks/>
          </p:cNvGraphicFramePr>
          <p:nvPr/>
        </p:nvGraphicFramePr>
        <p:xfrm>
          <a:off x="1281484" y="4838448"/>
          <a:ext cx="8916248" cy="61786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53322482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F975F45-EDA7-1005-4EDB-002359AA7E16}"/>
              </a:ext>
            </a:extLst>
          </p:cNvPr>
          <p:cNvSpPr>
            <a:spLocks noGrp="1"/>
          </p:cNvSpPr>
          <p:nvPr>
            <p:ph type="title"/>
          </p:nvPr>
        </p:nvSpPr>
        <p:spPr>
          <a:xfrm>
            <a:off x="512063" y="815787"/>
            <a:ext cx="11436097" cy="555813"/>
          </a:xfrm>
        </p:spPr>
        <p:txBody>
          <a:bodyPr/>
          <a:lstStyle/>
          <a:p>
            <a:r>
              <a:rPr lang="en-US" dirty="0"/>
              <a:t>Select Second-Line Negative Trials in PDAC (Control Arms)</a:t>
            </a:r>
            <a:br>
              <a:rPr lang="en-US" dirty="0"/>
            </a:br>
            <a:r>
              <a:rPr lang="en-US" sz="2400" dirty="0"/>
              <a:t>Response Rates &lt; 10%; Median OS 6-7 m: Outcomes Poor</a:t>
            </a:r>
            <a:br>
              <a:rPr lang="en-US" dirty="0"/>
            </a:br>
            <a:endParaRPr lang="en-US" dirty="0"/>
          </a:p>
        </p:txBody>
      </p:sp>
      <p:sp>
        <p:nvSpPr>
          <p:cNvPr id="10" name="Text Placeholder 9">
            <a:extLst>
              <a:ext uri="{FF2B5EF4-FFF2-40B4-BE49-F238E27FC236}">
                <a16:creationId xmlns:a16="http://schemas.microsoft.com/office/drawing/2014/main" id="{EA68951A-7833-0E56-FF09-F0D0757ACA77}"/>
              </a:ext>
            </a:extLst>
          </p:cNvPr>
          <p:cNvSpPr>
            <a:spLocks noGrp="1"/>
          </p:cNvSpPr>
          <p:nvPr>
            <p:ph type="body" idx="12"/>
          </p:nvPr>
        </p:nvSpPr>
        <p:spPr/>
        <p:txBody>
          <a:bodyPr/>
          <a:lstStyle/>
          <a:p>
            <a:r>
              <a:rPr lang="en-US" dirty="0">
                <a:solidFill>
                  <a:srgbClr val="0432FF"/>
                </a:solidFill>
              </a:rPr>
              <a:t>Pancreas Cancer: Second-Line Therapy</a:t>
            </a:r>
          </a:p>
        </p:txBody>
      </p:sp>
      <p:graphicFrame>
        <p:nvGraphicFramePr>
          <p:cNvPr id="4" name="Content Placeholder 3">
            <a:extLst>
              <a:ext uri="{FF2B5EF4-FFF2-40B4-BE49-F238E27FC236}">
                <a16:creationId xmlns:a16="http://schemas.microsoft.com/office/drawing/2014/main" id="{3886F2CC-9BE9-15C1-2423-7858D24EC36F}"/>
              </a:ext>
            </a:extLst>
          </p:cNvPr>
          <p:cNvGraphicFramePr>
            <a:graphicFrameLocks noGrp="1"/>
          </p:cNvGraphicFramePr>
          <p:nvPr>
            <p:ph idx="1"/>
          </p:nvPr>
        </p:nvGraphicFramePr>
        <p:xfrm>
          <a:off x="1131823" y="1794346"/>
          <a:ext cx="8102547" cy="3556329"/>
        </p:xfrm>
        <a:graphic>
          <a:graphicData uri="http://schemas.openxmlformats.org/drawingml/2006/table">
            <a:tbl>
              <a:tblPr firstRow="1" bandRow="1">
                <a:tableStyleId>{17292A2E-F333-43FB-9621-5CBBE7FDCDCB}</a:tableStyleId>
              </a:tblPr>
              <a:tblGrid>
                <a:gridCol w="1774248">
                  <a:extLst>
                    <a:ext uri="{9D8B030D-6E8A-4147-A177-3AD203B41FA5}">
                      <a16:colId xmlns:a16="http://schemas.microsoft.com/office/drawing/2014/main" val="2060509442"/>
                    </a:ext>
                  </a:extLst>
                </a:gridCol>
                <a:gridCol w="2494236">
                  <a:extLst>
                    <a:ext uri="{9D8B030D-6E8A-4147-A177-3AD203B41FA5}">
                      <a16:colId xmlns:a16="http://schemas.microsoft.com/office/drawing/2014/main" val="3858512784"/>
                    </a:ext>
                  </a:extLst>
                </a:gridCol>
                <a:gridCol w="788595">
                  <a:extLst>
                    <a:ext uri="{9D8B030D-6E8A-4147-A177-3AD203B41FA5}">
                      <a16:colId xmlns:a16="http://schemas.microsoft.com/office/drawing/2014/main" val="312809977"/>
                    </a:ext>
                  </a:extLst>
                </a:gridCol>
                <a:gridCol w="1328963">
                  <a:extLst>
                    <a:ext uri="{9D8B030D-6E8A-4147-A177-3AD203B41FA5}">
                      <a16:colId xmlns:a16="http://schemas.microsoft.com/office/drawing/2014/main" val="3687191397"/>
                    </a:ext>
                  </a:extLst>
                </a:gridCol>
                <a:gridCol w="1716505">
                  <a:extLst>
                    <a:ext uri="{9D8B030D-6E8A-4147-A177-3AD203B41FA5}">
                      <a16:colId xmlns:a16="http://schemas.microsoft.com/office/drawing/2014/main" val="3419706174"/>
                    </a:ext>
                  </a:extLst>
                </a:gridCol>
              </a:tblGrid>
              <a:tr h="582108">
                <a:tc>
                  <a:txBody>
                    <a:bodyPr/>
                    <a:lstStyle/>
                    <a:p>
                      <a:r>
                        <a:rPr lang="en-US" sz="1800" dirty="0"/>
                        <a:t>Study</a:t>
                      </a:r>
                    </a:p>
                  </a:txBody>
                  <a:tcPr anchor="ctr">
                    <a:solidFill>
                      <a:srgbClr val="008937"/>
                    </a:solidFill>
                  </a:tcPr>
                </a:tc>
                <a:tc>
                  <a:txBody>
                    <a:bodyPr/>
                    <a:lstStyle/>
                    <a:p>
                      <a:pPr algn="l"/>
                      <a:r>
                        <a:rPr lang="en-US" sz="1800" dirty="0"/>
                        <a:t>Regimen</a:t>
                      </a:r>
                    </a:p>
                  </a:txBody>
                  <a:tcPr anchor="ctr">
                    <a:solidFill>
                      <a:srgbClr val="008937"/>
                    </a:solidFill>
                  </a:tcPr>
                </a:tc>
                <a:tc>
                  <a:txBody>
                    <a:bodyPr/>
                    <a:lstStyle/>
                    <a:p>
                      <a:pPr algn="ctr"/>
                      <a:r>
                        <a:rPr lang="en-US" sz="1800" dirty="0"/>
                        <a:t>N</a:t>
                      </a:r>
                    </a:p>
                  </a:txBody>
                  <a:tcPr anchor="ctr">
                    <a:solidFill>
                      <a:srgbClr val="008937"/>
                    </a:solidFill>
                  </a:tcPr>
                </a:tc>
                <a:tc>
                  <a:txBody>
                    <a:bodyPr/>
                    <a:lstStyle/>
                    <a:p>
                      <a:pPr algn="ctr"/>
                      <a:r>
                        <a:rPr lang="en-US" sz="1800" dirty="0"/>
                        <a:t>ORR (%)</a:t>
                      </a:r>
                    </a:p>
                  </a:txBody>
                  <a:tcPr anchor="ctr">
                    <a:solidFill>
                      <a:srgbClr val="008937"/>
                    </a:solidFill>
                  </a:tcPr>
                </a:tc>
                <a:tc>
                  <a:txBody>
                    <a:bodyPr/>
                    <a:lstStyle/>
                    <a:p>
                      <a:pPr algn="ctr"/>
                      <a:r>
                        <a:rPr lang="en-US" sz="1800" dirty="0"/>
                        <a:t>Median OS</a:t>
                      </a:r>
                    </a:p>
                    <a:p>
                      <a:pPr algn="ctr"/>
                      <a:r>
                        <a:rPr lang="en-US" sz="1800" dirty="0"/>
                        <a:t> (m)</a:t>
                      </a:r>
                    </a:p>
                  </a:txBody>
                  <a:tcPr anchor="ctr">
                    <a:solidFill>
                      <a:srgbClr val="008937"/>
                    </a:solidFill>
                  </a:tcPr>
                </a:tc>
                <a:extLst>
                  <a:ext uri="{0D108BD9-81ED-4DB2-BD59-A6C34878D82A}">
                    <a16:rowId xmlns:a16="http://schemas.microsoft.com/office/drawing/2014/main" val="2729994873"/>
                  </a:ext>
                </a:extLst>
              </a:tr>
              <a:tr h="416607">
                <a:tc>
                  <a:txBody>
                    <a:bodyPr/>
                    <a:lstStyle/>
                    <a:p>
                      <a:r>
                        <a:rPr lang="en-US" sz="1800" dirty="0"/>
                        <a:t>NAPOLI 1</a:t>
                      </a:r>
                      <a:endParaRPr lang="en-US" sz="1800" baseline="30000" dirty="0"/>
                    </a:p>
                  </a:txBody>
                  <a:tcPr anchor="ctr"/>
                </a:tc>
                <a:tc>
                  <a:txBody>
                    <a:bodyPr/>
                    <a:lstStyle/>
                    <a:p>
                      <a:pPr algn="l"/>
                      <a:r>
                        <a:rPr lang="en-US" sz="1800"/>
                        <a:t>Nal-IRI </a:t>
                      </a:r>
                      <a:r>
                        <a:rPr lang="en-US" sz="1800" dirty="0"/>
                        <a:t>+ 5-FU/LV</a:t>
                      </a:r>
                    </a:p>
                  </a:txBody>
                  <a:tcPr anchor="ctr"/>
                </a:tc>
                <a:tc>
                  <a:txBody>
                    <a:bodyPr/>
                    <a:lstStyle/>
                    <a:p>
                      <a:pPr algn="ctr"/>
                      <a:r>
                        <a:rPr lang="en-US" sz="1800" dirty="0"/>
                        <a:t>117</a:t>
                      </a:r>
                    </a:p>
                  </a:txBody>
                  <a:tcPr anchor="ctr"/>
                </a:tc>
                <a:tc>
                  <a:txBody>
                    <a:bodyPr/>
                    <a:lstStyle/>
                    <a:p>
                      <a:pPr algn="ctr"/>
                      <a:r>
                        <a:rPr lang="en-US" sz="1800" dirty="0"/>
                        <a:t>8</a:t>
                      </a:r>
                    </a:p>
                  </a:txBody>
                  <a:tcPr anchor="ctr"/>
                </a:tc>
                <a:tc>
                  <a:txBody>
                    <a:bodyPr/>
                    <a:lstStyle/>
                    <a:p>
                      <a:pPr algn="ctr"/>
                      <a:r>
                        <a:rPr lang="en-US" sz="1800" dirty="0"/>
                        <a:t>6.1</a:t>
                      </a:r>
                    </a:p>
                  </a:txBody>
                  <a:tcPr anchor="ctr"/>
                </a:tc>
                <a:extLst>
                  <a:ext uri="{0D108BD9-81ED-4DB2-BD59-A6C34878D82A}">
                    <a16:rowId xmlns:a16="http://schemas.microsoft.com/office/drawing/2014/main" val="656048751"/>
                  </a:ext>
                </a:extLst>
              </a:tr>
              <a:tr h="416607">
                <a:tc>
                  <a:txBody>
                    <a:bodyPr/>
                    <a:lstStyle/>
                    <a:p>
                      <a:r>
                        <a:rPr lang="en-US" sz="1800" dirty="0"/>
                        <a:t>SWOG S1513</a:t>
                      </a:r>
                      <a:endParaRPr lang="en-US" sz="1800" baseline="30000" dirty="0"/>
                    </a:p>
                  </a:txBody>
                  <a:tcPr anchor="ctr"/>
                </a:tc>
                <a:tc>
                  <a:txBody>
                    <a:bodyPr/>
                    <a:lstStyle/>
                    <a:p>
                      <a:pPr algn="l"/>
                      <a:r>
                        <a:rPr lang="en-US" sz="1800" dirty="0"/>
                        <a:t>FOLFIRI</a:t>
                      </a:r>
                    </a:p>
                  </a:txBody>
                  <a:tcPr anchor="ctr"/>
                </a:tc>
                <a:tc>
                  <a:txBody>
                    <a:bodyPr/>
                    <a:lstStyle/>
                    <a:p>
                      <a:pPr algn="ctr"/>
                      <a:r>
                        <a:rPr lang="en-US" sz="1800" dirty="0"/>
                        <a:t>58</a:t>
                      </a:r>
                    </a:p>
                  </a:txBody>
                  <a:tcPr anchor="ctr"/>
                </a:tc>
                <a:tc>
                  <a:txBody>
                    <a:bodyPr/>
                    <a:lstStyle/>
                    <a:p>
                      <a:pPr algn="ctr"/>
                      <a:r>
                        <a:rPr lang="en-US" sz="1800" dirty="0"/>
                        <a:t>10</a:t>
                      </a:r>
                    </a:p>
                  </a:txBody>
                  <a:tcPr anchor="ctr"/>
                </a:tc>
                <a:tc>
                  <a:txBody>
                    <a:bodyPr/>
                    <a:lstStyle/>
                    <a:p>
                      <a:pPr algn="ctr"/>
                      <a:r>
                        <a:rPr lang="en-US" sz="1800" dirty="0"/>
                        <a:t>6.5</a:t>
                      </a:r>
                    </a:p>
                  </a:txBody>
                  <a:tcPr anchor="ctr"/>
                </a:tc>
                <a:extLst>
                  <a:ext uri="{0D108BD9-81ED-4DB2-BD59-A6C34878D82A}">
                    <a16:rowId xmlns:a16="http://schemas.microsoft.com/office/drawing/2014/main" val="189728309"/>
                  </a:ext>
                </a:extLst>
              </a:tr>
              <a:tr h="416607">
                <a:tc>
                  <a:txBody>
                    <a:bodyPr/>
                    <a:lstStyle/>
                    <a:p>
                      <a:r>
                        <a:rPr lang="en-US" sz="1800" dirty="0"/>
                        <a:t>SWOG S1115</a:t>
                      </a:r>
                      <a:endParaRPr lang="en-US" sz="1800" baseline="30000" dirty="0"/>
                    </a:p>
                  </a:txBody>
                  <a:tcPr anchor="ctr"/>
                </a:tc>
                <a:tc>
                  <a:txBody>
                    <a:bodyPr/>
                    <a:lstStyle/>
                    <a:p>
                      <a:pPr algn="l"/>
                      <a:r>
                        <a:rPr lang="en-US" sz="1800" dirty="0"/>
                        <a:t>FOLFOX</a:t>
                      </a:r>
                    </a:p>
                  </a:txBody>
                  <a:tcPr anchor="ctr"/>
                </a:tc>
                <a:tc>
                  <a:txBody>
                    <a:bodyPr/>
                    <a:lstStyle/>
                    <a:p>
                      <a:pPr algn="ctr"/>
                      <a:r>
                        <a:rPr lang="en-US" sz="1800" dirty="0"/>
                        <a:t>62</a:t>
                      </a:r>
                    </a:p>
                  </a:txBody>
                  <a:tcPr anchor="ctr"/>
                </a:tc>
                <a:tc>
                  <a:txBody>
                    <a:bodyPr/>
                    <a:lstStyle/>
                    <a:p>
                      <a:pPr algn="ctr"/>
                      <a:r>
                        <a:rPr lang="en-US" sz="1800" dirty="0"/>
                        <a:t>7</a:t>
                      </a:r>
                    </a:p>
                  </a:txBody>
                  <a:tcPr anchor="ctr"/>
                </a:tc>
                <a:tc>
                  <a:txBody>
                    <a:bodyPr/>
                    <a:lstStyle/>
                    <a:p>
                      <a:pPr algn="ctr"/>
                      <a:r>
                        <a:rPr lang="en-US" sz="1800" dirty="0"/>
                        <a:t>6.7</a:t>
                      </a:r>
                    </a:p>
                  </a:txBody>
                  <a:tcPr anchor="ctr"/>
                </a:tc>
                <a:extLst>
                  <a:ext uri="{0D108BD9-81ED-4DB2-BD59-A6C34878D82A}">
                    <a16:rowId xmlns:a16="http://schemas.microsoft.com/office/drawing/2014/main" val="582418042"/>
                  </a:ext>
                </a:extLst>
              </a:tr>
              <a:tr h="416607">
                <a:tc>
                  <a:txBody>
                    <a:bodyPr/>
                    <a:lstStyle/>
                    <a:p>
                      <a:r>
                        <a:rPr lang="en-US" sz="1800" dirty="0"/>
                        <a:t>SEQUOIA</a:t>
                      </a:r>
                      <a:endParaRPr lang="en-US" sz="1800" baseline="30000" dirty="0"/>
                    </a:p>
                  </a:txBody>
                  <a:tcPr anchor="ctr"/>
                </a:tc>
                <a:tc>
                  <a:txBody>
                    <a:bodyPr/>
                    <a:lstStyle/>
                    <a:p>
                      <a:pPr algn="l"/>
                      <a:r>
                        <a:rPr lang="en-US" sz="1800" dirty="0"/>
                        <a:t>FOLFOX</a:t>
                      </a:r>
                    </a:p>
                  </a:txBody>
                  <a:tcPr anchor="ctr"/>
                </a:tc>
                <a:tc>
                  <a:txBody>
                    <a:bodyPr/>
                    <a:lstStyle/>
                    <a:p>
                      <a:pPr algn="ctr"/>
                      <a:r>
                        <a:rPr lang="en-US" sz="1800" dirty="0"/>
                        <a:t>284</a:t>
                      </a:r>
                    </a:p>
                  </a:txBody>
                  <a:tcPr anchor="ctr"/>
                </a:tc>
                <a:tc>
                  <a:txBody>
                    <a:bodyPr/>
                    <a:lstStyle/>
                    <a:p>
                      <a:pPr algn="ctr"/>
                      <a:r>
                        <a:rPr lang="en-US" sz="1800" dirty="0"/>
                        <a:t>6</a:t>
                      </a:r>
                    </a:p>
                  </a:txBody>
                  <a:tcPr anchor="ctr"/>
                </a:tc>
                <a:tc>
                  <a:txBody>
                    <a:bodyPr/>
                    <a:lstStyle/>
                    <a:p>
                      <a:pPr algn="ctr"/>
                      <a:r>
                        <a:rPr lang="en-US" sz="1800" dirty="0"/>
                        <a:t>6.3</a:t>
                      </a:r>
                    </a:p>
                  </a:txBody>
                  <a:tcPr anchor="ctr"/>
                </a:tc>
                <a:extLst>
                  <a:ext uri="{0D108BD9-81ED-4DB2-BD59-A6C34878D82A}">
                    <a16:rowId xmlns:a16="http://schemas.microsoft.com/office/drawing/2014/main" val="190290502"/>
                  </a:ext>
                </a:extLst>
              </a:tr>
              <a:tr h="416607">
                <a:tc>
                  <a:txBody>
                    <a:bodyPr/>
                    <a:lstStyle/>
                    <a:p>
                      <a:r>
                        <a:rPr lang="en-US" sz="1800" dirty="0"/>
                        <a:t>QUILT-3.010</a:t>
                      </a:r>
                      <a:endParaRPr lang="en-US" sz="1800" baseline="30000" dirty="0"/>
                    </a:p>
                  </a:txBody>
                  <a:tcPr anchor="ctr"/>
                </a:tc>
                <a:tc>
                  <a:txBody>
                    <a:bodyPr/>
                    <a:lstStyle/>
                    <a:p>
                      <a:pPr algn="l"/>
                      <a:r>
                        <a:rPr lang="en-US" sz="1800" dirty="0"/>
                        <a:t>Gem + nab-paclitaxel</a:t>
                      </a:r>
                    </a:p>
                  </a:txBody>
                  <a:tcPr anchor="ctr"/>
                </a:tc>
                <a:tc>
                  <a:txBody>
                    <a:bodyPr/>
                    <a:lstStyle/>
                    <a:p>
                      <a:pPr algn="ctr"/>
                      <a:r>
                        <a:rPr lang="en-US" sz="1800" dirty="0"/>
                        <a:t>40</a:t>
                      </a:r>
                    </a:p>
                  </a:txBody>
                  <a:tcPr anchor="ctr"/>
                </a:tc>
                <a:tc>
                  <a:txBody>
                    <a:bodyPr/>
                    <a:lstStyle/>
                    <a:p>
                      <a:pPr algn="ctr"/>
                      <a:r>
                        <a:rPr lang="en-US" sz="1800" dirty="0"/>
                        <a:t>3</a:t>
                      </a:r>
                    </a:p>
                  </a:txBody>
                  <a:tcPr anchor="ctr"/>
                </a:tc>
                <a:tc>
                  <a:txBody>
                    <a:bodyPr/>
                    <a:lstStyle/>
                    <a:p>
                      <a:pPr algn="ctr"/>
                      <a:r>
                        <a:rPr lang="en-US" sz="1800" dirty="0"/>
                        <a:t>6.6</a:t>
                      </a:r>
                    </a:p>
                  </a:txBody>
                  <a:tcPr anchor="ctr"/>
                </a:tc>
                <a:extLst>
                  <a:ext uri="{0D108BD9-81ED-4DB2-BD59-A6C34878D82A}">
                    <a16:rowId xmlns:a16="http://schemas.microsoft.com/office/drawing/2014/main" val="3430316349"/>
                  </a:ext>
                </a:extLst>
              </a:tr>
              <a:tr h="416607">
                <a:tc>
                  <a:txBody>
                    <a:bodyPr/>
                    <a:lstStyle/>
                    <a:p>
                      <a:r>
                        <a:rPr lang="en-US" sz="1800" dirty="0"/>
                        <a:t>Trybeca-1</a:t>
                      </a:r>
                      <a:endParaRPr lang="en-US" sz="1800" baseline="30000" dirty="0"/>
                    </a:p>
                  </a:txBody>
                  <a:tcPr anchor="ctr"/>
                </a:tc>
                <a:tc>
                  <a: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800" dirty="0"/>
                        <a:t>Gem + nab-paclitaxel</a:t>
                      </a:r>
                    </a:p>
                  </a:txBody>
                  <a:tcPr anchor="ctr"/>
                </a:tc>
                <a:tc>
                  <a:txBody>
                    <a:bodyPr/>
                    <a:lstStyle/>
                    <a:p>
                      <a:pPr algn="ctr"/>
                      <a:r>
                        <a:rPr lang="en-US" sz="1800" dirty="0"/>
                        <a:t>148</a:t>
                      </a:r>
                    </a:p>
                  </a:txBody>
                  <a:tcPr anchor="ctr"/>
                </a:tc>
                <a:tc>
                  <a:txBody>
                    <a:bodyPr/>
                    <a:lstStyle/>
                    <a:p>
                      <a:pPr algn="ctr"/>
                      <a:r>
                        <a:rPr lang="en-US" sz="1800" dirty="0"/>
                        <a:t>NA</a:t>
                      </a:r>
                    </a:p>
                  </a:txBody>
                  <a:tcPr anchor="ctr"/>
                </a:tc>
                <a:tc>
                  <a:txBody>
                    <a:bodyPr/>
                    <a:lstStyle/>
                    <a:p>
                      <a:pPr algn="ctr"/>
                      <a:r>
                        <a:rPr lang="en-US" sz="1800" dirty="0"/>
                        <a:t>6.9</a:t>
                      </a:r>
                    </a:p>
                  </a:txBody>
                  <a:tcPr anchor="ctr"/>
                </a:tc>
                <a:extLst>
                  <a:ext uri="{0D108BD9-81ED-4DB2-BD59-A6C34878D82A}">
                    <a16:rowId xmlns:a16="http://schemas.microsoft.com/office/drawing/2014/main" val="1446578731"/>
                  </a:ext>
                </a:extLst>
              </a:tr>
              <a:tr h="416607">
                <a:tc>
                  <a:txBody>
                    <a:bodyPr/>
                    <a:lstStyle/>
                    <a:p>
                      <a:r>
                        <a:rPr lang="en-US" sz="1800" dirty="0"/>
                        <a:t>GEMPAX</a:t>
                      </a:r>
                      <a:endParaRPr lang="en-US" sz="1800" baseline="30000" dirty="0"/>
                    </a:p>
                  </a:txBody>
                  <a:tcPr anchor="ctr"/>
                </a:tc>
                <a:tc>
                  <a:txBody>
                    <a:bodyPr/>
                    <a:lstStyle/>
                    <a:p>
                      <a:pPr algn="l"/>
                      <a:r>
                        <a:rPr lang="en-US" sz="1800" dirty="0"/>
                        <a:t>Gem + paclitaxel</a:t>
                      </a:r>
                    </a:p>
                  </a:txBody>
                  <a:tcPr anchor="ctr"/>
                </a:tc>
                <a:tc>
                  <a:txBody>
                    <a:bodyPr/>
                    <a:lstStyle/>
                    <a:p>
                      <a:pPr algn="ctr"/>
                      <a:r>
                        <a:rPr lang="en-US" sz="1800" dirty="0"/>
                        <a:t>140</a:t>
                      </a:r>
                    </a:p>
                  </a:txBody>
                  <a:tcPr anchor="ctr"/>
                </a:tc>
                <a:tc>
                  <a:txBody>
                    <a:bodyPr/>
                    <a:lstStyle/>
                    <a:p>
                      <a:pPr algn="ctr"/>
                      <a:r>
                        <a:rPr lang="en-US" sz="1800" dirty="0"/>
                        <a:t>17</a:t>
                      </a:r>
                    </a:p>
                  </a:txBody>
                  <a:tcPr anchor="ctr"/>
                </a:tc>
                <a:tc>
                  <a:txBody>
                    <a:bodyPr/>
                    <a:lstStyle/>
                    <a:p>
                      <a:pPr algn="ctr"/>
                      <a:r>
                        <a:rPr lang="en-US" sz="1800" dirty="0"/>
                        <a:t>6.4</a:t>
                      </a:r>
                    </a:p>
                  </a:txBody>
                  <a:tcPr anchor="ctr"/>
                </a:tc>
                <a:extLst>
                  <a:ext uri="{0D108BD9-81ED-4DB2-BD59-A6C34878D82A}">
                    <a16:rowId xmlns:a16="http://schemas.microsoft.com/office/drawing/2014/main" val="2138150063"/>
                  </a:ext>
                </a:extLst>
              </a:tr>
            </a:tbl>
          </a:graphicData>
        </a:graphic>
      </p:graphicFrame>
      <p:sp>
        <p:nvSpPr>
          <p:cNvPr id="11" name="TextBox 10">
            <a:extLst>
              <a:ext uri="{FF2B5EF4-FFF2-40B4-BE49-F238E27FC236}">
                <a16:creationId xmlns:a16="http://schemas.microsoft.com/office/drawing/2014/main" id="{3622B479-96CB-ED78-C4BE-B10667CB603B}"/>
              </a:ext>
            </a:extLst>
          </p:cNvPr>
          <p:cNvSpPr txBox="1"/>
          <p:nvPr/>
        </p:nvSpPr>
        <p:spPr>
          <a:xfrm>
            <a:off x="7523748" y="5544807"/>
            <a:ext cx="3808281" cy="122341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Wang-Gillam, A. Lancet, 2016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Chiorean, EG. Clin Can Res, 2021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Chung, V. JAMA Oncol, 2017</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Hecht, JR. J Clin Oncol, 2021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Huffman, BM. JAMA Network Open,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Hammel, P. J Clin Oncol, 2025</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272524"/>
                </a:solidFill>
                <a:effectLst/>
                <a:uLnTx/>
                <a:uFillTx/>
                <a:latin typeface="Arial" panose="020B0604020202020204"/>
                <a:ea typeface="+mn-ea"/>
                <a:cs typeface="+mn-cs"/>
              </a:rPr>
              <a:t>Fouchardiere</a:t>
            </a: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 C. J Clin Oncol, 2024</a:t>
            </a:r>
          </a:p>
        </p:txBody>
      </p:sp>
      <p:sp>
        <p:nvSpPr>
          <p:cNvPr id="2" name="TextBox 1">
            <a:extLst>
              <a:ext uri="{FF2B5EF4-FFF2-40B4-BE49-F238E27FC236}">
                <a16:creationId xmlns:a16="http://schemas.microsoft.com/office/drawing/2014/main" id="{BCBF754C-459B-97D3-3138-FB49B2476A3E}"/>
              </a:ext>
            </a:extLst>
          </p:cNvPr>
          <p:cNvSpPr txBox="1"/>
          <p:nvPr/>
        </p:nvSpPr>
        <p:spPr>
          <a:xfrm>
            <a:off x="512063" y="5791200"/>
            <a:ext cx="64830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Experimental agents: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Veliparib, selumetinib/MK-2206, peg-IL10, </a:t>
            </a:r>
            <a:r>
              <a:rPr kumimoji="0" lang="en-US" sz="1400" b="0" i="0" u="none" strike="noStrike" kern="1200" cap="none" spc="0" normalizeH="0" baseline="0" noProof="0" dirty="0" err="1">
                <a:ln>
                  <a:noFill/>
                </a:ln>
                <a:solidFill>
                  <a:srgbClr val="272524"/>
                </a:solidFill>
                <a:effectLst/>
                <a:uLnTx/>
                <a:uFillTx/>
                <a:latin typeface="Arial" panose="020B0604020202020204"/>
                <a:ea typeface="+mn-ea"/>
                <a:cs typeface="+mn-cs"/>
              </a:rPr>
              <a:t>ensituximab</a:t>
            </a: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 (NPC1C), </a:t>
            </a:r>
            <a:r>
              <a:rPr kumimoji="0" lang="en-US" sz="1400" b="0" i="0" u="none" strike="noStrike" kern="1200" cap="none" spc="0" normalizeH="0" baseline="0" noProof="0" dirty="0" err="1">
                <a:ln>
                  <a:noFill/>
                </a:ln>
                <a:solidFill>
                  <a:srgbClr val="272524"/>
                </a:solidFill>
                <a:effectLst/>
                <a:uLnTx/>
                <a:uFillTx/>
                <a:latin typeface="Arial" panose="020B0604020202020204"/>
                <a:ea typeface="+mn-ea"/>
                <a:cs typeface="+mn-cs"/>
              </a:rPr>
              <a:t>eryaspase</a:t>
            </a:r>
            <a:endPar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882410F1-27A2-86A9-A283-85878D9E3F41}"/>
              </a:ext>
            </a:extLst>
          </p:cNvPr>
          <p:cNvSpPr txBox="1"/>
          <p:nvPr/>
        </p:nvSpPr>
        <p:spPr>
          <a:xfrm>
            <a:off x="6170329" y="1812123"/>
            <a:ext cx="3064042" cy="3556330"/>
          </a:xfrm>
          <a:prstGeom prst="rect">
            <a:avLst/>
          </a:prstGeom>
          <a:noFill/>
          <a:ln w="571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2F92"/>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978219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D806A-DA14-2895-61DE-DAF905F257F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F34B202-E97B-657F-579D-FB57942F520A}"/>
              </a:ext>
            </a:extLst>
          </p:cNvPr>
          <p:cNvSpPr>
            <a:spLocks noGrp="1"/>
          </p:cNvSpPr>
          <p:nvPr>
            <p:ph type="title"/>
          </p:nvPr>
        </p:nvSpPr>
        <p:spPr/>
        <p:txBody>
          <a:bodyPr/>
          <a:lstStyle/>
          <a:p>
            <a:r>
              <a:rPr lang="en-US" dirty="0"/>
              <a:t>Biomarker Selection &amp; Therapy</a:t>
            </a:r>
          </a:p>
        </p:txBody>
      </p:sp>
    </p:spTree>
    <p:extLst>
      <p:ext uri="{BB962C8B-B14F-4D97-AF65-F5344CB8AC3E}">
        <p14:creationId xmlns:p14="http://schemas.microsoft.com/office/powerpoint/2010/main" val="291480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C191E-DDDD-69C3-2E1D-3E75CB0EFC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16CED-F447-D0B5-6899-32A3BE22ABE6}"/>
              </a:ext>
            </a:extLst>
          </p:cNvPr>
          <p:cNvSpPr>
            <a:spLocks noGrp="1"/>
          </p:cNvSpPr>
          <p:nvPr>
            <p:ph type="title"/>
          </p:nvPr>
        </p:nvSpPr>
        <p:spPr>
          <a:xfrm>
            <a:off x="916516" y="116632"/>
            <a:ext cx="10358967" cy="1196752"/>
          </a:xfrm>
        </p:spPr>
        <p:txBody>
          <a:bodyPr/>
          <a:lstStyle/>
          <a:p>
            <a:r>
              <a:rPr lang="en-US" sz="3200" dirty="0" err="1">
                <a:solidFill>
                  <a:srgbClr val="0432FF"/>
                </a:solidFill>
              </a:rPr>
              <a:t>Ms</a:t>
            </a:r>
            <a:r>
              <a:rPr lang="en-US" sz="3200" dirty="0">
                <a:solidFill>
                  <a:srgbClr val="0432FF"/>
                </a:solidFill>
              </a:rPr>
              <a:t> Wagner — Disclosures</a:t>
            </a:r>
          </a:p>
        </p:txBody>
      </p:sp>
      <p:graphicFrame>
        <p:nvGraphicFramePr>
          <p:cNvPr id="3" name="Content Placeholder 3">
            <a:extLst>
              <a:ext uri="{FF2B5EF4-FFF2-40B4-BE49-F238E27FC236}">
                <a16:creationId xmlns:a16="http://schemas.microsoft.com/office/drawing/2014/main" id="{229379F0-C456-1B05-EC7C-FF28AA38A8F0}"/>
              </a:ext>
            </a:extLst>
          </p:cNvPr>
          <p:cNvGraphicFramePr>
            <a:graphicFrameLocks/>
          </p:cNvGraphicFramePr>
          <p:nvPr/>
        </p:nvGraphicFramePr>
        <p:xfrm>
          <a:off x="1236095" y="2204864"/>
          <a:ext cx="9719807" cy="1224136"/>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224136">
                <a:tc>
                  <a:txBody>
                    <a:bodyPr/>
                    <a:lstStyle/>
                    <a:p>
                      <a:pPr algn="ctr"/>
                      <a:r>
                        <a:rPr lang="en-US" sz="1800" b="0" kern="1200" dirty="0">
                          <a:solidFill>
                            <a:schemeClr val="tx1"/>
                          </a:solidFill>
                          <a:effectLst/>
                          <a:latin typeface="+mn-lt"/>
                          <a:ea typeface="+mn-ea"/>
                          <a:cs typeface="+mn-cs"/>
                        </a:rPr>
                        <a:t>No relevant financial relationships to disclose.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353647014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B036E1-D7A0-817D-C9E4-3E655FB8532B}"/>
              </a:ext>
            </a:extLst>
          </p:cNvPr>
          <p:cNvSpPr>
            <a:spLocks noGrp="1"/>
          </p:cNvSpPr>
          <p:nvPr>
            <p:ph type="title"/>
          </p:nvPr>
        </p:nvSpPr>
        <p:spPr/>
        <p:txBody>
          <a:bodyPr/>
          <a:lstStyle/>
          <a:p>
            <a:r>
              <a:rPr lang="en-US" dirty="0"/>
              <a:t>Germline and Somatic Variants</a:t>
            </a:r>
          </a:p>
        </p:txBody>
      </p:sp>
      <p:sp>
        <p:nvSpPr>
          <p:cNvPr id="14" name="Text Placeholder 13">
            <a:extLst>
              <a:ext uri="{FF2B5EF4-FFF2-40B4-BE49-F238E27FC236}">
                <a16:creationId xmlns:a16="http://schemas.microsoft.com/office/drawing/2014/main" id="{FFDFB429-7364-1FD9-7D89-40A5DB8E7B75}"/>
              </a:ext>
            </a:extLst>
          </p:cNvPr>
          <p:cNvSpPr>
            <a:spLocks noGrp="1"/>
          </p:cNvSpPr>
          <p:nvPr>
            <p:ph type="body" idx="12"/>
          </p:nvPr>
        </p:nvSpPr>
        <p:spPr/>
        <p:txBody>
          <a:bodyPr/>
          <a:lstStyle/>
          <a:p>
            <a:r>
              <a:rPr lang="en-US" dirty="0">
                <a:solidFill>
                  <a:srgbClr val="0432FF"/>
                </a:solidFill>
              </a:rPr>
              <a:t>Genetics</a:t>
            </a:r>
          </a:p>
        </p:txBody>
      </p:sp>
      <p:sp>
        <p:nvSpPr>
          <p:cNvPr id="10" name="TextBox 9">
            <a:extLst>
              <a:ext uri="{FF2B5EF4-FFF2-40B4-BE49-F238E27FC236}">
                <a16:creationId xmlns:a16="http://schemas.microsoft.com/office/drawing/2014/main" id="{294CD547-BCB6-2ABC-A7C0-472A23FE65DC}"/>
              </a:ext>
            </a:extLst>
          </p:cNvPr>
          <p:cNvSpPr txBox="1"/>
          <p:nvPr/>
        </p:nvSpPr>
        <p:spPr>
          <a:xfrm>
            <a:off x="512072" y="5444760"/>
            <a:ext cx="543718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432FF"/>
                </a:solidFill>
                <a:effectLst/>
                <a:uLnTx/>
                <a:uFillTx/>
                <a:latin typeface="Arial" panose="020B0604020202020204"/>
                <a:ea typeface="+mn-ea"/>
                <a:cs typeface="+mn-cs"/>
              </a:rPr>
              <a:t>Germline variants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inherited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Present in all cells</a:t>
            </a:r>
          </a:p>
        </p:txBody>
      </p:sp>
      <p:sp>
        <p:nvSpPr>
          <p:cNvPr id="11" name="TextBox 10">
            <a:extLst>
              <a:ext uri="{FF2B5EF4-FFF2-40B4-BE49-F238E27FC236}">
                <a16:creationId xmlns:a16="http://schemas.microsoft.com/office/drawing/2014/main" id="{E942E441-2274-6DF9-8F2C-B220EC07A15B}"/>
              </a:ext>
            </a:extLst>
          </p:cNvPr>
          <p:cNvSpPr txBox="1"/>
          <p:nvPr/>
        </p:nvSpPr>
        <p:spPr>
          <a:xfrm>
            <a:off x="6424412" y="5448089"/>
            <a:ext cx="5437181"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srgbClr val="0432FF"/>
                </a:solidFill>
                <a:effectLst/>
                <a:uLnTx/>
                <a:uFillTx/>
                <a:latin typeface="Arial" panose="020B0604020202020204"/>
                <a:ea typeface="+mn-ea"/>
                <a:cs typeface="+mn-cs"/>
              </a:rPr>
              <a:t>Somatic variants </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arise sporadically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Present only in affected areas</a:t>
            </a:r>
          </a:p>
        </p:txBody>
      </p:sp>
      <p:pic>
        <p:nvPicPr>
          <p:cNvPr id="9" name="Picture 8">
            <a:extLst>
              <a:ext uri="{FF2B5EF4-FFF2-40B4-BE49-F238E27FC236}">
                <a16:creationId xmlns:a16="http://schemas.microsoft.com/office/drawing/2014/main" id="{ABEFFA2F-6BCE-43CC-2142-8CDA0492F6AD}"/>
              </a:ext>
            </a:extLst>
          </p:cNvPr>
          <p:cNvPicPr>
            <a:picLocks noChangeAspect="1"/>
          </p:cNvPicPr>
          <p:nvPr/>
        </p:nvPicPr>
        <p:blipFill>
          <a:blip r:embed="rId3"/>
          <a:stretch>
            <a:fillRect/>
          </a:stretch>
        </p:blipFill>
        <p:spPr>
          <a:xfrm>
            <a:off x="6628793" y="1093693"/>
            <a:ext cx="4689248" cy="4143556"/>
          </a:xfrm>
          <a:prstGeom prst="rect">
            <a:avLst/>
          </a:prstGeom>
        </p:spPr>
      </p:pic>
      <p:pic>
        <p:nvPicPr>
          <p:cNvPr id="7" name="Picture 6">
            <a:extLst>
              <a:ext uri="{FF2B5EF4-FFF2-40B4-BE49-F238E27FC236}">
                <a16:creationId xmlns:a16="http://schemas.microsoft.com/office/drawing/2014/main" id="{9568ECD5-3A9E-BA81-675E-D0B1560497EF}"/>
              </a:ext>
            </a:extLst>
          </p:cNvPr>
          <p:cNvPicPr>
            <a:picLocks noChangeAspect="1"/>
          </p:cNvPicPr>
          <p:nvPr/>
        </p:nvPicPr>
        <p:blipFill>
          <a:blip r:embed="rId4"/>
          <a:stretch>
            <a:fillRect/>
          </a:stretch>
        </p:blipFill>
        <p:spPr>
          <a:xfrm>
            <a:off x="390859" y="1769512"/>
            <a:ext cx="5945181" cy="3514554"/>
          </a:xfrm>
          <a:prstGeom prst="rect">
            <a:avLst/>
          </a:prstGeom>
        </p:spPr>
      </p:pic>
      <p:sp>
        <p:nvSpPr>
          <p:cNvPr id="3" name="TextBox 2">
            <a:extLst>
              <a:ext uri="{FF2B5EF4-FFF2-40B4-BE49-F238E27FC236}">
                <a16:creationId xmlns:a16="http://schemas.microsoft.com/office/drawing/2014/main" id="{A503619B-69C1-8B7A-B0B5-DB9661BB137C}"/>
              </a:ext>
            </a:extLst>
          </p:cNvPr>
          <p:cNvSpPr txBox="1"/>
          <p:nvPr/>
        </p:nvSpPr>
        <p:spPr>
          <a:xfrm>
            <a:off x="7797209" y="6436660"/>
            <a:ext cx="3714307"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Adapted Catherine O’Connor</a:t>
            </a:r>
          </a:p>
        </p:txBody>
      </p:sp>
    </p:spTree>
    <p:extLst>
      <p:ext uri="{BB962C8B-B14F-4D97-AF65-F5344CB8AC3E}">
        <p14:creationId xmlns:p14="http://schemas.microsoft.com/office/powerpoint/2010/main" val="1639131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877C-B44F-4F37-B827-723EF678D586}"/>
              </a:ext>
            </a:extLst>
          </p:cNvPr>
          <p:cNvSpPr>
            <a:spLocks noGrp="1"/>
          </p:cNvSpPr>
          <p:nvPr>
            <p:ph type="title"/>
          </p:nvPr>
        </p:nvSpPr>
        <p:spPr/>
        <p:txBody>
          <a:bodyPr/>
          <a:lstStyle/>
          <a:p>
            <a:r>
              <a:rPr lang="en-US"/>
              <a:t>Models of Genetic Testing </a:t>
            </a:r>
          </a:p>
        </p:txBody>
      </p:sp>
      <p:sp>
        <p:nvSpPr>
          <p:cNvPr id="5" name="Text Placeholder 4">
            <a:extLst>
              <a:ext uri="{FF2B5EF4-FFF2-40B4-BE49-F238E27FC236}">
                <a16:creationId xmlns:a16="http://schemas.microsoft.com/office/drawing/2014/main" id="{7D89D099-FFD6-4C07-BCE1-76B9CF405D64}"/>
              </a:ext>
            </a:extLst>
          </p:cNvPr>
          <p:cNvSpPr>
            <a:spLocks noGrp="1"/>
          </p:cNvSpPr>
          <p:nvPr>
            <p:ph type="body" idx="12"/>
          </p:nvPr>
        </p:nvSpPr>
        <p:spPr/>
        <p:txBody>
          <a:bodyPr/>
          <a:lstStyle/>
          <a:p>
            <a:r>
              <a:rPr lang="en-US" sz="2000" b="1" dirty="0">
                <a:solidFill>
                  <a:srgbClr val="0432FF"/>
                </a:solidFill>
              </a:rPr>
              <a:t>Genomics</a:t>
            </a:r>
          </a:p>
        </p:txBody>
      </p:sp>
      <p:graphicFrame>
        <p:nvGraphicFramePr>
          <p:cNvPr id="18" name="Diagram 17">
            <a:extLst>
              <a:ext uri="{FF2B5EF4-FFF2-40B4-BE49-F238E27FC236}">
                <a16:creationId xmlns:a16="http://schemas.microsoft.com/office/drawing/2014/main" id="{87C32FA6-4DFD-4D28-9D3E-39D8B4ABC8BA}"/>
              </a:ext>
            </a:extLst>
          </p:cNvPr>
          <p:cNvGraphicFramePr/>
          <p:nvPr/>
        </p:nvGraphicFramePr>
        <p:xfrm>
          <a:off x="1257719" y="1336433"/>
          <a:ext cx="9676561" cy="47784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436B2AB-449D-4377-8FCB-21B1652FA3E7}"/>
              </a:ext>
            </a:extLst>
          </p:cNvPr>
          <p:cNvSpPr txBox="1"/>
          <p:nvPr/>
        </p:nvSpPr>
        <p:spPr>
          <a:xfrm>
            <a:off x="3467113" y="6313549"/>
            <a:ext cx="8052694"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272524"/>
                </a:solidFill>
                <a:effectLst/>
                <a:uLnTx/>
                <a:uFillTx/>
                <a:latin typeface="Arial" panose="020B0604020202020204"/>
                <a:ea typeface="+mn-ea"/>
                <a:cs typeface="+mn-cs"/>
              </a:rPr>
              <a:t>Rainone</a:t>
            </a: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 M…Stadler, ZK, O’Reilly, EM. JAMA Onc, 2020. Lincoln, S, et al. JAMA Open Netw. 2020</a:t>
            </a:r>
          </a:p>
        </p:txBody>
      </p:sp>
      <p:pic>
        <p:nvPicPr>
          <p:cNvPr id="3" name="Picture 2" descr="Nature Genetics">
            <a:hlinkClick r:id="rId8"/>
            <a:extLst>
              <a:ext uri="{FF2B5EF4-FFF2-40B4-BE49-F238E27FC236}">
                <a16:creationId xmlns:a16="http://schemas.microsoft.com/office/drawing/2014/main" id="{85F9A7DA-D663-75AC-ABAF-AEA3C7C9BAD0}"/>
              </a:ext>
            </a:extLst>
          </p:cNvPr>
          <p:cNvPicPr>
            <a:picLocks noChangeAspect="1" noChangeArrowheads="1"/>
          </p:cNvPicPr>
          <p:nvPr/>
        </p:nvPicPr>
        <p:blipFill>
          <a:blip r:embed="rId9" cstate="print"/>
          <a:srcRect/>
          <a:stretch>
            <a:fillRect/>
          </a:stretch>
        </p:blipFill>
        <p:spPr bwMode="auto">
          <a:xfrm>
            <a:off x="8535141" y="623431"/>
            <a:ext cx="1238250" cy="1619250"/>
          </a:xfrm>
          <a:prstGeom prst="rect">
            <a:avLst/>
          </a:prstGeom>
          <a:noFill/>
          <a:ln w="9525">
            <a:noFill/>
            <a:miter lim="800000"/>
            <a:headEnd/>
            <a:tailEnd/>
          </a:ln>
        </p:spPr>
      </p:pic>
      <p:pic>
        <p:nvPicPr>
          <p:cNvPr id="6" name="Picture 5" descr="angelina jolie">
            <a:extLst>
              <a:ext uri="{FF2B5EF4-FFF2-40B4-BE49-F238E27FC236}">
                <a16:creationId xmlns:a16="http://schemas.microsoft.com/office/drawing/2014/main" id="{D7260EA3-7B8B-78CB-6BEB-5F7F54B622C9}"/>
              </a:ext>
            </a:extLst>
          </p:cNvPr>
          <p:cNvPicPr/>
          <p:nvPr/>
        </p:nvPicPr>
        <p:blipFill>
          <a:blip r:embed="rId10" cstate="print"/>
          <a:srcRect/>
          <a:stretch>
            <a:fillRect/>
          </a:stretch>
        </p:blipFill>
        <p:spPr bwMode="auto">
          <a:xfrm>
            <a:off x="9881359" y="630317"/>
            <a:ext cx="1369695" cy="1605280"/>
          </a:xfrm>
          <a:prstGeom prst="rect">
            <a:avLst/>
          </a:prstGeom>
          <a:noFill/>
        </p:spPr>
      </p:pic>
    </p:spTree>
    <p:extLst>
      <p:ext uri="{BB962C8B-B14F-4D97-AF65-F5344CB8AC3E}">
        <p14:creationId xmlns:p14="http://schemas.microsoft.com/office/powerpoint/2010/main" val="35492307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6DDB85-15F1-E634-72EA-8E8115717646}"/>
              </a:ext>
            </a:extLst>
          </p:cNvPr>
          <p:cNvSpPr>
            <a:spLocks noGrp="1"/>
          </p:cNvSpPr>
          <p:nvPr>
            <p:ph type="title"/>
          </p:nvPr>
        </p:nvSpPr>
        <p:spPr/>
        <p:txBody>
          <a:bodyPr/>
          <a:lstStyle/>
          <a:p>
            <a:r>
              <a:rPr lang="en-US"/>
              <a:t>Genomic Subsets for Therapeutic Actionability: </a:t>
            </a:r>
            <a:r>
              <a:rPr lang="en-US">
                <a:solidFill>
                  <a:srgbClr val="FF0000"/>
                </a:solidFill>
              </a:rPr>
              <a:t>Today</a:t>
            </a:r>
            <a:r>
              <a:rPr lang="en-US"/>
              <a:t> </a:t>
            </a:r>
            <a:br>
              <a:rPr lang="en-US"/>
            </a:br>
            <a:r>
              <a:rPr lang="en-US" sz="2400"/>
              <a:t>Increasing Biomarker Selected Options for PDAC</a:t>
            </a:r>
            <a:endParaRPr lang="en-US"/>
          </a:p>
        </p:txBody>
      </p:sp>
      <p:sp>
        <p:nvSpPr>
          <p:cNvPr id="5" name="Text Placeholder 4">
            <a:extLst>
              <a:ext uri="{FF2B5EF4-FFF2-40B4-BE49-F238E27FC236}">
                <a16:creationId xmlns:a16="http://schemas.microsoft.com/office/drawing/2014/main" id="{D5E0BCDA-7F0B-195B-2D3E-7F6704A7F0C5}"/>
              </a:ext>
            </a:extLst>
          </p:cNvPr>
          <p:cNvSpPr>
            <a:spLocks noGrp="1"/>
          </p:cNvSpPr>
          <p:nvPr>
            <p:ph type="body" idx="12"/>
          </p:nvPr>
        </p:nvSpPr>
        <p:spPr/>
        <p:txBody>
          <a:bodyPr/>
          <a:lstStyle/>
          <a:p>
            <a:r>
              <a:rPr lang="en-US" sz="2000" b="1">
                <a:solidFill>
                  <a:srgbClr val="0432FF"/>
                </a:solidFill>
              </a:rPr>
              <a:t>Pancreas Cancer: Genomic Testing</a:t>
            </a:r>
          </a:p>
        </p:txBody>
      </p:sp>
      <p:graphicFrame>
        <p:nvGraphicFramePr>
          <p:cNvPr id="7" name="Content Placeholder 6">
            <a:extLst>
              <a:ext uri="{FF2B5EF4-FFF2-40B4-BE49-F238E27FC236}">
                <a16:creationId xmlns:a16="http://schemas.microsoft.com/office/drawing/2014/main" id="{8869104E-E44E-695E-DCAD-8A6AB0DF624E}"/>
              </a:ext>
            </a:extLst>
          </p:cNvPr>
          <p:cNvGraphicFramePr>
            <a:graphicFrameLocks noGrp="1"/>
          </p:cNvGraphicFramePr>
          <p:nvPr>
            <p:ph idx="1"/>
          </p:nvPr>
        </p:nvGraphicFramePr>
        <p:xfrm>
          <a:off x="512764" y="1700213"/>
          <a:ext cx="11242913" cy="4405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 Placeholder 9">
            <a:extLst>
              <a:ext uri="{FF2B5EF4-FFF2-40B4-BE49-F238E27FC236}">
                <a16:creationId xmlns:a16="http://schemas.microsoft.com/office/drawing/2014/main" id="{F7A33D5B-33EF-76AC-D53E-738E15104FB9}"/>
              </a:ext>
            </a:extLst>
          </p:cNvPr>
          <p:cNvSpPr>
            <a:spLocks noGrp="1"/>
          </p:cNvSpPr>
          <p:nvPr>
            <p:ph type="body" sz="half" idx="2"/>
          </p:nvPr>
        </p:nvSpPr>
        <p:spPr>
          <a:xfrm>
            <a:off x="7138642" y="6314048"/>
            <a:ext cx="4434840" cy="245223"/>
          </a:xfrm>
        </p:spPr>
        <p:txBody>
          <a:bodyPr/>
          <a:lstStyle/>
          <a:p>
            <a:pPr algn="r"/>
            <a:r>
              <a:rPr lang="en-US" sz="1200">
                <a:solidFill>
                  <a:schemeClr val="tx2"/>
                </a:solidFill>
              </a:rPr>
              <a:t>All referenced drugs either FDA approved, guideline endorsed</a:t>
            </a:r>
            <a:endParaRPr lang="en-US" sz="1050">
              <a:solidFill>
                <a:schemeClr val="tx2"/>
              </a:solidFill>
            </a:endParaRPr>
          </a:p>
        </p:txBody>
      </p:sp>
      <p:sp>
        <p:nvSpPr>
          <p:cNvPr id="10" name="TextBox 9">
            <a:extLst>
              <a:ext uri="{FF2B5EF4-FFF2-40B4-BE49-F238E27FC236}">
                <a16:creationId xmlns:a16="http://schemas.microsoft.com/office/drawing/2014/main" id="{5732709A-AAEB-E62C-CC6E-A87E9C704FA7}"/>
              </a:ext>
            </a:extLst>
          </p:cNvPr>
          <p:cNvSpPr txBox="1"/>
          <p:nvPr/>
        </p:nvSpPr>
        <p:spPr>
          <a:xfrm>
            <a:off x="7614631" y="5268901"/>
            <a:ext cx="3013703" cy="553998"/>
          </a:xfrm>
          <a:prstGeom prst="rect">
            <a:avLst/>
          </a:prstGeom>
          <a:noFill/>
          <a:ln w="57150">
            <a:solidFill>
              <a:srgbClr val="0432FF"/>
            </a:solidFill>
          </a:ln>
        </p:spPr>
        <p:txBody>
          <a:bodyPr vert="horz"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569"/>
                </a:solidFill>
                <a:effectLst/>
                <a:uLnTx/>
                <a:uFillTx/>
                <a:latin typeface="Arial" panose="020B0604020202020204"/>
                <a:ea typeface="+mn-ea"/>
                <a:cs typeface="+mn-cs"/>
              </a:rPr>
              <a:t>Germline (multigene), Somatic (±ctDNA) testing</a:t>
            </a:r>
          </a:p>
        </p:txBody>
      </p:sp>
    </p:spTree>
    <p:extLst>
      <p:ext uri="{BB962C8B-B14F-4D97-AF65-F5344CB8AC3E}">
        <p14:creationId xmlns:p14="http://schemas.microsoft.com/office/powerpoint/2010/main" val="22841342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F60C0F1E-29D1-4339-B478-9844EEB40693}"/>
              </a:ext>
            </a:extLst>
          </p:cNvPr>
          <p:cNvGraphicFramePr>
            <a:graphicFrameLocks/>
          </p:cNvGraphicFramePr>
          <p:nvPr/>
        </p:nvGraphicFramePr>
        <p:xfrm>
          <a:off x="-68636" y="1597306"/>
          <a:ext cx="10948839" cy="518451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chor="ctr">
            <a:noAutofit/>
          </a:bodyPr>
          <a:lstStyle/>
          <a:p>
            <a:r>
              <a:rPr lang="en-US" dirty="0">
                <a:latin typeface="+mn-lt"/>
              </a:rPr>
              <a:t>Germline Variants Pan-Cancer Cohort (N= 11,974)</a:t>
            </a:r>
            <a:br>
              <a:rPr lang="en-US" dirty="0">
                <a:latin typeface="+mn-lt"/>
              </a:rPr>
            </a:br>
            <a:r>
              <a:rPr lang="en-US" sz="2400" dirty="0">
                <a:latin typeface="+mn-lt"/>
              </a:rPr>
              <a:t>Multiple Cancers Germline Alterations – Germline Testing in all Cancers?</a:t>
            </a:r>
            <a:endParaRPr lang="en-US" dirty="0">
              <a:latin typeface="+mn-lt"/>
            </a:endParaRPr>
          </a:p>
        </p:txBody>
      </p:sp>
      <p:sp>
        <p:nvSpPr>
          <p:cNvPr id="8" name="Text Placeholder 7">
            <a:extLst>
              <a:ext uri="{FF2B5EF4-FFF2-40B4-BE49-F238E27FC236}">
                <a16:creationId xmlns:a16="http://schemas.microsoft.com/office/drawing/2014/main" id="{59DB43B3-67C7-C28A-11AA-91E04D8A098B}"/>
              </a:ext>
            </a:extLst>
          </p:cNvPr>
          <p:cNvSpPr>
            <a:spLocks noGrp="1"/>
          </p:cNvSpPr>
          <p:nvPr>
            <p:ph type="body" idx="12"/>
          </p:nvPr>
        </p:nvSpPr>
        <p:spPr/>
        <p:txBody>
          <a:bodyPr/>
          <a:lstStyle/>
          <a:p>
            <a:r>
              <a:rPr lang="en-US" dirty="0">
                <a:solidFill>
                  <a:srgbClr val="0432FF"/>
                </a:solidFill>
              </a:rPr>
              <a:t>Pan Cancer: Germline Genetics</a:t>
            </a:r>
          </a:p>
        </p:txBody>
      </p:sp>
      <p:sp>
        <p:nvSpPr>
          <p:cNvPr id="3" name="TextBox 2">
            <a:extLst>
              <a:ext uri="{FF2B5EF4-FFF2-40B4-BE49-F238E27FC236}">
                <a16:creationId xmlns:a16="http://schemas.microsoft.com/office/drawing/2014/main" id="{69D26C6D-FA90-4A0E-80A4-9E3EBC4C54D1}"/>
              </a:ext>
            </a:extLst>
          </p:cNvPr>
          <p:cNvSpPr txBox="1"/>
          <p:nvPr/>
        </p:nvSpPr>
        <p:spPr>
          <a:xfrm>
            <a:off x="5337586" y="6347067"/>
            <a:ext cx="596329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Stadler, ZK. J </a:t>
            </a:r>
            <a:r>
              <a:rPr kumimoji="0" lang="en-U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Clin</a:t>
            </a:r>
            <a:r>
              <a:rPr kumimoji="0" lang="en-US" sz="140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Oncol, 2021; ASCO, 2020</a:t>
            </a:r>
          </a:p>
        </p:txBody>
      </p:sp>
      <p:sp>
        <p:nvSpPr>
          <p:cNvPr id="6" name="TextBox 5">
            <a:extLst>
              <a:ext uri="{FF2B5EF4-FFF2-40B4-BE49-F238E27FC236}">
                <a16:creationId xmlns:a16="http://schemas.microsoft.com/office/drawing/2014/main" id="{4EB2D8FB-A038-4FE9-ADB5-9B1E95B78578}"/>
              </a:ext>
            </a:extLst>
          </p:cNvPr>
          <p:cNvSpPr txBox="1"/>
          <p:nvPr/>
        </p:nvSpPr>
        <p:spPr>
          <a:xfrm>
            <a:off x="9486686" y="2293330"/>
            <a:ext cx="220980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2569"/>
                </a:solidFill>
                <a:effectLst/>
                <a:uLnTx/>
                <a:uFillTx/>
                <a:latin typeface="Arial" panose="020B0604020202020204"/>
                <a:ea typeface="+mn-ea"/>
                <a:cs typeface="+mn-cs"/>
              </a:rPr>
              <a:t>PDAC Germline </a:t>
            </a: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BRCA2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BRCA1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ATM</a:t>
            </a:r>
            <a:b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b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CDKN2A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PALB2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MLH1</a:t>
            </a:r>
            <a:b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b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MSH2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MSH6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PMS2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TP53</a:t>
            </a:r>
          </a:p>
        </p:txBody>
      </p:sp>
    </p:spTree>
    <p:extLst>
      <p:ext uri="{BB962C8B-B14F-4D97-AF65-F5344CB8AC3E}">
        <p14:creationId xmlns:p14="http://schemas.microsoft.com/office/powerpoint/2010/main" val="2901477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A5E69-571B-44CC-AC92-C51E27C005FF}"/>
              </a:ext>
            </a:extLst>
          </p:cNvPr>
          <p:cNvSpPr>
            <a:spLocks noGrp="1"/>
          </p:cNvSpPr>
          <p:nvPr>
            <p:ph type="title"/>
          </p:nvPr>
        </p:nvSpPr>
        <p:spPr>
          <a:xfrm>
            <a:off x="512063" y="815787"/>
            <a:ext cx="11184423" cy="555813"/>
          </a:xfrm>
        </p:spPr>
        <p:txBody>
          <a:bodyPr/>
          <a:lstStyle/>
          <a:p>
            <a:r>
              <a:rPr lang="en-US" dirty="0"/>
              <a:t>Platinum → PARPi g</a:t>
            </a:r>
            <a:r>
              <a:rPr lang="en-US" i="1" dirty="0"/>
              <a:t>BRCA</a:t>
            </a:r>
            <a:r>
              <a:rPr lang="en-US" dirty="0"/>
              <a:t>2</a:t>
            </a:r>
            <a:r>
              <a:rPr lang="en-US" i="1" dirty="0"/>
              <a:t> </a:t>
            </a:r>
            <a:r>
              <a:rPr lang="en-US" dirty="0"/>
              <a:t>Metastatic</a:t>
            </a:r>
            <a:r>
              <a:rPr lang="en-US" i="1" dirty="0"/>
              <a:t> </a:t>
            </a:r>
            <a:r>
              <a:rPr lang="en-US" dirty="0"/>
              <a:t>PDAC</a:t>
            </a:r>
            <a:br>
              <a:rPr lang="en-US" dirty="0"/>
            </a:br>
            <a:r>
              <a:rPr lang="en-US" sz="2400" dirty="0"/>
              <a:t>62-Year-old Woman: Excellent Cancer Control on Platinum – PARP Inhibitor</a:t>
            </a:r>
            <a:endParaRPr lang="en-US" i="1" dirty="0"/>
          </a:p>
        </p:txBody>
      </p:sp>
      <p:sp>
        <p:nvSpPr>
          <p:cNvPr id="5" name="Text Placeholder 4">
            <a:extLst>
              <a:ext uri="{FF2B5EF4-FFF2-40B4-BE49-F238E27FC236}">
                <a16:creationId xmlns:a16="http://schemas.microsoft.com/office/drawing/2014/main" id="{55EC8153-7649-47E5-8DC9-07895B81D5E2}"/>
              </a:ext>
            </a:extLst>
          </p:cNvPr>
          <p:cNvSpPr>
            <a:spLocks noGrp="1"/>
          </p:cNvSpPr>
          <p:nvPr>
            <p:ph type="body" idx="12"/>
          </p:nvPr>
        </p:nvSpPr>
        <p:spPr/>
        <p:txBody>
          <a:bodyPr/>
          <a:lstStyle/>
          <a:p>
            <a:r>
              <a:rPr lang="en-US" dirty="0">
                <a:solidFill>
                  <a:srgbClr val="0432FF"/>
                </a:solidFill>
              </a:rPr>
              <a:t>Pancreas Cancer: </a:t>
            </a:r>
            <a:r>
              <a:rPr lang="en-US" i="1" dirty="0">
                <a:solidFill>
                  <a:srgbClr val="0432FF"/>
                </a:solidFill>
              </a:rPr>
              <a:t>BRCA</a:t>
            </a:r>
            <a:r>
              <a:rPr lang="en-US" dirty="0">
                <a:solidFill>
                  <a:srgbClr val="0432FF"/>
                </a:solidFill>
              </a:rPr>
              <a:t> Targeting</a:t>
            </a:r>
          </a:p>
        </p:txBody>
      </p:sp>
      <p:sp>
        <p:nvSpPr>
          <p:cNvPr id="6" name="TextBox 5">
            <a:extLst>
              <a:ext uri="{FF2B5EF4-FFF2-40B4-BE49-F238E27FC236}">
                <a16:creationId xmlns:a16="http://schemas.microsoft.com/office/drawing/2014/main" id="{7BC8146F-9A19-438A-B7E1-27B9048B10BC}"/>
              </a:ext>
            </a:extLst>
          </p:cNvPr>
          <p:cNvSpPr txBox="1"/>
          <p:nvPr/>
        </p:nvSpPr>
        <p:spPr>
          <a:xfrm>
            <a:off x="252927" y="5018618"/>
            <a:ext cx="20350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t>Ca 19-9 37,500+</a:t>
            </a:r>
          </a:p>
        </p:txBody>
      </p:sp>
      <p:sp>
        <p:nvSpPr>
          <p:cNvPr id="7" name="TextBox 6">
            <a:extLst>
              <a:ext uri="{FF2B5EF4-FFF2-40B4-BE49-F238E27FC236}">
                <a16:creationId xmlns:a16="http://schemas.microsoft.com/office/drawing/2014/main" id="{B6A1717D-AAE3-4776-8F22-214813DF49BA}"/>
              </a:ext>
            </a:extLst>
          </p:cNvPr>
          <p:cNvSpPr txBox="1"/>
          <p:nvPr/>
        </p:nvSpPr>
        <p:spPr>
          <a:xfrm>
            <a:off x="9306046" y="5857547"/>
            <a:ext cx="189653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Arial" panose="020B0604020202020204" pitchFamily="34" charset="0"/>
              </a:rPr>
              <a:t>Ca 19-9 &lt;ULN</a:t>
            </a:r>
          </a:p>
        </p:txBody>
      </p:sp>
      <p:grpSp>
        <p:nvGrpSpPr>
          <p:cNvPr id="16" name="Group 15">
            <a:extLst>
              <a:ext uri="{FF2B5EF4-FFF2-40B4-BE49-F238E27FC236}">
                <a16:creationId xmlns:a16="http://schemas.microsoft.com/office/drawing/2014/main" id="{0359AF4A-974E-4F89-AD79-4C27C0670D98}"/>
              </a:ext>
            </a:extLst>
          </p:cNvPr>
          <p:cNvGrpSpPr/>
          <p:nvPr/>
        </p:nvGrpSpPr>
        <p:grpSpPr>
          <a:xfrm>
            <a:off x="2153522" y="1854001"/>
            <a:ext cx="7152524" cy="4582659"/>
            <a:chOff x="2176671" y="1483131"/>
            <a:chExt cx="7177538" cy="4873148"/>
          </a:xfrm>
        </p:grpSpPr>
        <p:pic>
          <p:nvPicPr>
            <p:cNvPr id="4" name="Picture 3" descr="A picture containing bunch, different, photo, many&#10;&#10;Description automatically generated">
              <a:extLst>
                <a:ext uri="{FF2B5EF4-FFF2-40B4-BE49-F238E27FC236}">
                  <a16:creationId xmlns:a16="http://schemas.microsoft.com/office/drawing/2014/main" id="{76C4A5B9-0187-48B2-9DC2-71AB44B56E84}"/>
                </a:ext>
              </a:extLst>
            </p:cNvPr>
            <p:cNvPicPr>
              <a:picLocks noChangeAspect="1"/>
            </p:cNvPicPr>
            <p:nvPr/>
          </p:nvPicPr>
          <p:blipFill rotWithShape="1">
            <a:blip r:embed="rId3"/>
            <a:srcRect b="32030"/>
            <a:stretch/>
          </p:blipFill>
          <p:spPr>
            <a:xfrm>
              <a:off x="2393489" y="1483131"/>
              <a:ext cx="6960720" cy="3164929"/>
            </a:xfrm>
            <a:prstGeom prst="rect">
              <a:avLst/>
            </a:prstGeom>
          </p:spPr>
        </p:pic>
        <p:sp>
          <p:nvSpPr>
            <p:cNvPr id="8" name="TextBox 7">
              <a:extLst>
                <a:ext uri="{FF2B5EF4-FFF2-40B4-BE49-F238E27FC236}">
                  <a16:creationId xmlns:a16="http://schemas.microsoft.com/office/drawing/2014/main" id="{31EFE70D-48B2-45C8-90C8-CFAB9157841D}"/>
                </a:ext>
              </a:extLst>
            </p:cNvPr>
            <p:cNvSpPr txBox="1"/>
            <p:nvPr/>
          </p:nvSpPr>
          <p:spPr>
            <a:xfrm>
              <a:off x="2677527" y="4648659"/>
              <a:ext cx="1652342" cy="3780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40D00"/>
                  </a:solidFill>
                  <a:effectLst/>
                  <a:uLnTx/>
                  <a:uFillTx/>
                  <a:latin typeface="Arial" panose="020B0604020202020204"/>
                  <a:ea typeface="+mn-ea"/>
                  <a:cs typeface="+mn-cs"/>
                </a:rPr>
                <a:t>Platinum</a:t>
              </a:r>
            </a:p>
          </p:txBody>
        </p:sp>
        <p:sp>
          <p:nvSpPr>
            <p:cNvPr id="9" name="TextBox 8">
              <a:extLst>
                <a:ext uri="{FF2B5EF4-FFF2-40B4-BE49-F238E27FC236}">
                  <a16:creationId xmlns:a16="http://schemas.microsoft.com/office/drawing/2014/main" id="{59B9313E-36F5-451B-ABFB-CB8F71721A22}"/>
                </a:ext>
              </a:extLst>
            </p:cNvPr>
            <p:cNvSpPr txBox="1"/>
            <p:nvPr/>
          </p:nvSpPr>
          <p:spPr>
            <a:xfrm>
              <a:off x="4104661" y="4637579"/>
              <a:ext cx="4935273" cy="37805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40D00"/>
                  </a:solidFill>
                  <a:effectLst/>
                  <a:uLnTx/>
                  <a:uFillTx/>
                  <a:latin typeface="Arial" panose="020B0604020202020204"/>
                  <a:ea typeface="+mn-ea"/>
                  <a:cs typeface="+mn-cs"/>
                </a:rPr>
                <a:t>PARP Inhibitor</a:t>
              </a:r>
            </a:p>
          </p:txBody>
        </p:sp>
        <p:cxnSp>
          <p:nvCxnSpPr>
            <p:cNvPr id="11" name="Straight Arrow Connector 10">
              <a:extLst>
                <a:ext uri="{FF2B5EF4-FFF2-40B4-BE49-F238E27FC236}">
                  <a16:creationId xmlns:a16="http://schemas.microsoft.com/office/drawing/2014/main" id="{2D8F8643-2C51-44BC-AB54-0D2F789E2E0F}"/>
                </a:ext>
              </a:extLst>
            </p:cNvPr>
            <p:cNvCxnSpPr>
              <a:cxnSpLocks/>
            </p:cNvCxnSpPr>
            <p:nvPr/>
          </p:nvCxnSpPr>
          <p:spPr>
            <a:xfrm flipV="1">
              <a:off x="3774150" y="4840490"/>
              <a:ext cx="410160" cy="8011"/>
            </a:xfrm>
            <a:prstGeom prst="straightConnector1">
              <a:avLst/>
            </a:prstGeom>
            <a:ln>
              <a:solidFill>
                <a:srgbClr val="FF33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2722AD3E-9DE7-4DFC-B0A1-188B76A1D425}"/>
                </a:ext>
              </a:extLst>
            </p:cNvPr>
            <p:cNvCxnSpPr>
              <a:cxnSpLocks/>
            </p:cNvCxnSpPr>
            <p:nvPr/>
          </p:nvCxnSpPr>
          <p:spPr>
            <a:xfrm flipV="1">
              <a:off x="5873848" y="4832479"/>
              <a:ext cx="3235556" cy="16021"/>
            </a:xfrm>
            <a:prstGeom prst="straightConnector1">
              <a:avLst/>
            </a:prstGeom>
            <a:ln>
              <a:solidFill>
                <a:srgbClr val="FF3300"/>
              </a:solidFill>
              <a:tailEnd type="triangle"/>
            </a:ln>
          </p:spPr>
          <p:style>
            <a:lnRef idx="2">
              <a:schemeClr val="accent1"/>
            </a:lnRef>
            <a:fillRef idx="0">
              <a:schemeClr val="accent1"/>
            </a:fillRef>
            <a:effectRef idx="1">
              <a:schemeClr val="accent1"/>
            </a:effectRef>
            <a:fontRef idx="minor">
              <a:schemeClr val="tx1"/>
            </a:fontRef>
          </p:style>
        </p:cxnSp>
        <p:pic>
          <p:nvPicPr>
            <p:cNvPr id="12" name="Picture 11" descr="Table&#10;&#10;Description automatically generated with low confidence">
              <a:extLst>
                <a:ext uri="{FF2B5EF4-FFF2-40B4-BE49-F238E27FC236}">
                  <a16:creationId xmlns:a16="http://schemas.microsoft.com/office/drawing/2014/main" id="{01CCCFA4-A3F2-4AD0-908C-355BAA7EE427}"/>
                </a:ext>
              </a:extLst>
            </p:cNvPr>
            <p:cNvPicPr>
              <a:picLocks noChangeAspect="1"/>
            </p:cNvPicPr>
            <p:nvPr/>
          </p:nvPicPr>
          <p:blipFill rotWithShape="1">
            <a:blip r:embed="rId4"/>
            <a:srcRect t="14726" b="16858"/>
            <a:stretch/>
          </p:blipFill>
          <p:spPr>
            <a:xfrm>
              <a:off x="2176671" y="4939090"/>
              <a:ext cx="7142857" cy="1417189"/>
            </a:xfrm>
            <a:prstGeom prst="rect">
              <a:avLst/>
            </a:prstGeom>
          </p:spPr>
        </p:pic>
      </p:grpSp>
      <p:sp>
        <p:nvSpPr>
          <p:cNvPr id="3" name="Up Arrow 2">
            <a:extLst>
              <a:ext uri="{FF2B5EF4-FFF2-40B4-BE49-F238E27FC236}">
                <a16:creationId xmlns:a16="http://schemas.microsoft.com/office/drawing/2014/main" id="{E9C7BB2F-B709-BEB2-672C-4D653EF16F0B}"/>
              </a:ext>
            </a:extLst>
          </p:cNvPr>
          <p:cNvSpPr/>
          <p:nvPr/>
        </p:nvSpPr>
        <p:spPr>
          <a:xfrm rot="7008086">
            <a:off x="2033779" y="1871259"/>
            <a:ext cx="239485" cy="64289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E40D00"/>
              </a:solidFill>
              <a:effectLst/>
              <a:uLnTx/>
              <a:uFillTx/>
              <a:latin typeface="Arial" panose="020B0604020202020204"/>
              <a:ea typeface="+mn-ea"/>
              <a:cs typeface="+mn-cs"/>
            </a:endParaRPr>
          </a:p>
        </p:txBody>
      </p:sp>
      <p:sp>
        <p:nvSpPr>
          <p:cNvPr id="10" name="Up Arrow 9">
            <a:extLst>
              <a:ext uri="{FF2B5EF4-FFF2-40B4-BE49-F238E27FC236}">
                <a16:creationId xmlns:a16="http://schemas.microsoft.com/office/drawing/2014/main" id="{A0975800-5CDD-8CFA-0C8F-FFC9BB065373}"/>
              </a:ext>
            </a:extLst>
          </p:cNvPr>
          <p:cNvSpPr/>
          <p:nvPr/>
        </p:nvSpPr>
        <p:spPr>
          <a:xfrm rot="7008086">
            <a:off x="2769999" y="1675309"/>
            <a:ext cx="239485" cy="64289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E40D00"/>
              </a:solidFill>
              <a:effectLst/>
              <a:uLnTx/>
              <a:uFillTx/>
              <a:latin typeface="Arial" panose="020B0604020202020204"/>
              <a:ea typeface="+mn-ea"/>
              <a:cs typeface="+mn-cs"/>
            </a:endParaRPr>
          </a:p>
        </p:txBody>
      </p:sp>
      <p:sp>
        <p:nvSpPr>
          <p:cNvPr id="14" name="Up Arrow 13">
            <a:extLst>
              <a:ext uri="{FF2B5EF4-FFF2-40B4-BE49-F238E27FC236}">
                <a16:creationId xmlns:a16="http://schemas.microsoft.com/office/drawing/2014/main" id="{3E26F69C-E442-8E39-E758-91194B01E0E2}"/>
              </a:ext>
            </a:extLst>
          </p:cNvPr>
          <p:cNvSpPr/>
          <p:nvPr/>
        </p:nvSpPr>
        <p:spPr>
          <a:xfrm rot="7008086">
            <a:off x="3015273" y="3179671"/>
            <a:ext cx="239485" cy="64289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E40D00"/>
              </a:solidFill>
              <a:effectLst/>
              <a:uLnTx/>
              <a:uFillTx/>
              <a:latin typeface="Arial" panose="020B0604020202020204"/>
              <a:ea typeface="+mn-ea"/>
              <a:cs typeface="+mn-cs"/>
            </a:endParaRPr>
          </a:p>
        </p:txBody>
      </p:sp>
      <p:sp>
        <p:nvSpPr>
          <p:cNvPr id="15" name="Up Arrow 14">
            <a:extLst>
              <a:ext uri="{FF2B5EF4-FFF2-40B4-BE49-F238E27FC236}">
                <a16:creationId xmlns:a16="http://schemas.microsoft.com/office/drawing/2014/main" id="{0FF73665-E271-7A3A-D5DC-F950E89426A9}"/>
              </a:ext>
            </a:extLst>
          </p:cNvPr>
          <p:cNvSpPr/>
          <p:nvPr/>
        </p:nvSpPr>
        <p:spPr>
          <a:xfrm rot="7008086">
            <a:off x="2142934" y="3431492"/>
            <a:ext cx="239485" cy="642898"/>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solidFill>
                <a:srgbClr val="E40D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65276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8BD73A-F180-4820-AA39-3444F047B76D}"/>
              </a:ext>
            </a:extLst>
          </p:cNvPr>
          <p:cNvSpPr>
            <a:spLocks noGrp="1"/>
          </p:cNvSpPr>
          <p:nvPr>
            <p:ph type="title"/>
          </p:nvPr>
        </p:nvSpPr>
        <p:spPr/>
        <p:txBody>
          <a:bodyPr/>
          <a:lstStyle/>
          <a:p>
            <a:r>
              <a:rPr lang="en-US" dirty="0"/>
              <a:t>Pancreas Cancer &amp; Therapy 2026 – Changing….</a:t>
            </a:r>
            <a:endParaRPr lang="en-US" i="1" dirty="0"/>
          </a:p>
        </p:txBody>
      </p:sp>
      <p:graphicFrame>
        <p:nvGraphicFramePr>
          <p:cNvPr id="7" name="Content Placeholder 6">
            <a:extLst>
              <a:ext uri="{FF2B5EF4-FFF2-40B4-BE49-F238E27FC236}">
                <a16:creationId xmlns:a16="http://schemas.microsoft.com/office/drawing/2014/main" id="{FD8454BB-90AA-4F6B-9747-752A23F3D6D1}"/>
              </a:ext>
            </a:extLst>
          </p:cNvPr>
          <p:cNvGraphicFramePr>
            <a:graphicFrameLocks noGrp="1"/>
          </p:cNvGraphicFramePr>
          <p:nvPr>
            <p:ph idx="1"/>
          </p:nvPr>
        </p:nvGraphicFramePr>
        <p:xfrm>
          <a:off x="512763" y="1752538"/>
          <a:ext cx="11321780" cy="4446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3">
            <a:extLst>
              <a:ext uri="{FF2B5EF4-FFF2-40B4-BE49-F238E27FC236}">
                <a16:creationId xmlns:a16="http://schemas.microsoft.com/office/drawing/2014/main" id="{DB2ADE01-4ACB-CE2C-55EC-5C3E966DE93C}"/>
              </a:ext>
            </a:extLst>
          </p:cNvPr>
          <p:cNvSpPr>
            <a:spLocks noGrp="1"/>
          </p:cNvSpPr>
          <p:nvPr>
            <p:ph type="body" idx="12"/>
          </p:nvPr>
        </p:nvSpPr>
        <p:spPr>
          <a:xfrm>
            <a:off x="512763" y="420688"/>
            <a:ext cx="11183937" cy="295275"/>
          </a:xfrm>
        </p:spPr>
        <p:txBody>
          <a:bodyPr/>
          <a:lstStyle/>
          <a:p>
            <a:r>
              <a:rPr lang="en-US" sz="2000" b="1" dirty="0">
                <a:solidFill>
                  <a:srgbClr val="0432FF"/>
                </a:solidFill>
              </a:rPr>
              <a:t>Pancreas Cancer: Advanced Disease</a:t>
            </a:r>
          </a:p>
        </p:txBody>
      </p:sp>
    </p:spTree>
    <p:extLst>
      <p:ext uri="{BB962C8B-B14F-4D97-AF65-F5344CB8AC3E}">
        <p14:creationId xmlns:p14="http://schemas.microsoft.com/office/powerpoint/2010/main" val="1544544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EF44D-26E7-72E3-CE12-85C0DB3620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BB38C0-2750-6987-1C55-B3161C8A4122}"/>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5852E0E7-FAB9-5B6A-2D61-96A2C2E82960}"/>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For which patients are you currently prioritizing the use of first-line NALIRIFOX? </a:t>
            </a:r>
          </a:p>
          <a:p>
            <a:pPr marL="98425" indent="0">
              <a:buNone/>
            </a:pPr>
            <a:r>
              <a:rPr lang="en-US" sz="2800" dirty="0">
                <a:latin typeface="Arial" panose="020B0604020202020204" pitchFamily="34" charset="0"/>
                <a:cs typeface="Arial" panose="020B0604020202020204" pitchFamily="34" charset="0"/>
              </a:rPr>
              <a:t>Would you consider front-line NALIRIFOX for a patient who has received FOLFIRINOX in the localized setting and then progressed? What about for a patient who had tolerability issues on prior </a:t>
            </a:r>
            <a:r>
              <a:rPr lang="en-US" sz="2800" dirty="0" err="1">
                <a:latin typeface="Arial" panose="020B0604020202020204" pitchFamily="34" charset="0"/>
                <a:cs typeface="Arial" panose="020B0604020202020204" pitchFamily="34" charset="0"/>
              </a:rPr>
              <a:t>mFOLFIRINOX</a:t>
            </a:r>
            <a:r>
              <a:rPr lang="en-US"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36071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4CB6CBD-A727-8675-D82D-D737A4BD01A9}"/>
            </a:ext>
          </a:extLst>
        </p:cNvPr>
        <p:cNvGrpSpPr/>
        <p:nvPr/>
      </p:nvGrpSpPr>
      <p:grpSpPr>
        <a:xfrm>
          <a:off x="0" y="0"/>
          <a:ext cx="0" cy="0"/>
          <a:chOff x="0" y="0"/>
          <a:chExt cx="0" cy="0"/>
        </a:xfrm>
      </p:grpSpPr>
      <p:sp>
        <p:nvSpPr>
          <p:cNvPr id="20" name="Down Arrow 7">
            <a:extLst>
              <a:ext uri="{FF2B5EF4-FFF2-40B4-BE49-F238E27FC236}">
                <a16:creationId xmlns:a16="http://schemas.microsoft.com/office/drawing/2014/main" id="{30A5172F-0CFF-3515-E34F-2FE6DAF31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itle 2">
            <a:extLst>
              <a:ext uri="{FF2B5EF4-FFF2-40B4-BE49-F238E27FC236}">
                <a16:creationId xmlns:a16="http://schemas.microsoft.com/office/drawing/2014/main" id="{93F17745-55C3-7176-ED95-D36AB18CFA16}"/>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500" kern="1200" dirty="0">
                <a:solidFill>
                  <a:srgbClr val="FFFFFF"/>
                </a:solidFill>
                <a:latin typeface="+mj-lt"/>
                <a:ea typeface="+mj-ea"/>
                <a:cs typeface="+mj-cs"/>
              </a:rPr>
              <a:t>Comparisons in tolerability/toxicity profiles of  treatment regimens used in </a:t>
            </a:r>
            <a:r>
              <a:rPr lang="en-US" sz="2500" kern="1200" dirty="0" err="1">
                <a:solidFill>
                  <a:srgbClr val="FFFFFF"/>
                </a:solidFill>
                <a:latin typeface="+mj-lt"/>
                <a:ea typeface="+mj-ea"/>
                <a:cs typeface="+mj-cs"/>
              </a:rPr>
              <a:t>mPDAC</a:t>
            </a:r>
            <a:endParaRPr lang="en-US" sz="2500" kern="1200" dirty="0">
              <a:solidFill>
                <a:srgbClr val="FFFFFF"/>
              </a:solidFill>
              <a:latin typeface="+mj-lt"/>
              <a:ea typeface="+mj-ea"/>
              <a:cs typeface="+mj-cs"/>
            </a:endParaRPr>
          </a:p>
        </p:txBody>
      </p:sp>
      <p:pic>
        <p:nvPicPr>
          <p:cNvPr id="2" name="Picture 1" descr="A black background with white text and red and grey letters&#10;&#10;Description automatically generated">
            <a:extLst>
              <a:ext uri="{FF2B5EF4-FFF2-40B4-BE49-F238E27FC236}">
                <a16:creationId xmlns:a16="http://schemas.microsoft.com/office/drawing/2014/main" id="{90581A4C-8E5B-4376-0AA7-A02C33D4F0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4777316" y="1295313"/>
            <a:ext cx="6780700" cy="4265045"/>
          </a:xfrm>
          <a:prstGeom prst="rect">
            <a:avLst/>
          </a:prstGeom>
        </p:spPr>
      </p:pic>
      <p:sp>
        <p:nvSpPr>
          <p:cNvPr id="4" name="TextBox 3">
            <a:extLst>
              <a:ext uri="{FF2B5EF4-FFF2-40B4-BE49-F238E27FC236}">
                <a16:creationId xmlns:a16="http://schemas.microsoft.com/office/drawing/2014/main" id="{0ED17CEF-57DF-451B-CE7A-ACA6D05E7FB1}"/>
              </a:ext>
            </a:extLst>
          </p:cNvPr>
          <p:cNvSpPr txBox="1"/>
          <p:nvPr/>
        </p:nvSpPr>
        <p:spPr>
          <a:xfrm>
            <a:off x="6240016" y="4590862"/>
            <a:ext cx="5066259" cy="1938992"/>
          </a:xfrm>
          <a:prstGeom prst="rect">
            <a:avLst/>
          </a:prstGeom>
          <a:noFill/>
        </p:spPr>
        <p:txBody>
          <a:bodyPr wrap="none" rtlCol="0">
            <a:spAutoFit/>
          </a:bodyPr>
          <a:lstStyle/>
          <a:p>
            <a:pPr lvl="0">
              <a:defRPr/>
            </a:pPr>
            <a:r>
              <a:rPr lang="en-US" sz="2400" dirty="0">
                <a:solidFill>
                  <a:schemeClr val="tx1"/>
                </a:solidFill>
                <a:latin typeface="Calibri" panose="020F0502020204030204" pitchFamily="34" charset="0"/>
                <a:ea typeface="ＭＳ Ｐゴシック" charset="0"/>
                <a:cs typeface="Calibri" panose="020F0502020204030204" pitchFamily="34" charset="0"/>
              </a:rPr>
              <a:t>Amanda K Wagner, APRN-CNP, AOCNP</a:t>
            </a:r>
          </a:p>
          <a:p>
            <a:pPr lvl="0">
              <a:defRPr/>
            </a:pPr>
            <a:r>
              <a:rPr lang="en-US" sz="2400" b="0" dirty="0">
                <a:solidFill>
                  <a:schemeClr val="tx1"/>
                </a:solidFill>
                <a:latin typeface="Calibri" panose="020F0502020204030204" pitchFamily="34" charset="0"/>
                <a:ea typeface="ＭＳ Ｐゴシック" charset="0"/>
                <a:cs typeface="Calibri" panose="020F0502020204030204" pitchFamily="34" charset="0"/>
              </a:rPr>
              <a:t>GI Malignancies</a:t>
            </a:r>
          </a:p>
          <a:p>
            <a:pPr lvl="0">
              <a:defRPr/>
            </a:pPr>
            <a:r>
              <a:rPr lang="en-US" sz="2400" b="0" dirty="0">
                <a:solidFill>
                  <a:schemeClr val="tx1"/>
                </a:solidFill>
                <a:latin typeface="Calibri" panose="020F0502020204030204" pitchFamily="34" charset="0"/>
                <a:ea typeface="ＭＳ Ｐゴシック" charset="0"/>
                <a:cs typeface="Calibri" panose="020F0502020204030204" pitchFamily="34" charset="0"/>
              </a:rPr>
              <a:t>The James Cancer Hospital</a:t>
            </a:r>
          </a:p>
          <a:p>
            <a:pPr lvl="0">
              <a:defRPr/>
            </a:pPr>
            <a:r>
              <a:rPr lang="en-US" sz="2400" b="0" dirty="0">
                <a:solidFill>
                  <a:schemeClr val="tx1"/>
                </a:solidFill>
                <a:latin typeface="Calibri" panose="020F0502020204030204" pitchFamily="34" charset="0"/>
                <a:ea typeface="ＭＳ Ｐゴシック" charset="0"/>
                <a:cs typeface="Calibri" panose="020F0502020204030204" pitchFamily="34" charset="0"/>
              </a:rPr>
              <a:t>The Ohio State University</a:t>
            </a:r>
          </a:p>
          <a:p>
            <a:pPr lvl="0">
              <a:defRPr/>
            </a:pPr>
            <a:r>
              <a:rPr lang="en-US" sz="2400" b="0" dirty="0">
                <a:solidFill>
                  <a:schemeClr val="tx1"/>
                </a:solidFill>
                <a:latin typeface="Calibri" panose="020F0502020204030204" pitchFamily="34" charset="0"/>
                <a:ea typeface="ＭＳ Ｐゴシック" charset="0"/>
                <a:cs typeface="Calibri" panose="020F0502020204030204" pitchFamily="34" charset="0"/>
              </a:rPr>
              <a:t>Columbus, Ohio</a:t>
            </a:r>
            <a:endParaRPr lang="en-US" sz="2400" dirty="0"/>
          </a:p>
        </p:txBody>
      </p:sp>
    </p:spTree>
    <p:extLst>
      <p:ext uri="{BB962C8B-B14F-4D97-AF65-F5344CB8AC3E}">
        <p14:creationId xmlns:p14="http://schemas.microsoft.com/office/powerpoint/2010/main" val="3332008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358A5-B2BE-4F8E-ABC8-A87F160F910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DDDA6A3-1D82-1A7C-5829-F1ADA1862462}"/>
              </a:ext>
            </a:extLst>
          </p:cNvPr>
          <p:cNvSpPr>
            <a:spLocks noGrp="1"/>
          </p:cNvSpPr>
          <p:nvPr>
            <p:ph type="title" idx="4294967295"/>
          </p:nvPr>
        </p:nvSpPr>
        <p:spPr>
          <a:xfrm>
            <a:off x="612681" y="744138"/>
            <a:ext cx="7880346" cy="531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456" b="1" kern="0" dirty="0">
                <a:solidFill>
                  <a:srgbClr val="010202"/>
                </a:solidFill>
                <a:latin typeface="Georgia" panose="02040502050405020303" pitchFamily="18" charset="0"/>
                <a:ea typeface="+mn-ea"/>
                <a:cs typeface="Arial"/>
              </a:rPr>
              <a:t>Gemcitabine/Nab-Paclitaxel </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85334CDA-73E8-9C39-1E3D-5888993CD6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7" name="Content Placeholder 6">
            <a:extLst>
              <a:ext uri="{FF2B5EF4-FFF2-40B4-BE49-F238E27FC236}">
                <a16:creationId xmlns:a16="http://schemas.microsoft.com/office/drawing/2014/main" id="{C1CEF48C-0704-D346-545C-572C126F04B5}"/>
              </a:ext>
            </a:extLst>
          </p:cNvPr>
          <p:cNvSpPr>
            <a:spLocks noGrp="1"/>
          </p:cNvSpPr>
          <p:nvPr>
            <p:ph sz="quarter" idx="10"/>
          </p:nvPr>
        </p:nvSpPr>
        <p:spPr>
          <a:xfrm>
            <a:off x="612681" y="1755172"/>
            <a:ext cx="10397473" cy="4066282"/>
          </a:xfrm>
        </p:spPr>
        <p:txBody>
          <a:bodyPr>
            <a:normAutofit fontScale="92500" lnSpcReduction="20000"/>
          </a:bodyPr>
          <a:lstStyle/>
          <a:p>
            <a:pPr marL="0" indent="0">
              <a:buNone/>
            </a:pPr>
            <a:r>
              <a:rPr lang="en-US" dirty="0"/>
              <a:t>MPACT Trial (vs Gemcitabine alone) </a:t>
            </a:r>
          </a:p>
          <a:p>
            <a:pPr marL="0" indent="0">
              <a:buNone/>
            </a:pPr>
            <a:r>
              <a:rPr lang="en-US" dirty="0"/>
              <a:t>Grade 3 Toxicities </a:t>
            </a:r>
          </a:p>
          <a:p>
            <a:r>
              <a:rPr lang="en-US" dirty="0"/>
              <a:t>Neutropenia: 38%</a:t>
            </a:r>
          </a:p>
          <a:p>
            <a:r>
              <a:rPr lang="en-US" dirty="0"/>
              <a:t>Febrile Neutropenia: 3%</a:t>
            </a:r>
          </a:p>
          <a:p>
            <a:r>
              <a:rPr lang="en-US" dirty="0"/>
              <a:t>Peripheral Neuropathy: 17%</a:t>
            </a:r>
          </a:p>
          <a:p>
            <a:r>
              <a:rPr lang="en-US" dirty="0"/>
              <a:t>Fatigue: 17%</a:t>
            </a:r>
          </a:p>
          <a:p>
            <a:r>
              <a:rPr lang="en-US" dirty="0"/>
              <a:t>Diarrhea: 6%</a:t>
            </a:r>
          </a:p>
          <a:p>
            <a:r>
              <a:rPr lang="en-US" dirty="0"/>
              <a:t>Nausea/vomiting: &lt;10%</a:t>
            </a:r>
          </a:p>
          <a:p>
            <a:pPr marL="0" indent="0">
              <a:buNone/>
            </a:pPr>
            <a:endParaRPr lang="en-US" dirty="0"/>
          </a:p>
          <a:p>
            <a:pPr marL="0" indent="0">
              <a:buNone/>
            </a:pPr>
            <a:r>
              <a:rPr lang="en-US" dirty="0"/>
              <a:t>In Practice, consider bi-weekly dosing for patients with advanced disease to decrease risk of toxicity (specifically myelosuppression and peripheral neuropathy)</a:t>
            </a:r>
          </a:p>
        </p:txBody>
      </p:sp>
      <p:sp>
        <p:nvSpPr>
          <p:cNvPr id="9" name="TextBox 8">
            <a:extLst>
              <a:ext uri="{FF2B5EF4-FFF2-40B4-BE49-F238E27FC236}">
                <a16:creationId xmlns:a16="http://schemas.microsoft.com/office/drawing/2014/main" id="{4E63BF7D-DAEA-9418-5807-DE1ACE69232D}"/>
              </a:ext>
            </a:extLst>
          </p:cNvPr>
          <p:cNvSpPr txBox="1"/>
          <p:nvPr/>
        </p:nvSpPr>
        <p:spPr>
          <a:xfrm>
            <a:off x="5764601" y="6364255"/>
            <a:ext cx="644526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MPACT Trial (Von Hoff, D., Ervin, T., Arena F., et al, </a:t>
            </a:r>
            <a:r>
              <a:rPr kumimoji="0" lang="en-US" sz="1200" b="0" i="1" u="none" strike="noStrike" kern="1200" cap="none" spc="0" normalizeH="0" baseline="0" noProof="0" dirty="0">
                <a:ln>
                  <a:noFill/>
                </a:ln>
                <a:solidFill>
                  <a:prstClr val="black"/>
                </a:solidFill>
                <a:effectLst/>
                <a:uLnTx/>
                <a:uFillTx/>
                <a:latin typeface="Aptos" panose="02110004020202020204"/>
                <a:ea typeface="MS PGothic" charset="0"/>
                <a:cs typeface="+mn-cs"/>
              </a:rPr>
              <a:t>The New England Journal of Medicine</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2013)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Ahn, D., Krishna, K., Blazer, M. et.al, </a:t>
            </a:r>
            <a:r>
              <a:rPr kumimoji="0" lang="en-US" sz="1200" b="0" i="1" u="none" strike="noStrike" kern="1200" cap="none" spc="0" normalizeH="0" baseline="0" noProof="0" dirty="0">
                <a:ln>
                  <a:noFill/>
                </a:ln>
                <a:solidFill>
                  <a:prstClr val="black"/>
                </a:solidFill>
                <a:effectLst/>
                <a:uLnTx/>
                <a:uFillTx/>
                <a:latin typeface="Aptos" panose="02110004020202020204"/>
                <a:ea typeface="MS PGothic" charset="0"/>
                <a:cs typeface="+mn-cs"/>
              </a:rPr>
              <a:t>Therapeutic advances in medical oncology</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2017</a:t>
            </a:r>
          </a:p>
        </p:txBody>
      </p:sp>
    </p:spTree>
    <p:extLst>
      <p:ext uri="{BB962C8B-B14F-4D97-AF65-F5344CB8AC3E}">
        <p14:creationId xmlns:p14="http://schemas.microsoft.com/office/powerpoint/2010/main" val="1116738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23BA8-F59E-0409-6DC0-FADD68D07F4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0DA391-ADD4-3490-7234-4F12CF651DFC}"/>
              </a:ext>
            </a:extLst>
          </p:cNvPr>
          <p:cNvSpPr>
            <a:spLocks noGrp="1"/>
          </p:cNvSpPr>
          <p:nvPr>
            <p:ph type="title" idx="4294967295"/>
          </p:nvPr>
        </p:nvSpPr>
        <p:spPr>
          <a:xfrm>
            <a:off x="612681" y="744138"/>
            <a:ext cx="7880346" cy="531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456" b="1" kern="0" dirty="0">
                <a:solidFill>
                  <a:srgbClr val="010202"/>
                </a:solidFill>
                <a:latin typeface="Georgia" panose="02040502050405020303" pitchFamily="18" charset="0"/>
                <a:ea typeface="+mn-ea"/>
                <a:cs typeface="Arial"/>
              </a:rPr>
              <a:t>FOLFIRINOX</a:t>
            </a:r>
          </a:p>
        </p:txBody>
      </p:sp>
      <p:sp>
        <p:nvSpPr>
          <p:cNvPr id="3" name="Content Placeholder 2">
            <a:extLst>
              <a:ext uri="{FF2B5EF4-FFF2-40B4-BE49-F238E27FC236}">
                <a16:creationId xmlns:a16="http://schemas.microsoft.com/office/drawing/2014/main" id="{56EC9B67-D160-8147-9AD2-C87EECEB8255}"/>
              </a:ext>
            </a:extLst>
          </p:cNvPr>
          <p:cNvSpPr>
            <a:spLocks noGrp="1"/>
          </p:cNvSpPr>
          <p:nvPr>
            <p:ph sz="quarter" idx="10"/>
          </p:nvPr>
        </p:nvSpPr>
        <p:spPr/>
        <p:txBody>
          <a:bodyPr>
            <a:normAutofit lnSpcReduction="10000"/>
          </a:bodyPr>
          <a:lstStyle/>
          <a:p>
            <a:pPr marL="0" indent="0">
              <a:buNone/>
            </a:pPr>
            <a:r>
              <a:rPr lang="en-US" dirty="0"/>
              <a:t>ACCORD 11 Trial (vs Gemcitabine alone)</a:t>
            </a:r>
          </a:p>
          <a:p>
            <a:pPr marL="0" indent="0">
              <a:buNone/>
            </a:pPr>
            <a:r>
              <a:rPr lang="en-US" dirty="0"/>
              <a:t>Grade 3 Toxicities</a:t>
            </a:r>
          </a:p>
          <a:p>
            <a:r>
              <a:rPr lang="en-US" dirty="0"/>
              <a:t>Neutropenia: 45-50%</a:t>
            </a:r>
          </a:p>
          <a:p>
            <a:r>
              <a:rPr lang="en-US" dirty="0"/>
              <a:t>Febrile Neutropenia: 5-6%</a:t>
            </a:r>
          </a:p>
          <a:p>
            <a:r>
              <a:rPr lang="en-US" dirty="0"/>
              <a:t>Diarrhea: 12-13%</a:t>
            </a:r>
          </a:p>
          <a:p>
            <a:r>
              <a:rPr lang="en-US" dirty="0"/>
              <a:t>Peripheral Neuropathy: 9%</a:t>
            </a:r>
          </a:p>
          <a:p>
            <a:r>
              <a:rPr lang="en-US" dirty="0"/>
              <a:t>Fatigue: 23%</a:t>
            </a:r>
          </a:p>
          <a:p>
            <a:r>
              <a:rPr lang="en-US" dirty="0"/>
              <a:t>Vomiting: 15%</a:t>
            </a:r>
          </a:p>
          <a:p>
            <a:pPr marL="0" indent="0">
              <a:buNone/>
            </a:pPr>
            <a:r>
              <a:rPr lang="en-US" i="1" dirty="0"/>
              <a:t>modified </a:t>
            </a:r>
            <a:r>
              <a:rPr lang="en-US" dirty="0"/>
              <a:t>FOLFIRINOX is commonly used in practice (no 5FU Bolus and irinotecan at 150 mg/m2 vs 180 mg/m2, per PRODIGE 24 Trial) </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89CCC477-05CF-CA52-E8E7-B425E32FAE0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5" name="TextBox 4">
            <a:extLst>
              <a:ext uri="{FF2B5EF4-FFF2-40B4-BE49-F238E27FC236}">
                <a16:creationId xmlns:a16="http://schemas.microsoft.com/office/drawing/2014/main" id="{72840B20-0E4D-FB1B-A2FF-6FFC67143581}"/>
              </a:ext>
            </a:extLst>
          </p:cNvPr>
          <p:cNvSpPr txBox="1"/>
          <p:nvPr/>
        </p:nvSpPr>
        <p:spPr>
          <a:xfrm>
            <a:off x="5531371" y="6266281"/>
            <a:ext cx="6420376" cy="6001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rPr>
              <a:t>ACCORD 11 trial (Conroy T, </a:t>
            </a:r>
            <a:r>
              <a:rPr kumimoji="0" lang="en-US" sz="11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Desseigne</a:t>
            </a:r>
            <a:r>
              <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rPr>
              <a:t>, F, </a:t>
            </a:r>
            <a:r>
              <a:rPr kumimoji="0" lang="en-US" sz="11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Ychou</a:t>
            </a:r>
            <a:r>
              <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rPr>
              <a:t>, M. </a:t>
            </a:r>
            <a:r>
              <a:rPr kumimoji="0" lang="en-US" sz="11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et.al</a:t>
            </a:r>
            <a:r>
              <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rPr>
              <a:t>, </a:t>
            </a:r>
            <a:r>
              <a:rPr kumimoji="0" lang="en-US" sz="1100" b="0" i="1" u="none" strike="noStrike" kern="1200" cap="none" spc="0" normalizeH="0" baseline="0" noProof="0" dirty="0">
                <a:ln>
                  <a:noFill/>
                </a:ln>
                <a:solidFill>
                  <a:prstClr val="black"/>
                </a:solidFill>
                <a:effectLst/>
                <a:uLnTx/>
                <a:uFillTx/>
                <a:latin typeface="Aptos" panose="02110004020202020204"/>
                <a:ea typeface="MS PGothic" charset="0"/>
                <a:cs typeface="+mn-cs"/>
              </a:rPr>
              <a:t>The New England Journal of Medicine</a:t>
            </a:r>
            <a:r>
              <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2011)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rPr>
              <a:t>PRODIGE 24 Trial (Conroy T., Hammel, P., Hebbar, M., et. al, </a:t>
            </a:r>
            <a:r>
              <a:rPr kumimoji="0" lang="en-US" sz="1100" b="0" i="1" u="none" strike="noStrike" kern="1200" cap="none" spc="0" normalizeH="0" baseline="0" noProof="0" dirty="0">
                <a:ln>
                  <a:noFill/>
                </a:ln>
                <a:solidFill>
                  <a:prstClr val="black"/>
                </a:solidFill>
                <a:effectLst/>
                <a:uLnTx/>
                <a:uFillTx/>
                <a:latin typeface="Aptos" panose="02110004020202020204"/>
                <a:ea typeface="MS PGothic" charset="0"/>
                <a:cs typeface="+mn-cs"/>
              </a:rPr>
              <a:t>The New England Journal of Medicine</a:t>
            </a:r>
            <a:r>
              <a:rPr kumimoji="0" lang="en-US" sz="11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2018) </a:t>
            </a:r>
          </a:p>
        </p:txBody>
      </p:sp>
    </p:spTree>
    <p:extLst>
      <p:ext uri="{BB962C8B-B14F-4D97-AF65-F5344CB8AC3E}">
        <p14:creationId xmlns:p14="http://schemas.microsoft.com/office/powerpoint/2010/main" val="300753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EFD1C-E826-4EE9-247F-4859E8739B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3ACF8-76D7-EBEC-C6B1-AC1DAA766BEE}"/>
              </a:ext>
            </a:extLst>
          </p:cNvPr>
          <p:cNvSpPr>
            <a:spLocks noGrp="1"/>
          </p:cNvSpPr>
          <p:nvPr>
            <p:ph type="title"/>
          </p:nvPr>
        </p:nvSpPr>
        <p:spPr>
          <a:xfrm>
            <a:off x="916516" y="116632"/>
            <a:ext cx="10358967" cy="1196752"/>
          </a:xfrm>
        </p:spPr>
        <p:txBody>
          <a:bodyPr/>
          <a:lstStyle/>
          <a:p>
            <a:r>
              <a:rPr lang="en-US" sz="3200" dirty="0">
                <a:solidFill>
                  <a:srgbClr val="0432FF"/>
                </a:solidFill>
              </a:rPr>
              <a:t>Dr O’Reilly — Disclosures</a:t>
            </a:r>
          </a:p>
        </p:txBody>
      </p:sp>
      <p:graphicFrame>
        <p:nvGraphicFramePr>
          <p:cNvPr id="5" name="Content Placeholder 3">
            <a:extLst>
              <a:ext uri="{FF2B5EF4-FFF2-40B4-BE49-F238E27FC236}">
                <a16:creationId xmlns:a16="http://schemas.microsoft.com/office/drawing/2014/main" id="{427AAF8F-9B9B-899A-7DCD-E7A9F0324E45}"/>
              </a:ext>
            </a:extLst>
          </p:cNvPr>
          <p:cNvGraphicFramePr>
            <a:graphicFrameLocks/>
          </p:cNvGraphicFramePr>
          <p:nvPr>
            <p:extLst>
              <p:ext uri="{D42A27DB-BD31-4B8C-83A1-F6EECF244321}">
                <p14:modId xmlns:p14="http://schemas.microsoft.com/office/powerpoint/2010/main" val="3757917881"/>
              </p:ext>
            </p:extLst>
          </p:nvPr>
        </p:nvGraphicFramePr>
        <p:xfrm>
          <a:off x="695401" y="1313384"/>
          <a:ext cx="11017224" cy="4635897"/>
        </p:xfrm>
        <a:graphic>
          <a:graphicData uri="http://schemas.openxmlformats.org/drawingml/2006/table">
            <a:tbl>
              <a:tblPr firstRow="1" bandRow="1">
                <a:tableStyleId>{F2DE63D5-997A-4646-A377-4702673A728D}</a:tableStyleId>
              </a:tblPr>
              <a:tblGrid>
                <a:gridCol w="3024335">
                  <a:extLst>
                    <a:ext uri="{9D8B030D-6E8A-4147-A177-3AD203B41FA5}">
                      <a16:colId xmlns:a16="http://schemas.microsoft.com/office/drawing/2014/main" val="20000"/>
                    </a:ext>
                  </a:extLst>
                </a:gridCol>
                <a:gridCol w="7992889">
                  <a:extLst>
                    <a:ext uri="{9D8B030D-6E8A-4147-A177-3AD203B41FA5}">
                      <a16:colId xmlns:a16="http://schemas.microsoft.com/office/drawing/2014/main" val="20001"/>
                    </a:ext>
                  </a:extLst>
                </a:gridCol>
              </a:tblGrid>
              <a:tr h="1908899">
                <a:tc>
                  <a:txBody>
                    <a:bodyPr/>
                    <a:lstStyle/>
                    <a:p>
                      <a:r>
                        <a:rPr lang="en-US" sz="1800" b="1" kern="1200" dirty="0">
                          <a:solidFill>
                            <a:schemeClr val="tx1"/>
                          </a:solidFill>
                          <a:effectLst/>
                          <a:latin typeface="+mn-lt"/>
                          <a:ea typeface="+mn-ea"/>
                          <a:cs typeface="+mn-cs"/>
                        </a:rPr>
                        <a:t>Advisory Committees and Consulting Agreements (Uncompensated)</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Agenus Inc, Alligator Bioscience, Amgen Inc, Arcus Biosciences, Astellas, AstraZeneca Pharmaceuticals LP, BioNTech SE, Bristol Myers Squibb, </a:t>
                      </a:r>
                      <a:r>
                        <a:rPr lang="en-US" sz="1800" b="0" kern="1200" dirty="0" err="1">
                          <a:solidFill>
                            <a:schemeClr val="tx1"/>
                          </a:solidFill>
                          <a:effectLst/>
                          <a:latin typeface="+mn-lt"/>
                          <a:ea typeface="+mn-ea"/>
                          <a:cs typeface="+mn-cs"/>
                        </a:rPr>
                        <a:t>Ikena</a:t>
                      </a:r>
                      <a:r>
                        <a:rPr lang="en-US" sz="1800" b="0" kern="1200" dirty="0">
                          <a:solidFill>
                            <a:schemeClr val="tx1"/>
                          </a:solidFill>
                          <a:effectLst/>
                          <a:latin typeface="+mn-lt"/>
                          <a:ea typeface="+mn-ea"/>
                          <a:cs typeface="+mn-cs"/>
                        </a:rPr>
                        <a:t> Oncology, </a:t>
                      </a:r>
                      <a:r>
                        <a:rPr lang="en-US" sz="1800" b="0" kern="1200" dirty="0" err="1">
                          <a:solidFill>
                            <a:schemeClr val="tx1"/>
                          </a:solidFill>
                          <a:effectLst/>
                          <a:latin typeface="+mn-lt"/>
                          <a:ea typeface="+mn-ea"/>
                          <a:cs typeface="+mn-cs"/>
                        </a:rPr>
                        <a:t>Immuneering</a:t>
                      </a:r>
                      <a:r>
                        <a:rPr lang="en-US" sz="1800" b="0" kern="1200" dirty="0">
                          <a:solidFill>
                            <a:schemeClr val="tx1"/>
                          </a:solidFill>
                          <a:effectLst/>
                          <a:latin typeface="+mn-lt"/>
                          <a:ea typeface="+mn-ea"/>
                          <a:cs typeface="+mn-cs"/>
                        </a:rPr>
                        <a:t> Corporation, Ipsen Biopharmaceuticals Inc, Merck, MOMA Therapeutics, Novartis, Pfizer Inc, Regeneron Pharmaceuticals Inc, Revolution Medicines Inc, Tango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181699">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Agenus Inc, Amgen Inc, Arcus Biosciences, AstraZeneca Pharmaceuticals LP, BioNTech SE, Digestive Care Inc, Elicio Therapeutics, Genentech, a member of the Roche Group, Incyte Corporation, Revolution Medicines Inc, Tango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4671425"/>
                  </a:ext>
                </a:extLst>
              </a:tr>
              <a:tr h="1545299">
                <a:tc>
                  <a:txBody>
                    <a:bodyPr/>
                    <a:lstStyle/>
                    <a:p>
                      <a:r>
                        <a:rPr lang="en-US" sz="1800" b="1" kern="1200" dirty="0">
                          <a:solidFill>
                            <a:schemeClr val="tx1"/>
                          </a:solidFill>
                          <a:effectLst/>
                          <a:latin typeface="+mn-lt"/>
                          <a:ea typeface="+mn-ea"/>
                          <a:cs typeface="+mn-cs"/>
                        </a:rPr>
                        <a:t>Nonrelevant Financial Relationships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American Association of Cancer Research (Editor), American Society of Clinical Oncology (Editor), Break Through Cancer, </a:t>
                      </a:r>
                      <a:r>
                        <a:rPr lang="en-US" sz="1800" b="0" kern="1200" dirty="0" err="1">
                          <a:solidFill>
                            <a:schemeClr val="tx1"/>
                          </a:solidFill>
                          <a:effectLst/>
                          <a:latin typeface="+mn-lt"/>
                          <a:ea typeface="+mn-ea"/>
                          <a:cs typeface="+mn-cs"/>
                        </a:rPr>
                        <a:t>Imedex</a:t>
                      </a:r>
                      <a:r>
                        <a:rPr lang="en-US" sz="1800" b="0" kern="1200" dirty="0">
                          <a:solidFill>
                            <a:schemeClr val="tx1"/>
                          </a:solidFill>
                          <a:effectLst/>
                          <a:latin typeface="+mn-lt"/>
                          <a:ea typeface="+mn-ea"/>
                          <a:cs typeface="+mn-cs"/>
                        </a:rPr>
                        <a:t>, National Cancer Institute (Cancer Center Support Grant/Core Grant), National Institutes of Health (research grant), Stand Up 2 Cancer</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6922833"/>
                  </a:ext>
                </a:extLst>
              </a:tr>
            </a:tbl>
          </a:graphicData>
        </a:graphic>
      </p:graphicFrame>
    </p:spTree>
    <p:custDataLst>
      <p:tags r:id="rId1"/>
    </p:custDataLst>
    <p:extLst>
      <p:ext uri="{BB962C8B-B14F-4D97-AF65-F5344CB8AC3E}">
        <p14:creationId xmlns:p14="http://schemas.microsoft.com/office/powerpoint/2010/main" val="32820770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BD267-508F-7974-CEDE-C44AFD63DB6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06638BD-061D-5990-254D-E4A70F81C484}"/>
              </a:ext>
            </a:extLst>
          </p:cNvPr>
          <p:cNvSpPr>
            <a:spLocks noGrp="1"/>
          </p:cNvSpPr>
          <p:nvPr>
            <p:ph type="title" idx="4294967295"/>
          </p:nvPr>
        </p:nvSpPr>
        <p:spPr>
          <a:xfrm>
            <a:off x="612681" y="744138"/>
            <a:ext cx="7880346" cy="531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456" b="1" kern="0" dirty="0">
                <a:solidFill>
                  <a:srgbClr val="010202"/>
                </a:solidFill>
                <a:latin typeface="Georgia" panose="02040502050405020303" pitchFamily="18" charset="0"/>
                <a:ea typeface="+mn-ea"/>
                <a:cs typeface="Arial"/>
              </a:rPr>
              <a:t>NALIRIFOX </a:t>
            </a:r>
          </a:p>
        </p:txBody>
      </p:sp>
      <p:sp>
        <p:nvSpPr>
          <p:cNvPr id="3" name="Content Placeholder 2">
            <a:extLst>
              <a:ext uri="{FF2B5EF4-FFF2-40B4-BE49-F238E27FC236}">
                <a16:creationId xmlns:a16="http://schemas.microsoft.com/office/drawing/2014/main" id="{D5996872-958B-6D5E-D1D5-0A3B4C25D173}"/>
              </a:ext>
            </a:extLst>
          </p:cNvPr>
          <p:cNvSpPr>
            <a:spLocks noGrp="1"/>
          </p:cNvSpPr>
          <p:nvPr>
            <p:ph sz="quarter" idx="10"/>
          </p:nvPr>
        </p:nvSpPr>
        <p:spPr/>
        <p:txBody>
          <a:bodyPr>
            <a:normAutofit lnSpcReduction="10000"/>
          </a:bodyPr>
          <a:lstStyle/>
          <a:p>
            <a:pPr marL="0" indent="0">
              <a:buNone/>
            </a:pPr>
            <a:r>
              <a:rPr lang="en-US" dirty="0"/>
              <a:t>NAPOLI-3 Trial (compared to Gem/Nab-paclitaxel)</a:t>
            </a:r>
          </a:p>
          <a:p>
            <a:pPr marL="0" indent="0">
              <a:buNone/>
            </a:pPr>
            <a:r>
              <a:rPr lang="en-US" dirty="0"/>
              <a:t>Grade 3 Toxicities</a:t>
            </a:r>
          </a:p>
          <a:p>
            <a:r>
              <a:rPr lang="en-US" dirty="0"/>
              <a:t>Neutropenia: 14-20%</a:t>
            </a:r>
          </a:p>
          <a:p>
            <a:r>
              <a:rPr lang="en-US" dirty="0"/>
              <a:t>Febrile Neutropenia: 2-3%</a:t>
            </a:r>
          </a:p>
          <a:p>
            <a:r>
              <a:rPr lang="en-US" dirty="0"/>
              <a:t>Diarrhea: 10-13%</a:t>
            </a:r>
          </a:p>
          <a:p>
            <a:r>
              <a:rPr lang="en-US" dirty="0"/>
              <a:t>Nausea: 10-12%</a:t>
            </a:r>
          </a:p>
          <a:p>
            <a:r>
              <a:rPr lang="en-US" dirty="0"/>
              <a:t>Vomiting: 6-8%</a:t>
            </a:r>
          </a:p>
          <a:p>
            <a:r>
              <a:rPr lang="en-US" dirty="0"/>
              <a:t>Peripheral neuropathy: 1-3%</a:t>
            </a:r>
          </a:p>
          <a:p>
            <a:r>
              <a:rPr lang="en-US" dirty="0"/>
              <a:t>Fatigue: 10-14%</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1FA0A651-8ADF-53A7-5963-0F53F4ED410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6" name="TextBox 5">
            <a:extLst>
              <a:ext uri="{FF2B5EF4-FFF2-40B4-BE49-F238E27FC236}">
                <a16:creationId xmlns:a16="http://schemas.microsoft.com/office/drawing/2014/main" id="{2AF4327F-6D23-8606-81B3-70E169E7E915}"/>
              </a:ext>
            </a:extLst>
          </p:cNvPr>
          <p:cNvSpPr txBox="1"/>
          <p:nvPr/>
        </p:nvSpPr>
        <p:spPr>
          <a:xfrm>
            <a:off x="6096000" y="6266281"/>
            <a:ext cx="590192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NAPOLI-3 trial (Wainberg Z, Melisi D, </a:t>
            </a:r>
            <a:r>
              <a:rPr kumimoji="0" lang="en-US" sz="12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Macarulla</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 T et. Al, </a:t>
            </a:r>
            <a:r>
              <a:rPr kumimoji="0" lang="en-US" sz="1200" b="0" i="1" u="none" strike="noStrike" kern="1200" cap="none" spc="0" normalizeH="0" baseline="0" noProof="0" dirty="0">
                <a:ln>
                  <a:noFill/>
                </a:ln>
                <a:solidFill>
                  <a:prstClr val="black"/>
                </a:solidFill>
                <a:effectLst/>
                <a:uLnTx/>
                <a:uFillTx/>
                <a:latin typeface="Aptos" panose="02110004020202020204"/>
                <a:ea typeface="MS PGothic" charset="0"/>
                <a:cs typeface="+mn-cs"/>
              </a:rPr>
              <a:t>The Lancet</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2023)</a:t>
            </a:r>
          </a:p>
        </p:txBody>
      </p:sp>
    </p:spTree>
    <p:extLst>
      <p:ext uri="{BB962C8B-B14F-4D97-AF65-F5344CB8AC3E}">
        <p14:creationId xmlns:p14="http://schemas.microsoft.com/office/powerpoint/2010/main" val="39489455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57FE6-4FAF-DDF2-B00C-BB5E4A0190A5}"/>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F7243EB-8701-C75E-D06A-9C6BEFCC9A09}"/>
              </a:ext>
            </a:extLst>
          </p:cNvPr>
          <p:cNvSpPr>
            <a:spLocks noGrp="1"/>
          </p:cNvSpPr>
          <p:nvPr>
            <p:ph type="title" idx="4294967295"/>
          </p:nvPr>
        </p:nvSpPr>
        <p:spPr>
          <a:xfrm>
            <a:off x="612681" y="744138"/>
            <a:ext cx="7880346" cy="531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456" b="1" kern="0" dirty="0">
                <a:solidFill>
                  <a:srgbClr val="010202"/>
                </a:solidFill>
                <a:latin typeface="Georgia" panose="02040502050405020303" pitchFamily="18" charset="0"/>
                <a:ea typeface="+mn-ea"/>
                <a:cs typeface="Arial"/>
              </a:rPr>
              <a:t>Key Takeaways</a:t>
            </a:r>
          </a:p>
        </p:txBody>
      </p:sp>
      <p:sp>
        <p:nvSpPr>
          <p:cNvPr id="3" name="Content Placeholder 2">
            <a:extLst>
              <a:ext uri="{FF2B5EF4-FFF2-40B4-BE49-F238E27FC236}">
                <a16:creationId xmlns:a16="http://schemas.microsoft.com/office/drawing/2014/main" id="{8109F7C8-EA3D-45BE-9671-15171C527B50}"/>
              </a:ext>
            </a:extLst>
          </p:cNvPr>
          <p:cNvSpPr>
            <a:spLocks noGrp="1"/>
          </p:cNvSpPr>
          <p:nvPr>
            <p:ph sz="quarter" idx="10"/>
          </p:nvPr>
        </p:nvSpPr>
        <p:spPr/>
        <p:txBody>
          <a:bodyPr>
            <a:normAutofit lnSpcReduction="10000"/>
          </a:bodyPr>
          <a:lstStyle/>
          <a:p>
            <a:r>
              <a:rPr lang="en-US" dirty="0"/>
              <a:t>If neuropathy risk matters most:</a:t>
            </a:r>
          </a:p>
          <a:p>
            <a:pPr marL="0" indent="0">
              <a:buNone/>
            </a:pPr>
            <a:r>
              <a:rPr lang="en-US" dirty="0"/>
              <a:t>	-consider </a:t>
            </a:r>
            <a:r>
              <a:rPr lang="en-US" b="1" dirty="0"/>
              <a:t>NALIRIFOX</a:t>
            </a:r>
            <a:r>
              <a:rPr lang="en-US" dirty="0"/>
              <a:t> or </a:t>
            </a:r>
            <a:r>
              <a:rPr lang="en-US" b="1" dirty="0" err="1"/>
              <a:t>mFOLFIRINOX</a:t>
            </a:r>
            <a:r>
              <a:rPr lang="en-US" dirty="0"/>
              <a:t> (with early oxaliplatin drop) over </a:t>
            </a:r>
            <a:r>
              <a:rPr lang="en-US" b="1" dirty="0"/>
              <a:t>Gemcitabine/nab-paclitaxel </a:t>
            </a:r>
          </a:p>
          <a:p>
            <a:r>
              <a:rPr lang="en-US" dirty="0"/>
              <a:t>If GI toxicity (especially diarrhea) would be hard to manage:</a:t>
            </a:r>
          </a:p>
          <a:p>
            <a:pPr marL="277246" lvl="1" indent="0">
              <a:buNone/>
            </a:pPr>
            <a:r>
              <a:rPr lang="en-US" dirty="0"/>
              <a:t>	-</a:t>
            </a:r>
            <a:r>
              <a:rPr lang="en-US" b="1" dirty="0"/>
              <a:t>Gemcitabine/nab-paclitaxel </a:t>
            </a:r>
            <a:r>
              <a:rPr lang="en-US" dirty="0"/>
              <a:t>would be easier</a:t>
            </a:r>
          </a:p>
          <a:p>
            <a:r>
              <a:rPr lang="en-US" dirty="0"/>
              <a:t>If marrow reserve is limited:</a:t>
            </a:r>
          </a:p>
          <a:p>
            <a:pPr marL="277246" lvl="1" indent="0">
              <a:buNone/>
            </a:pPr>
            <a:r>
              <a:rPr lang="en-US" dirty="0"/>
              <a:t>	-consider </a:t>
            </a:r>
            <a:r>
              <a:rPr lang="en-US" b="1" dirty="0"/>
              <a:t>NALIRIFOX, </a:t>
            </a:r>
            <a:r>
              <a:rPr lang="en-US" b="1" dirty="0" err="1"/>
              <a:t>mFOLFIRINOX</a:t>
            </a:r>
            <a:r>
              <a:rPr lang="en-US" dirty="0"/>
              <a:t> over </a:t>
            </a:r>
            <a:r>
              <a:rPr lang="en-US" b="1" dirty="0"/>
              <a:t>Gemcitabine/nab-paclitaxel </a:t>
            </a:r>
          </a:p>
          <a:p>
            <a:r>
              <a:rPr lang="en-US" dirty="0"/>
              <a:t>Older, frail patients with decreased PS</a:t>
            </a:r>
          </a:p>
          <a:p>
            <a:pPr marL="0" indent="0">
              <a:buNone/>
            </a:pPr>
            <a:r>
              <a:rPr lang="en-US" dirty="0"/>
              <a:t>	-</a:t>
            </a:r>
            <a:r>
              <a:rPr lang="en-US" b="1" dirty="0"/>
              <a:t>Gemcitabine/nab-paclitaxel </a:t>
            </a:r>
            <a:r>
              <a:rPr lang="en-US" dirty="0"/>
              <a:t>tends to be tolerated better</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A80100EB-47CF-F181-1F41-198B07C9D07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Tree>
    <p:extLst>
      <p:ext uri="{BB962C8B-B14F-4D97-AF65-F5344CB8AC3E}">
        <p14:creationId xmlns:p14="http://schemas.microsoft.com/office/powerpoint/2010/main" val="31661380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6287F-9AB6-8228-33CA-468140FDC44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7D7FEF5-E3BD-CABA-A555-53D38FFC6DAB}"/>
              </a:ext>
            </a:extLst>
          </p:cNvPr>
          <p:cNvSpPr>
            <a:spLocks noGrp="1"/>
          </p:cNvSpPr>
          <p:nvPr>
            <p:ph type="title"/>
          </p:nvPr>
        </p:nvSpPr>
        <p:spPr>
          <a:xfrm>
            <a:off x="660515" y="311732"/>
            <a:ext cx="7823656" cy="531912"/>
          </a:xfrm>
        </p:spPr>
        <p:txBody>
          <a:bodyPr>
            <a:normAutofit fontScale="90000"/>
          </a:bodyPr>
          <a:lstStyle/>
          <a:p>
            <a:r>
              <a:rPr lang="en-US" dirty="0"/>
              <a:t>Nal-IRI side effects</a:t>
            </a:r>
          </a:p>
        </p:txBody>
      </p:sp>
      <p:sp>
        <p:nvSpPr>
          <p:cNvPr id="5" name="Content Placeholder 4">
            <a:extLst>
              <a:ext uri="{FF2B5EF4-FFF2-40B4-BE49-F238E27FC236}">
                <a16:creationId xmlns:a16="http://schemas.microsoft.com/office/drawing/2014/main" id="{8936F1D1-340E-6E81-F8B7-FB901808259B}"/>
              </a:ext>
            </a:extLst>
          </p:cNvPr>
          <p:cNvSpPr>
            <a:spLocks noGrp="1"/>
          </p:cNvSpPr>
          <p:nvPr>
            <p:ph sz="quarter" idx="16"/>
          </p:nvPr>
        </p:nvSpPr>
        <p:spPr/>
        <p:txBody>
          <a:bodyPr>
            <a:normAutofit fontScale="92500" lnSpcReduction="10000"/>
          </a:bodyPr>
          <a:lstStyle/>
          <a:p>
            <a:r>
              <a:rPr lang="en-US" dirty="0"/>
              <a:t>Monitoring, mitigation, and management </a:t>
            </a:r>
          </a:p>
        </p:txBody>
      </p:sp>
      <p:sp>
        <p:nvSpPr>
          <p:cNvPr id="3" name="Content Placeholder 2">
            <a:extLst>
              <a:ext uri="{FF2B5EF4-FFF2-40B4-BE49-F238E27FC236}">
                <a16:creationId xmlns:a16="http://schemas.microsoft.com/office/drawing/2014/main" id="{D6705F78-D631-6FE1-F8DE-11F56F3CC3A1}"/>
              </a:ext>
            </a:extLst>
          </p:cNvPr>
          <p:cNvSpPr>
            <a:spLocks noGrp="1"/>
          </p:cNvSpPr>
          <p:nvPr>
            <p:ph sz="quarter" idx="10"/>
          </p:nvPr>
        </p:nvSpPr>
        <p:spPr/>
        <p:txBody>
          <a:bodyPr/>
          <a:lstStyle/>
          <a:p>
            <a:pPr marL="0" indent="0">
              <a:buNone/>
            </a:pPr>
            <a:r>
              <a:rPr lang="en-US" b="1" u="sng" dirty="0"/>
              <a:t>DIARRHEA</a:t>
            </a:r>
          </a:p>
          <a:p>
            <a:r>
              <a:rPr lang="en-US" dirty="0"/>
              <a:t>ASSESS-timing (early vs late onset), stool frequency over baseline, monitor electrolytes, creatinine. Watch for symptoms of dehydration</a:t>
            </a:r>
          </a:p>
          <a:p>
            <a:r>
              <a:rPr lang="en-US" dirty="0"/>
              <a:t>MITIGATION-atropine (0.25-1 mg IV/SC) PRN or pre-med, consider low soluble diet, patient EDUCATION (loperamide IN HAND and clear instructions for use, call with fever &gt;/=104, diarrhea &gt;24 hours, unable to keep fluids down)</a:t>
            </a:r>
          </a:p>
          <a:p>
            <a:r>
              <a:rPr lang="en-US" dirty="0"/>
              <a:t>MANAGEMENT-loperamide (4 mg at first loose stool, then 2 mg q2 </a:t>
            </a:r>
            <a:r>
              <a:rPr lang="en-US" dirty="0" err="1"/>
              <a:t>hrs</a:t>
            </a:r>
            <a:r>
              <a:rPr lang="en-US" dirty="0"/>
              <a:t> until diarrhea free x 12 hours), add diphenoxylate/atropine. IV fluids, electrolyte replacement as needed </a:t>
            </a:r>
          </a:p>
          <a:p>
            <a:endParaRPr lang="en-US" dirty="0"/>
          </a:p>
          <a:p>
            <a:endParaRPr lang="en-US" dirty="0"/>
          </a:p>
        </p:txBody>
      </p:sp>
      <p:pic>
        <p:nvPicPr>
          <p:cNvPr id="2" name="Picture 1" descr="A black background with white text and red and grey letters&#10;&#10;Description automatically generated">
            <a:extLst>
              <a:ext uri="{FF2B5EF4-FFF2-40B4-BE49-F238E27FC236}">
                <a16:creationId xmlns:a16="http://schemas.microsoft.com/office/drawing/2014/main" id="{6A0EC11D-0DF1-AD63-DCDA-3A276195165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7" name="TextBox 6">
            <a:extLst>
              <a:ext uri="{FF2B5EF4-FFF2-40B4-BE49-F238E27FC236}">
                <a16:creationId xmlns:a16="http://schemas.microsoft.com/office/drawing/2014/main" id="{940174E7-71B0-4D6C-86DA-ED698FF77863}"/>
              </a:ext>
            </a:extLst>
          </p:cNvPr>
          <p:cNvSpPr txBox="1"/>
          <p:nvPr/>
        </p:nvSpPr>
        <p:spPr>
          <a:xfrm>
            <a:off x="5047488" y="6262246"/>
            <a:ext cx="6668623"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NCCN Guidelines Palliative Care Version 2.2026; Irinotecan liposome injection Prescribing Information; available via FDA: https://www.accessdata.fda.gov</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a:t>
            </a:r>
          </a:p>
        </p:txBody>
      </p:sp>
    </p:spTree>
    <p:extLst>
      <p:ext uri="{BB962C8B-B14F-4D97-AF65-F5344CB8AC3E}">
        <p14:creationId xmlns:p14="http://schemas.microsoft.com/office/powerpoint/2010/main" val="29988344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199E2-6203-1EAA-D41C-B9B23902AA3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C98F4EA-E84A-E718-6AD9-AF7753839F94}"/>
              </a:ext>
            </a:extLst>
          </p:cNvPr>
          <p:cNvSpPr>
            <a:spLocks noGrp="1"/>
          </p:cNvSpPr>
          <p:nvPr>
            <p:ph type="title"/>
          </p:nvPr>
        </p:nvSpPr>
        <p:spPr>
          <a:xfrm>
            <a:off x="660515" y="311732"/>
            <a:ext cx="7823656" cy="531912"/>
          </a:xfrm>
        </p:spPr>
        <p:txBody>
          <a:bodyPr>
            <a:normAutofit fontScale="90000"/>
          </a:bodyPr>
          <a:lstStyle/>
          <a:p>
            <a:r>
              <a:rPr lang="en-US" dirty="0"/>
              <a:t>Nal-IRI side effects, cont. </a:t>
            </a:r>
          </a:p>
        </p:txBody>
      </p:sp>
      <p:sp>
        <p:nvSpPr>
          <p:cNvPr id="5" name="Content Placeholder 4">
            <a:extLst>
              <a:ext uri="{FF2B5EF4-FFF2-40B4-BE49-F238E27FC236}">
                <a16:creationId xmlns:a16="http://schemas.microsoft.com/office/drawing/2014/main" id="{74661F97-5A2A-BA8F-96EA-867913666768}"/>
              </a:ext>
            </a:extLst>
          </p:cNvPr>
          <p:cNvSpPr>
            <a:spLocks noGrp="1"/>
          </p:cNvSpPr>
          <p:nvPr>
            <p:ph sz="quarter" idx="16"/>
          </p:nvPr>
        </p:nvSpPr>
        <p:spPr/>
        <p:txBody>
          <a:bodyPr>
            <a:normAutofit fontScale="92500" lnSpcReduction="10000"/>
          </a:bodyPr>
          <a:lstStyle/>
          <a:p>
            <a:r>
              <a:rPr lang="en-US" dirty="0"/>
              <a:t>Monitoring, mitigation, and management</a:t>
            </a:r>
          </a:p>
        </p:txBody>
      </p:sp>
      <p:sp>
        <p:nvSpPr>
          <p:cNvPr id="3" name="Content Placeholder 2">
            <a:extLst>
              <a:ext uri="{FF2B5EF4-FFF2-40B4-BE49-F238E27FC236}">
                <a16:creationId xmlns:a16="http://schemas.microsoft.com/office/drawing/2014/main" id="{F1088FDF-B5A0-714D-AA61-D9AF0DCDC29E}"/>
              </a:ext>
            </a:extLst>
          </p:cNvPr>
          <p:cNvSpPr>
            <a:spLocks noGrp="1"/>
          </p:cNvSpPr>
          <p:nvPr>
            <p:ph sz="quarter" idx="10"/>
          </p:nvPr>
        </p:nvSpPr>
        <p:spPr/>
        <p:txBody>
          <a:bodyPr/>
          <a:lstStyle/>
          <a:p>
            <a:pPr marL="0" indent="0">
              <a:buNone/>
            </a:pPr>
            <a:r>
              <a:rPr lang="en-US" b="1" u="sng" dirty="0"/>
              <a:t>NAUSEA/VOMITING</a:t>
            </a:r>
          </a:p>
          <a:p>
            <a:r>
              <a:rPr lang="en-US" dirty="0"/>
              <a:t>ASSESS-timing, impact on weight/PO intake, risk (moderately to highly emetogenic in </a:t>
            </a:r>
            <a:r>
              <a:rPr lang="en-US"/>
              <a:t>combination regimens</a:t>
            </a:r>
            <a:r>
              <a:rPr lang="en-US" dirty="0"/>
              <a:t>)</a:t>
            </a:r>
          </a:p>
          <a:p>
            <a:r>
              <a:rPr lang="en-US" dirty="0"/>
              <a:t>MITIGATION-pre-medicate with 5-HT3 antagonist, dexamethasone, NK1 antagonist. Consider delayed dexamethasone vs olanzapine. Patient education (ondansetron, prochlorperazine </a:t>
            </a:r>
            <a:r>
              <a:rPr lang="en-US" dirty="0" err="1"/>
              <a:t>rx</a:t>
            </a:r>
            <a:r>
              <a:rPr lang="en-US" dirty="0"/>
              <a:t> PRN, call if uncontrolled, unable to maintain hydration) </a:t>
            </a:r>
          </a:p>
          <a:p>
            <a:r>
              <a:rPr lang="en-US" dirty="0"/>
              <a:t>MANAGEMENT-PRN anti-emetics, IV hydration if needed </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09F38602-3591-EC7C-A941-C79B637F1C4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4" name="TextBox 3">
            <a:extLst>
              <a:ext uri="{FF2B5EF4-FFF2-40B4-BE49-F238E27FC236}">
                <a16:creationId xmlns:a16="http://schemas.microsoft.com/office/drawing/2014/main" id="{2CCE249E-3111-DF1C-545F-FAEEAF538CDA}"/>
              </a:ext>
            </a:extLst>
          </p:cNvPr>
          <p:cNvSpPr txBox="1"/>
          <p:nvPr/>
        </p:nvSpPr>
        <p:spPr>
          <a:xfrm>
            <a:off x="7735825" y="6266281"/>
            <a:ext cx="386791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ASCO Antiemetic Guidelines (Hesketh PJ, </a:t>
            </a:r>
            <a:r>
              <a:rPr kumimoji="0" lang="en-US" sz="1200" b="0" i="1" u="none" strike="noStrike" kern="1200" cap="none" spc="0" normalizeH="0" baseline="0" noProof="0" dirty="0">
                <a:ln>
                  <a:noFill/>
                </a:ln>
                <a:solidFill>
                  <a:prstClr val="black"/>
                </a:solidFill>
                <a:effectLst/>
                <a:uLnTx/>
                <a:uFillTx/>
                <a:latin typeface="Aptos" panose="02110004020202020204"/>
                <a:ea typeface="MS PGothic" charset="0"/>
                <a:cs typeface="+mn-cs"/>
              </a:rPr>
              <a:t>JCO</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2020)</a:t>
            </a:r>
          </a:p>
        </p:txBody>
      </p:sp>
    </p:spTree>
    <p:extLst>
      <p:ext uri="{BB962C8B-B14F-4D97-AF65-F5344CB8AC3E}">
        <p14:creationId xmlns:p14="http://schemas.microsoft.com/office/powerpoint/2010/main" val="12913017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AA4A6-9A21-E375-3E0C-ADD55690FEE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4B16B7E-85D9-ACC0-AE15-C314D94C48C3}"/>
              </a:ext>
            </a:extLst>
          </p:cNvPr>
          <p:cNvSpPr>
            <a:spLocks noGrp="1"/>
          </p:cNvSpPr>
          <p:nvPr>
            <p:ph type="title"/>
          </p:nvPr>
        </p:nvSpPr>
        <p:spPr>
          <a:xfrm>
            <a:off x="660515" y="311732"/>
            <a:ext cx="7823656" cy="531912"/>
          </a:xfrm>
        </p:spPr>
        <p:txBody>
          <a:bodyPr>
            <a:normAutofit fontScale="90000"/>
          </a:bodyPr>
          <a:lstStyle/>
          <a:p>
            <a:r>
              <a:rPr lang="en-US" dirty="0"/>
              <a:t>Nal-IRI side effects, cont.</a:t>
            </a:r>
          </a:p>
        </p:txBody>
      </p:sp>
      <p:sp>
        <p:nvSpPr>
          <p:cNvPr id="5" name="Content Placeholder 4">
            <a:extLst>
              <a:ext uri="{FF2B5EF4-FFF2-40B4-BE49-F238E27FC236}">
                <a16:creationId xmlns:a16="http://schemas.microsoft.com/office/drawing/2014/main" id="{6C0D7ADA-A52F-E37B-65EA-2075BBC7F312}"/>
              </a:ext>
            </a:extLst>
          </p:cNvPr>
          <p:cNvSpPr>
            <a:spLocks noGrp="1"/>
          </p:cNvSpPr>
          <p:nvPr>
            <p:ph sz="quarter" idx="16"/>
          </p:nvPr>
        </p:nvSpPr>
        <p:spPr/>
        <p:txBody>
          <a:bodyPr>
            <a:normAutofit fontScale="92500" lnSpcReduction="10000"/>
          </a:bodyPr>
          <a:lstStyle/>
          <a:p>
            <a:r>
              <a:rPr lang="en-US" dirty="0"/>
              <a:t>Monitoring, mitigation, and management </a:t>
            </a:r>
          </a:p>
        </p:txBody>
      </p:sp>
      <p:sp>
        <p:nvSpPr>
          <p:cNvPr id="3" name="Content Placeholder 2">
            <a:extLst>
              <a:ext uri="{FF2B5EF4-FFF2-40B4-BE49-F238E27FC236}">
                <a16:creationId xmlns:a16="http://schemas.microsoft.com/office/drawing/2014/main" id="{7288DE22-FA3C-BA7A-DF17-FCDAED6A5547}"/>
              </a:ext>
            </a:extLst>
          </p:cNvPr>
          <p:cNvSpPr>
            <a:spLocks noGrp="1"/>
          </p:cNvSpPr>
          <p:nvPr>
            <p:ph sz="quarter" idx="10"/>
          </p:nvPr>
        </p:nvSpPr>
        <p:spPr/>
        <p:txBody>
          <a:bodyPr/>
          <a:lstStyle/>
          <a:p>
            <a:pPr marL="0" indent="0">
              <a:buNone/>
            </a:pPr>
            <a:r>
              <a:rPr lang="en-US" sz="1800" b="1" u="sng" dirty="0"/>
              <a:t>NEUTROPENIA</a:t>
            </a:r>
          </a:p>
          <a:p>
            <a:r>
              <a:rPr lang="en-US" sz="1800" dirty="0"/>
              <a:t>ASSESS-CBC d/p prior to each cycle, risk factors (age, prior treatment, UGT1A1 *28 homozygosity)</a:t>
            </a:r>
          </a:p>
          <a:p>
            <a:r>
              <a:rPr lang="en-US" sz="1800" dirty="0"/>
              <a:t>MITIGATION-consider G-CSF in older patients, prior neutropenia. Start at lower dose in known UGT1A1 *28 homozygotes. </a:t>
            </a:r>
          </a:p>
          <a:p>
            <a:r>
              <a:rPr lang="en-US" sz="1800" dirty="0"/>
              <a:t>MANAGEMENT- hold treatment if ANC &lt;1500. Add G-CSF if recurrent grade 3 or 4 neutropenia or febrile neutropenia </a:t>
            </a:r>
          </a:p>
          <a:p>
            <a:pPr marL="0" indent="0">
              <a:buNone/>
            </a:pPr>
            <a:r>
              <a:rPr lang="en-US" sz="1800" b="1" u="sng" dirty="0"/>
              <a:t>FATIGUE</a:t>
            </a:r>
          </a:p>
          <a:p>
            <a:r>
              <a:rPr lang="en-US" sz="1800" dirty="0"/>
              <a:t>ASSESS-Pattern (post infusion vs cumulative), other causes (anemia, dehydration, sleep disruption, pain)</a:t>
            </a:r>
          </a:p>
          <a:p>
            <a:r>
              <a:rPr lang="en-US" sz="1800" dirty="0"/>
              <a:t>MITIGATION/MANAGEMENT-treat reversible causes, add IV hydration, encourage activity, PT referrals. Dose adjustments if needed</a:t>
            </a:r>
          </a:p>
          <a:p>
            <a:pPr marL="0" indent="0">
              <a:buNone/>
            </a:pPr>
            <a:endParaRPr lang="en-US" dirty="0"/>
          </a:p>
          <a:p>
            <a:pPr marL="0" indent="0">
              <a:buNone/>
            </a:pPr>
            <a:endParaRPr lang="en-US" dirty="0"/>
          </a:p>
        </p:txBody>
      </p:sp>
      <p:pic>
        <p:nvPicPr>
          <p:cNvPr id="2" name="Picture 1" descr="A black background with white text and red and grey letters&#10;&#10;Description automatically generated">
            <a:extLst>
              <a:ext uri="{FF2B5EF4-FFF2-40B4-BE49-F238E27FC236}">
                <a16:creationId xmlns:a16="http://schemas.microsoft.com/office/drawing/2014/main" id="{42F904E1-936C-19E2-B947-51F201E1438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4" name="TextBox 3">
            <a:extLst>
              <a:ext uri="{FF2B5EF4-FFF2-40B4-BE49-F238E27FC236}">
                <a16:creationId xmlns:a16="http://schemas.microsoft.com/office/drawing/2014/main" id="{C7B210CC-FDF5-4BF9-CCD0-2635A018D899}"/>
              </a:ext>
            </a:extLst>
          </p:cNvPr>
          <p:cNvSpPr txBox="1"/>
          <p:nvPr/>
        </p:nvSpPr>
        <p:spPr>
          <a:xfrm>
            <a:off x="6487886" y="6266281"/>
            <a:ext cx="574404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ASCO G-CSF Guidelines (Gyawali B, </a:t>
            </a:r>
            <a:r>
              <a:rPr kumimoji="0" lang="en-US" sz="1200" b="0" i="1" u="none" strike="noStrike" kern="1200" cap="none" spc="0" normalizeH="0" baseline="0" noProof="0" dirty="0">
                <a:ln>
                  <a:noFill/>
                </a:ln>
                <a:solidFill>
                  <a:prstClr val="black"/>
                </a:solidFill>
                <a:effectLst/>
                <a:uLnTx/>
                <a:uFillTx/>
                <a:latin typeface="Aptos" panose="02110004020202020204"/>
                <a:ea typeface="MS PGothic" charset="0"/>
                <a:cs typeface="+mn-cs"/>
              </a:rPr>
              <a:t>JCO, </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2026)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Irinotecan liposome injection Prescribing Information; available via FDA: https://www.accessdata.fda.gov</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a:t>
            </a:r>
          </a:p>
        </p:txBody>
      </p:sp>
    </p:spTree>
    <p:extLst>
      <p:ext uri="{BB962C8B-B14F-4D97-AF65-F5344CB8AC3E}">
        <p14:creationId xmlns:p14="http://schemas.microsoft.com/office/powerpoint/2010/main" val="3083741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5ACFC-39EA-3A3F-BE0E-B8A22CF99EC2}"/>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A902BD7-B52C-FE20-821C-D21239CDAB7E}"/>
              </a:ext>
            </a:extLst>
          </p:cNvPr>
          <p:cNvSpPr>
            <a:spLocks noGrp="1"/>
          </p:cNvSpPr>
          <p:nvPr>
            <p:ph type="title" idx="4294967295"/>
          </p:nvPr>
        </p:nvSpPr>
        <p:spPr>
          <a:xfrm>
            <a:off x="612681" y="744138"/>
            <a:ext cx="7880346" cy="531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456" b="1" kern="0" dirty="0">
                <a:solidFill>
                  <a:srgbClr val="010202"/>
                </a:solidFill>
                <a:latin typeface="Georgia" panose="02040502050405020303" pitchFamily="18" charset="0"/>
                <a:ea typeface="+mn-ea"/>
                <a:cs typeface="Arial"/>
              </a:rPr>
              <a:t>Nal-IRI Dosing</a:t>
            </a:r>
          </a:p>
        </p:txBody>
      </p:sp>
      <p:sp>
        <p:nvSpPr>
          <p:cNvPr id="3" name="Content Placeholder 2">
            <a:extLst>
              <a:ext uri="{FF2B5EF4-FFF2-40B4-BE49-F238E27FC236}">
                <a16:creationId xmlns:a16="http://schemas.microsoft.com/office/drawing/2014/main" id="{98FCA85C-E76F-1809-E6C5-C264CF965E02}"/>
              </a:ext>
            </a:extLst>
          </p:cNvPr>
          <p:cNvSpPr>
            <a:spLocks noGrp="1"/>
          </p:cNvSpPr>
          <p:nvPr>
            <p:ph sz="quarter" idx="10"/>
          </p:nvPr>
        </p:nvSpPr>
        <p:spPr/>
        <p:txBody>
          <a:bodyPr/>
          <a:lstStyle/>
          <a:p>
            <a:r>
              <a:rPr lang="en-US" dirty="0"/>
              <a:t>NALIRIFOX -1</a:t>
            </a:r>
            <a:r>
              <a:rPr lang="en-US" baseline="30000" dirty="0"/>
              <a:t>st</a:t>
            </a:r>
            <a:r>
              <a:rPr lang="en-US" dirty="0"/>
              <a:t> Line metastatic pancreatic cancer </a:t>
            </a:r>
          </a:p>
          <a:p>
            <a:pPr marL="0" indent="0">
              <a:buNone/>
            </a:pPr>
            <a:r>
              <a:rPr lang="en-US" dirty="0"/>
              <a:t>	</a:t>
            </a:r>
            <a:r>
              <a:rPr lang="en-US" dirty="0" err="1"/>
              <a:t>Nanoliposomal</a:t>
            </a:r>
            <a:r>
              <a:rPr lang="en-US" dirty="0"/>
              <a:t> Irinotecan </a:t>
            </a:r>
            <a:r>
              <a:rPr lang="en-US" b="1" dirty="0"/>
              <a:t>50 mg/m2</a:t>
            </a:r>
          </a:p>
          <a:p>
            <a:pPr marL="0" indent="0">
              <a:buNone/>
            </a:pPr>
            <a:r>
              <a:rPr lang="en-US" b="1" dirty="0"/>
              <a:t>	</a:t>
            </a:r>
            <a:r>
              <a:rPr lang="en-US" dirty="0"/>
              <a:t>Oxaliplatin </a:t>
            </a:r>
            <a:r>
              <a:rPr lang="en-US" b="1" dirty="0"/>
              <a:t>60 mg/m2</a:t>
            </a:r>
          </a:p>
          <a:p>
            <a:pPr marL="0" indent="0">
              <a:buNone/>
            </a:pPr>
            <a:r>
              <a:rPr lang="en-US" dirty="0"/>
              <a:t>	Fluorouracil (5-FU) </a:t>
            </a:r>
            <a:r>
              <a:rPr lang="en-US" b="1" dirty="0"/>
              <a:t>2400</a:t>
            </a:r>
            <a:r>
              <a:rPr lang="en-US" dirty="0"/>
              <a:t> mg/m2</a:t>
            </a:r>
          </a:p>
          <a:p>
            <a:pPr marL="0" indent="0">
              <a:buNone/>
            </a:pPr>
            <a:r>
              <a:rPr lang="en-US" dirty="0"/>
              <a:t>	Leucovorin </a:t>
            </a:r>
            <a:r>
              <a:rPr lang="en-US" b="1" dirty="0"/>
              <a:t>400 mg/m2</a:t>
            </a:r>
          </a:p>
          <a:p>
            <a:pPr marL="0" indent="0">
              <a:buNone/>
            </a:pPr>
            <a:endParaRPr lang="en-US" dirty="0"/>
          </a:p>
          <a:p>
            <a:r>
              <a:rPr lang="en-US" dirty="0"/>
              <a:t>Nal-IRI with 5-FU-2</a:t>
            </a:r>
            <a:r>
              <a:rPr lang="en-US" baseline="30000" dirty="0"/>
              <a:t>nd</a:t>
            </a:r>
            <a:r>
              <a:rPr lang="en-US" dirty="0"/>
              <a:t> line after progression following Gemcitabine-based therapy</a:t>
            </a:r>
          </a:p>
          <a:p>
            <a:pPr marL="0" indent="0">
              <a:buNone/>
            </a:pPr>
            <a:r>
              <a:rPr lang="en-US" dirty="0"/>
              <a:t>	</a:t>
            </a:r>
            <a:r>
              <a:rPr lang="en-US" dirty="0" err="1"/>
              <a:t>Nanoliposomal</a:t>
            </a:r>
            <a:r>
              <a:rPr lang="en-US" dirty="0"/>
              <a:t> Irinotecan </a:t>
            </a:r>
            <a:r>
              <a:rPr lang="en-US" b="1" dirty="0"/>
              <a:t>70 mg/m2</a:t>
            </a:r>
            <a:endParaRPr lang="en-US" dirty="0"/>
          </a:p>
        </p:txBody>
      </p:sp>
      <p:pic>
        <p:nvPicPr>
          <p:cNvPr id="2" name="Picture 1" descr="A black background with white text and red and grey letters&#10;&#10;Description automatically generated">
            <a:extLst>
              <a:ext uri="{FF2B5EF4-FFF2-40B4-BE49-F238E27FC236}">
                <a16:creationId xmlns:a16="http://schemas.microsoft.com/office/drawing/2014/main" id="{91DF2FAC-388F-8F5F-1DAF-0D887808D29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5" name="TextBox 4">
            <a:extLst>
              <a:ext uri="{FF2B5EF4-FFF2-40B4-BE49-F238E27FC236}">
                <a16:creationId xmlns:a16="http://schemas.microsoft.com/office/drawing/2014/main" id="{B039C57D-F61C-47C2-1930-97178B8D2781}"/>
              </a:ext>
            </a:extLst>
          </p:cNvPr>
          <p:cNvSpPr txBox="1"/>
          <p:nvPr/>
        </p:nvSpPr>
        <p:spPr>
          <a:xfrm>
            <a:off x="7607808" y="6262246"/>
            <a:ext cx="4389120"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Irinotecan liposome injection Prescribing Information; available via FDA: https://www.accessdata.fda.gov</a:t>
            </a:r>
          </a:p>
        </p:txBody>
      </p:sp>
    </p:spTree>
    <p:extLst>
      <p:ext uri="{BB962C8B-B14F-4D97-AF65-F5344CB8AC3E}">
        <p14:creationId xmlns:p14="http://schemas.microsoft.com/office/powerpoint/2010/main" val="1408988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03AC6-0C61-79B5-3B94-19BE6CEA7BB7}"/>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2D2C58-6453-015E-4C3B-0700596522AA}"/>
              </a:ext>
            </a:extLst>
          </p:cNvPr>
          <p:cNvSpPr>
            <a:spLocks noGrp="1"/>
          </p:cNvSpPr>
          <p:nvPr>
            <p:ph type="title" idx="4294967295"/>
          </p:nvPr>
        </p:nvSpPr>
        <p:spPr>
          <a:xfrm>
            <a:off x="612681" y="744138"/>
            <a:ext cx="78803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200" b="1" kern="0" dirty="0">
                <a:solidFill>
                  <a:srgbClr val="010202"/>
                </a:solidFill>
                <a:latin typeface="Georgia" panose="02040502050405020303" pitchFamily="18" charset="0"/>
                <a:ea typeface="+mn-ea"/>
                <a:cs typeface="Arial"/>
              </a:rPr>
              <a:t>Do dose reductions impact efficacy?</a:t>
            </a:r>
          </a:p>
        </p:txBody>
      </p:sp>
      <p:sp>
        <p:nvSpPr>
          <p:cNvPr id="3" name="Content Placeholder 2">
            <a:extLst>
              <a:ext uri="{FF2B5EF4-FFF2-40B4-BE49-F238E27FC236}">
                <a16:creationId xmlns:a16="http://schemas.microsoft.com/office/drawing/2014/main" id="{6CC1FBFE-4884-60BE-A940-6A439102B90F}"/>
              </a:ext>
            </a:extLst>
          </p:cNvPr>
          <p:cNvSpPr>
            <a:spLocks noGrp="1"/>
          </p:cNvSpPr>
          <p:nvPr>
            <p:ph sz="quarter" idx="10"/>
          </p:nvPr>
        </p:nvSpPr>
        <p:spPr/>
        <p:txBody>
          <a:bodyPr/>
          <a:lstStyle/>
          <a:p>
            <a:r>
              <a:rPr lang="en-US" dirty="0"/>
              <a:t>NAPOLI-3 Trial reported high rates of dose delays and reductions (in both arms); despite this, NALIRIFOX improved OS, PFS, and ORR</a:t>
            </a:r>
          </a:p>
          <a:p>
            <a:r>
              <a:rPr lang="en-US" dirty="0"/>
              <a:t>No convincing evidence that clinically appropriate dose reductions compromised efficacy as long as patients maintain adequate treatment exposure</a:t>
            </a:r>
          </a:p>
          <a:p>
            <a:endParaRPr lang="en-US" dirty="0"/>
          </a:p>
          <a:p>
            <a:r>
              <a:rPr lang="en-US" b="1" dirty="0"/>
              <a:t>Key takeaway</a:t>
            </a:r>
            <a:r>
              <a:rPr lang="en-US" dirty="0"/>
              <a:t>—in practice, dose adjustments is often what preserves efficacy by preventing early discontinuation </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A0678F7C-DEAD-D1F7-9BD2-9DB91613212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
        <p:nvSpPr>
          <p:cNvPr id="5" name="TextBox 4">
            <a:extLst>
              <a:ext uri="{FF2B5EF4-FFF2-40B4-BE49-F238E27FC236}">
                <a16:creationId xmlns:a16="http://schemas.microsoft.com/office/drawing/2014/main" id="{BBD2D79E-8A9B-E0CD-A378-F95A922CFD12}"/>
              </a:ext>
            </a:extLst>
          </p:cNvPr>
          <p:cNvSpPr txBox="1"/>
          <p:nvPr/>
        </p:nvSpPr>
        <p:spPr>
          <a:xfrm>
            <a:off x="7982712" y="6266281"/>
            <a:ext cx="4123944" cy="5539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NAPOLI-3 trial (Wainberg Z, Melisi D, </a:t>
            </a:r>
            <a:r>
              <a:rPr kumimoji="0" lang="en-US" sz="1200" b="0" i="0" u="none" strike="noStrike" kern="1200" cap="none" spc="0" normalizeH="0" baseline="0" noProof="0" dirty="0" err="1">
                <a:ln>
                  <a:noFill/>
                </a:ln>
                <a:solidFill>
                  <a:prstClr val="black"/>
                </a:solidFill>
                <a:effectLst/>
                <a:uLnTx/>
                <a:uFillTx/>
                <a:latin typeface="Aptos" panose="02110004020202020204"/>
                <a:ea typeface="MS PGothic" charset="0"/>
                <a:cs typeface="+mn-cs"/>
              </a:rPr>
              <a:t>Macarulla</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 T et. Al, </a:t>
            </a:r>
            <a:r>
              <a:rPr kumimoji="0" lang="en-US" sz="1200" b="0" i="1" u="none" strike="noStrike" kern="1200" cap="none" spc="0" normalizeH="0" baseline="0" noProof="0" dirty="0">
                <a:ln>
                  <a:noFill/>
                </a:ln>
                <a:solidFill>
                  <a:prstClr val="black"/>
                </a:solidFill>
                <a:effectLst/>
                <a:uLnTx/>
                <a:uFillTx/>
                <a:latin typeface="Aptos" panose="02110004020202020204"/>
                <a:ea typeface="MS PGothic" charset="0"/>
                <a:cs typeface="+mn-cs"/>
              </a:rPr>
              <a:t>The Lancet</a:t>
            </a:r>
            <a:r>
              <a:rPr kumimoji="0" lang="en-US" sz="1200" b="0" i="0" u="none" strike="noStrike" kern="1200" cap="none" spc="0" normalizeH="0" baseline="0" noProof="0" dirty="0">
                <a:ln>
                  <a:noFill/>
                </a:ln>
                <a:solidFill>
                  <a:prstClr val="black"/>
                </a:solidFill>
                <a:effectLst/>
                <a:uLnTx/>
                <a:uFillTx/>
                <a:latin typeface="Aptos" panose="02110004020202020204"/>
                <a:ea typeface="MS PGothic" charset="0"/>
                <a:cs typeface="+mn-cs"/>
              </a:rPr>
              <a:t>, 2023</a:t>
            </a:r>
            <a:r>
              <a:rPr kumimoji="0" lang="en-US" sz="1800" b="0" i="0" u="none" strike="noStrike" kern="1200" cap="none" spc="0" normalizeH="0" baseline="0" noProof="0" dirty="0">
                <a:ln>
                  <a:noFill/>
                </a:ln>
                <a:solidFill>
                  <a:prstClr val="black"/>
                </a:solidFill>
                <a:effectLst/>
                <a:uLnTx/>
                <a:uFillTx/>
                <a:latin typeface="Aptos" panose="02110004020202020204"/>
                <a:ea typeface="MS PGothic" charset="0"/>
                <a:cs typeface="+mn-cs"/>
              </a:rPr>
              <a:t>)</a:t>
            </a:r>
          </a:p>
        </p:txBody>
      </p:sp>
    </p:spTree>
    <p:extLst>
      <p:ext uri="{BB962C8B-B14F-4D97-AF65-F5344CB8AC3E}">
        <p14:creationId xmlns:p14="http://schemas.microsoft.com/office/powerpoint/2010/main" val="3227421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AB75-6314-1347-2E75-222BDCFFB68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9580653-C49F-80B3-1472-10D56A012F83}"/>
              </a:ext>
            </a:extLst>
          </p:cNvPr>
          <p:cNvSpPr>
            <a:spLocks noGrp="1"/>
          </p:cNvSpPr>
          <p:nvPr>
            <p:ph type="title"/>
          </p:nvPr>
        </p:nvSpPr>
        <p:spPr>
          <a:xfrm>
            <a:off x="660515" y="311732"/>
            <a:ext cx="7823656" cy="531912"/>
          </a:xfrm>
        </p:spPr>
        <p:txBody>
          <a:bodyPr>
            <a:normAutofit fontScale="90000"/>
          </a:bodyPr>
          <a:lstStyle/>
          <a:p>
            <a:r>
              <a:rPr lang="en-US" dirty="0"/>
              <a:t>NALIRIFOX Dose Modification Strategies </a:t>
            </a:r>
          </a:p>
        </p:txBody>
      </p:sp>
      <p:sp>
        <p:nvSpPr>
          <p:cNvPr id="5" name="Content Placeholder 4">
            <a:extLst>
              <a:ext uri="{FF2B5EF4-FFF2-40B4-BE49-F238E27FC236}">
                <a16:creationId xmlns:a16="http://schemas.microsoft.com/office/drawing/2014/main" id="{8FB90F3C-AF28-D816-8C88-82C2B6F36B71}"/>
              </a:ext>
            </a:extLst>
          </p:cNvPr>
          <p:cNvSpPr>
            <a:spLocks noGrp="1"/>
          </p:cNvSpPr>
          <p:nvPr>
            <p:ph sz="quarter" idx="16"/>
          </p:nvPr>
        </p:nvSpPr>
        <p:spPr/>
        <p:txBody>
          <a:bodyPr>
            <a:normAutofit fontScale="92500" lnSpcReduction="10000"/>
          </a:bodyPr>
          <a:lstStyle/>
          <a:p>
            <a:r>
              <a:rPr lang="en-US" dirty="0"/>
              <a:t>Implications for practice </a:t>
            </a:r>
          </a:p>
        </p:txBody>
      </p:sp>
      <p:sp>
        <p:nvSpPr>
          <p:cNvPr id="3" name="Content Placeholder 2">
            <a:extLst>
              <a:ext uri="{FF2B5EF4-FFF2-40B4-BE49-F238E27FC236}">
                <a16:creationId xmlns:a16="http://schemas.microsoft.com/office/drawing/2014/main" id="{774AFD2D-A007-5ED6-420A-6FBFD67455F2}"/>
              </a:ext>
            </a:extLst>
          </p:cNvPr>
          <p:cNvSpPr>
            <a:spLocks noGrp="1"/>
          </p:cNvSpPr>
          <p:nvPr>
            <p:ph sz="quarter" idx="10"/>
          </p:nvPr>
        </p:nvSpPr>
        <p:spPr/>
        <p:txBody>
          <a:bodyPr/>
          <a:lstStyle/>
          <a:p>
            <a:r>
              <a:rPr lang="en-US" dirty="0"/>
              <a:t>Medically fit patients, PS O-1, no co-morbidities </a:t>
            </a:r>
          </a:p>
          <a:p>
            <a:pPr lvl="1"/>
            <a:r>
              <a:rPr lang="en-US" dirty="0"/>
              <a:t>Start with full dose</a:t>
            </a:r>
            <a:r>
              <a:rPr lang="en-US" dirty="0">
                <a:sym typeface="Wingdings" panose="05000000000000000000" pitchFamily="2" charset="2"/>
              </a:rPr>
              <a:t> assess patients after 1</a:t>
            </a:r>
            <a:r>
              <a:rPr lang="en-US" baseline="30000" dirty="0">
                <a:sym typeface="Wingdings" panose="05000000000000000000" pitchFamily="2" charset="2"/>
              </a:rPr>
              <a:t>st</a:t>
            </a:r>
            <a:r>
              <a:rPr lang="en-US" dirty="0">
                <a:sym typeface="Wingdings" panose="05000000000000000000" pitchFamily="2" charset="2"/>
              </a:rPr>
              <a:t> treatment to monitor for toxicity, dose adjust as necessary</a:t>
            </a:r>
          </a:p>
          <a:p>
            <a:r>
              <a:rPr lang="en-US" dirty="0">
                <a:sym typeface="Wingdings" panose="05000000000000000000" pitchFamily="2" charset="2"/>
              </a:rPr>
              <a:t>Borderline Performance status, frailty, baseline neuropathy</a:t>
            </a:r>
          </a:p>
          <a:p>
            <a:pPr lvl="1"/>
            <a:r>
              <a:rPr lang="en-US" dirty="0">
                <a:sym typeface="Wingdings" panose="05000000000000000000" pitchFamily="2" charset="2"/>
              </a:rPr>
              <a:t>Pre-emptively start with dose reductions (20-25%) and consider escalating as tolerated </a:t>
            </a:r>
          </a:p>
          <a:p>
            <a:r>
              <a:rPr lang="en-US" dirty="0">
                <a:sym typeface="Wingdings" panose="05000000000000000000" pitchFamily="2" charset="2"/>
              </a:rPr>
              <a:t>Stepwise adjustments based on side effects</a:t>
            </a:r>
          </a:p>
          <a:p>
            <a:r>
              <a:rPr lang="en-US" dirty="0">
                <a:sym typeface="Wingdings" panose="05000000000000000000" pitchFamily="2" charset="2"/>
              </a:rPr>
              <a:t>After initial disease control, consider de-escalating treatment to maintenance </a:t>
            </a:r>
          </a:p>
        </p:txBody>
      </p:sp>
      <p:pic>
        <p:nvPicPr>
          <p:cNvPr id="2" name="Picture 1" descr="A black background with white text and red and grey letters&#10;&#10;Description automatically generated">
            <a:extLst>
              <a:ext uri="{FF2B5EF4-FFF2-40B4-BE49-F238E27FC236}">
                <a16:creationId xmlns:a16="http://schemas.microsoft.com/office/drawing/2014/main" id="{B351F6CC-C3BB-7BA5-1AF8-008A4188253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Tree>
    <p:extLst>
      <p:ext uri="{BB962C8B-B14F-4D97-AF65-F5344CB8AC3E}">
        <p14:creationId xmlns:p14="http://schemas.microsoft.com/office/powerpoint/2010/main" val="3320137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34475970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903EE-218A-8374-91BC-BBBD6CDEC253}"/>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D976C0-71AA-A41D-84B1-FD673654BBD1}"/>
              </a:ext>
            </a:extLst>
          </p:cNvPr>
          <p:cNvSpPr>
            <a:spLocks noGrp="1"/>
          </p:cNvSpPr>
          <p:nvPr>
            <p:ph type="title" idx="4294967295"/>
          </p:nvPr>
        </p:nvSpPr>
        <p:spPr>
          <a:xfrm>
            <a:off x="612681" y="744138"/>
            <a:ext cx="7880346" cy="531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554492">
              <a:lnSpc>
                <a:spcPct val="100000"/>
              </a:lnSpc>
              <a:spcBef>
                <a:spcPts val="0"/>
              </a:spcBef>
              <a:defRPr/>
            </a:pPr>
            <a:r>
              <a:rPr lang="en-US" sz="3456" b="1" kern="0" dirty="0">
                <a:solidFill>
                  <a:srgbClr val="010202"/>
                </a:solidFill>
                <a:latin typeface="Georgia" panose="02040502050405020303" pitchFamily="18" charset="0"/>
                <a:ea typeface="+mn-ea"/>
                <a:cs typeface="Arial"/>
              </a:rPr>
              <a:t>Case Study</a:t>
            </a:r>
          </a:p>
        </p:txBody>
      </p:sp>
      <p:sp>
        <p:nvSpPr>
          <p:cNvPr id="3" name="Content Placeholder 2">
            <a:extLst>
              <a:ext uri="{FF2B5EF4-FFF2-40B4-BE49-F238E27FC236}">
                <a16:creationId xmlns:a16="http://schemas.microsoft.com/office/drawing/2014/main" id="{64402516-195A-D7C6-2A92-6C2A821F38F6}"/>
              </a:ext>
            </a:extLst>
          </p:cNvPr>
          <p:cNvSpPr>
            <a:spLocks noGrp="1"/>
          </p:cNvSpPr>
          <p:nvPr>
            <p:ph sz="quarter" idx="10"/>
          </p:nvPr>
        </p:nvSpPr>
        <p:spPr/>
        <p:txBody>
          <a:bodyPr/>
          <a:lstStyle/>
          <a:p>
            <a:r>
              <a:rPr lang="en-US" sz="1800" dirty="0"/>
              <a:t>54 </a:t>
            </a:r>
            <a:r>
              <a:rPr lang="en-US" sz="1800" dirty="0" err="1"/>
              <a:t>yo</a:t>
            </a:r>
            <a:r>
              <a:rPr lang="en-US" sz="1800" dirty="0"/>
              <a:t> female </a:t>
            </a:r>
            <a:r>
              <a:rPr lang="en-US" sz="1800" dirty="0" err="1"/>
              <a:t>hx</a:t>
            </a:r>
            <a:r>
              <a:rPr lang="en-US" sz="1800" dirty="0"/>
              <a:t> of HLD, HTN, DM2 (no neuropathy)</a:t>
            </a:r>
          </a:p>
          <a:p>
            <a:r>
              <a:rPr lang="en-US" sz="1800" dirty="0"/>
              <a:t>Presented with abdominal pain; found to have a pancreatic head mass with numerous pulmonary and chest lymph node metastases. Biopsy showed adenocarcinoma</a:t>
            </a:r>
          </a:p>
          <a:p>
            <a:r>
              <a:rPr lang="en-US" sz="1800" dirty="0"/>
              <a:t>PS 0; UGT1A1 *28 INDETERMINATE </a:t>
            </a:r>
          </a:p>
          <a:p>
            <a:r>
              <a:rPr lang="en-US" sz="1800" dirty="0"/>
              <a:t>Treatment with NALIRIFOX recommended; </a:t>
            </a:r>
            <a:r>
              <a:rPr lang="en-US" sz="1800" dirty="0" err="1"/>
              <a:t>nal</a:t>
            </a:r>
            <a:r>
              <a:rPr lang="en-US" sz="1800" dirty="0"/>
              <a:t>-IRI dose reduced to 40 mg/m2 </a:t>
            </a:r>
          </a:p>
          <a:p>
            <a:r>
              <a:rPr lang="en-US" sz="1800" dirty="0"/>
              <a:t>Significant n/v with C1; improved with addition of PRN Haloperidol </a:t>
            </a:r>
          </a:p>
          <a:p>
            <a:r>
              <a:rPr lang="en-US" sz="1800" dirty="0"/>
              <a:t>Imaging after 3 cycles showed interval improvement in pulmonary nodules and pancreatic mass</a:t>
            </a:r>
          </a:p>
          <a:p>
            <a:r>
              <a:rPr lang="en-US" sz="1800" dirty="0"/>
              <a:t>C4-oxaliplatin dose reduced by 20% d/t neuropathy; eventually discontinued after 6 months d/t stable disease and worsening neuropathy</a:t>
            </a:r>
          </a:p>
          <a:p>
            <a:r>
              <a:rPr lang="en-US" sz="1800" dirty="0"/>
              <a:t>Patient continues on 5FU/</a:t>
            </a:r>
            <a:r>
              <a:rPr lang="en-US" sz="1800" dirty="0" err="1"/>
              <a:t>nal</a:t>
            </a:r>
            <a:r>
              <a:rPr lang="en-US" sz="1800" dirty="0"/>
              <a:t>-IRI with ongoing disease control </a:t>
            </a:r>
          </a:p>
          <a:p>
            <a:endParaRPr lang="en-US" dirty="0"/>
          </a:p>
        </p:txBody>
      </p:sp>
      <p:pic>
        <p:nvPicPr>
          <p:cNvPr id="2" name="Picture 1" descr="A black background with white text and red and grey letters&#10;&#10;Description automatically generated">
            <a:extLst>
              <a:ext uri="{FF2B5EF4-FFF2-40B4-BE49-F238E27FC236}">
                <a16:creationId xmlns:a16="http://schemas.microsoft.com/office/drawing/2014/main" id="{D80A0E0B-E797-EDF8-4E2F-CE2C894E6DE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254262" y="5332000"/>
            <a:ext cx="2974447" cy="1868563"/>
          </a:xfrm>
          <a:prstGeom prst="rect">
            <a:avLst/>
          </a:prstGeom>
        </p:spPr>
      </p:pic>
    </p:spTree>
    <p:extLst>
      <p:ext uri="{BB962C8B-B14F-4D97-AF65-F5344CB8AC3E}">
        <p14:creationId xmlns:p14="http://schemas.microsoft.com/office/powerpoint/2010/main" val="1698466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2"/>
            <a:ext cx="10358967" cy="4799013"/>
          </a:xfrm>
        </p:spPr>
        <p:txBody>
          <a:bodyPr/>
          <a:lstStyle/>
          <a:p>
            <a:pPr marL="98425" indent="0">
              <a:buNone/>
            </a:pPr>
            <a:r>
              <a:rPr lang="en-US" sz="2500" b="0" dirty="0"/>
              <a:t>This activity is supported by educational grants from Ipsen Biopharmaceuticals Inc and Revolution Medicines Inc.</a:t>
            </a:r>
          </a:p>
        </p:txBody>
      </p:sp>
      <p:sp>
        <p:nvSpPr>
          <p:cNvPr id="4" name="Title 1">
            <a:extLst>
              <a:ext uri="{FF2B5EF4-FFF2-40B4-BE49-F238E27FC236}">
                <a16:creationId xmlns:a16="http://schemas.microsoft.com/office/drawing/2014/main" id="{74009152-E724-A64C-A30B-6758754F9324}"/>
              </a:ext>
            </a:extLst>
          </p:cNvPr>
          <p:cNvSpPr txBox="1">
            <a:spLocks/>
          </p:cNvSpPr>
          <p:nvPr/>
        </p:nvSpPr>
        <p:spPr bwMode="auto">
          <a:xfrm>
            <a:off x="912286" y="3460941"/>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NCPD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5" name="Content Placeholder 2">
            <a:extLst>
              <a:ext uri="{FF2B5EF4-FFF2-40B4-BE49-F238E27FC236}">
                <a16:creationId xmlns:a16="http://schemas.microsoft.com/office/drawing/2014/main" id="{148D3090-4FC7-2B40-B374-D8A89852AA83}"/>
              </a:ext>
            </a:extLst>
          </p:cNvPr>
          <p:cNvSpPr txBox="1">
            <a:spLocks/>
          </p:cNvSpPr>
          <p:nvPr/>
        </p:nvSpPr>
        <p:spPr bwMode="auto">
          <a:xfrm>
            <a:off x="912286" y="5006744"/>
            <a:ext cx="10512305"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None/>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9945836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AB2B2-B08E-7041-3234-F6273DB213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9FC23D-33F6-DA01-ABF2-173F329E947E}"/>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DD3A8E8F-8B6A-DE24-A156-AEAAC03196D5}"/>
              </a:ext>
            </a:extLst>
          </p:cNvPr>
          <p:cNvSpPr>
            <a:spLocks noGrp="1"/>
          </p:cNvSpPr>
          <p:nvPr>
            <p:ph idx="1"/>
          </p:nvPr>
        </p:nvSpPr>
        <p:spPr/>
        <p:txBody>
          <a:bodyPr/>
          <a:lstStyle/>
          <a:p>
            <a:pPr marL="98425" indent="0">
              <a:buNone/>
            </a:pPr>
            <a:r>
              <a:rPr lang="en-US" sz="2800" kern="100" dirty="0">
                <a:latin typeface="Arial" panose="020B0604020202020204" pitchFamily="34" charset="0"/>
                <a:ea typeface="Aptos" panose="020B0004020202020204" pitchFamily="34" charset="0"/>
                <a:cs typeface="Arial" panose="020B0604020202020204" pitchFamily="34" charset="0"/>
              </a:rPr>
              <a:t>How do the tolerability profiles of first-line gemcitabine/</a:t>
            </a:r>
            <a:r>
              <a:rPr lang="en-US" sz="2800" i="1" kern="100" dirty="0">
                <a:latin typeface="Arial" panose="020B0604020202020204" pitchFamily="34" charset="0"/>
                <a:ea typeface="Aptos" panose="020B0004020202020204" pitchFamily="34" charset="0"/>
                <a:cs typeface="Arial" panose="020B0604020202020204" pitchFamily="34" charset="0"/>
              </a:rPr>
              <a:t>nab</a:t>
            </a:r>
            <a:r>
              <a:rPr lang="en-US" sz="2800" kern="100" dirty="0">
                <a:latin typeface="Arial" panose="020B0604020202020204" pitchFamily="34" charset="0"/>
                <a:ea typeface="Aptos" panose="020B0004020202020204" pitchFamily="34" charset="0"/>
                <a:cs typeface="Arial" panose="020B0604020202020204" pitchFamily="34" charset="0"/>
              </a:rPr>
              <a:t> paclitaxel versus FOLFIRINOX versus NALIRIFOX affect your selection among them for individual patients? Do you find that one of these regimens is fundamentally better tolerated than the others?</a:t>
            </a:r>
          </a:p>
          <a:p>
            <a:pPr marL="98425" indent="0">
              <a:buNone/>
            </a:pPr>
            <a:r>
              <a:rPr lang="en-US" sz="2800" kern="100" dirty="0">
                <a:latin typeface="Arial" panose="020B0604020202020204" pitchFamily="34" charset="0"/>
                <a:ea typeface="Aptos" panose="020B0004020202020204" pitchFamily="34" charset="0"/>
                <a:cs typeface="Arial" panose="020B0604020202020204" pitchFamily="34" charset="0"/>
              </a:rPr>
              <a:t>Do you proactively test for homozygosity for UGT1A1*28 in patients about to begin treatment with irinotecan-containing regimens, including NALIRIFOX? Do you approach dosing of </a:t>
            </a:r>
            <a:r>
              <a:rPr lang="en-US" sz="2800" kern="100" dirty="0" err="1">
                <a:latin typeface="Arial" panose="020B0604020202020204" pitchFamily="34" charset="0"/>
                <a:ea typeface="Aptos" panose="020B0004020202020204" pitchFamily="34" charset="0"/>
                <a:cs typeface="Arial" panose="020B0604020202020204" pitchFamily="34" charset="0"/>
              </a:rPr>
              <a:t>nal</a:t>
            </a:r>
            <a:r>
              <a:rPr lang="en-US" sz="2800" kern="100" dirty="0">
                <a:latin typeface="Arial" panose="020B0604020202020204" pitchFamily="34" charset="0"/>
                <a:ea typeface="Aptos" panose="020B0004020202020204" pitchFamily="34" charset="0"/>
                <a:cs typeface="Arial" panose="020B0604020202020204" pitchFamily="34" charset="0"/>
              </a:rPr>
              <a:t>-IRI any differently in patients homozygous for UGT1A1*28? Do you approach AE mitigation, monitoring and/or management any differently? </a:t>
            </a:r>
          </a:p>
          <a:p>
            <a:pPr marL="98425" indent="0">
              <a:buNone/>
            </a:pPr>
            <a:endParaRPr lang="en-US" sz="2800" kern="100" dirty="0">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7742109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1235E-8D5C-87F3-97DB-8F9A80A40BD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4ED8EEB-9D3F-ECCF-E73B-CF4E5905BBBC}"/>
              </a:ext>
            </a:extLst>
          </p:cNvPr>
          <p:cNvSpPr/>
          <p:nvPr/>
        </p:nvSpPr>
        <p:spPr bwMode="auto">
          <a:xfrm>
            <a:off x="758948" y="2708920"/>
            <a:ext cx="10512305" cy="936104"/>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6C55120-8DCE-4413-572E-91C356EBA1C0}"/>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3A9E778F-AB09-EA32-A568-B5757A1F48D7}"/>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and Prognosis of Pancreatic Adenocarcinoma (PAD) </a:t>
            </a:r>
          </a:p>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Up-Front Treatment for Metastatic PAD </a:t>
            </a:r>
          </a:p>
          <a:p>
            <a:pPr marL="0" indent="0">
              <a:spcBef>
                <a:spcPts val="1800"/>
              </a:spcBef>
              <a:spcAft>
                <a:spcPts val="0"/>
              </a:spcAft>
              <a:buNone/>
            </a:pPr>
            <a:r>
              <a:rPr lang="en-US" sz="2500" dirty="0">
                <a:solidFill>
                  <a:schemeClr val="bg1"/>
                </a:solidFill>
              </a:rPr>
              <a:t>Module 2: Selection and Sequencing of Therapy for Relapsed/Refractory Metastatic PAD </a:t>
            </a:r>
          </a:p>
          <a:p>
            <a:pPr marL="0" indent="0">
              <a:spcBef>
                <a:spcPts val="1800"/>
              </a:spcBef>
              <a:spcAft>
                <a:spcPts val="0"/>
              </a:spcAft>
              <a:buNone/>
            </a:pPr>
            <a:r>
              <a:rPr lang="en-US" sz="2500" dirty="0">
                <a:solidFill>
                  <a:srgbClr val="0432FF"/>
                </a:solidFill>
              </a:rPr>
              <a:t>Module 3: </a:t>
            </a:r>
            <a:r>
              <a:rPr lang="en-US" sz="2500" dirty="0">
                <a:solidFill>
                  <a:schemeClr val="tx1"/>
                </a:solidFill>
              </a:rPr>
              <a:t>Novel Strategies Targeting RAS Mutations in Advanced PAD </a:t>
            </a:r>
          </a:p>
          <a:p>
            <a:pPr marL="0" indent="0">
              <a:spcBef>
                <a:spcPts val="1800"/>
              </a:spcBef>
              <a:spcAft>
                <a:spcPts val="0"/>
              </a:spcAft>
              <a:buNone/>
            </a:pPr>
            <a:r>
              <a:rPr lang="en-US" sz="2500" dirty="0">
                <a:solidFill>
                  <a:srgbClr val="0432FF"/>
                </a:solidFill>
              </a:rPr>
              <a:t>Module 4: </a:t>
            </a:r>
            <a:r>
              <a:rPr lang="en-US" sz="2500" dirty="0">
                <a:solidFill>
                  <a:schemeClr val="tx1"/>
                </a:solidFill>
              </a:rPr>
              <a:t>Utility of Tumor Treating Fields in PAD Management</a:t>
            </a:r>
          </a:p>
        </p:txBody>
      </p:sp>
    </p:spTree>
    <p:extLst>
      <p:ext uri="{BB962C8B-B14F-4D97-AF65-F5344CB8AC3E}">
        <p14:creationId xmlns:p14="http://schemas.microsoft.com/office/powerpoint/2010/main" val="1195573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974" y="501147"/>
            <a:ext cx="2166675" cy="1213339"/>
          </a:xfrm>
          <a:prstGeom prst="rect">
            <a:avLst/>
          </a:prstGeom>
        </p:spPr>
        <p:style>
          <a:lnRef idx="0">
            <a:schemeClr val="accent1"/>
          </a:lnRef>
          <a:fillRef idx="3">
            <a:schemeClr val="accent1"/>
          </a:fillRef>
          <a:effectRef idx="3">
            <a:schemeClr val="accent1"/>
          </a:effectRef>
          <a:fontRef idx="minor">
            <a:schemeClr val="lt1"/>
          </a:fontRef>
        </p:style>
      </p:pic>
      <p:sp>
        <p:nvSpPr>
          <p:cNvPr id="2050" name="Rectangle 2">
            <a:extLst>
              <a:ext uri="{FF2B5EF4-FFF2-40B4-BE49-F238E27FC236}">
                <a16:creationId xmlns:a16="http://schemas.microsoft.com/office/drawing/2014/main" id="{55B8B56E-D082-B3B3-8FB7-A5977FF5A7E4}"/>
              </a:ext>
            </a:extLst>
          </p:cNvPr>
          <p:cNvSpPr>
            <a:spLocks noGrp="1" noChangeArrowheads="1"/>
          </p:cNvSpPr>
          <p:nvPr>
            <p:ph type="ctrTitle"/>
          </p:nvPr>
        </p:nvSpPr>
        <p:spPr>
          <a:xfrm>
            <a:off x="1579187" y="2089118"/>
            <a:ext cx="8763695" cy="1409041"/>
          </a:xfrm>
        </p:spPr>
        <p:txBody>
          <a:bodyPr rtlCol="0" anchor="ctr">
            <a:noAutofit/>
          </a:bodyPr>
          <a:lstStyle/>
          <a:p>
            <a:pPr>
              <a:defRPr/>
            </a:pPr>
            <a:r>
              <a:rPr lang="en-US" sz="4400" b="1" dirty="0">
                <a:latin typeface="Calibri" panose="020F0502020204030204" pitchFamily="34" charset="0"/>
                <a:cs typeface="Calibri" panose="020F0502020204030204" pitchFamily="34" charset="0"/>
              </a:rPr>
              <a:t>Selection and Sequencing of Therapy for Relapsed/Refractory (R/R) Metastatic PAD</a:t>
            </a:r>
            <a:endParaRPr lang="en-US" altLang="en-US" sz="4400" b="1" dirty="0">
              <a:latin typeface="Calibri" panose="020F0502020204030204" pitchFamily="34" charset="0"/>
              <a:cs typeface="Calibri" panose="020F0502020204030204" pitchFamily="34" charset="0"/>
            </a:endParaRPr>
          </a:p>
        </p:txBody>
      </p:sp>
      <p:sp>
        <p:nvSpPr>
          <p:cNvPr id="4100" name="Rectangle 6">
            <a:extLst>
              <a:ext uri="{FF2B5EF4-FFF2-40B4-BE49-F238E27FC236}">
                <a16:creationId xmlns:a16="http://schemas.microsoft.com/office/drawing/2014/main" id="{00F3E5F3-D84B-7970-43E3-8C6416701DD8}"/>
              </a:ext>
            </a:extLst>
          </p:cNvPr>
          <p:cNvSpPr>
            <a:spLocks noChangeArrowheads="1"/>
          </p:cNvSpPr>
          <p:nvPr/>
        </p:nvSpPr>
        <p:spPr bwMode="auto">
          <a:xfrm>
            <a:off x="2450045" y="3762000"/>
            <a:ext cx="7296672" cy="212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80000"/>
              </a:lnSpc>
              <a:spcBef>
                <a:spcPct val="20000"/>
              </a:spcBef>
              <a:spcAft>
                <a:spcPts val="0"/>
              </a:spcAft>
              <a:buClrTx/>
              <a:buSzTx/>
              <a:buFontTx/>
              <a:buNone/>
              <a:tabLst/>
              <a:defRPr/>
            </a:pPr>
            <a:b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altLang="en-US" sz="28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Philip Agop Philip, MD, PhD, FRCP</a:t>
            </a: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endParaRP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endParaRP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Henry Ford Health</a:t>
            </a:r>
            <a:br>
              <a:rPr kumimoji="0" lang="en-US" alt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Wayne State University School of Medicine</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Detroit, Michigan</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rPr>
              <a:t>USA</a:t>
            </a: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Calibri"/>
              <a:cs typeface="Calibri" panose="020F050202020403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98" y="583048"/>
            <a:ext cx="1449547" cy="1214688"/>
          </a:xfrm>
          <a:prstGeom prst="rect">
            <a:avLst/>
          </a:prstGeom>
        </p:spPr>
        <p:style>
          <a:lnRef idx="0">
            <a:schemeClr val="accent3"/>
          </a:lnRef>
          <a:fillRef idx="3">
            <a:schemeClr val="accent3"/>
          </a:fillRef>
          <a:effectRef idx="3">
            <a:schemeClr val="accent3"/>
          </a:effectRef>
          <a:fontRef idx="minor">
            <a:schemeClr val="lt1"/>
          </a:fontRef>
        </p:style>
      </p:pic>
      <p:pic>
        <p:nvPicPr>
          <p:cNvPr id="10" name="Picture 4" descr="A close up of a sign&#10;&#10;Description automatically generated">
            <a:extLst>
              <a:ext uri="{FF2B5EF4-FFF2-40B4-BE49-F238E27FC236}">
                <a16:creationId xmlns:a16="http://schemas.microsoft.com/office/drawing/2014/main" id="{26B6FA08-F2DF-48A1-17A5-AB255BCF60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853" y="315575"/>
            <a:ext cx="1428750" cy="942975"/>
          </a:xfrm>
          <a:prstGeom prst="rect">
            <a:avLst/>
          </a:prstGeom>
          <a:ln/>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40422152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A84A5-5FF1-03D3-81A4-FA0718454584}"/>
              </a:ext>
            </a:extLst>
          </p:cNvPr>
          <p:cNvSpPr>
            <a:spLocks noGrp="1"/>
          </p:cNvSpPr>
          <p:nvPr>
            <p:ph type="title"/>
          </p:nvPr>
        </p:nvSpPr>
        <p:spPr/>
        <p:txBody>
          <a:bodyPr>
            <a:normAutofit/>
          </a:bodyPr>
          <a:lstStyle/>
          <a:p>
            <a:r>
              <a:rPr lang="en-US" b="1" dirty="0"/>
              <a:t>Key factors that determine the selection of therapy in patients who fail initial treatment</a:t>
            </a:r>
          </a:p>
        </p:txBody>
      </p:sp>
      <p:sp>
        <p:nvSpPr>
          <p:cNvPr id="3" name="Content Placeholder 2">
            <a:extLst>
              <a:ext uri="{FF2B5EF4-FFF2-40B4-BE49-F238E27FC236}">
                <a16:creationId xmlns:a16="http://schemas.microsoft.com/office/drawing/2014/main" id="{EEC9BF04-5ABD-906B-19F7-F78636D42053}"/>
              </a:ext>
            </a:extLst>
          </p:cNvPr>
          <p:cNvSpPr>
            <a:spLocks noGrp="1"/>
          </p:cNvSpPr>
          <p:nvPr>
            <p:ph idx="1"/>
          </p:nvPr>
        </p:nvSpPr>
        <p:spPr/>
        <p:txBody>
          <a:bodyPr/>
          <a:lstStyle/>
          <a:p>
            <a:r>
              <a:rPr lang="en-US" dirty="0"/>
              <a:t>Age</a:t>
            </a:r>
          </a:p>
          <a:p>
            <a:r>
              <a:rPr lang="en-US" dirty="0"/>
              <a:t>Performance status (0-2)</a:t>
            </a:r>
          </a:p>
          <a:p>
            <a:r>
              <a:rPr lang="en-US" dirty="0"/>
              <a:t>Organ function</a:t>
            </a:r>
          </a:p>
          <a:p>
            <a:pPr lvl="1"/>
            <a:r>
              <a:rPr lang="en-US" dirty="0"/>
              <a:t>Liver</a:t>
            </a:r>
          </a:p>
          <a:p>
            <a:pPr lvl="1"/>
            <a:r>
              <a:rPr lang="en-US" dirty="0"/>
              <a:t>Bone marrow</a:t>
            </a:r>
          </a:p>
          <a:p>
            <a:pPr lvl="1"/>
            <a:r>
              <a:rPr lang="en-US" dirty="0"/>
              <a:t>Nervous system</a:t>
            </a:r>
          </a:p>
          <a:p>
            <a:r>
              <a:rPr lang="en-US" dirty="0"/>
              <a:t>Access to clinical trials</a:t>
            </a:r>
          </a:p>
          <a:p>
            <a:r>
              <a:rPr lang="en-US" dirty="0"/>
              <a:t>Patient/caregiver preferences</a:t>
            </a:r>
          </a:p>
          <a:p>
            <a:pPr lvl="1"/>
            <a:r>
              <a:rPr lang="en-US" dirty="0"/>
              <a:t>Understanding treatment goals and benefit vs. risks</a:t>
            </a:r>
          </a:p>
        </p:txBody>
      </p:sp>
    </p:spTree>
    <p:extLst>
      <p:ext uri="{BB962C8B-B14F-4D97-AF65-F5344CB8AC3E}">
        <p14:creationId xmlns:p14="http://schemas.microsoft.com/office/powerpoint/2010/main" val="40790767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D08D-F7FE-269B-7B77-302F1870BBE3}"/>
              </a:ext>
            </a:extLst>
          </p:cNvPr>
          <p:cNvSpPr>
            <a:spLocks noGrp="1"/>
          </p:cNvSpPr>
          <p:nvPr>
            <p:ph type="title"/>
          </p:nvPr>
        </p:nvSpPr>
        <p:spPr/>
        <p:txBody>
          <a:bodyPr>
            <a:noAutofit/>
          </a:bodyPr>
          <a:lstStyle/>
          <a:p>
            <a:r>
              <a:rPr lang="en-US" sz="3600" b="1" dirty="0"/>
              <a:t>NAPOLI-1 clinical trial established the benefit of liposomal irinotecan plus 5-FU and got FDA approval </a:t>
            </a:r>
          </a:p>
        </p:txBody>
      </p:sp>
      <p:sp>
        <p:nvSpPr>
          <p:cNvPr id="3" name="Content Placeholder 2">
            <a:extLst>
              <a:ext uri="{FF2B5EF4-FFF2-40B4-BE49-F238E27FC236}">
                <a16:creationId xmlns:a16="http://schemas.microsoft.com/office/drawing/2014/main" id="{668FA39B-05ED-A3C7-A493-5D841FE3E240}"/>
              </a:ext>
            </a:extLst>
          </p:cNvPr>
          <p:cNvSpPr>
            <a:spLocks noGrp="1"/>
          </p:cNvSpPr>
          <p:nvPr>
            <p:ph idx="1"/>
          </p:nvPr>
        </p:nvSpPr>
        <p:spPr/>
        <p:txBody>
          <a:bodyPr/>
          <a:lstStyle/>
          <a:p>
            <a:r>
              <a:rPr lang="en-US" dirty="0"/>
              <a:t>Global Phase 3 trial</a:t>
            </a:r>
          </a:p>
          <a:p>
            <a:r>
              <a:rPr lang="en-US" dirty="0"/>
              <a:t>Unresectable or metastatic pancreatic cancer</a:t>
            </a:r>
          </a:p>
          <a:p>
            <a:r>
              <a:rPr lang="en-US" dirty="0"/>
              <a:t>Progression or intolerance to previous chemotherapy</a:t>
            </a:r>
          </a:p>
          <a:p>
            <a:r>
              <a:rPr lang="en-US" dirty="0"/>
              <a:t>Favorable performance status (0-1)</a:t>
            </a:r>
          </a:p>
          <a:p>
            <a:r>
              <a:rPr lang="en-US" dirty="0"/>
              <a:t>Adequate organ function</a:t>
            </a:r>
          </a:p>
          <a:p>
            <a:pPr lvl="1"/>
            <a:r>
              <a:rPr lang="en-US" dirty="0"/>
              <a:t>Bilirubin </a:t>
            </a:r>
            <a:r>
              <a:rPr lang="en-US" u="sng" dirty="0"/>
              <a:t>&lt;</a:t>
            </a:r>
            <a:r>
              <a:rPr lang="en-US" dirty="0"/>
              <a:t> 1.5 x upper limit of normal for the lab</a:t>
            </a:r>
          </a:p>
          <a:p>
            <a:r>
              <a:rPr lang="en-US" dirty="0"/>
              <a:t>No major comorbidities</a:t>
            </a:r>
          </a:p>
          <a:p>
            <a:r>
              <a:rPr lang="en-US" dirty="0"/>
              <a:t>No age limit!</a:t>
            </a:r>
          </a:p>
          <a:p>
            <a:endParaRPr lang="en-US" dirty="0"/>
          </a:p>
        </p:txBody>
      </p:sp>
    </p:spTree>
    <p:extLst>
      <p:ext uri="{BB962C8B-B14F-4D97-AF65-F5344CB8AC3E}">
        <p14:creationId xmlns:p14="http://schemas.microsoft.com/office/powerpoint/2010/main" val="17512860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1A39-D74B-7ACF-E109-07297FF15E01}"/>
              </a:ext>
            </a:extLst>
          </p:cNvPr>
          <p:cNvSpPr>
            <a:spLocks noGrp="1"/>
          </p:cNvSpPr>
          <p:nvPr>
            <p:ph type="title"/>
          </p:nvPr>
        </p:nvSpPr>
        <p:spPr/>
        <p:txBody>
          <a:bodyPr>
            <a:noAutofit/>
          </a:bodyPr>
          <a:lstStyle/>
          <a:p>
            <a:r>
              <a:rPr lang="en-US" sz="3600" b="1" dirty="0">
                <a:solidFill>
                  <a:prstClr val="black"/>
                </a:solidFill>
              </a:rPr>
              <a:t>NAPOLI-1: design of the trial</a:t>
            </a:r>
            <a:endParaRPr lang="en-US" sz="3600" dirty="0"/>
          </a:p>
        </p:txBody>
      </p:sp>
      <p:sp>
        <p:nvSpPr>
          <p:cNvPr id="6" name="Rectangle 5">
            <a:extLst>
              <a:ext uri="{FF2B5EF4-FFF2-40B4-BE49-F238E27FC236}">
                <a16:creationId xmlns:a16="http://schemas.microsoft.com/office/drawing/2014/main" id="{846F852E-90CD-E822-EDAF-ED955ED3135C}"/>
              </a:ext>
            </a:extLst>
          </p:cNvPr>
          <p:cNvSpPr/>
          <p:nvPr/>
        </p:nvSpPr>
        <p:spPr>
          <a:xfrm>
            <a:off x="4152547" y="2047471"/>
            <a:ext cx="3556935" cy="108861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Nal-IRI 70 mg/m</a:t>
            </a:r>
            <a:r>
              <a:rPr kumimoji="0" lang="en-US" sz="3200" b="1" i="0" u="none" strike="noStrike" kern="1200" cap="none" spc="0" normalizeH="0" baseline="30000" noProof="0" dirty="0">
                <a:ln>
                  <a:noFill/>
                </a:ln>
                <a:solidFill>
                  <a:prstClr val="white"/>
                </a:solidFill>
                <a:effectLst/>
                <a:uLnTx/>
                <a:uFillTx/>
                <a:latin typeface="Aptos" panose="02110004020202020204"/>
                <a:ea typeface="+mn-ea"/>
                <a:cs typeface="+mn-cs"/>
              </a:rPr>
              <a:t>2</a:t>
            </a: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5-FU/LCV</a:t>
            </a:r>
          </a:p>
        </p:txBody>
      </p:sp>
      <p:sp>
        <p:nvSpPr>
          <p:cNvPr id="7" name="Rectangle 6">
            <a:extLst>
              <a:ext uri="{FF2B5EF4-FFF2-40B4-BE49-F238E27FC236}">
                <a16:creationId xmlns:a16="http://schemas.microsoft.com/office/drawing/2014/main" id="{73BAF7A9-7A8B-EEA6-8A8A-490CED542E40}"/>
              </a:ext>
            </a:extLst>
          </p:cNvPr>
          <p:cNvSpPr/>
          <p:nvPr/>
        </p:nvSpPr>
        <p:spPr>
          <a:xfrm>
            <a:off x="4178398" y="3326268"/>
            <a:ext cx="3510439" cy="1088615"/>
          </a:xfrm>
          <a:prstGeom prst="rect">
            <a:avLst/>
          </a:prstGeom>
          <a:solidFill>
            <a:schemeClr val="bg1">
              <a:lumMod val="65000"/>
            </a:schemeClr>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ptos" panose="02110004020202020204"/>
                <a:ea typeface="+mn-ea"/>
                <a:cs typeface="+mn-cs"/>
              </a:rPr>
              <a:t>Nal-IRI</a:t>
            </a:r>
          </a:p>
        </p:txBody>
      </p:sp>
      <p:sp>
        <p:nvSpPr>
          <p:cNvPr id="8" name="Oval 7">
            <a:extLst>
              <a:ext uri="{FF2B5EF4-FFF2-40B4-BE49-F238E27FC236}">
                <a16:creationId xmlns:a16="http://schemas.microsoft.com/office/drawing/2014/main" id="{B98D62F8-A07C-8AD2-D2E0-F21C1525F251}"/>
              </a:ext>
            </a:extLst>
          </p:cNvPr>
          <p:cNvSpPr/>
          <p:nvPr/>
        </p:nvSpPr>
        <p:spPr>
          <a:xfrm>
            <a:off x="446567" y="3303999"/>
            <a:ext cx="2732175" cy="91440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ptos" panose="02110004020202020204"/>
                <a:ea typeface="+mn-ea"/>
                <a:cs typeface="+mn-cs"/>
              </a:rPr>
              <a:t>Randomization</a:t>
            </a:r>
          </a:p>
        </p:txBody>
      </p:sp>
      <p:sp>
        <p:nvSpPr>
          <p:cNvPr id="9" name="Right Arrow 8">
            <a:extLst>
              <a:ext uri="{FF2B5EF4-FFF2-40B4-BE49-F238E27FC236}">
                <a16:creationId xmlns:a16="http://schemas.microsoft.com/office/drawing/2014/main" id="{34591E77-40A9-8AE5-897C-F907DD6F7DD6}"/>
              </a:ext>
            </a:extLst>
          </p:cNvPr>
          <p:cNvSpPr/>
          <p:nvPr/>
        </p:nvSpPr>
        <p:spPr>
          <a:xfrm rot="19906667">
            <a:off x="2977051" y="3124463"/>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ight Arrow 9">
            <a:extLst>
              <a:ext uri="{FF2B5EF4-FFF2-40B4-BE49-F238E27FC236}">
                <a16:creationId xmlns:a16="http://schemas.microsoft.com/office/drawing/2014/main" id="{CB736E67-6323-418C-20D8-C96F1BBB3543}"/>
              </a:ext>
            </a:extLst>
          </p:cNvPr>
          <p:cNvSpPr/>
          <p:nvPr/>
        </p:nvSpPr>
        <p:spPr>
          <a:xfrm rot="1272232">
            <a:off x="2931268" y="4252680"/>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D54619D5-D3A0-8BF8-13D1-0564EB096263}"/>
              </a:ext>
            </a:extLst>
          </p:cNvPr>
          <p:cNvSpPr txBox="1"/>
          <p:nvPr/>
        </p:nvSpPr>
        <p:spPr>
          <a:xfrm>
            <a:off x="1052430" y="4544814"/>
            <a:ext cx="12506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N = 417</a:t>
            </a:r>
          </a:p>
        </p:txBody>
      </p:sp>
      <p:sp>
        <p:nvSpPr>
          <p:cNvPr id="14" name="Rectangle 13">
            <a:extLst>
              <a:ext uri="{FF2B5EF4-FFF2-40B4-BE49-F238E27FC236}">
                <a16:creationId xmlns:a16="http://schemas.microsoft.com/office/drawing/2014/main" id="{F386E253-D00C-F74A-887F-E7B34A303788}"/>
              </a:ext>
            </a:extLst>
          </p:cNvPr>
          <p:cNvSpPr/>
          <p:nvPr/>
        </p:nvSpPr>
        <p:spPr>
          <a:xfrm>
            <a:off x="4228048" y="4735538"/>
            <a:ext cx="3481434" cy="108861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ptos" panose="02110004020202020204"/>
                <a:ea typeface="+mn-ea"/>
                <a:cs typeface="+mn-cs"/>
              </a:rPr>
              <a:t>5-FU/LCV</a:t>
            </a:r>
          </a:p>
        </p:txBody>
      </p:sp>
      <p:sp>
        <p:nvSpPr>
          <p:cNvPr id="15" name="Right Arrow 14">
            <a:extLst>
              <a:ext uri="{FF2B5EF4-FFF2-40B4-BE49-F238E27FC236}">
                <a16:creationId xmlns:a16="http://schemas.microsoft.com/office/drawing/2014/main" id="{8FE2EB14-6676-7EC0-0871-DF96250BE630}"/>
              </a:ext>
            </a:extLst>
          </p:cNvPr>
          <p:cNvSpPr/>
          <p:nvPr/>
        </p:nvSpPr>
        <p:spPr>
          <a:xfrm>
            <a:off x="3318514" y="3675239"/>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901F7C56-A0BE-273F-AD9F-01BF7481A2AB}"/>
              </a:ext>
            </a:extLst>
          </p:cNvPr>
          <p:cNvSpPr txBox="1"/>
          <p:nvPr/>
        </p:nvSpPr>
        <p:spPr>
          <a:xfrm>
            <a:off x="9004159" y="6400716"/>
            <a:ext cx="3001527"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Wang-Gillam et al, Lancet, 2015</a:t>
            </a:r>
          </a:p>
        </p:txBody>
      </p:sp>
      <p:sp>
        <p:nvSpPr>
          <p:cNvPr id="3" name="Rectangle 2">
            <a:extLst>
              <a:ext uri="{FF2B5EF4-FFF2-40B4-BE49-F238E27FC236}">
                <a16:creationId xmlns:a16="http://schemas.microsoft.com/office/drawing/2014/main" id="{5477F7D2-1D15-8A78-AE30-3046AAAE3521}"/>
              </a:ext>
            </a:extLst>
          </p:cNvPr>
          <p:cNvSpPr/>
          <p:nvPr/>
        </p:nvSpPr>
        <p:spPr>
          <a:xfrm>
            <a:off x="8193542" y="3579047"/>
            <a:ext cx="2742131" cy="48477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ptos" panose="02110004020202020204"/>
                <a:ea typeface="+mn-ea"/>
                <a:cs typeface="+mn-cs"/>
              </a:rPr>
              <a:t>Overall Survival</a:t>
            </a:r>
          </a:p>
        </p:txBody>
      </p:sp>
    </p:spTree>
    <p:extLst>
      <p:ext uri="{BB962C8B-B14F-4D97-AF65-F5344CB8AC3E}">
        <p14:creationId xmlns:p14="http://schemas.microsoft.com/office/powerpoint/2010/main" val="19510598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5F5E4-557C-7E73-194F-0F9ADDFE52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292FB6-4A40-D38C-C4EB-F3326387A469}"/>
              </a:ext>
            </a:extLst>
          </p:cNvPr>
          <p:cNvSpPr>
            <a:spLocks noGrp="1"/>
          </p:cNvSpPr>
          <p:nvPr>
            <p:ph type="title"/>
          </p:nvPr>
        </p:nvSpPr>
        <p:spPr/>
        <p:txBody>
          <a:bodyPr>
            <a:noAutofit/>
          </a:bodyPr>
          <a:lstStyle/>
          <a:p>
            <a:r>
              <a:rPr lang="en-US" sz="3200" b="1" dirty="0">
                <a:solidFill>
                  <a:prstClr val="black"/>
                </a:solidFill>
                <a:latin typeface="Calibri Light" panose="020F0302020204030204"/>
              </a:rPr>
              <a:t>NAPOLI-1: N</a:t>
            </a: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al-IRI/5FU/LCV significantly improved overall survival compared to 5FU/LCV and delayed worsening of disease</a:t>
            </a:r>
            <a:endParaRPr lang="en-US" sz="3200" b="1" dirty="0"/>
          </a:p>
        </p:txBody>
      </p:sp>
      <p:graphicFrame>
        <p:nvGraphicFramePr>
          <p:cNvPr id="7" name="Content Placeholder 6">
            <a:extLst>
              <a:ext uri="{FF2B5EF4-FFF2-40B4-BE49-F238E27FC236}">
                <a16:creationId xmlns:a16="http://schemas.microsoft.com/office/drawing/2014/main" id="{CB428B51-080E-7925-CDDA-68D4FEAFB801}"/>
              </a:ext>
            </a:extLst>
          </p:cNvPr>
          <p:cNvGraphicFramePr>
            <a:graphicFrameLocks noGrp="1"/>
          </p:cNvGraphicFramePr>
          <p:nvPr>
            <p:ph idx="1"/>
          </p:nvPr>
        </p:nvGraphicFramePr>
        <p:xfrm>
          <a:off x="838203" y="2718760"/>
          <a:ext cx="10515597" cy="1798320"/>
        </p:xfrm>
        <a:graphic>
          <a:graphicData uri="http://schemas.openxmlformats.org/drawingml/2006/table">
            <a:tbl>
              <a:tblPr firstRow="1" bandRow="1">
                <a:tableStyleId>{5C22544A-7EE6-4342-B048-85BDC9FD1C3A}</a:tableStyleId>
              </a:tblPr>
              <a:tblGrid>
                <a:gridCol w="5307419">
                  <a:extLst>
                    <a:ext uri="{9D8B030D-6E8A-4147-A177-3AD203B41FA5}">
                      <a16:colId xmlns:a16="http://schemas.microsoft.com/office/drawing/2014/main" val="3328506926"/>
                    </a:ext>
                  </a:extLst>
                </a:gridCol>
                <a:gridCol w="2860158">
                  <a:extLst>
                    <a:ext uri="{9D8B030D-6E8A-4147-A177-3AD203B41FA5}">
                      <a16:colId xmlns:a16="http://schemas.microsoft.com/office/drawing/2014/main" val="224654863"/>
                    </a:ext>
                  </a:extLst>
                </a:gridCol>
                <a:gridCol w="2348020">
                  <a:extLst>
                    <a:ext uri="{9D8B030D-6E8A-4147-A177-3AD203B41FA5}">
                      <a16:colId xmlns:a16="http://schemas.microsoft.com/office/drawing/2014/main" val="4123231943"/>
                    </a:ext>
                  </a:extLst>
                </a:gridCol>
              </a:tblGrid>
              <a:tr h="370840">
                <a:tc>
                  <a:txBody>
                    <a:bodyPr/>
                    <a:lstStyle/>
                    <a:p>
                      <a:endParaRPr lang="en-US" sz="2000" dirty="0"/>
                    </a:p>
                  </a:txBody>
                  <a:tcPr>
                    <a:noFill/>
                  </a:tcPr>
                </a:tc>
                <a:tc>
                  <a:txBody>
                    <a:bodyPr/>
                    <a:lstStyle/>
                    <a:p>
                      <a:pPr algn="ctr"/>
                      <a:r>
                        <a:rPr lang="en-US" sz="2400" dirty="0"/>
                        <a:t>Nal-IRI/5-FU/LCV</a:t>
                      </a:r>
                    </a:p>
                  </a:txBody>
                  <a:tcPr/>
                </a:tc>
                <a:tc>
                  <a:txBody>
                    <a:bodyPr/>
                    <a:lstStyle/>
                    <a:p>
                      <a:pPr algn="ctr"/>
                      <a:r>
                        <a:rPr lang="en-US" sz="2400" dirty="0"/>
                        <a:t>5-FU/LCV</a:t>
                      </a:r>
                    </a:p>
                  </a:txBody>
                  <a:tcPr/>
                </a:tc>
                <a:extLst>
                  <a:ext uri="{0D108BD9-81ED-4DB2-BD59-A6C34878D82A}">
                    <a16:rowId xmlns:a16="http://schemas.microsoft.com/office/drawing/2014/main" val="1469463029"/>
                  </a:ext>
                </a:extLst>
              </a:tr>
              <a:tr h="370840">
                <a:tc>
                  <a:txBody>
                    <a:bodyPr/>
                    <a:lstStyle/>
                    <a:p>
                      <a:r>
                        <a:rPr lang="en-US" sz="2400" dirty="0"/>
                        <a:t>Median overall survival in months</a:t>
                      </a:r>
                    </a:p>
                  </a:txBody>
                  <a:tcPr/>
                </a:tc>
                <a:tc>
                  <a:txBody>
                    <a:bodyPr/>
                    <a:lstStyle/>
                    <a:p>
                      <a:pPr algn="ctr"/>
                      <a:r>
                        <a:rPr lang="en-US" sz="2800" dirty="0"/>
                        <a:t>6.1</a:t>
                      </a:r>
                    </a:p>
                  </a:txBody>
                  <a:tcPr/>
                </a:tc>
                <a:tc>
                  <a:txBody>
                    <a:bodyPr/>
                    <a:lstStyle/>
                    <a:p>
                      <a:pPr algn="ctr"/>
                      <a:r>
                        <a:rPr lang="en-US" sz="2800" dirty="0"/>
                        <a:t>4.2</a:t>
                      </a:r>
                    </a:p>
                  </a:txBody>
                  <a:tcPr/>
                </a:tc>
                <a:extLst>
                  <a:ext uri="{0D108BD9-81ED-4DB2-BD59-A6C34878D82A}">
                    <a16:rowId xmlns:a16="http://schemas.microsoft.com/office/drawing/2014/main" val="1199835517"/>
                  </a:ext>
                </a:extLst>
              </a:tr>
              <a:tr h="370840">
                <a:tc>
                  <a:txBody>
                    <a:bodyPr/>
                    <a:lstStyle/>
                    <a:p>
                      <a:r>
                        <a:rPr lang="en-US" sz="2400" dirty="0"/>
                        <a:t>Median progression free survival in months</a:t>
                      </a:r>
                    </a:p>
                  </a:txBody>
                  <a:tcPr/>
                </a:tc>
                <a:tc>
                  <a:txBody>
                    <a:bodyPr/>
                    <a:lstStyle/>
                    <a:p>
                      <a:pPr algn="ctr"/>
                      <a:r>
                        <a:rPr lang="en-US" sz="2800" dirty="0"/>
                        <a:t>3.1</a:t>
                      </a:r>
                    </a:p>
                  </a:txBody>
                  <a:tcPr/>
                </a:tc>
                <a:tc>
                  <a:txBody>
                    <a:bodyPr/>
                    <a:lstStyle/>
                    <a:p>
                      <a:pPr algn="ctr"/>
                      <a:r>
                        <a:rPr lang="en-US" sz="2800" dirty="0"/>
                        <a:t>1.5</a:t>
                      </a:r>
                    </a:p>
                  </a:txBody>
                  <a:tcPr/>
                </a:tc>
                <a:extLst>
                  <a:ext uri="{0D108BD9-81ED-4DB2-BD59-A6C34878D82A}">
                    <a16:rowId xmlns:a16="http://schemas.microsoft.com/office/drawing/2014/main" val="4117468058"/>
                  </a:ext>
                </a:extLst>
              </a:tr>
            </a:tbl>
          </a:graphicData>
        </a:graphic>
      </p:graphicFrame>
      <p:sp>
        <p:nvSpPr>
          <p:cNvPr id="5" name="TextBox 4">
            <a:extLst>
              <a:ext uri="{FF2B5EF4-FFF2-40B4-BE49-F238E27FC236}">
                <a16:creationId xmlns:a16="http://schemas.microsoft.com/office/drawing/2014/main" id="{5F123D94-3E7A-DCAA-76D4-81A499E2A7EB}"/>
              </a:ext>
            </a:extLst>
          </p:cNvPr>
          <p:cNvSpPr txBox="1"/>
          <p:nvPr/>
        </p:nvSpPr>
        <p:spPr>
          <a:xfrm>
            <a:off x="6260959" y="6400716"/>
            <a:ext cx="5831020"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Wang-Gillam et al, Lancet, 2015; Wang-Gillam et al, ASCO, 2016</a:t>
            </a:r>
          </a:p>
        </p:txBody>
      </p:sp>
    </p:spTree>
    <p:extLst>
      <p:ext uri="{BB962C8B-B14F-4D97-AF65-F5344CB8AC3E}">
        <p14:creationId xmlns:p14="http://schemas.microsoft.com/office/powerpoint/2010/main" val="32702282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725B-D57A-AB19-209A-9C6C015D70F5}"/>
              </a:ext>
            </a:extLst>
          </p:cNvPr>
          <p:cNvSpPr>
            <a:spLocks noGrp="1"/>
          </p:cNvSpPr>
          <p:nvPr>
            <p:ph type="title"/>
          </p:nvPr>
        </p:nvSpPr>
        <p:spPr>
          <a:xfrm>
            <a:off x="838200" y="0"/>
            <a:ext cx="10515600" cy="1325563"/>
          </a:xfrm>
        </p:spPr>
        <p:txBody>
          <a:bodyPr>
            <a:noAutofit/>
          </a:bodyPr>
          <a:lstStyle/>
          <a:p>
            <a:r>
              <a:rPr lang="en-US" sz="3200" b="1" dirty="0">
                <a:solidFill>
                  <a:prstClr val="black"/>
                </a:solidFill>
                <a:latin typeface="Calibri Light" panose="020F0302020204030204"/>
              </a:rPr>
              <a:t>NAPOLI-1: Side effects of Nal-IRI/5FU/LCV</a:t>
            </a:r>
            <a:endParaRPr lang="en-US" sz="3200" dirty="0"/>
          </a:p>
        </p:txBody>
      </p:sp>
      <p:graphicFrame>
        <p:nvGraphicFramePr>
          <p:cNvPr id="4" name="Content Placeholder 3">
            <a:extLst>
              <a:ext uri="{FF2B5EF4-FFF2-40B4-BE49-F238E27FC236}">
                <a16:creationId xmlns:a16="http://schemas.microsoft.com/office/drawing/2014/main" id="{40340320-6A25-261D-EF38-8ECBA4C7748E}"/>
              </a:ext>
            </a:extLst>
          </p:cNvPr>
          <p:cNvGraphicFramePr>
            <a:graphicFrameLocks noGrp="1"/>
          </p:cNvGraphicFramePr>
          <p:nvPr>
            <p:ph idx="1"/>
          </p:nvPr>
        </p:nvGraphicFramePr>
        <p:xfrm>
          <a:off x="3242930" y="1229870"/>
          <a:ext cx="7591647" cy="5059680"/>
        </p:xfrm>
        <a:graphic>
          <a:graphicData uri="http://schemas.openxmlformats.org/drawingml/2006/table">
            <a:tbl>
              <a:tblPr firstRow="1" bandRow="1">
                <a:tableStyleId>{5C22544A-7EE6-4342-B048-85BDC9FD1C3A}</a:tableStyleId>
              </a:tblPr>
              <a:tblGrid>
                <a:gridCol w="2530549">
                  <a:extLst>
                    <a:ext uri="{9D8B030D-6E8A-4147-A177-3AD203B41FA5}">
                      <a16:colId xmlns:a16="http://schemas.microsoft.com/office/drawing/2014/main" val="2423764790"/>
                    </a:ext>
                  </a:extLst>
                </a:gridCol>
                <a:gridCol w="2530549">
                  <a:extLst>
                    <a:ext uri="{9D8B030D-6E8A-4147-A177-3AD203B41FA5}">
                      <a16:colId xmlns:a16="http://schemas.microsoft.com/office/drawing/2014/main" val="2464796140"/>
                    </a:ext>
                  </a:extLst>
                </a:gridCol>
                <a:gridCol w="2530549">
                  <a:extLst>
                    <a:ext uri="{9D8B030D-6E8A-4147-A177-3AD203B41FA5}">
                      <a16:colId xmlns:a16="http://schemas.microsoft.com/office/drawing/2014/main" val="4127677561"/>
                    </a:ext>
                  </a:extLst>
                </a:gridCol>
              </a:tblGrid>
              <a:tr h="429199">
                <a:tc>
                  <a:txBody>
                    <a:bodyPr/>
                    <a:lstStyle/>
                    <a:p>
                      <a:endParaRPr lang="en-US" sz="2400" dirty="0"/>
                    </a:p>
                  </a:txBody>
                  <a:tcP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Grade  3 or 4 toxicities %</a:t>
                      </a:r>
                    </a:p>
                  </a:txBody>
                  <a:tcPr/>
                </a:tc>
                <a:tc hMerge="1">
                  <a:txBody>
                    <a:bodyPr/>
                    <a:lstStyle/>
                    <a:p>
                      <a:pPr algn="ctr"/>
                      <a:endParaRPr lang="en-US" dirty="0"/>
                    </a:p>
                  </a:txBody>
                  <a:tcPr/>
                </a:tc>
                <a:extLst>
                  <a:ext uri="{0D108BD9-81ED-4DB2-BD59-A6C34878D82A}">
                    <a16:rowId xmlns:a16="http://schemas.microsoft.com/office/drawing/2014/main" val="579437372"/>
                  </a:ext>
                </a:extLst>
              </a:tr>
              <a:tr h="429199">
                <a:tc>
                  <a:txBody>
                    <a:bodyPr/>
                    <a:lstStyle/>
                    <a:p>
                      <a:endParaRPr lang="en-US" sz="2400" dirty="0"/>
                    </a:p>
                  </a:txBody>
                  <a:tcPr>
                    <a:noFill/>
                  </a:tcPr>
                </a:tc>
                <a:tc>
                  <a:txBody>
                    <a:bodyPr/>
                    <a:lstStyle/>
                    <a:p>
                      <a:pPr algn="ctr"/>
                      <a:r>
                        <a:rPr lang="en-US" sz="2000" dirty="0"/>
                        <a:t>Nal/5FU/LCV</a:t>
                      </a:r>
                    </a:p>
                  </a:txBody>
                  <a:tcPr/>
                </a:tc>
                <a:tc>
                  <a:txBody>
                    <a:bodyPr/>
                    <a:lstStyle/>
                    <a:p>
                      <a:pPr algn="ctr"/>
                      <a:r>
                        <a:rPr lang="en-US" sz="2000" dirty="0"/>
                        <a:t>5FU/LCV</a:t>
                      </a:r>
                    </a:p>
                  </a:txBody>
                  <a:tcPr/>
                </a:tc>
                <a:extLst>
                  <a:ext uri="{0D108BD9-81ED-4DB2-BD59-A6C34878D82A}">
                    <a16:rowId xmlns:a16="http://schemas.microsoft.com/office/drawing/2014/main" val="1889508055"/>
                  </a:ext>
                </a:extLst>
              </a:tr>
              <a:tr h="464965">
                <a:tc>
                  <a:txBody>
                    <a:bodyPr/>
                    <a:lstStyle/>
                    <a:p>
                      <a:r>
                        <a:rPr lang="en-US" sz="2800" dirty="0"/>
                        <a:t>Diarrhea</a:t>
                      </a:r>
                    </a:p>
                  </a:txBody>
                  <a:tcPr/>
                </a:tc>
                <a:tc>
                  <a:txBody>
                    <a:bodyPr/>
                    <a:lstStyle/>
                    <a:p>
                      <a:pPr algn="ctr"/>
                      <a:r>
                        <a:rPr lang="en-US" sz="2400" dirty="0"/>
                        <a:t>13</a:t>
                      </a:r>
                    </a:p>
                  </a:txBody>
                  <a:tcPr/>
                </a:tc>
                <a:tc>
                  <a:txBody>
                    <a:bodyPr/>
                    <a:lstStyle/>
                    <a:p>
                      <a:pPr algn="ctr"/>
                      <a:r>
                        <a:rPr lang="en-US" sz="2400" dirty="0"/>
                        <a:t>4</a:t>
                      </a:r>
                    </a:p>
                  </a:txBody>
                  <a:tcPr/>
                </a:tc>
                <a:extLst>
                  <a:ext uri="{0D108BD9-81ED-4DB2-BD59-A6C34878D82A}">
                    <a16:rowId xmlns:a16="http://schemas.microsoft.com/office/drawing/2014/main" val="2721301427"/>
                  </a:ext>
                </a:extLst>
              </a:tr>
              <a:tr h="464965">
                <a:tc>
                  <a:txBody>
                    <a:bodyPr/>
                    <a:lstStyle/>
                    <a:p>
                      <a:r>
                        <a:rPr lang="en-US" sz="2800" dirty="0"/>
                        <a:t>Vomiting</a:t>
                      </a:r>
                    </a:p>
                  </a:txBody>
                  <a:tcPr/>
                </a:tc>
                <a:tc>
                  <a:txBody>
                    <a:bodyPr/>
                    <a:lstStyle/>
                    <a:p>
                      <a:pPr algn="ctr"/>
                      <a:r>
                        <a:rPr lang="en-US" sz="2400" dirty="0"/>
                        <a:t>11</a:t>
                      </a:r>
                    </a:p>
                  </a:txBody>
                  <a:tcPr/>
                </a:tc>
                <a:tc>
                  <a:txBody>
                    <a:bodyPr/>
                    <a:lstStyle/>
                    <a:p>
                      <a:pPr algn="ctr"/>
                      <a:r>
                        <a:rPr lang="en-US" sz="2400" dirty="0"/>
                        <a:t>3</a:t>
                      </a:r>
                    </a:p>
                  </a:txBody>
                  <a:tcPr/>
                </a:tc>
                <a:extLst>
                  <a:ext uri="{0D108BD9-81ED-4DB2-BD59-A6C34878D82A}">
                    <a16:rowId xmlns:a16="http://schemas.microsoft.com/office/drawing/2014/main" val="4122328019"/>
                  </a:ext>
                </a:extLst>
              </a:tr>
              <a:tr h="464965">
                <a:tc>
                  <a:txBody>
                    <a:bodyPr/>
                    <a:lstStyle/>
                    <a:p>
                      <a:r>
                        <a:rPr lang="en-US" sz="2800" dirty="0"/>
                        <a:t>Nausea</a:t>
                      </a:r>
                    </a:p>
                  </a:txBody>
                  <a:tcPr/>
                </a:tc>
                <a:tc>
                  <a:txBody>
                    <a:bodyPr/>
                    <a:lstStyle/>
                    <a:p>
                      <a:pPr algn="ctr"/>
                      <a:r>
                        <a:rPr lang="en-US" sz="2400" dirty="0"/>
                        <a:t>8</a:t>
                      </a:r>
                    </a:p>
                  </a:txBody>
                  <a:tcPr/>
                </a:tc>
                <a:tc>
                  <a:txBody>
                    <a:bodyPr/>
                    <a:lstStyle/>
                    <a:p>
                      <a:pPr algn="ctr"/>
                      <a:r>
                        <a:rPr lang="en-US" sz="2400" dirty="0"/>
                        <a:t>3</a:t>
                      </a:r>
                    </a:p>
                  </a:txBody>
                  <a:tcPr/>
                </a:tc>
                <a:extLst>
                  <a:ext uri="{0D108BD9-81ED-4DB2-BD59-A6C34878D82A}">
                    <a16:rowId xmlns:a16="http://schemas.microsoft.com/office/drawing/2014/main" val="1716093858"/>
                  </a:ext>
                </a:extLst>
              </a:tr>
              <a:tr h="464965">
                <a:tc>
                  <a:txBody>
                    <a:bodyPr/>
                    <a:lstStyle/>
                    <a:p>
                      <a:r>
                        <a:rPr lang="en-US" sz="2800" dirty="0"/>
                        <a:t>Appetite</a:t>
                      </a:r>
                    </a:p>
                  </a:txBody>
                  <a:tcPr/>
                </a:tc>
                <a:tc>
                  <a:txBody>
                    <a:bodyPr/>
                    <a:lstStyle/>
                    <a:p>
                      <a:pPr algn="ctr"/>
                      <a:r>
                        <a:rPr lang="en-US" sz="2400" dirty="0"/>
                        <a:t>4</a:t>
                      </a:r>
                    </a:p>
                  </a:txBody>
                  <a:tcPr/>
                </a:tc>
                <a:tc>
                  <a:txBody>
                    <a:bodyPr/>
                    <a:lstStyle/>
                    <a:p>
                      <a:pPr algn="ctr"/>
                      <a:r>
                        <a:rPr lang="en-US" sz="2400" dirty="0"/>
                        <a:t>2</a:t>
                      </a:r>
                    </a:p>
                  </a:txBody>
                  <a:tcPr/>
                </a:tc>
                <a:extLst>
                  <a:ext uri="{0D108BD9-81ED-4DB2-BD59-A6C34878D82A}">
                    <a16:rowId xmlns:a16="http://schemas.microsoft.com/office/drawing/2014/main" val="3519878016"/>
                  </a:ext>
                </a:extLst>
              </a:tr>
              <a:tr h="464965">
                <a:tc>
                  <a:txBody>
                    <a:bodyPr/>
                    <a:lstStyle/>
                    <a:p>
                      <a:r>
                        <a:rPr lang="en-US" sz="2800" dirty="0"/>
                        <a:t>Fatigue</a:t>
                      </a:r>
                    </a:p>
                  </a:txBody>
                  <a:tcPr/>
                </a:tc>
                <a:tc>
                  <a:txBody>
                    <a:bodyPr/>
                    <a:lstStyle/>
                    <a:p>
                      <a:pPr algn="ctr"/>
                      <a:r>
                        <a:rPr lang="en-US" sz="2400" dirty="0"/>
                        <a:t>14</a:t>
                      </a:r>
                    </a:p>
                  </a:txBody>
                  <a:tcPr/>
                </a:tc>
                <a:tc>
                  <a:txBody>
                    <a:bodyPr/>
                    <a:lstStyle/>
                    <a:p>
                      <a:pPr algn="ctr"/>
                      <a:r>
                        <a:rPr lang="en-US" sz="2400" dirty="0"/>
                        <a:t>4</a:t>
                      </a:r>
                    </a:p>
                  </a:txBody>
                  <a:tcPr/>
                </a:tc>
                <a:extLst>
                  <a:ext uri="{0D108BD9-81ED-4DB2-BD59-A6C34878D82A}">
                    <a16:rowId xmlns:a16="http://schemas.microsoft.com/office/drawing/2014/main" val="2136153797"/>
                  </a:ext>
                </a:extLst>
              </a:tr>
              <a:tr h="464965">
                <a:tc>
                  <a:txBody>
                    <a:bodyPr/>
                    <a:lstStyle/>
                    <a:p>
                      <a:r>
                        <a:rPr lang="en-US" sz="2800" dirty="0"/>
                        <a:t>Neutropenia</a:t>
                      </a:r>
                    </a:p>
                  </a:txBody>
                  <a:tcPr/>
                </a:tc>
                <a:tc>
                  <a:txBody>
                    <a:bodyPr/>
                    <a:lstStyle/>
                    <a:p>
                      <a:pPr algn="ctr"/>
                      <a:r>
                        <a:rPr lang="en-US" sz="2400" dirty="0"/>
                        <a:t>27</a:t>
                      </a:r>
                    </a:p>
                  </a:txBody>
                  <a:tcPr/>
                </a:tc>
                <a:tc>
                  <a:txBody>
                    <a:bodyPr/>
                    <a:lstStyle/>
                    <a:p>
                      <a:pPr algn="ctr"/>
                      <a:r>
                        <a:rPr lang="en-US" sz="2400" dirty="0"/>
                        <a:t>1</a:t>
                      </a:r>
                    </a:p>
                  </a:txBody>
                  <a:tcPr/>
                </a:tc>
                <a:extLst>
                  <a:ext uri="{0D108BD9-81ED-4DB2-BD59-A6C34878D82A}">
                    <a16:rowId xmlns:a16="http://schemas.microsoft.com/office/drawing/2014/main" val="2701025954"/>
                  </a:ext>
                </a:extLst>
              </a:tr>
              <a:tr h="464965">
                <a:tc>
                  <a:txBody>
                    <a:bodyPr/>
                    <a:lstStyle/>
                    <a:p>
                      <a:r>
                        <a:rPr lang="en-US" sz="2800" dirty="0"/>
                        <a:t>Anemia</a:t>
                      </a:r>
                    </a:p>
                  </a:txBody>
                  <a:tcPr/>
                </a:tc>
                <a:tc>
                  <a:txBody>
                    <a:bodyPr/>
                    <a:lstStyle/>
                    <a:p>
                      <a:pPr algn="ctr"/>
                      <a:r>
                        <a:rPr lang="en-US" sz="2400" dirty="0"/>
                        <a:t>9</a:t>
                      </a:r>
                    </a:p>
                  </a:txBody>
                  <a:tcPr/>
                </a:tc>
                <a:tc>
                  <a:txBody>
                    <a:bodyPr/>
                    <a:lstStyle/>
                    <a:p>
                      <a:pPr algn="ctr"/>
                      <a:r>
                        <a:rPr lang="en-US" sz="2400" dirty="0"/>
                        <a:t>7</a:t>
                      </a:r>
                    </a:p>
                  </a:txBody>
                  <a:tcPr/>
                </a:tc>
                <a:extLst>
                  <a:ext uri="{0D108BD9-81ED-4DB2-BD59-A6C34878D82A}">
                    <a16:rowId xmlns:a16="http://schemas.microsoft.com/office/drawing/2014/main" val="1291744139"/>
                  </a:ext>
                </a:extLst>
              </a:tr>
              <a:tr h="464965">
                <a:tc>
                  <a:txBody>
                    <a:bodyPr/>
                    <a:lstStyle/>
                    <a:p>
                      <a:r>
                        <a:rPr lang="en-US" sz="2800" dirty="0"/>
                        <a:t>Hypokalemia</a:t>
                      </a:r>
                    </a:p>
                  </a:txBody>
                  <a:tcPr/>
                </a:tc>
                <a:tc>
                  <a:txBody>
                    <a:bodyPr/>
                    <a:lstStyle/>
                    <a:p>
                      <a:pPr algn="ctr"/>
                      <a:r>
                        <a:rPr lang="en-US" sz="2400" dirty="0"/>
                        <a:t>3</a:t>
                      </a:r>
                    </a:p>
                  </a:txBody>
                  <a:tcPr/>
                </a:tc>
                <a:tc>
                  <a:txBody>
                    <a:bodyPr/>
                    <a:lstStyle/>
                    <a:p>
                      <a:pPr algn="ctr"/>
                      <a:r>
                        <a:rPr lang="en-US" sz="2400" dirty="0"/>
                        <a:t>2</a:t>
                      </a:r>
                    </a:p>
                  </a:txBody>
                  <a:tcPr/>
                </a:tc>
                <a:extLst>
                  <a:ext uri="{0D108BD9-81ED-4DB2-BD59-A6C34878D82A}">
                    <a16:rowId xmlns:a16="http://schemas.microsoft.com/office/drawing/2014/main" val="3768903253"/>
                  </a:ext>
                </a:extLst>
              </a:tr>
            </a:tbl>
          </a:graphicData>
        </a:graphic>
      </p:graphicFrame>
      <p:sp>
        <p:nvSpPr>
          <p:cNvPr id="3" name="Left Brace 2">
            <a:extLst>
              <a:ext uri="{FF2B5EF4-FFF2-40B4-BE49-F238E27FC236}">
                <a16:creationId xmlns:a16="http://schemas.microsoft.com/office/drawing/2014/main" id="{64A4778D-B6C4-00E1-EB9F-1AA2C3D8C5CC}"/>
              </a:ext>
            </a:extLst>
          </p:cNvPr>
          <p:cNvSpPr/>
          <p:nvPr/>
        </p:nvSpPr>
        <p:spPr>
          <a:xfrm>
            <a:off x="2636874" y="2152522"/>
            <a:ext cx="372140" cy="160718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Left Brace 4">
            <a:extLst>
              <a:ext uri="{FF2B5EF4-FFF2-40B4-BE49-F238E27FC236}">
                <a16:creationId xmlns:a16="http://schemas.microsoft.com/office/drawing/2014/main" id="{A4EDD1B1-F01F-4EC9-0CDA-0D6B35FF08F2}"/>
              </a:ext>
            </a:extLst>
          </p:cNvPr>
          <p:cNvSpPr/>
          <p:nvPr/>
        </p:nvSpPr>
        <p:spPr>
          <a:xfrm>
            <a:off x="2704657" y="3759710"/>
            <a:ext cx="280877" cy="101905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Left Brace 6">
            <a:extLst>
              <a:ext uri="{FF2B5EF4-FFF2-40B4-BE49-F238E27FC236}">
                <a16:creationId xmlns:a16="http://schemas.microsoft.com/office/drawing/2014/main" id="{E28BCA66-BF00-0601-F734-430F148FE6FF}"/>
              </a:ext>
            </a:extLst>
          </p:cNvPr>
          <p:cNvSpPr/>
          <p:nvPr/>
        </p:nvSpPr>
        <p:spPr>
          <a:xfrm>
            <a:off x="2723707" y="4778764"/>
            <a:ext cx="261827" cy="99946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7BD45286-E019-393E-1C84-6670ABB34227}"/>
              </a:ext>
            </a:extLst>
          </p:cNvPr>
          <p:cNvSpPr txBox="1"/>
          <p:nvPr/>
        </p:nvSpPr>
        <p:spPr>
          <a:xfrm>
            <a:off x="655880" y="2771450"/>
            <a:ext cx="19628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Gastro-intestinal</a:t>
            </a:r>
          </a:p>
        </p:txBody>
      </p:sp>
      <p:sp>
        <p:nvSpPr>
          <p:cNvPr id="12" name="TextBox 11">
            <a:extLst>
              <a:ext uri="{FF2B5EF4-FFF2-40B4-BE49-F238E27FC236}">
                <a16:creationId xmlns:a16="http://schemas.microsoft.com/office/drawing/2014/main" id="{FC7FF8BF-907F-DB03-27B7-CEE9F58F279F}"/>
              </a:ext>
            </a:extLst>
          </p:cNvPr>
          <p:cNvSpPr txBox="1"/>
          <p:nvPr/>
        </p:nvSpPr>
        <p:spPr>
          <a:xfrm>
            <a:off x="821052" y="5093828"/>
            <a:ext cx="17286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Hematological</a:t>
            </a:r>
          </a:p>
        </p:txBody>
      </p:sp>
      <p:sp>
        <p:nvSpPr>
          <p:cNvPr id="15" name="TextBox 14">
            <a:extLst>
              <a:ext uri="{FF2B5EF4-FFF2-40B4-BE49-F238E27FC236}">
                <a16:creationId xmlns:a16="http://schemas.microsoft.com/office/drawing/2014/main" id="{84EC0733-B521-2095-BA9F-8FC9A51160B0}"/>
              </a:ext>
            </a:extLst>
          </p:cNvPr>
          <p:cNvSpPr txBox="1"/>
          <p:nvPr/>
        </p:nvSpPr>
        <p:spPr>
          <a:xfrm>
            <a:off x="1016646" y="4084571"/>
            <a:ext cx="1012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ptos" panose="02110004020202020204"/>
                <a:ea typeface="+mn-ea"/>
                <a:cs typeface="+mn-cs"/>
              </a:rPr>
              <a:t>General</a:t>
            </a:r>
          </a:p>
        </p:txBody>
      </p:sp>
      <p:sp>
        <p:nvSpPr>
          <p:cNvPr id="6" name="TextBox 5">
            <a:extLst>
              <a:ext uri="{FF2B5EF4-FFF2-40B4-BE49-F238E27FC236}">
                <a16:creationId xmlns:a16="http://schemas.microsoft.com/office/drawing/2014/main" id="{C4732A6F-6CC4-9E40-5FC5-4576B1858CF4}"/>
              </a:ext>
            </a:extLst>
          </p:cNvPr>
          <p:cNvSpPr txBox="1"/>
          <p:nvPr/>
        </p:nvSpPr>
        <p:spPr>
          <a:xfrm>
            <a:off x="6260959" y="6400716"/>
            <a:ext cx="5831020"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Wang-Gillam et al, Lancet, 2015; Wang-Gillam et al, ASCO, 2016</a:t>
            </a:r>
          </a:p>
        </p:txBody>
      </p:sp>
    </p:spTree>
    <p:extLst>
      <p:ext uri="{BB962C8B-B14F-4D97-AF65-F5344CB8AC3E}">
        <p14:creationId xmlns:p14="http://schemas.microsoft.com/office/powerpoint/2010/main" val="2434805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AE8A8-876C-5FC8-C969-DE4F55B1AE92}"/>
              </a:ext>
            </a:extLst>
          </p:cNvPr>
          <p:cNvSpPr>
            <a:spLocks noGrp="1"/>
          </p:cNvSpPr>
          <p:nvPr>
            <p:ph type="title"/>
          </p:nvPr>
        </p:nvSpPr>
        <p:spPr/>
        <p:txBody>
          <a:bodyPr/>
          <a:lstStyle/>
          <a:p>
            <a:r>
              <a:rPr lang="en-US" b="1" dirty="0"/>
              <a:t>Mitigating side effects of Nal-IRI plus 5-FU</a:t>
            </a:r>
          </a:p>
        </p:txBody>
      </p:sp>
      <p:sp>
        <p:nvSpPr>
          <p:cNvPr id="3" name="Content Placeholder 2">
            <a:extLst>
              <a:ext uri="{FF2B5EF4-FFF2-40B4-BE49-F238E27FC236}">
                <a16:creationId xmlns:a16="http://schemas.microsoft.com/office/drawing/2014/main" id="{1B873467-2879-0A0E-22AC-A7635C959E4B}"/>
              </a:ext>
            </a:extLst>
          </p:cNvPr>
          <p:cNvSpPr>
            <a:spLocks noGrp="1"/>
          </p:cNvSpPr>
          <p:nvPr>
            <p:ph idx="1"/>
          </p:nvPr>
        </p:nvSpPr>
        <p:spPr>
          <a:xfrm>
            <a:off x="838200" y="1825625"/>
            <a:ext cx="6795977" cy="4351338"/>
          </a:xfrm>
        </p:spPr>
        <p:txBody>
          <a:bodyPr>
            <a:normAutofit/>
          </a:bodyPr>
          <a:lstStyle/>
          <a:p>
            <a:r>
              <a:rPr lang="en-US" sz="3200" dirty="0"/>
              <a:t>Proper patient selection </a:t>
            </a:r>
          </a:p>
          <a:p>
            <a:pPr lvl="1"/>
            <a:r>
              <a:rPr lang="en-US" sz="2800" dirty="0"/>
              <a:t>Performance status </a:t>
            </a:r>
          </a:p>
          <a:p>
            <a:pPr lvl="1"/>
            <a:r>
              <a:rPr lang="en-US" sz="2800" dirty="0"/>
              <a:t>Organ function (e.g., liver)</a:t>
            </a:r>
          </a:p>
          <a:p>
            <a:r>
              <a:rPr lang="en-US" sz="3200" dirty="0"/>
              <a:t>Pre-treatment genetic testing</a:t>
            </a:r>
          </a:p>
          <a:p>
            <a:pPr lvl="1"/>
            <a:r>
              <a:rPr lang="en-US" sz="2800" dirty="0"/>
              <a:t>DYPD – predicts 5-FU side effects</a:t>
            </a:r>
          </a:p>
          <a:p>
            <a:pPr lvl="1"/>
            <a:r>
              <a:rPr lang="en-US" sz="2800" dirty="0"/>
              <a:t>UGT1A1 – predicts Nal-IRI side effects</a:t>
            </a:r>
          </a:p>
          <a:p>
            <a:r>
              <a:rPr lang="en-US" sz="3200" dirty="0"/>
              <a:t>Close clinical monitoring first and second cycles</a:t>
            </a:r>
          </a:p>
        </p:txBody>
      </p:sp>
      <p:sp>
        <p:nvSpPr>
          <p:cNvPr id="4" name="Right Bracket 3">
            <a:extLst>
              <a:ext uri="{FF2B5EF4-FFF2-40B4-BE49-F238E27FC236}">
                <a16:creationId xmlns:a16="http://schemas.microsoft.com/office/drawing/2014/main" id="{C28100EA-D0AC-8FCA-2578-A002CEB75882}"/>
              </a:ext>
            </a:extLst>
          </p:cNvPr>
          <p:cNvSpPr/>
          <p:nvPr/>
        </p:nvSpPr>
        <p:spPr>
          <a:xfrm>
            <a:off x="7336465" y="3221665"/>
            <a:ext cx="637954" cy="2509284"/>
          </a:xfrm>
          <a:prstGeom prst="rightBracket">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6FAE4782-2E70-D0FA-64EF-CBA5DF1872C3}"/>
              </a:ext>
            </a:extLst>
          </p:cNvPr>
          <p:cNvSpPr txBox="1"/>
          <p:nvPr/>
        </p:nvSpPr>
        <p:spPr>
          <a:xfrm>
            <a:off x="8091376" y="4060808"/>
            <a:ext cx="361804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Apply dose reductions if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Necessary!</a:t>
            </a:r>
          </a:p>
        </p:txBody>
      </p:sp>
    </p:spTree>
    <p:extLst>
      <p:ext uri="{BB962C8B-B14F-4D97-AF65-F5344CB8AC3E}">
        <p14:creationId xmlns:p14="http://schemas.microsoft.com/office/powerpoint/2010/main" val="32709845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4F8A9-683C-4CAB-9C34-C0E35C590D6A}"/>
              </a:ext>
            </a:extLst>
          </p:cNvPr>
          <p:cNvSpPr>
            <a:spLocks noGrp="1"/>
          </p:cNvSpPr>
          <p:nvPr>
            <p:ph type="title"/>
          </p:nvPr>
        </p:nvSpPr>
        <p:spPr/>
        <p:txBody>
          <a:bodyPr/>
          <a:lstStyle/>
          <a:p>
            <a:r>
              <a:rPr lang="en-US" dirty="0"/>
              <a:t>I do not start all patients with same 70 mg/m</a:t>
            </a:r>
            <a:r>
              <a:rPr lang="en-US" baseline="30000" dirty="0"/>
              <a:t>2</a:t>
            </a:r>
            <a:r>
              <a:rPr lang="en-US" dirty="0"/>
              <a:t> dose of Nal-IRI that was used in the trial</a:t>
            </a:r>
          </a:p>
        </p:txBody>
      </p:sp>
      <p:sp>
        <p:nvSpPr>
          <p:cNvPr id="3" name="Content Placeholder 2">
            <a:extLst>
              <a:ext uri="{FF2B5EF4-FFF2-40B4-BE49-F238E27FC236}">
                <a16:creationId xmlns:a16="http://schemas.microsoft.com/office/drawing/2014/main" id="{6CDC44BB-2F73-4A77-FA61-18C56FBCB36D}"/>
              </a:ext>
            </a:extLst>
          </p:cNvPr>
          <p:cNvSpPr>
            <a:spLocks noGrp="1"/>
          </p:cNvSpPr>
          <p:nvPr>
            <p:ph idx="1"/>
          </p:nvPr>
        </p:nvSpPr>
        <p:spPr/>
        <p:txBody>
          <a:bodyPr>
            <a:normAutofit/>
          </a:bodyPr>
          <a:lstStyle/>
          <a:p>
            <a:r>
              <a:rPr lang="en-US" sz="3600" dirty="0"/>
              <a:t>Older patients</a:t>
            </a:r>
          </a:p>
          <a:p>
            <a:r>
              <a:rPr lang="en-US" sz="3600" dirty="0"/>
              <a:t>Patients who are frail with performance status of 2</a:t>
            </a:r>
          </a:p>
          <a:p>
            <a:r>
              <a:rPr lang="en-US" sz="3600" dirty="0"/>
              <a:t>UGT1A1 intermediate or poor metabolizers</a:t>
            </a:r>
          </a:p>
          <a:p>
            <a:r>
              <a:rPr lang="en-US" sz="3600" dirty="0"/>
              <a:t>Borderline liver function</a:t>
            </a:r>
          </a:p>
          <a:p>
            <a:r>
              <a:rPr lang="en-US" sz="3600" dirty="0">
                <a:solidFill>
                  <a:srgbClr val="FF0000"/>
                </a:solidFill>
              </a:rPr>
              <a:t>REDUCED DOSES BETTER THAN MISSED DOSES!</a:t>
            </a:r>
          </a:p>
        </p:txBody>
      </p:sp>
    </p:spTree>
    <p:extLst>
      <p:ext uri="{BB962C8B-B14F-4D97-AF65-F5344CB8AC3E}">
        <p14:creationId xmlns:p14="http://schemas.microsoft.com/office/powerpoint/2010/main" val="3828457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703512" y="2060848"/>
            <a:ext cx="9072146" cy="2444995"/>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8093" y="82527"/>
            <a:ext cx="11178691" cy="105886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Treatment Sequencing Approach For mPDAC In 2026:</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Clinical Trial Must Always Be Considered Before Starting Therapy</a:t>
            </a:r>
          </a:p>
        </p:txBody>
      </p:sp>
      <p:sp>
        <p:nvSpPr>
          <p:cNvPr id="4" name="TextBox 3"/>
          <p:cNvSpPr txBox="1"/>
          <p:nvPr/>
        </p:nvSpPr>
        <p:spPr>
          <a:xfrm>
            <a:off x="5871725" y="5276755"/>
            <a:ext cx="1836000" cy="823752"/>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72000" rIns="90000" bIns="720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t>Nab-paclitaxel + gemcitabine </a:t>
            </a:r>
            <a:b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br>
            <a:r>
              <a:rPr kumimoji="0" lang="en-GB" sz="1400" b="1" i="0" u="none" strike="noStrike" kern="1200" cap="none" spc="0" normalizeH="0" baseline="0" noProof="0" dirty="0">
                <a:ln>
                  <a:noFill/>
                </a:ln>
                <a:solidFill>
                  <a:prstClr val="black"/>
                </a:solidFill>
                <a:effectLst/>
                <a:uLnTx/>
                <a:uFillTx/>
                <a:latin typeface="Arial" charset="0"/>
                <a:ea typeface="+mn-ea"/>
                <a:cs typeface="Arial" charset="0"/>
              </a:rPr>
              <a:t>(if no neuropathy</a:t>
            </a:r>
            <a: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t>)</a:t>
            </a:r>
          </a:p>
        </p:txBody>
      </p:sp>
      <p:sp>
        <p:nvSpPr>
          <p:cNvPr id="5" name="TextBox 4"/>
          <p:cNvSpPr txBox="1"/>
          <p:nvPr/>
        </p:nvSpPr>
        <p:spPr>
          <a:xfrm>
            <a:off x="5879487" y="4629464"/>
            <a:ext cx="1836000" cy="594165"/>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144000" rIns="90000" bIns="144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t>Gemcitabine</a:t>
            </a:r>
          </a:p>
        </p:txBody>
      </p:sp>
      <p:cxnSp>
        <p:nvCxnSpPr>
          <p:cNvPr id="6" name="Straight Arrow Connector 5"/>
          <p:cNvCxnSpPr/>
          <p:nvPr/>
        </p:nvCxnSpPr>
        <p:spPr>
          <a:xfrm>
            <a:off x="4043331" y="2137760"/>
            <a:ext cx="85351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122054" y="5260144"/>
            <a:ext cx="85351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03726" y="1707145"/>
            <a:ext cx="1836000" cy="879307"/>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Nab-paclitaxel + Gemcitabine</a:t>
            </a:r>
          </a:p>
        </p:txBody>
      </p:sp>
      <p:sp>
        <p:nvSpPr>
          <p:cNvPr id="10" name="TextBox 9"/>
          <p:cNvSpPr txBox="1"/>
          <p:nvPr/>
        </p:nvSpPr>
        <p:spPr>
          <a:xfrm>
            <a:off x="5859664" y="1721151"/>
            <a:ext cx="1836000" cy="879307"/>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NaI-RI-398 + </a:t>
            </a:r>
            <a:b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b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5-FU/LV</a:t>
            </a:r>
          </a:p>
        </p:txBody>
      </p:sp>
      <p:sp>
        <p:nvSpPr>
          <p:cNvPr id="12" name="TextBox 11"/>
          <p:cNvSpPr txBox="1"/>
          <p:nvPr/>
        </p:nvSpPr>
        <p:spPr>
          <a:xfrm>
            <a:off x="5859664" y="3629844"/>
            <a:ext cx="1836000" cy="879307"/>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t>Capecitabine or </a:t>
            </a:r>
            <a:b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br>
            <a: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t>5-FU</a:t>
            </a:r>
          </a:p>
        </p:txBody>
      </p:sp>
      <p:sp>
        <p:nvSpPr>
          <p:cNvPr id="14" name="TextBox 13"/>
          <p:cNvSpPr txBox="1"/>
          <p:nvPr/>
        </p:nvSpPr>
        <p:spPr>
          <a:xfrm>
            <a:off x="8176587" y="2654313"/>
            <a:ext cx="2108903" cy="851297"/>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Nal-IRI + 5-FU/LV</a:t>
            </a:r>
            <a:b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br>
            <a:r>
              <a:rPr kumimoji="0" lang="en-GB" sz="1400" b="0" i="0" u="none" strike="noStrike" kern="1200" cap="none" spc="0" normalizeH="0" baseline="0" noProof="0" dirty="0">
                <a:ln>
                  <a:noFill/>
                </a:ln>
                <a:solidFill>
                  <a:prstClr val="white"/>
                </a:solidFill>
                <a:effectLst/>
                <a:uLnTx/>
                <a:uFillTx/>
                <a:latin typeface="Arial" charset="0"/>
                <a:ea typeface="+mn-ea"/>
                <a:cs typeface="Arial" charset="0"/>
              </a:rPr>
              <a:t>(depending on </a:t>
            </a:r>
            <a:br>
              <a:rPr kumimoji="0" lang="en-GB" sz="1400" b="0" i="0" u="none" strike="noStrike" kern="1200" cap="none" spc="0" normalizeH="0" baseline="0" noProof="0" dirty="0">
                <a:ln>
                  <a:noFill/>
                </a:ln>
                <a:solidFill>
                  <a:prstClr val="white"/>
                </a:solidFill>
                <a:effectLst/>
                <a:uLnTx/>
                <a:uFillTx/>
                <a:latin typeface="Arial" charset="0"/>
                <a:ea typeface="+mn-ea"/>
                <a:cs typeface="Arial" charset="0"/>
              </a:rPr>
            </a:br>
            <a:r>
              <a:rPr kumimoji="0" lang="en-GB" sz="1400" b="0" i="0" u="none" strike="noStrike" kern="1200" cap="none" spc="0" normalizeH="0" baseline="0" noProof="0" dirty="0">
                <a:ln>
                  <a:noFill/>
                </a:ln>
                <a:solidFill>
                  <a:prstClr val="white"/>
                </a:solidFill>
                <a:effectLst/>
                <a:uLnTx/>
                <a:uFillTx/>
                <a:latin typeface="Arial" charset="0"/>
                <a:ea typeface="+mn-ea"/>
                <a:cs typeface="Arial" charset="0"/>
              </a:rPr>
              <a:t>prior exposure)</a:t>
            </a:r>
          </a:p>
        </p:txBody>
      </p:sp>
      <p:sp>
        <p:nvSpPr>
          <p:cNvPr id="15" name="TextBox 14"/>
          <p:cNvSpPr txBox="1"/>
          <p:nvPr/>
        </p:nvSpPr>
        <p:spPr>
          <a:xfrm>
            <a:off x="2517213" y="1232371"/>
            <a:ext cx="928683" cy="369332"/>
          </a:xfrm>
          <a:prstGeom prst="rect">
            <a:avLst/>
          </a:prstGeom>
          <a:noFill/>
        </p:spPr>
        <p:txBody>
          <a:bodyPr wrap="square" lIns="3600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1</a:t>
            </a:r>
            <a:r>
              <a:rPr kumimoji="0" lang="en-GB" sz="1800" b="1" i="0" u="none" strike="noStrike" kern="1200" cap="none" spc="0" normalizeH="0" baseline="30000" noProof="0" dirty="0">
                <a:ln>
                  <a:noFill/>
                </a:ln>
                <a:solidFill>
                  <a:prstClr val="black"/>
                </a:solidFill>
                <a:effectLst/>
                <a:uLnTx/>
                <a:uFillTx/>
                <a:latin typeface="Arial" charset="0"/>
                <a:ea typeface="+mn-ea"/>
                <a:cs typeface="Arial" charset="0"/>
              </a:rPr>
              <a:t>st</a:t>
            </a: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 line</a:t>
            </a:r>
          </a:p>
        </p:txBody>
      </p:sp>
      <p:sp>
        <p:nvSpPr>
          <p:cNvPr id="16" name="TextBox 15"/>
          <p:cNvSpPr txBox="1"/>
          <p:nvPr/>
        </p:nvSpPr>
        <p:spPr>
          <a:xfrm>
            <a:off x="5503098" y="1232346"/>
            <a:ext cx="1663610" cy="369332"/>
          </a:xfrm>
          <a:prstGeom prst="rect">
            <a:avLst/>
          </a:prstGeom>
          <a:noFill/>
        </p:spPr>
        <p:txBody>
          <a:bodyPr wrap="square" lIns="3600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 2</a:t>
            </a:r>
            <a:r>
              <a:rPr kumimoji="0" lang="en-GB" sz="1800" b="1" i="0" u="none" strike="noStrike" kern="1200" cap="none" spc="0" normalizeH="0" baseline="30000" noProof="0" dirty="0">
                <a:ln>
                  <a:noFill/>
                </a:ln>
                <a:solidFill>
                  <a:prstClr val="black"/>
                </a:solidFill>
                <a:effectLst/>
                <a:uLnTx/>
                <a:uFillTx/>
                <a:latin typeface="Arial" charset="0"/>
                <a:ea typeface="+mn-ea"/>
                <a:cs typeface="Arial" charset="0"/>
              </a:rPr>
              <a:t>nd</a:t>
            </a: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 line</a:t>
            </a:r>
          </a:p>
        </p:txBody>
      </p:sp>
      <p:sp>
        <p:nvSpPr>
          <p:cNvPr id="17" name="TextBox 16"/>
          <p:cNvSpPr txBox="1"/>
          <p:nvPr/>
        </p:nvSpPr>
        <p:spPr>
          <a:xfrm>
            <a:off x="8753226" y="1232371"/>
            <a:ext cx="928683" cy="369332"/>
          </a:xfrm>
          <a:prstGeom prst="rect">
            <a:avLst/>
          </a:prstGeom>
          <a:noFill/>
        </p:spPr>
        <p:txBody>
          <a:bodyPr wrap="square" lIns="3600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3</a:t>
            </a:r>
            <a:r>
              <a:rPr kumimoji="0" lang="en-GB" sz="1800" b="1" i="0" u="none" strike="noStrike" kern="1200" cap="none" spc="0" normalizeH="0" baseline="30000" noProof="0" dirty="0">
                <a:ln>
                  <a:noFill/>
                </a:ln>
                <a:solidFill>
                  <a:prstClr val="black"/>
                </a:solidFill>
                <a:effectLst/>
                <a:uLnTx/>
                <a:uFillTx/>
                <a:latin typeface="Arial" charset="0"/>
                <a:ea typeface="+mn-ea"/>
                <a:cs typeface="Arial" charset="0"/>
              </a:rPr>
              <a:t>rd</a:t>
            </a: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 line</a:t>
            </a:r>
          </a:p>
        </p:txBody>
      </p:sp>
      <p:sp>
        <p:nvSpPr>
          <p:cNvPr id="20" name="TextBox 19"/>
          <p:cNvSpPr txBox="1"/>
          <p:nvPr/>
        </p:nvSpPr>
        <p:spPr>
          <a:xfrm>
            <a:off x="5859664" y="2663713"/>
            <a:ext cx="1836000" cy="879307"/>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t>mFOLFOX6 or CAPOX</a:t>
            </a:r>
          </a:p>
        </p:txBody>
      </p:sp>
      <p:sp>
        <p:nvSpPr>
          <p:cNvPr id="21" name="TextBox 20"/>
          <p:cNvSpPr txBox="1"/>
          <p:nvPr/>
        </p:nvSpPr>
        <p:spPr>
          <a:xfrm>
            <a:off x="8176587" y="1721151"/>
            <a:ext cx="2108903" cy="851297"/>
          </a:xfrm>
          <a:prstGeom prst="round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t>Platinum-based tx</a:t>
            </a:r>
            <a:b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br>
            <a:r>
              <a:rPr kumimoji="0" lang="en-GB" sz="1400" b="0" i="0" u="none" strike="noStrike" kern="1200" cap="none" spc="0" normalizeH="0" baseline="0" noProof="0" dirty="0">
                <a:ln>
                  <a:noFill/>
                </a:ln>
                <a:solidFill>
                  <a:prstClr val="black"/>
                </a:solidFill>
                <a:effectLst/>
                <a:uLnTx/>
                <a:uFillTx/>
                <a:latin typeface="Arial" charset="0"/>
                <a:ea typeface="+mn-ea"/>
                <a:cs typeface="Arial" charset="0"/>
              </a:rPr>
              <a:t>(depending on </a:t>
            </a:r>
            <a:br>
              <a:rPr kumimoji="0" lang="en-GB" sz="1400" b="0" i="0" u="none" strike="noStrike" kern="1200" cap="none" spc="0" normalizeH="0" baseline="0" noProof="0" dirty="0">
                <a:ln>
                  <a:noFill/>
                </a:ln>
                <a:solidFill>
                  <a:prstClr val="black"/>
                </a:solidFill>
                <a:effectLst/>
                <a:uLnTx/>
                <a:uFillTx/>
                <a:latin typeface="Arial" charset="0"/>
                <a:ea typeface="+mn-ea"/>
                <a:cs typeface="Arial" charset="0"/>
              </a:rPr>
            </a:br>
            <a:r>
              <a:rPr kumimoji="0" lang="en-GB" sz="1400" b="0" i="0" u="none" strike="noStrike" kern="1200" cap="none" spc="0" normalizeH="0" baseline="0" noProof="0" dirty="0">
                <a:ln>
                  <a:noFill/>
                </a:ln>
                <a:solidFill>
                  <a:prstClr val="black"/>
                </a:solidFill>
                <a:effectLst/>
                <a:uLnTx/>
                <a:uFillTx/>
                <a:latin typeface="Arial" charset="0"/>
                <a:ea typeface="+mn-ea"/>
                <a:cs typeface="Arial" charset="0"/>
              </a:rPr>
              <a:t>prior exposure)</a:t>
            </a:r>
          </a:p>
        </p:txBody>
      </p:sp>
      <p:sp>
        <p:nvSpPr>
          <p:cNvPr id="22" name="Rectangle 21"/>
          <p:cNvSpPr/>
          <p:nvPr/>
        </p:nvSpPr>
        <p:spPr>
          <a:xfrm>
            <a:off x="261496" y="5720015"/>
            <a:ext cx="426755" cy="25603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Rectangle 22"/>
          <p:cNvSpPr/>
          <p:nvPr/>
        </p:nvSpPr>
        <p:spPr>
          <a:xfrm>
            <a:off x="261495" y="6093373"/>
            <a:ext cx="426755" cy="256035"/>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p:cNvSpPr txBox="1"/>
          <p:nvPr/>
        </p:nvSpPr>
        <p:spPr>
          <a:xfrm>
            <a:off x="688250" y="5720015"/>
            <a:ext cx="1127232" cy="2000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charset="0"/>
                <a:ea typeface="+mn-ea"/>
                <a:cs typeface="Arial" charset="0"/>
              </a:rPr>
              <a:t>Supported by RCT data</a:t>
            </a:r>
          </a:p>
        </p:txBody>
      </p:sp>
      <p:sp>
        <p:nvSpPr>
          <p:cNvPr id="25" name="TextBox 24"/>
          <p:cNvSpPr txBox="1"/>
          <p:nvPr/>
        </p:nvSpPr>
        <p:spPr>
          <a:xfrm>
            <a:off x="688250" y="6032030"/>
            <a:ext cx="1331138"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charset="0"/>
                <a:ea typeface="+mn-ea"/>
                <a:cs typeface="Arial" charset="0"/>
              </a:rPr>
              <a:t>Supported by retrospective data or small, single arm trials</a:t>
            </a:r>
          </a:p>
        </p:txBody>
      </p:sp>
      <p:sp>
        <p:nvSpPr>
          <p:cNvPr id="26" name="TextBox 25"/>
          <p:cNvSpPr txBox="1"/>
          <p:nvPr/>
        </p:nvSpPr>
        <p:spPr>
          <a:xfrm>
            <a:off x="1892732" y="2860469"/>
            <a:ext cx="1836000" cy="1088159"/>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FOLFIRINOX</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rial" charset="0"/>
              <a:ea typeface="+mn-ea"/>
              <a:cs typeface="Arial"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NALIRIFOX</a:t>
            </a:r>
          </a:p>
        </p:txBody>
      </p:sp>
      <p:sp>
        <p:nvSpPr>
          <p:cNvPr id="28" name="TextBox 27">
            <a:extLst>
              <a:ext uri="{FF2B5EF4-FFF2-40B4-BE49-F238E27FC236}">
                <a16:creationId xmlns:a16="http://schemas.microsoft.com/office/drawing/2014/main" id="{8ABEBE61-44F9-41EE-B46E-510D9E39F6B9}"/>
              </a:ext>
            </a:extLst>
          </p:cNvPr>
          <p:cNvSpPr txBox="1"/>
          <p:nvPr/>
        </p:nvSpPr>
        <p:spPr>
          <a:xfrm>
            <a:off x="1903726" y="4004608"/>
            <a:ext cx="1836000" cy="866580"/>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144000" rIns="90000" bIns="144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t>Gemcitabine+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charset="0"/>
                <a:ea typeface="+mn-ea"/>
                <a:cs typeface="Arial" charset="0"/>
              </a:rPr>
              <a:t>Cisplatin</a:t>
            </a:r>
          </a:p>
        </p:txBody>
      </p:sp>
      <p:sp>
        <p:nvSpPr>
          <p:cNvPr id="30" name="TextBox 29">
            <a:extLst>
              <a:ext uri="{FF2B5EF4-FFF2-40B4-BE49-F238E27FC236}">
                <a16:creationId xmlns:a16="http://schemas.microsoft.com/office/drawing/2014/main" id="{0D176795-5E1C-D443-A4FE-511099E153F7}"/>
              </a:ext>
            </a:extLst>
          </p:cNvPr>
          <p:cNvSpPr txBox="1"/>
          <p:nvPr/>
        </p:nvSpPr>
        <p:spPr>
          <a:xfrm>
            <a:off x="3927242" y="3691679"/>
            <a:ext cx="1256293" cy="652295"/>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Olaparib</a:t>
            </a:r>
          </a:p>
        </p:txBody>
      </p:sp>
      <p:sp>
        <p:nvSpPr>
          <p:cNvPr id="31" name="Rectangular Callout 30">
            <a:extLst>
              <a:ext uri="{FF2B5EF4-FFF2-40B4-BE49-F238E27FC236}">
                <a16:creationId xmlns:a16="http://schemas.microsoft.com/office/drawing/2014/main" id="{661E0685-CABB-B8C5-C3EE-20B1D0A5D634}"/>
              </a:ext>
            </a:extLst>
          </p:cNvPr>
          <p:cNvSpPr/>
          <p:nvPr/>
        </p:nvSpPr>
        <p:spPr>
          <a:xfrm>
            <a:off x="3772997" y="3622498"/>
            <a:ext cx="955687" cy="204154"/>
          </a:xfrm>
          <a:prstGeom prst="wedgeRectCallout">
            <a:avLst>
              <a:gd name="adj1" fmla="val -44458"/>
              <a:gd name="adj2" fmla="val 10950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BRCA/PALB</a:t>
            </a:r>
            <a:r>
              <a:rPr kumimoji="0" lang="en-US" sz="1050" b="0" i="0" u="none" strike="noStrike" kern="1200" cap="none" spc="0" normalizeH="0" baseline="30000" noProof="0" dirty="0">
                <a:ln>
                  <a:noFill/>
                </a:ln>
                <a:solidFill>
                  <a:prstClr val="white"/>
                </a:solidFill>
                <a:effectLst/>
                <a:uLnTx/>
                <a:uFillTx/>
                <a:latin typeface="Calibri" panose="020F0502020204030204"/>
                <a:ea typeface="+mn-ea"/>
                <a:cs typeface="+mn-cs"/>
              </a:rPr>
              <a:t>mut</a:t>
            </a:r>
          </a:p>
        </p:txBody>
      </p:sp>
      <p:sp>
        <p:nvSpPr>
          <p:cNvPr id="3" name="TextBox 2">
            <a:extLst>
              <a:ext uri="{FF2B5EF4-FFF2-40B4-BE49-F238E27FC236}">
                <a16:creationId xmlns:a16="http://schemas.microsoft.com/office/drawing/2014/main" id="{E2312D11-7D56-B5E0-D42A-171F03D576E8}"/>
              </a:ext>
            </a:extLst>
          </p:cNvPr>
          <p:cNvSpPr txBox="1"/>
          <p:nvPr/>
        </p:nvSpPr>
        <p:spPr>
          <a:xfrm rot="20638713">
            <a:off x="3985361" y="1920469"/>
            <a:ext cx="1836000" cy="679536"/>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charset="0"/>
                <a:ea typeface="+mn-ea"/>
                <a:cs typeface="Arial" charset="0"/>
              </a:rPr>
              <a:t>Daraxonrasib</a:t>
            </a:r>
          </a:p>
        </p:txBody>
      </p:sp>
    </p:spTree>
    <p:extLst>
      <p:ext uri="{BB962C8B-B14F-4D97-AF65-F5344CB8AC3E}">
        <p14:creationId xmlns:p14="http://schemas.microsoft.com/office/powerpoint/2010/main" val="15620002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2D747-A4BF-84B1-1BDF-080ECFB8A1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B010CC-B5EC-FEC8-8B61-71E15B577F8C}"/>
              </a:ext>
            </a:extLst>
          </p:cNvPr>
          <p:cNvSpPr>
            <a:spLocks noGrp="1"/>
          </p:cNvSpPr>
          <p:nvPr>
            <p:ph type="title"/>
          </p:nvPr>
        </p:nvSpPr>
        <p:spPr>
          <a:xfrm>
            <a:off x="739302" y="0"/>
            <a:ext cx="10614498" cy="1325563"/>
          </a:xfrm>
        </p:spPr>
        <p:txBody>
          <a:bodyPr>
            <a:normAutofit/>
          </a:bodyPr>
          <a:lstStyle/>
          <a:p>
            <a:r>
              <a:rPr lang="en-US" sz="4000" dirty="0"/>
              <a:t>Development of drugs in pancreatic cancer</a:t>
            </a:r>
          </a:p>
        </p:txBody>
      </p:sp>
      <p:sp>
        <p:nvSpPr>
          <p:cNvPr id="5" name="Right Arrow 4">
            <a:extLst>
              <a:ext uri="{FF2B5EF4-FFF2-40B4-BE49-F238E27FC236}">
                <a16:creationId xmlns:a16="http://schemas.microsoft.com/office/drawing/2014/main" id="{7F59410F-BDD4-FE6D-6EE1-4F75618523B3}"/>
              </a:ext>
            </a:extLst>
          </p:cNvPr>
          <p:cNvSpPr/>
          <p:nvPr/>
        </p:nvSpPr>
        <p:spPr>
          <a:xfrm>
            <a:off x="838200" y="3069396"/>
            <a:ext cx="10947395" cy="648929"/>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ptos" panose="02110004020202020204"/>
                <a:ea typeface="+mn-ea"/>
                <a:cs typeface="+mn-cs"/>
              </a:rPr>
              <a:t>1997	     2007	       2010	        2013	         2016	         2018	            2020	                         2022	        2023           2024          ?2026</a:t>
            </a:r>
          </a:p>
        </p:txBody>
      </p:sp>
      <p:sp>
        <p:nvSpPr>
          <p:cNvPr id="6" name="Rectangle 5">
            <a:extLst>
              <a:ext uri="{FF2B5EF4-FFF2-40B4-BE49-F238E27FC236}">
                <a16:creationId xmlns:a16="http://schemas.microsoft.com/office/drawing/2014/main" id="{6627D28D-7E18-64E6-53E9-5D60F009EBD7}"/>
              </a:ext>
            </a:extLst>
          </p:cNvPr>
          <p:cNvSpPr/>
          <p:nvPr/>
        </p:nvSpPr>
        <p:spPr>
          <a:xfrm>
            <a:off x="564204" y="2379412"/>
            <a:ext cx="995460"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Gemcitabine</a:t>
            </a:r>
          </a:p>
        </p:txBody>
      </p:sp>
      <p:sp>
        <p:nvSpPr>
          <p:cNvPr id="7" name="Rectangle 6">
            <a:extLst>
              <a:ext uri="{FF2B5EF4-FFF2-40B4-BE49-F238E27FC236}">
                <a16:creationId xmlns:a16="http://schemas.microsoft.com/office/drawing/2014/main" id="{45BAB1EA-6E6A-BA98-BECE-182B93304A6E}"/>
              </a:ext>
            </a:extLst>
          </p:cNvPr>
          <p:cNvSpPr/>
          <p:nvPr/>
        </p:nvSpPr>
        <p:spPr>
          <a:xfrm>
            <a:off x="1793131" y="2379412"/>
            <a:ext cx="914400" cy="453958"/>
          </a:xfrm>
          <a:prstGeom prst="rect">
            <a:avLst/>
          </a:prstGeom>
          <a:solidFill>
            <a:schemeClr val="tx2">
              <a:lumMod val="90000"/>
              <a:lumOff val="1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Gem  + Erlotinib</a:t>
            </a:r>
          </a:p>
        </p:txBody>
      </p:sp>
      <p:sp>
        <p:nvSpPr>
          <p:cNvPr id="8" name="Rectangle 7">
            <a:extLst>
              <a:ext uri="{FF2B5EF4-FFF2-40B4-BE49-F238E27FC236}">
                <a16:creationId xmlns:a16="http://schemas.microsoft.com/office/drawing/2014/main" id="{FD87A7C0-D403-968B-788A-4E69D3A3C534}"/>
              </a:ext>
            </a:extLst>
          </p:cNvPr>
          <p:cNvSpPr/>
          <p:nvPr/>
        </p:nvSpPr>
        <p:spPr>
          <a:xfrm>
            <a:off x="3067454" y="2379412"/>
            <a:ext cx="914400"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FOLFIRINOX</a:t>
            </a:r>
          </a:p>
        </p:txBody>
      </p:sp>
      <p:sp>
        <p:nvSpPr>
          <p:cNvPr id="9" name="Rectangle 8">
            <a:extLst>
              <a:ext uri="{FF2B5EF4-FFF2-40B4-BE49-F238E27FC236}">
                <a16:creationId xmlns:a16="http://schemas.microsoft.com/office/drawing/2014/main" id="{519F05DD-09A1-9940-0B2D-818A34000226}"/>
              </a:ext>
            </a:extLst>
          </p:cNvPr>
          <p:cNvSpPr/>
          <p:nvPr/>
        </p:nvSpPr>
        <p:spPr>
          <a:xfrm>
            <a:off x="3651116" y="3954351"/>
            <a:ext cx="1055446"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Gemcitabine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Nab paclitaxel</a:t>
            </a:r>
          </a:p>
        </p:txBody>
      </p:sp>
      <p:sp>
        <p:nvSpPr>
          <p:cNvPr id="10" name="Rectangle 9">
            <a:extLst>
              <a:ext uri="{FF2B5EF4-FFF2-40B4-BE49-F238E27FC236}">
                <a16:creationId xmlns:a16="http://schemas.microsoft.com/office/drawing/2014/main" id="{7243F522-C3E3-21B3-8DEB-58CA12F12118}"/>
              </a:ext>
            </a:extLst>
          </p:cNvPr>
          <p:cNvSpPr/>
          <p:nvPr/>
        </p:nvSpPr>
        <p:spPr>
          <a:xfrm>
            <a:off x="4468237" y="2370365"/>
            <a:ext cx="914400"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Nal-IRI/5FU</a:t>
            </a:r>
          </a:p>
        </p:txBody>
      </p:sp>
      <p:sp>
        <p:nvSpPr>
          <p:cNvPr id="11" name="Rectangle 10">
            <a:extLst>
              <a:ext uri="{FF2B5EF4-FFF2-40B4-BE49-F238E27FC236}">
                <a16:creationId xmlns:a16="http://schemas.microsoft.com/office/drawing/2014/main" id="{0A55093C-510D-F419-C47A-39C490A7964E}"/>
              </a:ext>
            </a:extLst>
          </p:cNvPr>
          <p:cNvSpPr/>
          <p:nvPr/>
        </p:nvSpPr>
        <p:spPr>
          <a:xfrm>
            <a:off x="5423977" y="3954351"/>
            <a:ext cx="1125168"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Pembrolizumab</a:t>
            </a:r>
          </a:p>
        </p:txBody>
      </p:sp>
      <p:sp>
        <p:nvSpPr>
          <p:cNvPr id="12" name="Rectangle 11">
            <a:extLst>
              <a:ext uri="{FF2B5EF4-FFF2-40B4-BE49-F238E27FC236}">
                <a16:creationId xmlns:a16="http://schemas.microsoft.com/office/drawing/2014/main" id="{815E1064-1E27-CDBE-A86A-B1BE86109A71}"/>
              </a:ext>
            </a:extLst>
          </p:cNvPr>
          <p:cNvSpPr/>
          <p:nvPr/>
        </p:nvSpPr>
        <p:spPr>
          <a:xfrm>
            <a:off x="5980077" y="2363575"/>
            <a:ext cx="1088683"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Larotrectinib</a:t>
            </a:r>
          </a:p>
        </p:txBody>
      </p:sp>
      <p:sp>
        <p:nvSpPr>
          <p:cNvPr id="13" name="Rectangle 12">
            <a:extLst>
              <a:ext uri="{FF2B5EF4-FFF2-40B4-BE49-F238E27FC236}">
                <a16:creationId xmlns:a16="http://schemas.microsoft.com/office/drawing/2014/main" id="{EC63C082-E7CB-8829-323F-005CF1CC8B27}"/>
              </a:ext>
            </a:extLst>
          </p:cNvPr>
          <p:cNvSpPr/>
          <p:nvPr/>
        </p:nvSpPr>
        <p:spPr>
          <a:xfrm>
            <a:off x="6277580" y="4644335"/>
            <a:ext cx="1125168"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Entrectinib</a:t>
            </a:r>
          </a:p>
        </p:txBody>
      </p:sp>
      <p:sp>
        <p:nvSpPr>
          <p:cNvPr id="14" name="Rectangle 13">
            <a:extLst>
              <a:ext uri="{FF2B5EF4-FFF2-40B4-BE49-F238E27FC236}">
                <a16:creationId xmlns:a16="http://schemas.microsoft.com/office/drawing/2014/main" id="{899CFC2B-503D-4751-A365-9FB4E7BEBD9B}"/>
              </a:ext>
            </a:extLst>
          </p:cNvPr>
          <p:cNvSpPr/>
          <p:nvPr/>
        </p:nvSpPr>
        <p:spPr>
          <a:xfrm>
            <a:off x="6651285" y="3954351"/>
            <a:ext cx="914400"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Olaparib</a:t>
            </a:r>
          </a:p>
        </p:txBody>
      </p:sp>
      <p:sp>
        <p:nvSpPr>
          <p:cNvPr id="15" name="Rectangle 14">
            <a:extLst>
              <a:ext uri="{FF2B5EF4-FFF2-40B4-BE49-F238E27FC236}">
                <a16:creationId xmlns:a16="http://schemas.microsoft.com/office/drawing/2014/main" id="{DC1EC145-C0A3-C90C-CA37-350B40C83ADD}"/>
              </a:ext>
            </a:extLst>
          </p:cNvPr>
          <p:cNvSpPr/>
          <p:nvPr/>
        </p:nvSpPr>
        <p:spPr>
          <a:xfrm>
            <a:off x="7838061" y="2379412"/>
            <a:ext cx="992209"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Selpercatinib</a:t>
            </a:r>
          </a:p>
        </p:txBody>
      </p:sp>
      <p:sp>
        <p:nvSpPr>
          <p:cNvPr id="16" name="Rectangle 15">
            <a:extLst>
              <a:ext uri="{FF2B5EF4-FFF2-40B4-BE49-F238E27FC236}">
                <a16:creationId xmlns:a16="http://schemas.microsoft.com/office/drawing/2014/main" id="{612912BE-62FE-E3BB-7C14-F6821149B39E}"/>
              </a:ext>
            </a:extLst>
          </p:cNvPr>
          <p:cNvSpPr/>
          <p:nvPr/>
        </p:nvSpPr>
        <p:spPr>
          <a:xfrm>
            <a:off x="9238844" y="2379412"/>
            <a:ext cx="914400" cy="45395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NALIRIFOX</a:t>
            </a:r>
          </a:p>
        </p:txBody>
      </p:sp>
      <p:sp>
        <p:nvSpPr>
          <p:cNvPr id="17" name="Rectangle 16">
            <a:extLst>
              <a:ext uri="{FF2B5EF4-FFF2-40B4-BE49-F238E27FC236}">
                <a16:creationId xmlns:a16="http://schemas.microsoft.com/office/drawing/2014/main" id="{20CC4EE5-3FF7-290E-2E8C-E37269EC6EAD}"/>
              </a:ext>
            </a:extLst>
          </p:cNvPr>
          <p:cNvSpPr/>
          <p:nvPr/>
        </p:nvSpPr>
        <p:spPr>
          <a:xfrm>
            <a:off x="8385240" y="3954351"/>
            <a:ext cx="914400"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Dabrafenib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Trametinib</a:t>
            </a:r>
          </a:p>
        </p:txBody>
      </p:sp>
      <p:cxnSp>
        <p:nvCxnSpPr>
          <p:cNvPr id="19" name="Straight Arrow Connector 18">
            <a:extLst>
              <a:ext uri="{FF2B5EF4-FFF2-40B4-BE49-F238E27FC236}">
                <a16:creationId xmlns:a16="http://schemas.microsoft.com/office/drawing/2014/main" id="{C50C3072-F5B3-F09A-63A2-28635A4044C9}"/>
              </a:ext>
            </a:extLst>
          </p:cNvPr>
          <p:cNvCxnSpPr/>
          <p:nvPr/>
        </p:nvCxnSpPr>
        <p:spPr>
          <a:xfrm flipV="1">
            <a:off x="1102468" y="2833370"/>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6ABFA29D-EC28-9DAA-7DAC-05E04AFEC988}"/>
              </a:ext>
            </a:extLst>
          </p:cNvPr>
          <p:cNvCxnSpPr/>
          <p:nvPr/>
        </p:nvCxnSpPr>
        <p:spPr>
          <a:xfrm flipV="1">
            <a:off x="2266544" y="2833370"/>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88CFF9A-2519-58A8-2E6C-683C8C2E384B}"/>
              </a:ext>
            </a:extLst>
          </p:cNvPr>
          <p:cNvCxnSpPr/>
          <p:nvPr/>
        </p:nvCxnSpPr>
        <p:spPr>
          <a:xfrm flipV="1">
            <a:off x="3521411" y="2833370"/>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FE3609F3-06E4-C694-0565-6455DC42A179}"/>
              </a:ext>
            </a:extLst>
          </p:cNvPr>
          <p:cNvCxnSpPr/>
          <p:nvPr/>
        </p:nvCxnSpPr>
        <p:spPr>
          <a:xfrm flipV="1">
            <a:off x="5275634" y="2833370"/>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864EE94-C158-C332-EB02-A2C13A6FDD4C}"/>
              </a:ext>
            </a:extLst>
          </p:cNvPr>
          <p:cNvCxnSpPr/>
          <p:nvPr/>
        </p:nvCxnSpPr>
        <p:spPr>
          <a:xfrm flipV="1">
            <a:off x="6352162" y="2833370"/>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333B0A7C-6776-A667-E200-75E4658F072A}"/>
              </a:ext>
            </a:extLst>
          </p:cNvPr>
          <p:cNvCxnSpPr/>
          <p:nvPr/>
        </p:nvCxnSpPr>
        <p:spPr>
          <a:xfrm flipV="1">
            <a:off x="8433878" y="2833370"/>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607833C-9B14-67B2-C66A-3D7603AD4640}"/>
              </a:ext>
            </a:extLst>
          </p:cNvPr>
          <p:cNvCxnSpPr/>
          <p:nvPr/>
        </p:nvCxnSpPr>
        <p:spPr>
          <a:xfrm flipV="1">
            <a:off x="9696044" y="2841476"/>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55DFFD6B-D8AF-2F67-ACBD-F5F119197382}"/>
              </a:ext>
            </a:extLst>
          </p:cNvPr>
          <p:cNvCxnSpPr>
            <a:cxnSpLocks/>
          </p:cNvCxnSpPr>
          <p:nvPr/>
        </p:nvCxnSpPr>
        <p:spPr>
          <a:xfrm flipH="1">
            <a:off x="4150464" y="3599879"/>
            <a:ext cx="1" cy="37232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F8D0F4E6-2795-45AE-C139-E23DAD04797D}"/>
              </a:ext>
            </a:extLst>
          </p:cNvPr>
          <p:cNvCxnSpPr/>
          <p:nvPr/>
        </p:nvCxnSpPr>
        <p:spPr>
          <a:xfrm>
            <a:off x="5557733" y="3582024"/>
            <a:ext cx="0" cy="388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8502BE2C-A346-7259-F62D-A1F9AE2B781D}"/>
              </a:ext>
            </a:extLst>
          </p:cNvPr>
          <p:cNvCxnSpPr/>
          <p:nvPr/>
        </p:nvCxnSpPr>
        <p:spPr>
          <a:xfrm>
            <a:off x="6682901" y="3566187"/>
            <a:ext cx="0" cy="388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D3FEF37-28A9-682D-EC90-368FC3B7D24E}"/>
              </a:ext>
            </a:extLst>
          </p:cNvPr>
          <p:cNvCxnSpPr>
            <a:cxnSpLocks/>
          </p:cNvCxnSpPr>
          <p:nvPr/>
        </p:nvCxnSpPr>
        <p:spPr>
          <a:xfrm>
            <a:off x="6566980" y="3572201"/>
            <a:ext cx="0" cy="11052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75025BD-66AC-55FA-57B0-9FAE6D242C1A}"/>
              </a:ext>
            </a:extLst>
          </p:cNvPr>
          <p:cNvCxnSpPr/>
          <p:nvPr/>
        </p:nvCxnSpPr>
        <p:spPr>
          <a:xfrm>
            <a:off x="8589520" y="3566187"/>
            <a:ext cx="0" cy="388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4286217C-D542-4665-6D68-24F9FD429FDD}"/>
              </a:ext>
            </a:extLst>
          </p:cNvPr>
          <p:cNvSpPr/>
          <p:nvPr/>
        </p:nvSpPr>
        <p:spPr>
          <a:xfrm>
            <a:off x="535025" y="5323237"/>
            <a:ext cx="567443" cy="30936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 name="Rectangle 40">
            <a:extLst>
              <a:ext uri="{FF2B5EF4-FFF2-40B4-BE49-F238E27FC236}">
                <a16:creationId xmlns:a16="http://schemas.microsoft.com/office/drawing/2014/main" id="{1ED7E5C8-25BE-C0DC-73EF-B9D16449552E}"/>
              </a:ext>
            </a:extLst>
          </p:cNvPr>
          <p:cNvSpPr/>
          <p:nvPr/>
        </p:nvSpPr>
        <p:spPr>
          <a:xfrm>
            <a:off x="535024" y="5744805"/>
            <a:ext cx="567443" cy="309360"/>
          </a:xfrm>
          <a:prstGeom prst="rect">
            <a:avLst/>
          </a:prstGeom>
          <a:solidFill>
            <a:srgbClr val="C00000"/>
          </a:solidFill>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2" name="TextBox 41">
            <a:extLst>
              <a:ext uri="{FF2B5EF4-FFF2-40B4-BE49-F238E27FC236}">
                <a16:creationId xmlns:a16="http://schemas.microsoft.com/office/drawing/2014/main" id="{4B6D4B2E-A142-97DA-7F47-526BA453EAE1}"/>
              </a:ext>
            </a:extLst>
          </p:cNvPr>
          <p:cNvSpPr txBox="1"/>
          <p:nvPr/>
        </p:nvSpPr>
        <p:spPr>
          <a:xfrm>
            <a:off x="1131536" y="5347112"/>
            <a:ext cx="25026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Conventional cytotoxic chemotherapy</a:t>
            </a:r>
          </a:p>
        </p:txBody>
      </p:sp>
      <p:sp>
        <p:nvSpPr>
          <p:cNvPr id="44" name="TextBox 43">
            <a:extLst>
              <a:ext uri="{FF2B5EF4-FFF2-40B4-BE49-F238E27FC236}">
                <a16:creationId xmlns:a16="http://schemas.microsoft.com/office/drawing/2014/main" id="{90E6D507-D110-2021-14F5-65B5C271594B}"/>
              </a:ext>
            </a:extLst>
          </p:cNvPr>
          <p:cNvSpPr txBox="1"/>
          <p:nvPr/>
        </p:nvSpPr>
        <p:spPr>
          <a:xfrm>
            <a:off x="1131536" y="5762838"/>
            <a:ext cx="131638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Targeted therapies</a:t>
            </a:r>
          </a:p>
        </p:txBody>
      </p:sp>
      <p:sp>
        <p:nvSpPr>
          <p:cNvPr id="2" name="Rectangle 1">
            <a:extLst>
              <a:ext uri="{FF2B5EF4-FFF2-40B4-BE49-F238E27FC236}">
                <a16:creationId xmlns:a16="http://schemas.microsoft.com/office/drawing/2014/main" id="{99753028-69BB-2D73-31D7-4BB30BC9CC7D}"/>
              </a:ext>
            </a:extLst>
          </p:cNvPr>
          <p:cNvSpPr/>
          <p:nvPr/>
        </p:nvSpPr>
        <p:spPr>
          <a:xfrm>
            <a:off x="9696045" y="3946245"/>
            <a:ext cx="1175410"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Zenocutuzumab</a:t>
            </a:r>
          </a:p>
        </p:txBody>
      </p:sp>
      <p:cxnSp>
        <p:nvCxnSpPr>
          <p:cNvPr id="3" name="Straight Arrow Connector 2">
            <a:extLst>
              <a:ext uri="{FF2B5EF4-FFF2-40B4-BE49-F238E27FC236}">
                <a16:creationId xmlns:a16="http://schemas.microsoft.com/office/drawing/2014/main" id="{2012AF4B-1A6B-0882-05BA-AE5CC32A3FA4}"/>
              </a:ext>
            </a:extLst>
          </p:cNvPr>
          <p:cNvCxnSpPr/>
          <p:nvPr/>
        </p:nvCxnSpPr>
        <p:spPr>
          <a:xfrm>
            <a:off x="10441018" y="3582024"/>
            <a:ext cx="0" cy="3881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516B12EC-1B85-A5B5-D54F-E95E408C3FE5}"/>
              </a:ext>
            </a:extLst>
          </p:cNvPr>
          <p:cNvSpPr/>
          <p:nvPr/>
        </p:nvSpPr>
        <p:spPr>
          <a:xfrm>
            <a:off x="6218803" y="1984572"/>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NTRK</a:t>
            </a:r>
          </a:p>
        </p:txBody>
      </p:sp>
      <p:sp>
        <p:nvSpPr>
          <p:cNvPr id="26" name="Oval 25">
            <a:extLst>
              <a:ext uri="{FF2B5EF4-FFF2-40B4-BE49-F238E27FC236}">
                <a16:creationId xmlns:a16="http://schemas.microsoft.com/office/drawing/2014/main" id="{A0DCB424-89DD-4F6D-5219-3C5788F89F6C}"/>
              </a:ext>
            </a:extLst>
          </p:cNvPr>
          <p:cNvSpPr/>
          <p:nvPr/>
        </p:nvSpPr>
        <p:spPr>
          <a:xfrm>
            <a:off x="8032606" y="1998150"/>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RET</a:t>
            </a:r>
          </a:p>
        </p:txBody>
      </p:sp>
      <p:sp>
        <p:nvSpPr>
          <p:cNvPr id="31" name="Oval 30">
            <a:extLst>
              <a:ext uri="{FF2B5EF4-FFF2-40B4-BE49-F238E27FC236}">
                <a16:creationId xmlns:a16="http://schemas.microsoft.com/office/drawing/2014/main" id="{E68BF6F1-2912-9F7C-89E4-8FDABCD657F4}"/>
              </a:ext>
            </a:extLst>
          </p:cNvPr>
          <p:cNvSpPr/>
          <p:nvPr/>
        </p:nvSpPr>
        <p:spPr>
          <a:xfrm>
            <a:off x="5625021" y="4462752"/>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MSI-high</a:t>
            </a:r>
          </a:p>
        </p:txBody>
      </p:sp>
      <p:sp>
        <p:nvSpPr>
          <p:cNvPr id="32" name="Oval 31">
            <a:extLst>
              <a:ext uri="{FF2B5EF4-FFF2-40B4-BE49-F238E27FC236}">
                <a16:creationId xmlns:a16="http://schemas.microsoft.com/office/drawing/2014/main" id="{04A326F1-A7E8-A9FB-BF78-A02B975266F5}"/>
              </a:ext>
            </a:extLst>
          </p:cNvPr>
          <p:cNvSpPr/>
          <p:nvPr/>
        </p:nvSpPr>
        <p:spPr>
          <a:xfrm>
            <a:off x="6566980" y="5147354"/>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NTRK</a:t>
            </a:r>
          </a:p>
        </p:txBody>
      </p:sp>
      <p:sp>
        <p:nvSpPr>
          <p:cNvPr id="34" name="Oval 33">
            <a:extLst>
              <a:ext uri="{FF2B5EF4-FFF2-40B4-BE49-F238E27FC236}">
                <a16:creationId xmlns:a16="http://schemas.microsoft.com/office/drawing/2014/main" id="{EFF2180D-230C-BBAF-BC92-D0421A67B474}"/>
              </a:ext>
            </a:extLst>
          </p:cNvPr>
          <p:cNvSpPr/>
          <p:nvPr/>
        </p:nvSpPr>
        <p:spPr>
          <a:xfrm>
            <a:off x="6821921" y="3604459"/>
            <a:ext cx="640807"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BRCA</a:t>
            </a:r>
          </a:p>
        </p:txBody>
      </p:sp>
      <p:sp>
        <p:nvSpPr>
          <p:cNvPr id="36" name="Oval 35">
            <a:extLst>
              <a:ext uri="{FF2B5EF4-FFF2-40B4-BE49-F238E27FC236}">
                <a16:creationId xmlns:a16="http://schemas.microsoft.com/office/drawing/2014/main" id="{C2E9D039-9C3C-7A66-8CDB-93780D46BA9F}"/>
              </a:ext>
            </a:extLst>
          </p:cNvPr>
          <p:cNvSpPr/>
          <p:nvPr/>
        </p:nvSpPr>
        <p:spPr>
          <a:xfrm>
            <a:off x="8540881" y="4443934"/>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BRAF</a:t>
            </a:r>
          </a:p>
        </p:txBody>
      </p:sp>
      <p:sp>
        <p:nvSpPr>
          <p:cNvPr id="37" name="Oval 36">
            <a:extLst>
              <a:ext uri="{FF2B5EF4-FFF2-40B4-BE49-F238E27FC236}">
                <a16:creationId xmlns:a16="http://schemas.microsoft.com/office/drawing/2014/main" id="{155B48A3-B553-7CAB-7A66-A2CAEB37D701}"/>
              </a:ext>
            </a:extLst>
          </p:cNvPr>
          <p:cNvSpPr/>
          <p:nvPr/>
        </p:nvSpPr>
        <p:spPr>
          <a:xfrm>
            <a:off x="9980572" y="4415431"/>
            <a:ext cx="635543"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NRG1</a:t>
            </a:r>
          </a:p>
        </p:txBody>
      </p:sp>
      <p:sp>
        <p:nvSpPr>
          <p:cNvPr id="38" name="Oval 37">
            <a:extLst>
              <a:ext uri="{FF2B5EF4-FFF2-40B4-BE49-F238E27FC236}">
                <a16:creationId xmlns:a16="http://schemas.microsoft.com/office/drawing/2014/main" id="{04D60829-4AEB-223C-FF6F-5452F805C08A}"/>
              </a:ext>
            </a:extLst>
          </p:cNvPr>
          <p:cNvSpPr/>
          <p:nvPr/>
        </p:nvSpPr>
        <p:spPr>
          <a:xfrm>
            <a:off x="458816" y="6166373"/>
            <a:ext cx="603118" cy="36316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9" name="TextBox 38">
            <a:extLst>
              <a:ext uri="{FF2B5EF4-FFF2-40B4-BE49-F238E27FC236}">
                <a16:creationId xmlns:a16="http://schemas.microsoft.com/office/drawing/2014/main" id="{E7E5336C-94D8-1C78-F89C-39EF7E3054E2}"/>
              </a:ext>
            </a:extLst>
          </p:cNvPr>
          <p:cNvSpPr txBox="1"/>
          <p:nvPr/>
        </p:nvSpPr>
        <p:spPr>
          <a:xfrm>
            <a:off x="1102467" y="6193903"/>
            <a:ext cx="81304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Biomarker</a:t>
            </a:r>
          </a:p>
        </p:txBody>
      </p:sp>
      <p:sp>
        <p:nvSpPr>
          <p:cNvPr id="35" name="Rectangle 34">
            <a:extLst>
              <a:ext uri="{FF2B5EF4-FFF2-40B4-BE49-F238E27FC236}">
                <a16:creationId xmlns:a16="http://schemas.microsoft.com/office/drawing/2014/main" id="{3D341160-77BF-7EB7-0CF2-93ED897DAD9D}"/>
              </a:ext>
            </a:extLst>
          </p:cNvPr>
          <p:cNvSpPr/>
          <p:nvPr/>
        </p:nvSpPr>
        <p:spPr>
          <a:xfrm>
            <a:off x="10610463" y="2347738"/>
            <a:ext cx="1088683" cy="453958"/>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ptos" panose="02110004020202020204"/>
                <a:ea typeface="+mn-ea"/>
                <a:cs typeface="+mn-cs"/>
              </a:rPr>
              <a:t>?Daraxonrasib</a:t>
            </a:r>
          </a:p>
        </p:txBody>
      </p:sp>
      <p:cxnSp>
        <p:nvCxnSpPr>
          <p:cNvPr id="43" name="Straight Arrow Connector 42">
            <a:extLst>
              <a:ext uri="{FF2B5EF4-FFF2-40B4-BE49-F238E27FC236}">
                <a16:creationId xmlns:a16="http://schemas.microsoft.com/office/drawing/2014/main" id="{26F2B432-14A6-4937-9110-09665C014879}"/>
              </a:ext>
            </a:extLst>
          </p:cNvPr>
          <p:cNvCxnSpPr/>
          <p:nvPr/>
        </p:nvCxnSpPr>
        <p:spPr>
          <a:xfrm flipV="1">
            <a:off x="11206280" y="2801696"/>
            <a:ext cx="0" cy="3696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511923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8E03-FEAD-4F1F-04B3-3960DDB9C5C2}"/>
              </a:ext>
            </a:extLst>
          </p:cNvPr>
          <p:cNvSpPr>
            <a:spLocks noGrp="1"/>
          </p:cNvSpPr>
          <p:nvPr>
            <p:ph type="title"/>
          </p:nvPr>
        </p:nvSpPr>
        <p:spPr>
          <a:xfrm>
            <a:off x="912286" y="2574032"/>
            <a:ext cx="10358967" cy="1143000"/>
          </a:xfrm>
        </p:spPr>
        <p:txBody>
          <a:bodyPr/>
          <a:lstStyle/>
          <a:p>
            <a:r>
              <a:rPr lang="en-US" sz="3800" dirty="0"/>
              <a:t>Case Presentation</a:t>
            </a:r>
          </a:p>
        </p:txBody>
      </p:sp>
    </p:spTree>
    <p:extLst>
      <p:ext uri="{BB962C8B-B14F-4D97-AF65-F5344CB8AC3E}">
        <p14:creationId xmlns:p14="http://schemas.microsoft.com/office/powerpoint/2010/main" val="1470078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630F-D52E-662B-AC29-120B0B5D3F8E}"/>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0D3CCC90-B627-A696-81EE-711F2DFF0276}"/>
              </a:ext>
            </a:extLst>
          </p:cNvPr>
          <p:cNvSpPr>
            <a:spLocks noGrp="1"/>
          </p:cNvSpPr>
          <p:nvPr>
            <p:ph idx="1"/>
          </p:nvPr>
        </p:nvSpPr>
        <p:spPr>
          <a:xfrm>
            <a:off x="838200" y="1825624"/>
            <a:ext cx="10515600" cy="4551729"/>
          </a:xfrm>
        </p:spPr>
        <p:txBody>
          <a:bodyPr>
            <a:normAutofit lnSpcReduction="10000"/>
          </a:bodyPr>
          <a:lstStyle/>
          <a:p>
            <a:r>
              <a:rPr lang="en-US" sz="3600" dirty="0"/>
              <a:t>72-year-old grandmother</a:t>
            </a:r>
          </a:p>
          <a:p>
            <a:r>
              <a:rPr lang="en-US" sz="3600" dirty="0"/>
              <a:t>3/2024 - diagnosed with diabetes</a:t>
            </a:r>
          </a:p>
          <a:p>
            <a:r>
              <a:rPr lang="en-US" sz="3600" dirty="0"/>
              <a:t>8/2025-</a:t>
            </a:r>
          </a:p>
          <a:p>
            <a:pPr lvl="1"/>
            <a:r>
              <a:rPr lang="en-US" sz="3200" dirty="0"/>
              <a:t>Epigastric and back pain</a:t>
            </a:r>
          </a:p>
          <a:p>
            <a:pPr lvl="1"/>
            <a:r>
              <a:rPr lang="en-US" sz="3200" dirty="0"/>
              <a:t>Weight loss of 18 pounds</a:t>
            </a:r>
          </a:p>
          <a:p>
            <a:pPr lvl="1"/>
            <a:r>
              <a:rPr lang="en-US" sz="3200" dirty="0"/>
              <a:t>CT Scan </a:t>
            </a:r>
          </a:p>
          <a:p>
            <a:pPr lvl="2"/>
            <a:r>
              <a:rPr lang="en-US" sz="2800" dirty="0"/>
              <a:t>Pancreatic body mass 3.1 x 4.1 cm involving the SMA and SMV</a:t>
            </a:r>
          </a:p>
          <a:p>
            <a:pPr lvl="2"/>
            <a:r>
              <a:rPr lang="en-US" sz="2800" dirty="0"/>
              <a:t>Multiple lesions in the liver  &gt;6, both lobes</a:t>
            </a:r>
          </a:p>
        </p:txBody>
      </p:sp>
    </p:spTree>
    <p:extLst>
      <p:ext uri="{BB962C8B-B14F-4D97-AF65-F5344CB8AC3E}">
        <p14:creationId xmlns:p14="http://schemas.microsoft.com/office/powerpoint/2010/main" val="213897846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9F618-5353-75DC-C0D5-35319E88EF5D}"/>
              </a:ext>
            </a:extLst>
          </p:cNvPr>
          <p:cNvSpPr>
            <a:spLocks noGrp="1"/>
          </p:cNvSpPr>
          <p:nvPr>
            <p:ph type="title"/>
          </p:nvPr>
        </p:nvSpPr>
        <p:spPr/>
        <p:txBody>
          <a:bodyPr/>
          <a:lstStyle/>
          <a:p>
            <a:r>
              <a:rPr lang="en-US" dirty="0"/>
              <a:t>Case:</a:t>
            </a:r>
          </a:p>
        </p:txBody>
      </p:sp>
      <p:sp>
        <p:nvSpPr>
          <p:cNvPr id="3" name="Content Placeholder 2">
            <a:extLst>
              <a:ext uri="{FF2B5EF4-FFF2-40B4-BE49-F238E27FC236}">
                <a16:creationId xmlns:a16="http://schemas.microsoft.com/office/drawing/2014/main" id="{DB3992AD-0BAA-A449-4089-CA733DE3B741}"/>
              </a:ext>
            </a:extLst>
          </p:cNvPr>
          <p:cNvSpPr>
            <a:spLocks noGrp="1"/>
          </p:cNvSpPr>
          <p:nvPr>
            <p:ph idx="1"/>
          </p:nvPr>
        </p:nvSpPr>
        <p:spPr/>
        <p:txBody>
          <a:bodyPr/>
          <a:lstStyle/>
          <a:p>
            <a:r>
              <a:rPr lang="en-US" sz="3200" dirty="0"/>
              <a:t>Liver biopsy = adenocarcinoma, pancreaticobiliary type</a:t>
            </a:r>
          </a:p>
          <a:p>
            <a:r>
              <a:rPr lang="en-US" sz="3200" dirty="0"/>
              <a:t>CA19-9 = 2,239</a:t>
            </a:r>
          </a:p>
          <a:p>
            <a:r>
              <a:rPr lang="en-US" sz="3200" dirty="0"/>
              <a:t>NGS = KRAS</a:t>
            </a:r>
            <a:r>
              <a:rPr lang="en-US" sz="3200" baseline="30000" dirty="0"/>
              <a:t>G12D</a:t>
            </a:r>
            <a:r>
              <a:rPr lang="en-US" sz="3200" dirty="0"/>
              <a:t> and  p53 mutations </a:t>
            </a:r>
          </a:p>
          <a:p>
            <a:r>
              <a:rPr lang="en-US" sz="3200" dirty="0"/>
              <a:t>Germline testing = no BRCA/PALB mutations</a:t>
            </a:r>
          </a:p>
          <a:p>
            <a:r>
              <a:rPr lang="en-US" sz="3200" dirty="0"/>
              <a:t>Liquid biopsy = KRAS</a:t>
            </a:r>
            <a:r>
              <a:rPr lang="en-US" sz="3200" baseline="30000" dirty="0"/>
              <a:t>G12D</a:t>
            </a:r>
            <a:r>
              <a:rPr lang="en-US" sz="3200" dirty="0"/>
              <a:t> and p53 mutations</a:t>
            </a:r>
          </a:p>
          <a:p>
            <a:r>
              <a:rPr lang="en-US" sz="3200" dirty="0"/>
              <a:t>DYPD and UGT1A1 normal alleles</a:t>
            </a:r>
          </a:p>
          <a:p>
            <a:r>
              <a:rPr lang="en-US" sz="3200" dirty="0"/>
              <a:t>Performance status 1</a:t>
            </a:r>
          </a:p>
          <a:p>
            <a:pPr lvl="1"/>
            <a:endParaRPr lang="en-US" dirty="0"/>
          </a:p>
        </p:txBody>
      </p:sp>
    </p:spTree>
    <p:extLst>
      <p:ext uri="{BB962C8B-B14F-4D97-AF65-F5344CB8AC3E}">
        <p14:creationId xmlns:p14="http://schemas.microsoft.com/office/powerpoint/2010/main" val="14725675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EACE-D495-C478-6521-6030B6E77B85}"/>
              </a:ext>
            </a:extLst>
          </p:cNvPr>
          <p:cNvSpPr>
            <a:spLocks noGrp="1"/>
          </p:cNvSpPr>
          <p:nvPr>
            <p:ph type="title"/>
          </p:nvPr>
        </p:nvSpPr>
        <p:spPr>
          <a:xfrm>
            <a:off x="838200" y="195262"/>
            <a:ext cx="10515600" cy="1325563"/>
          </a:xfrm>
        </p:spPr>
        <p:txBody>
          <a:bodyPr/>
          <a:lstStyle/>
          <a:p>
            <a:r>
              <a:rPr lang="en-US" dirty="0"/>
              <a:t>Case:</a:t>
            </a:r>
          </a:p>
        </p:txBody>
      </p:sp>
      <p:sp>
        <p:nvSpPr>
          <p:cNvPr id="3" name="Content Placeholder 2">
            <a:extLst>
              <a:ext uri="{FF2B5EF4-FFF2-40B4-BE49-F238E27FC236}">
                <a16:creationId xmlns:a16="http://schemas.microsoft.com/office/drawing/2014/main" id="{EA166C8D-DFE4-B630-831B-3ED550B7C44A}"/>
              </a:ext>
            </a:extLst>
          </p:cNvPr>
          <p:cNvSpPr>
            <a:spLocks noGrp="1"/>
          </p:cNvSpPr>
          <p:nvPr>
            <p:ph idx="1"/>
          </p:nvPr>
        </p:nvSpPr>
        <p:spPr>
          <a:xfrm>
            <a:off x="838200" y="1520825"/>
            <a:ext cx="10515600" cy="5020652"/>
          </a:xfrm>
        </p:spPr>
        <p:txBody>
          <a:bodyPr>
            <a:normAutofit fontScale="92500" lnSpcReduction="10000"/>
          </a:bodyPr>
          <a:lstStyle/>
          <a:p>
            <a:r>
              <a:rPr lang="en-US" dirty="0"/>
              <a:t>9/2025</a:t>
            </a:r>
          </a:p>
          <a:p>
            <a:pPr lvl="1"/>
            <a:r>
              <a:rPr lang="en-US" dirty="0"/>
              <a:t>Started on gemcitabine nab-paclitaxel</a:t>
            </a:r>
          </a:p>
          <a:p>
            <a:r>
              <a:rPr lang="en-US" dirty="0"/>
              <a:t>11/2025</a:t>
            </a:r>
          </a:p>
          <a:p>
            <a:pPr lvl="1"/>
            <a:r>
              <a:rPr lang="en-US" dirty="0"/>
              <a:t>CT scan = partial response</a:t>
            </a:r>
          </a:p>
          <a:p>
            <a:pPr lvl="1"/>
            <a:r>
              <a:rPr lang="en-US" dirty="0"/>
              <a:t>CA19-9 down to less than 1,000</a:t>
            </a:r>
          </a:p>
          <a:p>
            <a:r>
              <a:rPr lang="en-US" dirty="0"/>
              <a:t>2/2026</a:t>
            </a:r>
          </a:p>
          <a:p>
            <a:pPr lvl="1"/>
            <a:r>
              <a:rPr lang="en-US" dirty="0"/>
              <a:t>CT scan = disease worsening</a:t>
            </a:r>
          </a:p>
          <a:p>
            <a:pPr lvl="1"/>
            <a:r>
              <a:rPr lang="en-US" dirty="0"/>
              <a:t>CA19-9 trending up</a:t>
            </a:r>
          </a:p>
          <a:p>
            <a:r>
              <a:rPr lang="en-US" dirty="0"/>
              <a:t>Grandson graduating from college in May 2026</a:t>
            </a:r>
          </a:p>
          <a:p>
            <a:r>
              <a:rPr lang="en-US" dirty="0"/>
              <a:t>3/2026</a:t>
            </a:r>
          </a:p>
          <a:p>
            <a:pPr lvl="1"/>
            <a:r>
              <a:rPr lang="en-US" dirty="0"/>
              <a:t>Started on Nal-IRI/5-FU/LCV at reduced dose of Nal-IRI 50 mg/m</a:t>
            </a:r>
            <a:r>
              <a:rPr lang="en-US" baseline="30000" dirty="0"/>
              <a:t>2</a:t>
            </a:r>
          </a:p>
          <a:p>
            <a:pPr lvl="1"/>
            <a:r>
              <a:rPr lang="en-US" dirty="0"/>
              <a:t>Well tolerated</a:t>
            </a:r>
          </a:p>
          <a:p>
            <a:pPr lvl="1"/>
            <a:r>
              <a:rPr lang="en-US" dirty="0"/>
              <a:t>CT scan after the graduation</a:t>
            </a:r>
          </a:p>
        </p:txBody>
      </p:sp>
    </p:spTree>
    <p:extLst>
      <p:ext uri="{BB962C8B-B14F-4D97-AF65-F5344CB8AC3E}">
        <p14:creationId xmlns:p14="http://schemas.microsoft.com/office/powerpoint/2010/main" val="35267303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96E58-562A-10F6-5FF8-8B58ED8903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9389CB-F04A-A535-4738-4CAD5D2F2503}"/>
              </a:ext>
            </a:extLst>
          </p:cNvPr>
          <p:cNvSpPr>
            <a:spLocks noGrp="1"/>
          </p:cNvSpPr>
          <p:nvPr>
            <p:ph type="title"/>
          </p:nvPr>
        </p:nvSpPr>
        <p:spPr/>
        <p:txBody>
          <a:bodyPr/>
          <a:lstStyle/>
          <a:p>
            <a:r>
              <a:rPr lang="en-US" sz="3600" dirty="0"/>
              <a:t>Discussion Questions</a:t>
            </a:r>
          </a:p>
        </p:txBody>
      </p:sp>
      <p:sp>
        <p:nvSpPr>
          <p:cNvPr id="3" name="Content Placeholder 2">
            <a:extLst>
              <a:ext uri="{FF2B5EF4-FFF2-40B4-BE49-F238E27FC236}">
                <a16:creationId xmlns:a16="http://schemas.microsoft.com/office/drawing/2014/main" id="{75AA5070-1720-C2D1-8CF8-85AA6B307547}"/>
              </a:ext>
            </a:extLst>
          </p:cNvPr>
          <p:cNvSpPr>
            <a:spLocks noGrp="1"/>
          </p:cNvSpPr>
          <p:nvPr>
            <p:ph idx="1"/>
          </p:nvPr>
        </p:nvSpPr>
        <p:spPr/>
        <p:txBody>
          <a:bodyPr/>
          <a:lstStyle/>
          <a:p>
            <a:pPr marL="98425" indent="0">
              <a:buNone/>
            </a:pPr>
            <a:r>
              <a:rPr lang="en-US" sz="2800" dirty="0">
                <a:latin typeface="Arial" panose="020B0604020202020204" pitchFamily="34" charset="0"/>
                <a:cs typeface="Arial" panose="020B0604020202020204" pitchFamily="34" charset="0"/>
              </a:rPr>
              <a:t>Do you employ </a:t>
            </a:r>
            <a:r>
              <a:rPr lang="en-US" sz="2800" dirty="0" err="1">
                <a:latin typeface="Arial" panose="020B0604020202020204" pitchFamily="34" charset="0"/>
                <a:cs typeface="Arial" panose="020B0604020202020204" pitchFamily="34" charset="0"/>
              </a:rPr>
              <a:t>nal</a:t>
            </a:r>
            <a:r>
              <a:rPr lang="en-US" sz="2800" dirty="0">
                <a:latin typeface="Arial" panose="020B0604020202020204" pitchFamily="34" charset="0"/>
                <a:cs typeface="Arial" panose="020B0604020202020204" pitchFamily="34" charset="0"/>
              </a:rPr>
              <a:t>-IRI as second-line therapy for all patients who did not receive the agent in the first-line setting? </a:t>
            </a:r>
          </a:p>
          <a:p>
            <a:pPr marL="98425" indent="0">
              <a:buNone/>
            </a:pPr>
            <a:r>
              <a:rPr lang="en-US" sz="2800" dirty="0">
                <a:latin typeface="Arial" panose="020B0604020202020204" pitchFamily="34" charset="0"/>
                <a:cs typeface="Arial" panose="020B0604020202020204" pitchFamily="34" charset="0"/>
              </a:rPr>
              <a:t>For patients with advanced PAD who have received </a:t>
            </a:r>
            <a:r>
              <a:rPr lang="en-US" sz="2800" dirty="0" err="1">
                <a:latin typeface="Arial" panose="020B0604020202020204" pitchFamily="34" charset="0"/>
                <a:cs typeface="Arial" panose="020B0604020202020204" pitchFamily="34" charset="0"/>
              </a:rPr>
              <a:t>nal</a:t>
            </a:r>
            <a:r>
              <a:rPr lang="en-US" sz="2800" dirty="0">
                <a:latin typeface="Arial" panose="020B0604020202020204" pitchFamily="34" charset="0"/>
                <a:cs typeface="Arial" panose="020B0604020202020204" pitchFamily="34" charset="0"/>
              </a:rPr>
              <a:t>-IRI as a component of first-line NALIRIFOX, how is the therapeutic algorithm for R/R disease impacted? </a:t>
            </a:r>
          </a:p>
          <a:p>
            <a:pPr marL="98425" indent="0">
              <a:buNone/>
            </a:pPr>
            <a:endParaRPr lang="en-US" sz="2800" kern="100" dirty="0">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135740441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1EC3F0-B0CB-2715-913E-91B4948584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110AA74-5EDE-388E-545E-70C5040D6615}"/>
              </a:ext>
            </a:extLst>
          </p:cNvPr>
          <p:cNvSpPr/>
          <p:nvPr/>
        </p:nvSpPr>
        <p:spPr bwMode="auto">
          <a:xfrm>
            <a:off x="758948" y="3789040"/>
            <a:ext cx="10512305" cy="432048"/>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B5FB757E-45E1-2406-478B-E6BEE4CCA2CC}"/>
              </a:ext>
            </a:extLst>
          </p:cNvPr>
          <p:cNvSpPr>
            <a:spLocks noGrp="1"/>
          </p:cNvSpPr>
          <p:nvPr>
            <p:ph type="title"/>
          </p:nvPr>
        </p:nvSpPr>
        <p:spPr>
          <a:xfrm>
            <a:off x="912286" y="0"/>
            <a:ext cx="10358967" cy="1143000"/>
          </a:xfrm>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4904B2F8-C849-F903-A26A-7D882C97822E}"/>
              </a:ext>
            </a:extLst>
          </p:cNvPr>
          <p:cNvSpPr>
            <a:spLocks noGrp="1"/>
          </p:cNvSpPr>
          <p:nvPr>
            <p:ph idx="1"/>
          </p:nvPr>
        </p:nvSpPr>
        <p:spPr>
          <a:xfrm>
            <a:off x="912286" y="1143000"/>
            <a:ext cx="10512306" cy="4799013"/>
          </a:xfrm>
        </p:spPr>
        <p:txBody>
          <a:bodyPr/>
          <a:lstStyle/>
          <a:p>
            <a:pPr marL="0" indent="0">
              <a:spcBef>
                <a:spcPts val="1800"/>
              </a:spcBef>
              <a:spcAft>
                <a:spcPts val="0"/>
              </a:spcAft>
              <a:buNone/>
            </a:pPr>
            <a:r>
              <a:rPr lang="en-US" sz="2500" dirty="0">
                <a:solidFill>
                  <a:srgbClr val="0432FF"/>
                </a:solidFill>
              </a:rPr>
              <a:t>Introduction: </a:t>
            </a:r>
            <a:r>
              <a:rPr lang="en-US" sz="2500" dirty="0">
                <a:solidFill>
                  <a:schemeClr val="tx1"/>
                </a:solidFill>
              </a:rPr>
              <a:t>Clinical Presentation and Prognosis of Pancreatic Adenocarcinoma (PAD) </a:t>
            </a:r>
          </a:p>
          <a:p>
            <a:pPr marL="0" indent="0">
              <a:spcBef>
                <a:spcPts val="1800"/>
              </a:spcBef>
              <a:spcAft>
                <a:spcPts val="0"/>
              </a:spcAft>
              <a:buNone/>
            </a:pPr>
            <a:r>
              <a:rPr lang="en-US" sz="2500" dirty="0">
                <a:solidFill>
                  <a:srgbClr val="0432FF"/>
                </a:solidFill>
              </a:rPr>
              <a:t>Module 1: </a:t>
            </a:r>
            <a:r>
              <a:rPr lang="en-US" sz="2500" dirty="0">
                <a:solidFill>
                  <a:schemeClr val="tx1"/>
                </a:solidFill>
              </a:rPr>
              <a:t>Recent Advances in Up-Front Treatment for Metastatic PAD </a:t>
            </a:r>
          </a:p>
          <a:p>
            <a:pPr marL="0" indent="0">
              <a:spcBef>
                <a:spcPts val="1800"/>
              </a:spcBef>
              <a:spcAft>
                <a:spcPts val="0"/>
              </a:spcAft>
              <a:buNone/>
            </a:pPr>
            <a:r>
              <a:rPr lang="en-US" sz="2500" dirty="0">
                <a:solidFill>
                  <a:srgbClr val="0432FF"/>
                </a:solidFill>
              </a:rPr>
              <a:t>Module 2: </a:t>
            </a:r>
            <a:r>
              <a:rPr lang="en-US" sz="2500" dirty="0">
                <a:solidFill>
                  <a:schemeClr val="tx1"/>
                </a:solidFill>
              </a:rPr>
              <a:t>Selection and Sequencing of Therapy for Relapsed/Refractory Metastatic PAD </a:t>
            </a:r>
          </a:p>
          <a:p>
            <a:pPr marL="0" indent="0">
              <a:spcBef>
                <a:spcPts val="1800"/>
              </a:spcBef>
              <a:spcAft>
                <a:spcPts val="0"/>
              </a:spcAft>
              <a:buNone/>
            </a:pPr>
            <a:r>
              <a:rPr lang="en-US" sz="2500" dirty="0">
                <a:solidFill>
                  <a:schemeClr val="bg1"/>
                </a:solidFill>
              </a:rPr>
              <a:t>Module 3: Novel Strategies Targeting RAS Mutations in Advanced PAD </a:t>
            </a:r>
          </a:p>
          <a:p>
            <a:pPr marL="0" indent="0">
              <a:spcBef>
                <a:spcPts val="1800"/>
              </a:spcBef>
              <a:spcAft>
                <a:spcPts val="0"/>
              </a:spcAft>
              <a:buNone/>
            </a:pPr>
            <a:r>
              <a:rPr lang="en-US" sz="2500" dirty="0">
                <a:solidFill>
                  <a:srgbClr val="0432FF"/>
                </a:solidFill>
              </a:rPr>
              <a:t>Module 4: </a:t>
            </a:r>
            <a:r>
              <a:rPr lang="en-US" sz="2500" dirty="0">
                <a:solidFill>
                  <a:schemeClr val="tx1"/>
                </a:solidFill>
              </a:rPr>
              <a:t>Utility of Tumor Treating Fields in PAD Management</a:t>
            </a:r>
          </a:p>
        </p:txBody>
      </p:sp>
    </p:spTree>
    <p:extLst>
      <p:ext uri="{BB962C8B-B14F-4D97-AF65-F5344CB8AC3E}">
        <p14:creationId xmlns:p14="http://schemas.microsoft.com/office/powerpoint/2010/main" val="2940620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1664-80F3-47D3-8AFF-CC7208C130C4}"/>
              </a:ext>
            </a:extLst>
          </p:cNvPr>
          <p:cNvSpPr>
            <a:spLocks noGrp="1"/>
          </p:cNvSpPr>
          <p:nvPr>
            <p:ph type="ctrTitle"/>
          </p:nvPr>
        </p:nvSpPr>
        <p:spPr>
          <a:xfrm>
            <a:off x="504825" y="1920241"/>
            <a:ext cx="10370253" cy="1508760"/>
          </a:xfrm>
        </p:spPr>
        <p:txBody>
          <a:bodyPr/>
          <a:lstStyle/>
          <a:p>
            <a:r>
              <a:rPr lang="en-US" sz="4000" dirty="0"/>
              <a:t>Pancreas Adenocarcinoma</a:t>
            </a:r>
            <a:br>
              <a:rPr lang="en-US" sz="4000" dirty="0"/>
            </a:br>
            <a:r>
              <a:rPr lang="en-US" sz="4000" dirty="0"/>
              <a:t>The Coming Future!</a:t>
            </a:r>
          </a:p>
        </p:txBody>
      </p:sp>
      <p:sp>
        <p:nvSpPr>
          <p:cNvPr id="4" name="Text Placeholder 3">
            <a:extLst>
              <a:ext uri="{FF2B5EF4-FFF2-40B4-BE49-F238E27FC236}">
                <a16:creationId xmlns:a16="http://schemas.microsoft.com/office/drawing/2014/main" id="{44E3105E-DE0C-76BF-4962-999EAD5E1A71}"/>
              </a:ext>
            </a:extLst>
          </p:cNvPr>
          <p:cNvSpPr>
            <a:spLocks noGrp="1"/>
          </p:cNvSpPr>
          <p:nvPr>
            <p:ph type="body" sz="quarter" idx="12"/>
          </p:nvPr>
        </p:nvSpPr>
        <p:spPr>
          <a:xfrm>
            <a:off x="504825" y="4855239"/>
            <a:ext cx="3505201" cy="457200"/>
          </a:xfrm>
        </p:spPr>
        <p:txBody>
          <a:bodyPr/>
          <a:lstStyle/>
          <a:p>
            <a:r>
              <a:rPr lang="en-US" dirty="0">
                <a:solidFill>
                  <a:srgbClr val="0432FF"/>
                </a:solidFill>
              </a:rPr>
              <a:t>May 15</a:t>
            </a:r>
            <a:r>
              <a:rPr lang="en-US" baseline="30000" dirty="0">
                <a:solidFill>
                  <a:srgbClr val="0432FF"/>
                </a:solidFill>
              </a:rPr>
              <a:t>th</a:t>
            </a:r>
            <a:r>
              <a:rPr lang="en-US" dirty="0">
                <a:solidFill>
                  <a:srgbClr val="0432FF"/>
                </a:solidFill>
              </a:rPr>
              <a:t>, 2026</a:t>
            </a:r>
          </a:p>
        </p:txBody>
      </p:sp>
      <p:sp>
        <p:nvSpPr>
          <p:cNvPr id="5" name="Text Placeholder 4">
            <a:extLst>
              <a:ext uri="{FF2B5EF4-FFF2-40B4-BE49-F238E27FC236}">
                <a16:creationId xmlns:a16="http://schemas.microsoft.com/office/drawing/2014/main" id="{B510CAED-0123-7FD5-D8DA-85AB44FB3CE1}"/>
              </a:ext>
            </a:extLst>
          </p:cNvPr>
          <p:cNvSpPr>
            <a:spLocks noGrp="1"/>
          </p:cNvSpPr>
          <p:nvPr>
            <p:ph type="body" sz="quarter" idx="13"/>
          </p:nvPr>
        </p:nvSpPr>
        <p:spPr>
          <a:xfrm>
            <a:off x="504825" y="3181379"/>
            <a:ext cx="7845091" cy="1508760"/>
          </a:xfrm>
        </p:spPr>
        <p:txBody>
          <a:bodyPr/>
          <a:lstStyle/>
          <a:p>
            <a:r>
              <a:rPr lang="en-US" sz="2800" b="1" dirty="0">
                <a:solidFill>
                  <a:srgbClr val="0432FF"/>
                </a:solidFill>
              </a:rPr>
              <a:t>Eileen M. O’Reilly, MD, FASCO</a:t>
            </a:r>
          </a:p>
          <a:p>
            <a:r>
              <a:rPr lang="en-US" sz="1600" dirty="0">
                <a:solidFill>
                  <a:schemeClr val="tx1"/>
                </a:solidFill>
              </a:rPr>
              <a:t>Winthrop Rockefeller Endowed Chair, Memorial Sloan Kettering Cancer Center</a:t>
            </a:r>
          </a:p>
          <a:p>
            <a:r>
              <a:rPr lang="en-US" sz="1600" dirty="0">
                <a:solidFill>
                  <a:schemeClr val="tx1"/>
                </a:solidFill>
              </a:rPr>
              <a:t>Chair, Human Research Protection Program and IRB</a:t>
            </a:r>
          </a:p>
          <a:p>
            <a:r>
              <a:rPr lang="en-US" sz="1600" dirty="0">
                <a:solidFill>
                  <a:schemeClr val="tx1"/>
                </a:solidFill>
              </a:rPr>
              <a:t>Professor of Medicine, Weill Cornell Medicine</a:t>
            </a:r>
          </a:p>
        </p:txBody>
      </p:sp>
      <p:sp>
        <p:nvSpPr>
          <p:cNvPr id="7" name="Text Placeholder 8">
            <a:extLst>
              <a:ext uri="{FF2B5EF4-FFF2-40B4-BE49-F238E27FC236}">
                <a16:creationId xmlns:a16="http://schemas.microsoft.com/office/drawing/2014/main" id="{4FB36F94-2439-1328-A978-D20F06F7722A}"/>
              </a:ext>
            </a:extLst>
          </p:cNvPr>
          <p:cNvSpPr txBox="1">
            <a:spLocks/>
          </p:cNvSpPr>
          <p:nvPr/>
        </p:nvSpPr>
        <p:spPr>
          <a:xfrm>
            <a:off x="503789" y="1542415"/>
            <a:ext cx="11184422" cy="2952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a:ea typeface="+mn-ea"/>
                <a:cs typeface="+mn-cs"/>
              </a:rPr>
              <a:t>Research To Practice: Oncology Nursing Society</a:t>
            </a:r>
          </a:p>
        </p:txBody>
      </p:sp>
    </p:spTree>
    <p:extLst>
      <p:ext uri="{BB962C8B-B14F-4D97-AF65-F5344CB8AC3E}">
        <p14:creationId xmlns:p14="http://schemas.microsoft.com/office/powerpoint/2010/main" val="21274078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DCCAA2-D875-7DC3-8E02-739869F9C59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A240F-EAFE-E84F-B44C-6D7A08E0E409}" type="slidenum">
              <a:rPr kumimoji="0" lang="en-US" sz="800" b="0" i="0" u="none" strike="noStrike" kern="1200" cap="none" spc="0" normalizeH="0" baseline="0" noProof="0" smtClean="0">
                <a:ln>
                  <a:noFill/>
                </a:ln>
                <a:solidFill>
                  <a:srgbClr val="FFFFFF">
                    <a:lumMod val="75000"/>
                  </a:srgbClr>
                </a:solidFill>
                <a:effectLst/>
                <a:uLnTx/>
                <a:uFillTx/>
                <a:latin typeface="Arial" panose="020B0604020202020204"/>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800" b="0" i="0" u="none" strike="noStrike" kern="1200" cap="none" spc="0" normalizeH="0" baseline="0" noProof="0">
              <a:ln>
                <a:noFill/>
              </a:ln>
              <a:solidFill>
                <a:srgbClr val="FFFFFF">
                  <a:lumMod val="75000"/>
                </a:srgbClr>
              </a:solidFill>
              <a:effectLst/>
              <a:uLnTx/>
              <a:uFillTx/>
              <a:latin typeface="Arial" panose="020B0604020202020204"/>
              <a:ea typeface="+mn-ea"/>
              <a:cs typeface="Arial" panose="020B0604020202020204" pitchFamily="34" charset="0"/>
            </a:endParaRPr>
          </a:p>
        </p:txBody>
      </p:sp>
      <p:sp>
        <p:nvSpPr>
          <p:cNvPr id="4" name="Title 3">
            <a:extLst>
              <a:ext uri="{FF2B5EF4-FFF2-40B4-BE49-F238E27FC236}">
                <a16:creationId xmlns:a16="http://schemas.microsoft.com/office/drawing/2014/main" id="{412BCD9E-1181-0EA8-98F6-268868B15526}"/>
              </a:ext>
            </a:extLst>
          </p:cNvPr>
          <p:cNvSpPr>
            <a:spLocks noGrp="1"/>
          </p:cNvSpPr>
          <p:nvPr>
            <p:ph type="title"/>
          </p:nvPr>
        </p:nvSpPr>
        <p:spPr/>
        <p:txBody>
          <a:bodyPr/>
          <a:lstStyle/>
          <a:p>
            <a:r>
              <a:rPr lang="en-US" i="1" dirty="0"/>
              <a:t>RAS</a:t>
            </a:r>
            <a:r>
              <a:rPr lang="en-US" dirty="0"/>
              <a:t> Mutations in ~20% of All Cancers</a:t>
            </a:r>
          </a:p>
        </p:txBody>
      </p:sp>
      <p:sp>
        <p:nvSpPr>
          <p:cNvPr id="5" name="Text Placeholder 4">
            <a:extLst>
              <a:ext uri="{FF2B5EF4-FFF2-40B4-BE49-F238E27FC236}">
                <a16:creationId xmlns:a16="http://schemas.microsoft.com/office/drawing/2014/main" id="{CD4896DA-A2D9-41DA-F888-5C90091ED2A7}"/>
              </a:ext>
            </a:extLst>
          </p:cNvPr>
          <p:cNvSpPr>
            <a:spLocks noGrp="1"/>
          </p:cNvSpPr>
          <p:nvPr>
            <p:ph type="body" idx="12"/>
          </p:nvPr>
        </p:nvSpPr>
        <p:spPr/>
        <p:txBody>
          <a:bodyPr/>
          <a:lstStyle/>
          <a:p>
            <a:r>
              <a:rPr lang="en-US" dirty="0">
                <a:solidFill>
                  <a:srgbClr val="0432FF"/>
                </a:solidFill>
              </a:rPr>
              <a:t>KRAS Genomics</a:t>
            </a:r>
          </a:p>
        </p:txBody>
      </p:sp>
      <p:grpSp>
        <p:nvGrpSpPr>
          <p:cNvPr id="7" name="Group 6">
            <a:extLst>
              <a:ext uri="{FF2B5EF4-FFF2-40B4-BE49-F238E27FC236}">
                <a16:creationId xmlns:a16="http://schemas.microsoft.com/office/drawing/2014/main" id="{CBCA4B83-AB85-3B2F-FF91-12FD08064F31}"/>
              </a:ext>
            </a:extLst>
          </p:cNvPr>
          <p:cNvGrpSpPr>
            <a:grpSpLocks noChangeAspect="1"/>
          </p:cNvGrpSpPr>
          <p:nvPr/>
        </p:nvGrpSpPr>
        <p:grpSpPr>
          <a:xfrm>
            <a:off x="247757" y="1187233"/>
            <a:ext cx="11696486" cy="5012975"/>
            <a:chOff x="145334" y="1513422"/>
            <a:chExt cx="11820341" cy="5022768"/>
          </a:xfrm>
        </p:grpSpPr>
        <p:grpSp>
          <p:nvGrpSpPr>
            <p:cNvPr id="9" name="Group 8">
              <a:extLst>
                <a:ext uri="{FF2B5EF4-FFF2-40B4-BE49-F238E27FC236}">
                  <a16:creationId xmlns:a16="http://schemas.microsoft.com/office/drawing/2014/main" id="{CC1C4020-0EDD-5F21-7495-BC52AB839DBE}"/>
                </a:ext>
              </a:extLst>
            </p:cNvPr>
            <p:cNvGrpSpPr/>
            <p:nvPr/>
          </p:nvGrpSpPr>
          <p:grpSpPr>
            <a:xfrm>
              <a:off x="8729434" y="1513422"/>
              <a:ext cx="3236241" cy="5022768"/>
              <a:chOff x="8677165" y="1513422"/>
              <a:chExt cx="3236241" cy="5022768"/>
            </a:xfrm>
          </p:grpSpPr>
          <p:sp>
            <p:nvSpPr>
              <p:cNvPr id="56" name="TextBox 55">
                <a:extLst>
                  <a:ext uri="{FF2B5EF4-FFF2-40B4-BE49-F238E27FC236}">
                    <a16:creationId xmlns:a16="http://schemas.microsoft.com/office/drawing/2014/main" id="{F7379197-D4EC-AF80-D54A-4C1E29F4B0A9}"/>
                  </a:ext>
                </a:extLst>
              </p:cNvPr>
              <p:cNvSpPr txBox="1"/>
              <p:nvPr/>
            </p:nvSpPr>
            <p:spPr>
              <a:xfrm>
                <a:off x="8677165" y="1513422"/>
                <a:ext cx="3236241" cy="528350"/>
              </a:xfrm>
              <a:prstGeom prst="rect">
                <a:avLst/>
              </a:prstGeom>
              <a:noFill/>
            </p:spPr>
            <p:txBody>
              <a:bodyPr wrap="square" rtlCol="0">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600" b="1" i="0" u="none" strike="noStrike" kern="1200" cap="none" spc="0" normalizeH="0" baseline="0" noProof="0" dirty="0">
                    <a:ln>
                      <a:noFill/>
                    </a:ln>
                    <a:solidFill>
                      <a:srgbClr val="6A6C6D">
                        <a:lumMod val="75000"/>
                      </a:srgbClr>
                    </a:solidFill>
                    <a:effectLst/>
                    <a:uLnTx/>
                    <a:uFillTx/>
                    <a:latin typeface="Arial"/>
                    <a:ea typeface="+mn-ea"/>
                    <a:cs typeface="+mn-cs"/>
                  </a:rPr>
                  <a:t> Alleles in NSCLC, CRC,</a:t>
                </a:r>
              </a:p>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A6C6D">
                        <a:lumMod val="75000"/>
                      </a:srgbClr>
                    </a:solidFill>
                    <a:effectLst/>
                    <a:uLnTx/>
                    <a:uFillTx/>
                    <a:latin typeface="Arial"/>
                    <a:ea typeface="+mn-ea"/>
                    <a:cs typeface="+mn-cs"/>
                  </a:rPr>
                  <a:t> and Pancreatic Cancers</a:t>
                </a:r>
              </a:p>
            </p:txBody>
          </p:sp>
          <p:pic>
            <p:nvPicPr>
              <p:cNvPr id="57" name="Picture 56">
                <a:extLst>
                  <a:ext uri="{FF2B5EF4-FFF2-40B4-BE49-F238E27FC236}">
                    <a16:creationId xmlns:a16="http://schemas.microsoft.com/office/drawing/2014/main" id="{6C9A90CC-9B29-4280-9DF3-76C86D51DDFC}"/>
                  </a:ext>
                </a:extLst>
              </p:cNvPr>
              <p:cNvPicPr>
                <a:picLocks noChangeAspect="1"/>
              </p:cNvPicPr>
              <p:nvPr/>
            </p:nvPicPr>
            <p:blipFill rotWithShape="1">
              <a:blip r:embed="rId3"/>
              <a:srcRect l="62646" t="3361" r="3939" b="7999"/>
              <a:stretch/>
            </p:blipFill>
            <p:spPr>
              <a:xfrm>
                <a:off x="8996430" y="2098197"/>
                <a:ext cx="2597711" cy="4437993"/>
              </a:xfrm>
              <a:prstGeom prst="rect">
                <a:avLst/>
              </a:prstGeom>
            </p:spPr>
          </p:pic>
        </p:grpSp>
        <p:grpSp>
          <p:nvGrpSpPr>
            <p:cNvPr id="10" name="Group 9">
              <a:extLst>
                <a:ext uri="{FF2B5EF4-FFF2-40B4-BE49-F238E27FC236}">
                  <a16:creationId xmlns:a16="http://schemas.microsoft.com/office/drawing/2014/main" id="{D880DF0A-5EED-80D0-BA29-6676488C08AE}"/>
                </a:ext>
              </a:extLst>
            </p:cNvPr>
            <p:cNvGrpSpPr/>
            <p:nvPr/>
          </p:nvGrpSpPr>
          <p:grpSpPr>
            <a:xfrm>
              <a:off x="145334" y="1570056"/>
              <a:ext cx="8689228" cy="4966134"/>
              <a:chOff x="145334" y="1570056"/>
              <a:chExt cx="8689228" cy="4966134"/>
            </a:xfrm>
          </p:grpSpPr>
          <p:sp>
            <p:nvSpPr>
              <p:cNvPr id="11" name="TextBox 10">
                <a:extLst>
                  <a:ext uri="{FF2B5EF4-FFF2-40B4-BE49-F238E27FC236}">
                    <a16:creationId xmlns:a16="http://schemas.microsoft.com/office/drawing/2014/main" id="{F93D6BAE-FD74-30D1-4072-CCA711018B0B}"/>
                  </a:ext>
                </a:extLst>
              </p:cNvPr>
              <p:cNvSpPr txBox="1"/>
              <p:nvPr/>
            </p:nvSpPr>
            <p:spPr>
              <a:xfrm>
                <a:off x="2251790" y="1570056"/>
                <a:ext cx="3874770" cy="528350"/>
              </a:xfrm>
              <a:prstGeom prst="rect">
                <a:avLst/>
              </a:prstGeom>
              <a:noFill/>
            </p:spPr>
            <p:txBody>
              <a:bodyPr wrap="square" rtlCol="0">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6A6C6D">
                        <a:lumMod val="75000"/>
                      </a:srgbClr>
                    </a:solidFill>
                    <a:effectLst/>
                    <a:uLnTx/>
                    <a:uFillTx/>
                    <a:latin typeface="Arial"/>
                    <a:ea typeface="+mn-ea"/>
                    <a:cs typeface="+mn-cs"/>
                  </a:rPr>
                  <a:t>RAS</a:t>
                </a:r>
                <a:r>
                  <a:rPr kumimoji="0" lang="en-US" sz="1600" b="1" i="0" u="none" strike="noStrike" kern="1200" cap="none" spc="0" normalizeH="0" baseline="0" noProof="0" dirty="0">
                    <a:ln>
                      <a:noFill/>
                    </a:ln>
                    <a:solidFill>
                      <a:srgbClr val="6A6C6D">
                        <a:lumMod val="75000"/>
                      </a:srgbClr>
                    </a:solidFill>
                    <a:effectLst/>
                    <a:uLnTx/>
                    <a:uFillTx/>
                    <a:latin typeface="Arial"/>
                    <a:ea typeface="+mn-ea"/>
                    <a:cs typeface="+mn-cs"/>
                  </a:rPr>
                  <a:t> Mutations Across </a:t>
                </a:r>
              </a:p>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A6C6D">
                        <a:lumMod val="75000"/>
                      </a:srgbClr>
                    </a:solidFill>
                    <a:effectLst/>
                    <a:uLnTx/>
                    <a:uFillTx/>
                    <a:latin typeface="Arial"/>
                    <a:ea typeface="+mn-ea"/>
                    <a:cs typeface="+mn-cs"/>
                  </a:rPr>
                  <a:t>Cancer Types</a:t>
                </a:r>
              </a:p>
            </p:txBody>
          </p:sp>
          <p:sp>
            <p:nvSpPr>
              <p:cNvPr id="12" name="Freeform: Shape 13">
                <a:extLst>
                  <a:ext uri="{FF2B5EF4-FFF2-40B4-BE49-F238E27FC236}">
                    <a16:creationId xmlns:a16="http://schemas.microsoft.com/office/drawing/2014/main" id="{CFA0821E-A98D-F200-B4FB-1C5C3403D158}"/>
                  </a:ext>
                </a:extLst>
              </p:cNvPr>
              <p:cNvSpPr/>
              <p:nvPr/>
            </p:nvSpPr>
            <p:spPr>
              <a:xfrm>
                <a:off x="3203896" y="2202784"/>
                <a:ext cx="1970558" cy="4333406"/>
              </a:xfrm>
              <a:custGeom>
                <a:avLst/>
                <a:gdLst>
                  <a:gd name="connsiteX0" fmla="*/ 479016 w 1970558"/>
                  <a:gd name="connsiteY0" fmla="*/ 1680796 h 4333406"/>
                  <a:gd name="connsiteX1" fmla="*/ 386916 w 1970558"/>
                  <a:gd name="connsiteY1" fmla="*/ 2034156 h 4333406"/>
                  <a:gd name="connsiteX2" fmla="*/ 331627 w 1970558"/>
                  <a:gd name="connsiteY2" fmla="*/ 2309599 h 4333406"/>
                  <a:gd name="connsiteX3" fmla="*/ 308765 w 1970558"/>
                  <a:gd name="connsiteY3" fmla="*/ 2414716 h 4333406"/>
                  <a:gd name="connsiteX4" fmla="*/ 235885 w 1970558"/>
                  <a:gd name="connsiteY4" fmla="*/ 2817944 h 4333406"/>
                  <a:gd name="connsiteX5" fmla="*/ 186639 w 1970558"/>
                  <a:gd name="connsiteY5" fmla="*/ 3115626 h 4333406"/>
                  <a:gd name="connsiteX6" fmla="*/ 303846 w 1970558"/>
                  <a:gd name="connsiteY6" fmla="*/ 3310285 h 4333406"/>
                  <a:gd name="connsiteX7" fmla="*/ 338757 w 1970558"/>
                  <a:gd name="connsiteY7" fmla="*/ 3423267 h 4333406"/>
                  <a:gd name="connsiteX8" fmla="*/ 326163 w 1970558"/>
                  <a:gd name="connsiteY8" fmla="*/ 3358949 h 4333406"/>
                  <a:gd name="connsiteX9" fmla="*/ 294857 w 1970558"/>
                  <a:gd name="connsiteY9" fmla="*/ 3103112 h 4333406"/>
                  <a:gd name="connsiteX10" fmla="*/ 324071 w 1970558"/>
                  <a:gd name="connsiteY10" fmla="*/ 2761335 h 4333406"/>
                  <a:gd name="connsiteX11" fmla="*/ 561737 w 1970558"/>
                  <a:gd name="connsiteY11" fmla="*/ 2128077 h 4333406"/>
                  <a:gd name="connsiteX12" fmla="*/ 561777 w 1970558"/>
                  <a:gd name="connsiteY12" fmla="*/ 2128077 h 4333406"/>
                  <a:gd name="connsiteX13" fmla="*/ 479016 w 1970558"/>
                  <a:gd name="connsiteY13" fmla="*/ 1680796 h 4333406"/>
                  <a:gd name="connsiteX14" fmla="*/ 1471951 w 1970558"/>
                  <a:gd name="connsiteY14" fmla="*/ 1662895 h 4333406"/>
                  <a:gd name="connsiteX15" fmla="*/ 1407093 w 1970558"/>
                  <a:gd name="connsiteY15" fmla="*/ 2154888 h 4333406"/>
                  <a:gd name="connsiteX16" fmla="*/ 1656305 w 1970558"/>
                  <a:gd name="connsiteY16" fmla="*/ 2761335 h 4333406"/>
                  <a:gd name="connsiteX17" fmla="*/ 1685519 w 1970558"/>
                  <a:gd name="connsiteY17" fmla="*/ 3103112 h 4333406"/>
                  <a:gd name="connsiteX18" fmla="*/ 1644524 w 1970558"/>
                  <a:gd name="connsiteY18" fmla="*/ 3358949 h 4333406"/>
                  <a:gd name="connsiteX19" fmla="*/ 1631933 w 1970558"/>
                  <a:gd name="connsiteY19" fmla="*/ 3423267 h 4333406"/>
                  <a:gd name="connsiteX20" fmla="*/ 1666844 w 1970558"/>
                  <a:gd name="connsiteY20" fmla="*/ 3310285 h 4333406"/>
                  <a:gd name="connsiteX21" fmla="*/ 1784050 w 1970558"/>
                  <a:gd name="connsiteY21" fmla="*/ 3115626 h 4333406"/>
                  <a:gd name="connsiteX22" fmla="*/ 1734804 w 1970558"/>
                  <a:gd name="connsiteY22" fmla="*/ 2817944 h 4333406"/>
                  <a:gd name="connsiteX23" fmla="*/ 1661922 w 1970558"/>
                  <a:gd name="connsiteY23" fmla="*/ 2414716 h 4333406"/>
                  <a:gd name="connsiteX24" fmla="*/ 1639063 w 1970558"/>
                  <a:gd name="connsiteY24" fmla="*/ 2309599 h 4333406"/>
                  <a:gd name="connsiteX25" fmla="*/ 1583771 w 1970558"/>
                  <a:gd name="connsiteY25" fmla="*/ 2034156 h 4333406"/>
                  <a:gd name="connsiteX26" fmla="*/ 1471951 w 1970558"/>
                  <a:gd name="connsiteY26" fmla="*/ 1662895 h 4333406"/>
                  <a:gd name="connsiteX27" fmla="*/ 916363 w 1970558"/>
                  <a:gd name="connsiteY27" fmla="*/ 29 h 4333406"/>
                  <a:gd name="connsiteX28" fmla="*/ 1205615 w 1970558"/>
                  <a:gd name="connsiteY28" fmla="*/ 93539 h 4333406"/>
                  <a:gd name="connsiteX29" fmla="*/ 1315689 w 1970558"/>
                  <a:gd name="connsiteY29" fmla="*/ 368324 h 4333406"/>
                  <a:gd name="connsiteX30" fmla="*/ 1391010 w 1970558"/>
                  <a:gd name="connsiteY30" fmla="*/ 555154 h 4333406"/>
                  <a:gd name="connsiteX31" fmla="*/ 1385200 w 1970558"/>
                  <a:gd name="connsiteY31" fmla="*/ 752990 h 4333406"/>
                  <a:gd name="connsiteX32" fmla="*/ 1396785 w 1970558"/>
                  <a:gd name="connsiteY32" fmla="*/ 868375 h 4333406"/>
                  <a:gd name="connsiteX33" fmla="*/ 1344634 w 1970558"/>
                  <a:gd name="connsiteY33" fmla="*/ 868375 h 4333406"/>
                  <a:gd name="connsiteX34" fmla="*/ 1315651 w 1970558"/>
                  <a:gd name="connsiteY34" fmla="*/ 752990 h 4333406"/>
                  <a:gd name="connsiteX35" fmla="*/ 1269313 w 1970558"/>
                  <a:gd name="connsiteY35" fmla="*/ 879378 h 4333406"/>
                  <a:gd name="connsiteX36" fmla="*/ 1145170 w 1970558"/>
                  <a:gd name="connsiteY36" fmla="*/ 887438 h 4333406"/>
                  <a:gd name="connsiteX37" fmla="*/ 1145015 w 1970558"/>
                  <a:gd name="connsiteY37" fmla="*/ 887438 h 4333406"/>
                  <a:gd name="connsiteX38" fmla="*/ 1159430 w 1970558"/>
                  <a:gd name="connsiteY38" fmla="*/ 924906 h 4333406"/>
                  <a:gd name="connsiteX39" fmla="*/ 1661884 w 1970558"/>
                  <a:gd name="connsiteY39" fmla="*/ 1121696 h 4333406"/>
                  <a:gd name="connsiteX40" fmla="*/ 1813959 w 1970558"/>
                  <a:gd name="connsiteY40" fmla="*/ 1528719 h 4333406"/>
                  <a:gd name="connsiteX41" fmla="*/ 1923842 w 1970558"/>
                  <a:gd name="connsiteY41" fmla="*/ 2202972 h 4333406"/>
                  <a:gd name="connsiteX42" fmla="*/ 1927641 w 1970558"/>
                  <a:gd name="connsiteY42" fmla="*/ 2221375 h 4333406"/>
                  <a:gd name="connsiteX43" fmla="*/ 1935159 w 1970558"/>
                  <a:gd name="connsiteY43" fmla="*/ 2268102 h 4333406"/>
                  <a:gd name="connsiteX44" fmla="*/ 1968673 w 1970558"/>
                  <a:gd name="connsiteY44" fmla="*/ 2703256 h 4333406"/>
                  <a:gd name="connsiteX45" fmla="*/ 1944767 w 1970558"/>
                  <a:gd name="connsiteY45" fmla="*/ 3179944 h 4333406"/>
                  <a:gd name="connsiteX46" fmla="*/ 1898853 w 1970558"/>
                  <a:gd name="connsiteY46" fmla="*/ 3476467 h 4333406"/>
                  <a:gd name="connsiteX47" fmla="*/ 1829149 w 1970558"/>
                  <a:gd name="connsiteY47" fmla="*/ 3591192 h 4333406"/>
                  <a:gd name="connsiteX48" fmla="*/ 1713880 w 1970558"/>
                  <a:gd name="connsiteY48" fmla="*/ 3702701 h 4333406"/>
                  <a:gd name="connsiteX49" fmla="*/ 1710663 w 1970558"/>
                  <a:gd name="connsiteY49" fmla="*/ 3704911 h 4333406"/>
                  <a:gd name="connsiteX50" fmla="*/ 1678236 w 1970558"/>
                  <a:gd name="connsiteY50" fmla="*/ 3699640 h 4333406"/>
                  <a:gd name="connsiteX51" fmla="*/ 1705357 w 1970558"/>
                  <a:gd name="connsiteY51" fmla="*/ 3617809 h 4333406"/>
                  <a:gd name="connsiteX52" fmla="*/ 1747744 w 1970558"/>
                  <a:gd name="connsiteY52" fmla="*/ 3425979 h 4333406"/>
                  <a:gd name="connsiteX53" fmla="*/ 1747549 w 1970558"/>
                  <a:gd name="connsiteY53" fmla="*/ 3425244 h 4333406"/>
                  <a:gd name="connsiteX54" fmla="*/ 1711245 w 1970558"/>
                  <a:gd name="connsiteY54" fmla="*/ 3416604 h 4333406"/>
                  <a:gd name="connsiteX55" fmla="*/ 1708378 w 1970558"/>
                  <a:gd name="connsiteY55" fmla="*/ 3419973 h 4333406"/>
                  <a:gd name="connsiteX56" fmla="*/ 1662464 w 1970558"/>
                  <a:gd name="connsiteY56" fmla="*/ 3485337 h 4333406"/>
                  <a:gd name="connsiteX57" fmla="*/ 1628757 w 1970558"/>
                  <a:gd name="connsiteY57" fmla="*/ 3498240 h 4333406"/>
                  <a:gd name="connsiteX58" fmla="*/ 1617056 w 1970558"/>
                  <a:gd name="connsiteY58" fmla="*/ 3496032 h 4333406"/>
                  <a:gd name="connsiteX59" fmla="*/ 1459593 w 1970558"/>
                  <a:gd name="connsiteY59" fmla="*/ 4159319 h 4333406"/>
                  <a:gd name="connsiteX60" fmla="*/ 1453045 w 1970558"/>
                  <a:gd name="connsiteY60" fmla="*/ 4219222 h 4333406"/>
                  <a:gd name="connsiteX61" fmla="*/ 1444781 w 1970558"/>
                  <a:gd name="connsiteY61" fmla="*/ 4307367 h 4333406"/>
                  <a:gd name="connsiteX62" fmla="*/ 1442742 w 1970558"/>
                  <a:gd name="connsiteY62" fmla="*/ 4333406 h 4333406"/>
                  <a:gd name="connsiteX63" fmla="*/ 1089485 w 1970558"/>
                  <a:gd name="connsiteY63" fmla="*/ 4333406 h 4333406"/>
                  <a:gd name="connsiteX64" fmla="*/ 1089570 w 1970558"/>
                  <a:gd name="connsiteY64" fmla="*/ 4322711 h 4333406"/>
                  <a:gd name="connsiteX65" fmla="*/ 1078294 w 1970558"/>
                  <a:gd name="connsiteY65" fmla="*/ 4148394 h 4333406"/>
                  <a:gd name="connsiteX66" fmla="*/ 1059039 w 1970558"/>
                  <a:gd name="connsiteY66" fmla="*/ 3980587 h 4333406"/>
                  <a:gd name="connsiteX67" fmla="*/ 1050399 w 1970558"/>
                  <a:gd name="connsiteY67" fmla="*/ 3804100 h 4333406"/>
                  <a:gd name="connsiteX68" fmla="*/ 1033814 w 1970558"/>
                  <a:gd name="connsiteY68" fmla="*/ 3634121 h 4333406"/>
                  <a:gd name="connsiteX69" fmla="*/ 1007468 w 1970558"/>
                  <a:gd name="connsiteY69" fmla="*/ 3472087 h 4333406"/>
                  <a:gd name="connsiteX70" fmla="*/ 1003206 w 1970558"/>
                  <a:gd name="connsiteY70" fmla="*/ 3383437 h 4333406"/>
                  <a:gd name="connsiteX71" fmla="*/ 1004407 w 1970558"/>
                  <a:gd name="connsiteY71" fmla="*/ 3300559 h 4333406"/>
                  <a:gd name="connsiteX72" fmla="*/ 996542 w 1970558"/>
                  <a:gd name="connsiteY72" fmla="*/ 3293507 h 4333406"/>
                  <a:gd name="connsiteX73" fmla="*/ 992162 w 1970558"/>
                  <a:gd name="connsiteY73" fmla="*/ 3294052 h 4333406"/>
                  <a:gd name="connsiteX74" fmla="*/ 969925 w 1970558"/>
                  <a:gd name="connsiteY74" fmla="*/ 3294167 h 4333406"/>
                  <a:gd name="connsiteX75" fmla="*/ 967329 w 1970558"/>
                  <a:gd name="connsiteY75" fmla="*/ 3383437 h 4333406"/>
                  <a:gd name="connsiteX76" fmla="*/ 963066 w 1970558"/>
                  <a:gd name="connsiteY76" fmla="*/ 3472087 h 4333406"/>
                  <a:gd name="connsiteX77" fmla="*/ 936718 w 1970558"/>
                  <a:gd name="connsiteY77" fmla="*/ 3634121 h 4333406"/>
                  <a:gd name="connsiteX78" fmla="*/ 920135 w 1970558"/>
                  <a:gd name="connsiteY78" fmla="*/ 3804100 h 4333406"/>
                  <a:gd name="connsiteX79" fmla="*/ 911495 w 1970558"/>
                  <a:gd name="connsiteY79" fmla="*/ 3980587 h 4333406"/>
                  <a:gd name="connsiteX80" fmla="*/ 892238 w 1970558"/>
                  <a:gd name="connsiteY80" fmla="*/ 4148394 h 4333406"/>
                  <a:gd name="connsiteX81" fmla="*/ 880964 w 1970558"/>
                  <a:gd name="connsiteY81" fmla="*/ 4322711 h 4333406"/>
                  <a:gd name="connsiteX82" fmla="*/ 881049 w 1970558"/>
                  <a:gd name="connsiteY82" fmla="*/ 4333406 h 4333406"/>
                  <a:gd name="connsiteX83" fmla="*/ 527821 w 1970558"/>
                  <a:gd name="connsiteY83" fmla="*/ 4333406 h 4333406"/>
                  <a:gd name="connsiteX84" fmla="*/ 525776 w 1970558"/>
                  <a:gd name="connsiteY84" fmla="*/ 4307353 h 4333406"/>
                  <a:gd name="connsiteX85" fmla="*/ 517527 w 1970558"/>
                  <a:gd name="connsiteY85" fmla="*/ 4219222 h 4333406"/>
                  <a:gd name="connsiteX86" fmla="*/ 510979 w 1970558"/>
                  <a:gd name="connsiteY86" fmla="*/ 4159319 h 4333406"/>
                  <a:gd name="connsiteX87" fmla="*/ 353518 w 1970558"/>
                  <a:gd name="connsiteY87" fmla="*/ 3496032 h 4333406"/>
                  <a:gd name="connsiteX88" fmla="*/ 341817 w 1970558"/>
                  <a:gd name="connsiteY88" fmla="*/ 3498240 h 4333406"/>
                  <a:gd name="connsiteX89" fmla="*/ 308108 w 1970558"/>
                  <a:gd name="connsiteY89" fmla="*/ 3485337 h 4333406"/>
                  <a:gd name="connsiteX90" fmla="*/ 262194 w 1970558"/>
                  <a:gd name="connsiteY90" fmla="*/ 3419973 h 4333406"/>
                  <a:gd name="connsiteX91" fmla="*/ 259329 w 1970558"/>
                  <a:gd name="connsiteY91" fmla="*/ 3416604 h 4333406"/>
                  <a:gd name="connsiteX92" fmla="*/ 223023 w 1970558"/>
                  <a:gd name="connsiteY92" fmla="*/ 3425244 h 4333406"/>
                  <a:gd name="connsiteX93" fmla="*/ 222828 w 1970558"/>
                  <a:gd name="connsiteY93" fmla="*/ 3425979 h 4333406"/>
                  <a:gd name="connsiteX94" fmla="*/ 265217 w 1970558"/>
                  <a:gd name="connsiteY94" fmla="*/ 3617809 h 4333406"/>
                  <a:gd name="connsiteX95" fmla="*/ 292338 w 1970558"/>
                  <a:gd name="connsiteY95" fmla="*/ 3699640 h 4333406"/>
                  <a:gd name="connsiteX96" fmla="*/ 259908 w 1970558"/>
                  <a:gd name="connsiteY96" fmla="*/ 3704911 h 4333406"/>
                  <a:gd name="connsiteX97" fmla="*/ 256692 w 1970558"/>
                  <a:gd name="connsiteY97" fmla="*/ 3702701 h 4333406"/>
                  <a:gd name="connsiteX98" fmla="*/ 141423 w 1970558"/>
                  <a:gd name="connsiteY98" fmla="*/ 3591192 h 4333406"/>
                  <a:gd name="connsiteX99" fmla="*/ 71719 w 1970558"/>
                  <a:gd name="connsiteY99" fmla="*/ 3476467 h 4333406"/>
                  <a:gd name="connsiteX100" fmla="*/ 25807 w 1970558"/>
                  <a:gd name="connsiteY100" fmla="*/ 3179944 h 4333406"/>
                  <a:gd name="connsiteX101" fmla="*/ 1901 w 1970558"/>
                  <a:gd name="connsiteY101" fmla="*/ 2703256 h 4333406"/>
                  <a:gd name="connsiteX102" fmla="*/ 35415 w 1970558"/>
                  <a:gd name="connsiteY102" fmla="*/ 2268102 h 4333406"/>
                  <a:gd name="connsiteX103" fmla="*/ 42934 w 1970558"/>
                  <a:gd name="connsiteY103" fmla="*/ 2221375 h 4333406"/>
                  <a:gd name="connsiteX104" fmla="*/ 46729 w 1970558"/>
                  <a:gd name="connsiteY104" fmla="*/ 2202972 h 4333406"/>
                  <a:gd name="connsiteX105" fmla="*/ 156613 w 1970558"/>
                  <a:gd name="connsiteY105" fmla="*/ 1528719 h 4333406"/>
                  <a:gd name="connsiteX106" fmla="*/ 308688 w 1970558"/>
                  <a:gd name="connsiteY106" fmla="*/ 1121696 h 4333406"/>
                  <a:gd name="connsiteX107" fmla="*/ 811145 w 1970558"/>
                  <a:gd name="connsiteY107" fmla="*/ 924906 h 4333406"/>
                  <a:gd name="connsiteX108" fmla="*/ 826759 w 1970558"/>
                  <a:gd name="connsiteY108" fmla="*/ 856712 h 4333406"/>
                  <a:gd name="connsiteX109" fmla="*/ 709397 w 1970558"/>
                  <a:gd name="connsiteY109" fmla="*/ 846639 h 4333406"/>
                  <a:gd name="connsiteX110" fmla="*/ 556702 w 1970558"/>
                  <a:gd name="connsiteY110" fmla="*/ 763996 h 4333406"/>
                  <a:gd name="connsiteX111" fmla="*/ 655192 w 1970558"/>
                  <a:gd name="connsiteY111" fmla="*/ 692548 h 4333406"/>
                  <a:gd name="connsiteX112" fmla="*/ 637794 w 1970558"/>
                  <a:gd name="connsiteY112" fmla="*/ 401296 h 4333406"/>
                  <a:gd name="connsiteX113" fmla="*/ 730515 w 1970558"/>
                  <a:gd name="connsiteY113" fmla="*/ 126511 h 4333406"/>
                  <a:gd name="connsiteX114" fmla="*/ 823234 w 1970558"/>
                  <a:gd name="connsiteY114" fmla="*/ 82535 h 4333406"/>
                  <a:gd name="connsiteX115" fmla="*/ 857987 w 1970558"/>
                  <a:gd name="connsiteY115" fmla="*/ 16589 h 4333406"/>
                  <a:gd name="connsiteX116" fmla="*/ 916363 w 1970558"/>
                  <a:gd name="connsiteY116" fmla="*/ 29 h 433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970558" h="4333406">
                    <a:moveTo>
                      <a:pt x="479016" y="1680796"/>
                    </a:moveTo>
                    <a:cubicBezTo>
                      <a:pt x="456658" y="1776380"/>
                      <a:pt x="394006" y="1994946"/>
                      <a:pt x="386916" y="2034156"/>
                    </a:cubicBezTo>
                    <a:cubicBezTo>
                      <a:pt x="363786" y="2162288"/>
                      <a:pt x="362351" y="2197779"/>
                      <a:pt x="331627" y="2309599"/>
                    </a:cubicBezTo>
                    <a:lnTo>
                      <a:pt x="308765" y="2414716"/>
                    </a:lnTo>
                    <a:cubicBezTo>
                      <a:pt x="280174" y="2531418"/>
                      <a:pt x="251617" y="2698607"/>
                      <a:pt x="235885" y="2817944"/>
                    </a:cubicBezTo>
                    <a:cubicBezTo>
                      <a:pt x="234606" y="2827670"/>
                      <a:pt x="205199" y="3043134"/>
                      <a:pt x="186639" y="3115626"/>
                    </a:cubicBezTo>
                    <a:cubicBezTo>
                      <a:pt x="189740" y="3126476"/>
                      <a:pt x="277693" y="3221402"/>
                      <a:pt x="303846" y="3310285"/>
                    </a:cubicBezTo>
                    <a:cubicBezTo>
                      <a:pt x="303846" y="3310285"/>
                      <a:pt x="318647" y="3387621"/>
                      <a:pt x="338757" y="3423267"/>
                    </a:cubicBezTo>
                    <a:cubicBezTo>
                      <a:pt x="334299" y="3400912"/>
                      <a:pt x="330077" y="3379368"/>
                      <a:pt x="326163" y="3358949"/>
                    </a:cubicBezTo>
                    <a:cubicBezTo>
                      <a:pt x="312759" y="3288743"/>
                      <a:pt x="303264" y="3244921"/>
                      <a:pt x="294857" y="3103112"/>
                    </a:cubicBezTo>
                    <a:cubicBezTo>
                      <a:pt x="290595" y="3030967"/>
                      <a:pt x="301405" y="2870870"/>
                      <a:pt x="324071" y="2761335"/>
                    </a:cubicBezTo>
                    <a:cubicBezTo>
                      <a:pt x="382150" y="2480391"/>
                      <a:pt x="548331" y="2217540"/>
                      <a:pt x="561737" y="2128077"/>
                    </a:cubicBezTo>
                    <a:lnTo>
                      <a:pt x="561777" y="2128077"/>
                    </a:lnTo>
                    <a:cubicBezTo>
                      <a:pt x="572585" y="2055970"/>
                      <a:pt x="479016" y="1680796"/>
                      <a:pt x="479016" y="1680796"/>
                    </a:cubicBezTo>
                    <a:close/>
                    <a:moveTo>
                      <a:pt x="1471951" y="1662895"/>
                    </a:moveTo>
                    <a:cubicBezTo>
                      <a:pt x="1471951" y="1662895"/>
                      <a:pt x="1396283" y="2082782"/>
                      <a:pt x="1407093" y="2154888"/>
                    </a:cubicBezTo>
                    <a:cubicBezTo>
                      <a:pt x="1420497" y="2244353"/>
                      <a:pt x="1598186" y="2480353"/>
                      <a:pt x="1656305" y="2761335"/>
                    </a:cubicBezTo>
                    <a:cubicBezTo>
                      <a:pt x="1678971" y="2870870"/>
                      <a:pt x="1689781" y="3030929"/>
                      <a:pt x="1685519" y="3103112"/>
                    </a:cubicBezTo>
                    <a:cubicBezTo>
                      <a:pt x="1677112" y="3244921"/>
                      <a:pt x="1657931" y="3288743"/>
                      <a:pt x="1644524" y="3358949"/>
                    </a:cubicBezTo>
                    <a:cubicBezTo>
                      <a:pt x="1640613" y="3379368"/>
                      <a:pt x="1636388" y="3400912"/>
                      <a:pt x="1631933" y="3423267"/>
                    </a:cubicBezTo>
                    <a:cubicBezTo>
                      <a:pt x="1652042" y="3387621"/>
                      <a:pt x="1666844" y="3310285"/>
                      <a:pt x="1666844" y="3310285"/>
                    </a:cubicBezTo>
                    <a:cubicBezTo>
                      <a:pt x="1692997" y="3221402"/>
                      <a:pt x="1780949" y="3126476"/>
                      <a:pt x="1784050" y="3115626"/>
                    </a:cubicBezTo>
                    <a:cubicBezTo>
                      <a:pt x="1765491" y="3043134"/>
                      <a:pt x="1736081" y="2827670"/>
                      <a:pt x="1734804" y="2817944"/>
                    </a:cubicBezTo>
                    <a:cubicBezTo>
                      <a:pt x="1719072" y="2698645"/>
                      <a:pt x="1690516" y="2531418"/>
                      <a:pt x="1661922" y="2414716"/>
                    </a:cubicBezTo>
                    <a:lnTo>
                      <a:pt x="1639063" y="2309599"/>
                    </a:lnTo>
                    <a:cubicBezTo>
                      <a:pt x="1608376" y="2197779"/>
                      <a:pt x="1606904" y="2162288"/>
                      <a:pt x="1583771" y="2034156"/>
                    </a:cubicBezTo>
                    <a:cubicBezTo>
                      <a:pt x="1576681" y="1994908"/>
                      <a:pt x="1494270" y="1758443"/>
                      <a:pt x="1471951" y="1662895"/>
                    </a:cubicBezTo>
                    <a:close/>
                    <a:moveTo>
                      <a:pt x="916363" y="29"/>
                    </a:moveTo>
                    <a:cubicBezTo>
                      <a:pt x="998102" y="-1253"/>
                      <a:pt x="1136075" y="39953"/>
                      <a:pt x="1205615" y="93539"/>
                    </a:cubicBezTo>
                    <a:cubicBezTo>
                      <a:pt x="1298294" y="164986"/>
                      <a:pt x="1309879" y="340854"/>
                      <a:pt x="1315689" y="368324"/>
                    </a:cubicBezTo>
                    <a:cubicBezTo>
                      <a:pt x="1321502" y="395794"/>
                      <a:pt x="1402598" y="500214"/>
                      <a:pt x="1391010" y="555154"/>
                    </a:cubicBezTo>
                    <a:cubicBezTo>
                      <a:pt x="1379387" y="610097"/>
                      <a:pt x="1350445" y="698049"/>
                      <a:pt x="1385200" y="752990"/>
                    </a:cubicBezTo>
                    <a:cubicBezTo>
                      <a:pt x="1419955" y="807933"/>
                      <a:pt x="1396785" y="868375"/>
                      <a:pt x="1396785" y="868375"/>
                    </a:cubicBezTo>
                    <a:lnTo>
                      <a:pt x="1344634" y="868375"/>
                    </a:lnTo>
                    <a:cubicBezTo>
                      <a:pt x="1350407" y="835403"/>
                      <a:pt x="1315651" y="752990"/>
                      <a:pt x="1315651" y="752990"/>
                    </a:cubicBezTo>
                    <a:cubicBezTo>
                      <a:pt x="1315651" y="752990"/>
                      <a:pt x="1315651" y="862873"/>
                      <a:pt x="1269313" y="879378"/>
                    </a:cubicBezTo>
                    <a:cubicBezTo>
                      <a:pt x="1222972" y="895885"/>
                      <a:pt x="1145170" y="887438"/>
                      <a:pt x="1145170" y="887438"/>
                    </a:cubicBezTo>
                    <a:lnTo>
                      <a:pt x="1145015" y="887438"/>
                    </a:lnTo>
                    <a:cubicBezTo>
                      <a:pt x="1146914" y="904099"/>
                      <a:pt x="1151176" y="917932"/>
                      <a:pt x="1159430" y="924906"/>
                    </a:cubicBezTo>
                    <a:cubicBezTo>
                      <a:pt x="1178917" y="941333"/>
                      <a:pt x="1545413" y="1012432"/>
                      <a:pt x="1661884" y="1121696"/>
                    </a:cubicBezTo>
                    <a:cubicBezTo>
                      <a:pt x="1756307" y="1210268"/>
                      <a:pt x="1808304" y="1498535"/>
                      <a:pt x="1813959" y="1528719"/>
                    </a:cubicBezTo>
                    <a:cubicBezTo>
                      <a:pt x="1858636" y="1766152"/>
                      <a:pt x="1907453" y="2140397"/>
                      <a:pt x="1923842" y="2202972"/>
                    </a:cubicBezTo>
                    <a:cubicBezTo>
                      <a:pt x="1925433" y="2209055"/>
                      <a:pt x="1926632" y="2215176"/>
                      <a:pt x="1927641" y="2221375"/>
                    </a:cubicBezTo>
                    <a:lnTo>
                      <a:pt x="1935159" y="2268102"/>
                    </a:lnTo>
                    <a:cubicBezTo>
                      <a:pt x="1955422" y="2412159"/>
                      <a:pt x="1977157" y="2559355"/>
                      <a:pt x="1968673" y="2703256"/>
                    </a:cubicBezTo>
                    <a:lnTo>
                      <a:pt x="1944767" y="3179944"/>
                    </a:lnTo>
                    <a:cubicBezTo>
                      <a:pt x="1927756" y="3278513"/>
                      <a:pt x="1920706" y="3379059"/>
                      <a:pt x="1898853" y="3476467"/>
                    </a:cubicBezTo>
                    <a:cubicBezTo>
                      <a:pt x="1889553" y="3518001"/>
                      <a:pt x="1857896" y="3557018"/>
                      <a:pt x="1829149" y="3591192"/>
                    </a:cubicBezTo>
                    <a:cubicBezTo>
                      <a:pt x="1794936" y="3631875"/>
                      <a:pt x="1753439" y="3666668"/>
                      <a:pt x="1713880" y="3702701"/>
                    </a:cubicBezTo>
                    <a:cubicBezTo>
                      <a:pt x="1712911" y="3703554"/>
                      <a:pt x="1711865" y="3704291"/>
                      <a:pt x="1710663" y="3704911"/>
                    </a:cubicBezTo>
                    <a:cubicBezTo>
                      <a:pt x="1696600" y="3712272"/>
                      <a:pt x="1678660" y="3700609"/>
                      <a:pt x="1678236" y="3699640"/>
                    </a:cubicBezTo>
                    <a:cubicBezTo>
                      <a:pt x="1671144" y="3683173"/>
                      <a:pt x="1682498" y="3640360"/>
                      <a:pt x="1705357" y="3617809"/>
                    </a:cubicBezTo>
                    <a:cubicBezTo>
                      <a:pt x="1768123" y="3555857"/>
                      <a:pt x="1757197" y="3542217"/>
                      <a:pt x="1747744" y="3425979"/>
                    </a:cubicBezTo>
                    <a:cubicBezTo>
                      <a:pt x="1747744" y="3425748"/>
                      <a:pt x="1747627" y="3425477"/>
                      <a:pt x="1747549" y="3425244"/>
                    </a:cubicBezTo>
                    <a:cubicBezTo>
                      <a:pt x="1743211" y="3409474"/>
                      <a:pt x="1722520" y="3404630"/>
                      <a:pt x="1711245" y="3416604"/>
                    </a:cubicBezTo>
                    <a:cubicBezTo>
                      <a:pt x="1710237" y="3417688"/>
                      <a:pt x="1709269" y="3418812"/>
                      <a:pt x="1708378" y="3419973"/>
                    </a:cubicBezTo>
                    <a:cubicBezTo>
                      <a:pt x="1692222" y="3441129"/>
                      <a:pt x="1688539" y="3465850"/>
                      <a:pt x="1662464" y="3485337"/>
                    </a:cubicBezTo>
                    <a:cubicBezTo>
                      <a:pt x="1644680" y="3498628"/>
                      <a:pt x="1628757" y="3498240"/>
                      <a:pt x="1628757" y="3498240"/>
                    </a:cubicBezTo>
                    <a:cubicBezTo>
                      <a:pt x="1624261" y="3497853"/>
                      <a:pt x="1620388" y="3497118"/>
                      <a:pt x="1617056" y="3496032"/>
                    </a:cubicBezTo>
                    <a:cubicBezTo>
                      <a:pt x="1563044" y="3757451"/>
                      <a:pt x="1485864" y="4088880"/>
                      <a:pt x="1459593" y="4159319"/>
                    </a:cubicBezTo>
                    <a:cubicBezTo>
                      <a:pt x="1453198" y="4176484"/>
                      <a:pt x="1454555" y="4199576"/>
                      <a:pt x="1453045" y="4219222"/>
                    </a:cubicBezTo>
                    <a:cubicBezTo>
                      <a:pt x="1450720" y="4249211"/>
                      <a:pt x="1447619" y="4278512"/>
                      <a:pt x="1444781" y="4307367"/>
                    </a:cubicBezTo>
                    <a:lnTo>
                      <a:pt x="1442742" y="4333406"/>
                    </a:lnTo>
                    <a:lnTo>
                      <a:pt x="1089485" y="4333406"/>
                    </a:lnTo>
                    <a:lnTo>
                      <a:pt x="1089570" y="4322711"/>
                    </a:lnTo>
                    <a:cubicBezTo>
                      <a:pt x="1087207" y="4262693"/>
                      <a:pt x="1085348" y="4204885"/>
                      <a:pt x="1078294" y="4148394"/>
                    </a:cubicBezTo>
                    <a:cubicBezTo>
                      <a:pt x="1071284" y="4092211"/>
                      <a:pt x="1063106" y="4036418"/>
                      <a:pt x="1059039" y="3980587"/>
                    </a:cubicBezTo>
                    <a:cubicBezTo>
                      <a:pt x="1054661" y="3920995"/>
                      <a:pt x="1053227" y="3862023"/>
                      <a:pt x="1050399" y="3804100"/>
                    </a:cubicBezTo>
                    <a:cubicBezTo>
                      <a:pt x="1047609" y="3746252"/>
                      <a:pt x="1041952" y="3689839"/>
                      <a:pt x="1033814" y="3634121"/>
                    </a:cubicBezTo>
                    <a:cubicBezTo>
                      <a:pt x="1026065" y="3580886"/>
                      <a:pt x="1014442" y="3526603"/>
                      <a:pt x="1007468" y="3472087"/>
                    </a:cubicBezTo>
                    <a:cubicBezTo>
                      <a:pt x="1003750" y="3442990"/>
                      <a:pt x="1001464" y="3413155"/>
                      <a:pt x="1003206" y="3383437"/>
                    </a:cubicBezTo>
                    <a:lnTo>
                      <a:pt x="1004407" y="3300559"/>
                    </a:lnTo>
                    <a:cubicBezTo>
                      <a:pt x="1004447" y="3296297"/>
                      <a:pt x="1000765" y="3293005"/>
                      <a:pt x="996542" y="3293507"/>
                    </a:cubicBezTo>
                    <a:lnTo>
                      <a:pt x="992162" y="3294052"/>
                    </a:lnTo>
                    <a:cubicBezTo>
                      <a:pt x="983911" y="3295058"/>
                      <a:pt x="980579" y="3292772"/>
                      <a:pt x="969925" y="3294167"/>
                    </a:cubicBezTo>
                    <a:cubicBezTo>
                      <a:pt x="962755" y="3323459"/>
                      <a:pt x="965585" y="3353603"/>
                      <a:pt x="967329" y="3383437"/>
                    </a:cubicBezTo>
                    <a:cubicBezTo>
                      <a:pt x="969070" y="3413155"/>
                      <a:pt x="966784" y="3442990"/>
                      <a:pt x="963066" y="3472087"/>
                    </a:cubicBezTo>
                    <a:cubicBezTo>
                      <a:pt x="956090" y="3526603"/>
                      <a:pt x="944467" y="3580886"/>
                      <a:pt x="936718" y="3634121"/>
                    </a:cubicBezTo>
                    <a:cubicBezTo>
                      <a:pt x="928620" y="3689839"/>
                      <a:pt x="922965" y="3746214"/>
                      <a:pt x="920135" y="3804100"/>
                    </a:cubicBezTo>
                    <a:cubicBezTo>
                      <a:pt x="917308" y="3862023"/>
                      <a:pt x="915835" y="3920995"/>
                      <a:pt x="911495" y="3980587"/>
                    </a:cubicBezTo>
                    <a:cubicBezTo>
                      <a:pt x="907428" y="4036418"/>
                      <a:pt x="899250" y="4092211"/>
                      <a:pt x="892238" y="4148394"/>
                    </a:cubicBezTo>
                    <a:cubicBezTo>
                      <a:pt x="885186" y="4204885"/>
                      <a:pt x="883327" y="4262655"/>
                      <a:pt x="880964" y="4322711"/>
                    </a:cubicBezTo>
                    <a:lnTo>
                      <a:pt x="881049" y="4333406"/>
                    </a:lnTo>
                    <a:lnTo>
                      <a:pt x="527821" y="4333406"/>
                    </a:lnTo>
                    <a:lnTo>
                      <a:pt x="525776" y="4307353"/>
                    </a:lnTo>
                    <a:cubicBezTo>
                      <a:pt x="522932" y="4278502"/>
                      <a:pt x="519832" y="4249211"/>
                      <a:pt x="517527" y="4219222"/>
                    </a:cubicBezTo>
                    <a:cubicBezTo>
                      <a:pt x="516019" y="4199538"/>
                      <a:pt x="517374" y="4176484"/>
                      <a:pt x="510979" y="4159319"/>
                    </a:cubicBezTo>
                    <a:cubicBezTo>
                      <a:pt x="484673" y="4088880"/>
                      <a:pt x="407530" y="3757411"/>
                      <a:pt x="353518" y="3496032"/>
                    </a:cubicBezTo>
                    <a:cubicBezTo>
                      <a:pt x="350186" y="3497118"/>
                      <a:pt x="346311" y="3497891"/>
                      <a:pt x="341817" y="3498240"/>
                    </a:cubicBezTo>
                    <a:cubicBezTo>
                      <a:pt x="341817" y="3498240"/>
                      <a:pt x="325854" y="3498628"/>
                      <a:pt x="308108" y="3485337"/>
                    </a:cubicBezTo>
                    <a:cubicBezTo>
                      <a:pt x="282033" y="3465850"/>
                      <a:pt x="278350" y="3441169"/>
                      <a:pt x="262194" y="3419973"/>
                    </a:cubicBezTo>
                    <a:cubicBezTo>
                      <a:pt x="261303" y="3418812"/>
                      <a:pt x="260335" y="3417688"/>
                      <a:pt x="259329" y="3416604"/>
                    </a:cubicBezTo>
                    <a:cubicBezTo>
                      <a:pt x="248090" y="3404630"/>
                      <a:pt x="227363" y="3409474"/>
                      <a:pt x="223023" y="3425244"/>
                    </a:cubicBezTo>
                    <a:cubicBezTo>
                      <a:pt x="222945" y="3425477"/>
                      <a:pt x="222828" y="3425708"/>
                      <a:pt x="222828" y="3425979"/>
                    </a:cubicBezTo>
                    <a:cubicBezTo>
                      <a:pt x="213375" y="3542217"/>
                      <a:pt x="202487" y="3555857"/>
                      <a:pt x="265217" y="3617809"/>
                    </a:cubicBezTo>
                    <a:cubicBezTo>
                      <a:pt x="288036" y="3640398"/>
                      <a:pt x="299390" y="3683173"/>
                      <a:pt x="292338" y="3699640"/>
                    </a:cubicBezTo>
                    <a:cubicBezTo>
                      <a:pt x="291952" y="3700609"/>
                      <a:pt x="273972" y="3712272"/>
                      <a:pt x="259908" y="3704911"/>
                    </a:cubicBezTo>
                    <a:cubicBezTo>
                      <a:pt x="258707" y="3704291"/>
                      <a:pt x="257661" y="3703554"/>
                      <a:pt x="256692" y="3702701"/>
                    </a:cubicBezTo>
                    <a:cubicBezTo>
                      <a:pt x="217133" y="3666668"/>
                      <a:pt x="175636" y="3631875"/>
                      <a:pt x="141423" y="3591192"/>
                    </a:cubicBezTo>
                    <a:cubicBezTo>
                      <a:pt x="112713" y="3556978"/>
                      <a:pt x="81021" y="3517963"/>
                      <a:pt x="71719" y="3476467"/>
                    </a:cubicBezTo>
                    <a:cubicBezTo>
                      <a:pt x="49868" y="3379059"/>
                      <a:pt x="42816" y="3278553"/>
                      <a:pt x="25807" y="3179944"/>
                    </a:cubicBezTo>
                    <a:lnTo>
                      <a:pt x="1901" y="2703256"/>
                    </a:lnTo>
                    <a:cubicBezTo>
                      <a:pt x="-6623" y="2559355"/>
                      <a:pt x="15112" y="2412199"/>
                      <a:pt x="35415" y="2268102"/>
                    </a:cubicBezTo>
                    <a:lnTo>
                      <a:pt x="42934" y="2221375"/>
                    </a:lnTo>
                    <a:cubicBezTo>
                      <a:pt x="43902" y="2215176"/>
                      <a:pt x="45141" y="2209015"/>
                      <a:pt x="46729" y="2202972"/>
                    </a:cubicBezTo>
                    <a:cubicBezTo>
                      <a:pt x="63119" y="2140397"/>
                      <a:pt x="111976" y="1766152"/>
                      <a:pt x="156613" y="1528719"/>
                    </a:cubicBezTo>
                    <a:cubicBezTo>
                      <a:pt x="162308" y="1498535"/>
                      <a:pt x="214265" y="1210268"/>
                      <a:pt x="308688" y="1121696"/>
                    </a:cubicBezTo>
                    <a:cubicBezTo>
                      <a:pt x="425199" y="1012432"/>
                      <a:pt x="791655" y="941333"/>
                      <a:pt x="811145" y="924906"/>
                    </a:cubicBezTo>
                    <a:cubicBezTo>
                      <a:pt x="824125" y="913978"/>
                      <a:pt x="827301" y="885888"/>
                      <a:pt x="826759" y="856712"/>
                    </a:cubicBezTo>
                    <a:cubicBezTo>
                      <a:pt x="826759" y="856712"/>
                      <a:pt x="771274" y="859502"/>
                      <a:pt x="709397" y="846639"/>
                    </a:cubicBezTo>
                    <a:cubicBezTo>
                      <a:pt x="674875" y="839472"/>
                      <a:pt x="556702" y="763996"/>
                      <a:pt x="556702" y="763996"/>
                    </a:cubicBezTo>
                    <a:cubicBezTo>
                      <a:pt x="556702" y="763996"/>
                      <a:pt x="620436" y="742024"/>
                      <a:pt x="655192" y="692548"/>
                    </a:cubicBezTo>
                    <a:cubicBezTo>
                      <a:pt x="689947" y="643107"/>
                      <a:pt x="631983" y="527684"/>
                      <a:pt x="637794" y="401296"/>
                    </a:cubicBezTo>
                    <a:cubicBezTo>
                      <a:pt x="643606" y="274867"/>
                      <a:pt x="701532" y="170488"/>
                      <a:pt x="730515" y="126511"/>
                    </a:cubicBezTo>
                    <a:cubicBezTo>
                      <a:pt x="759496" y="82535"/>
                      <a:pt x="823234" y="82535"/>
                      <a:pt x="823234" y="82535"/>
                    </a:cubicBezTo>
                    <a:cubicBezTo>
                      <a:pt x="823234" y="82535"/>
                      <a:pt x="817421" y="60567"/>
                      <a:pt x="857987" y="16589"/>
                    </a:cubicBezTo>
                    <a:cubicBezTo>
                      <a:pt x="868119" y="5605"/>
                      <a:pt x="889117" y="457"/>
                      <a:pt x="916363" y="29"/>
                    </a:cubicBezTo>
                    <a:close/>
                  </a:path>
                </a:pathLst>
              </a:custGeom>
              <a:solidFill>
                <a:schemeClr val="accent4">
                  <a:lumMod val="20000"/>
                  <a:lumOff val="80000"/>
                </a:schemeClr>
              </a:solidFill>
              <a:ln w="12700" cap="rnd">
                <a:solidFill>
                  <a:schemeClr val="accent4"/>
                </a:solidFill>
                <a:prstDash val="solid"/>
                <a:round/>
              </a:ln>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A6C6D"/>
                  </a:solidFill>
                  <a:effectLst/>
                  <a:uLnTx/>
                  <a:uFillTx/>
                  <a:latin typeface="Arial"/>
                  <a:ea typeface="+mn-ea"/>
                  <a:cs typeface="+mn-cs"/>
                </a:endParaRPr>
              </a:p>
            </p:txBody>
          </p:sp>
          <p:sp>
            <p:nvSpPr>
              <p:cNvPr id="13" name="TextBox 12">
                <a:extLst>
                  <a:ext uri="{FF2B5EF4-FFF2-40B4-BE49-F238E27FC236}">
                    <a16:creationId xmlns:a16="http://schemas.microsoft.com/office/drawing/2014/main" id="{569AF83C-E379-AABD-5B20-5BB0F5D73B6A}"/>
                  </a:ext>
                </a:extLst>
              </p:cNvPr>
              <p:cNvSpPr txBox="1"/>
              <p:nvPr/>
            </p:nvSpPr>
            <p:spPr>
              <a:xfrm>
                <a:off x="5944639" y="2098197"/>
                <a:ext cx="2784795"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Head and neck</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HRAS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5%,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a:t>
                </a:r>
              </a:p>
            </p:txBody>
          </p:sp>
          <p:sp>
            <p:nvSpPr>
              <p:cNvPr id="14" name="TextBox 13">
                <a:extLst>
                  <a:ext uri="{FF2B5EF4-FFF2-40B4-BE49-F238E27FC236}">
                    <a16:creationId xmlns:a16="http://schemas.microsoft.com/office/drawing/2014/main" id="{3EA8B8E7-8FD3-485A-3D4C-DCC7E845BF32}"/>
                  </a:ext>
                </a:extLst>
              </p:cNvPr>
              <p:cNvSpPr txBox="1"/>
              <p:nvPr/>
            </p:nvSpPr>
            <p:spPr>
              <a:xfrm>
                <a:off x="5944639" y="3042518"/>
                <a:ext cx="2603056"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Non-small cell lung cancer</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32%</a:t>
                </a:r>
              </a:p>
            </p:txBody>
          </p:sp>
          <p:sp>
            <p:nvSpPr>
              <p:cNvPr id="15" name="TextBox 14">
                <a:extLst>
                  <a:ext uri="{FF2B5EF4-FFF2-40B4-BE49-F238E27FC236}">
                    <a16:creationId xmlns:a16="http://schemas.microsoft.com/office/drawing/2014/main" id="{0B91A8F9-3B22-9D9C-4F1B-D76D7B359EE5}"/>
                  </a:ext>
                </a:extLst>
              </p:cNvPr>
              <p:cNvSpPr txBox="1"/>
              <p:nvPr/>
            </p:nvSpPr>
            <p:spPr>
              <a:xfrm>
                <a:off x="5944639" y="3986839"/>
                <a:ext cx="2889923"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Gallbladder, cholangiocarcinoma</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21%,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a:t>
                </a:r>
              </a:p>
            </p:txBody>
          </p:sp>
          <p:sp>
            <p:nvSpPr>
              <p:cNvPr id="16" name="TextBox 15">
                <a:extLst>
                  <a:ext uri="{FF2B5EF4-FFF2-40B4-BE49-F238E27FC236}">
                    <a16:creationId xmlns:a16="http://schemas.microsoft.com/office/drawing/2014/main" id="{89422C63-6723-CDCF-D495-9BC3F906B613}"/>
                  </a:ext>
                </a:extLst>
              </p:cNvPr>
              <p:cNvSpPr txBox="1"/>
              <p:nvPr/>
            </p:nvSpPr>
            <p:spPr>
              <a:xfrm>
                <a:off x="145334" y="2098197"/>
                <a:ext cx="1988973" cy="7309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Melanoma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1%,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HRAS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17%</a:t>
                </a:r>
              </a:p>
            </p:txBody>
          </p:sp>
          <p:sp>
            <p:nvSpPr>
              <p:cNvPr id="17" name="TextBox 16">
                <a:extLst>
                  <a:ext uri="{FF2B5EF4-FFF2-40B4-BE49-F238E27FC236}">
                    <a16:creationId xmlns:a16="http://schemas.microsoft.com/office/drawing/2014/main" id="{DE49C1AB-ED82-34D7-FDAE-E18BFF61F978}"/>
                  </a:ext>
                </a:extLst>
              </p:cNvPr>
              <p:cNvSpPr txBox="1"/>
              <p:nvPr/>
            </p:nvSpPr>
            <p:spPr>
              <a:xfrm>
                <a:off x="5944639" y="4931160"/>
                <a:ext cx="1970559"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Endometrial</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17%,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3%</a:t>
                </a:r>
              </a:p>
            </p:txBody>
          </p:sp>
          <p:sp>
            <p:nvSpPr>
              <p:cNvPr id="18" name="TextBox 17">
                <a:extLst>
                  <a:ext uri="{FF2B5EF4-FFF2-40B4-BE49-F238E27FC236}">
                    <a16:creationId xmlns:a16="http://schemas.microsoft.com/office/drawing/2014/main" id="{904BF57D-3820-6A85-3DD9-855B4A9D61C1}"/>
                  </a:ext>
                </a:extLst>
              </p:cNvPr>
              <p:cNvSpPr txBox="1"/>
              <p:nvPr/>
            </p:nvSpPr>
            <p:spPr>
              <a:xfrm>
                <a:off x="163748" y="5875482"/>
                <a:ext cx="1970559"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Ovarian</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9%,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a:t>
                </a:r>
              </a:p>
            </p:txBody>
          </p:sp>
          <p:sp>
            <p:nvSpPr>
              <p:cNvPr id="19" name="TextBox 18">
                <a:extLst>
                  <a:ext uri="{FF2B5EF4-FFF2-40B4-BE49-F238E27FC236}">
                    <a16:creationId xmlns:a16="http://schemas.microsoft.com/office/drawing/2014/main" id="{74FD63BF-7C98-CC44-6F80-23287C0DA4A4}"/>
                  </a:ext>
                </a:extLst>
              </p:cNvPr>
              <p:cNvSpPr txBox="1"/>
              <p:nvPr/>
            </p:nvSpPr>
            <p:spPr>
              <a:xfrm>
                <a:off x="163748" y="4931160"/>
                <a:ext cx="1970559"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Colorectal</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42%,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4%</a:t>
                </a:r>
              </a:p>
            </p:txBody>
          </p:sp>
          <p:sp>
            <p:nvSpPr>
              <p:cNvPr id="20" name="TextBox 19">
                <a:extLst>
                  <a:ext uri="{FF2B5EF4-FFF2-40B4-BE49-F238E27FC236}">
                    <a16:creationId xmlns:a16="http://schemas.microsoft.com/office/drawing/2014/main" id="{8EF2E7A6-D267-6B4C-60C3-D181DBC3CE4B}"/>
                  </a:ext>
                </a:extLst>
              </p:cNvPr>
              <p:cNvSpPr txBox="1"/>
              <p:nvPr/>
            </p:nvSpPr>
            <p:spPr>
              <a:xfrm>
                <a:off x="5944639" y="5875482"/>
                <a:ext cx="1970559"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Leukemia</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5%,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14%</a:t>
                </a:r>
              </a:p>
            </p:txBody>
          </p:sp>
          <p:cxnSp>
            <p:nvCxnSpPr>
              <p:cNvPr id="21" name="Straight Connector 20">
                <a:extLst>
                  <a:ext uri="{FF2B5EF4-FFF2-40B4-BE49-F238E27FC236}">
                    <a16:creationId xmlns:a16="http://schemas.microsoft.com/office/drawing/2014/main" id="{B55E1794-4D67-2FE4-B987-F2A4F67DCEF3}"/>
                  </a:ext>
                </a:extLst>
              </p:cNvPr>
              <p:cNvCxnSpPr>
                <a:cxnSpLocks/>
              </p:cNvCxnSpPr>
              <p:nvPr/>
            </p:nvCxnSpPr>
            <p:spPr>
              <a:xfrm>
                <a:off x="5817937" y="2356141"/>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107240-9DAD-611C-D97C-0F6C6CC8BA35}"/>
                  </a:ext>
                </a:extLst>
              </p:cNvPr>
              <p:cNvCxnSpPr>
                <a:cxnSpLocks/>
              </p:cNvCxnSpPr>
              <p:nvPr/>
            </p:nvCxnSpPr>
            <p:spPr>
              <a:xfrm>
                <a:off x="5817937" y="3297689"/>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6E260A-576D-8029-0D35-5F5788B33F59}"/>
                  </a:ext>
                </a:extLst>
              </p:cNvPr>
              <p:cNvCxnSpPr>
                <a:cxnSpLocks/>
              </p:cNvCxnSpPr>
              <p:nvPr/>
            </p:nvCxnSpPr>
            <p:spPr>
              <a:xfrm>
                <a:off x="5817937" y="4242008"/>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DCED62-C995-9974-BAFA-8A00ECC85276}"/>
                  </a:ext>
                </a:extLst>
              </p:cNvPr>
              <p:cNvCxnSpPr>
                <a:cxnSpLocks/>
              </p:cNvCxnSpPr>
              <p:nvPr/>
            </p:nvCxnSpPr>
            <p:spPr>
              <a:xfrm>
                <a:off x="5817937" y="5207455"/>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68859C-F9C7-9619-18B0-20B1509348B0}"/>
                  </a:ext>
                </a:extLst>
              </p:cNvPr>
              <p:cNvCxnSpPr>
                <a:cxnSpLocks/>
              </p:cNvCxnSpPr>
              <p:nvPr/>
            </p:nvCxnSpPr>
            <p:spPr>
              <a:xfrm>
                <a:off x="4478215" y="6133617"/>
                <a:ext cx="4196181" cy="0"/>
              </a:xfrm>
              <a:prstGeom prst="line">
                <a:avLst/>
              </a:prstGeom>
              <a:ln w="12700">
                <a:solidFill>
                  <a:schemeClr val="tx1">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63CBEDC0-8019-9300-0B68-C23B71D44B9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257667" y="5813577"/>
                <a:ext cx="640080" cy="640080"/>
              </a:xfrm>
              <a:prstGeom prst="rect">
                <a:avLst/>
              </a:prstGeom>
            </p:spPr>
          </p:pic>
          <p:cxnSp>
            <p:nvCxnSpPr>
              <p:cNvPr id="27" name="Straight Connector 26">
                <a:extLst>
                  <a:ext uri="{FF2B5EF4-FFF2-40B4-BE49-F238E27FC236}">
                    <a16:creationId xmlns:a16="http://schemas.microsoft.com/office/drawing/2014/main" id="{BCC357C7-ABB4-5386-9E3C-50CD01E6BE3C}"/>
                  </a:ext>
                </a:extLst>
              </p:cNvPr>
              <p:cNvCxnSpPr>
                <a:cxnSpLocks/>
              </p:cNvCxnSpPr>
              <p:nvPr/>
            </p:nvCxnSpPr>
            <p:spPr>
              <a:xfrm>
                <a:off x="226325" y="5207455"/>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F39370-D8B4-0EA7-FE23-85491D2D4743}"/>
                  </a:ext>
                </a:extLst>
              </p:cNvPr>
              <p:cNvCxnSpPr>
                <a:cxnSpLocks/>
              </p:cNvCxnSpPr>
              <p:nvPr/>
            </p:nvCxnSpPr>
            <p:spPr>
              <a:xfrm>
                <a:off x="226325" y="6133617"/>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BD72C3-36BF-966A-FC88-69F513A8EF81}"/>
                  </a:ext>
                </a:extLst>
              </p:cNvPr>
              <p:cNvCxnSpPr>
                <a:cxnSpLocks/>
              </p:cNvCxnSpPr>
              <p:nvPr/>
            </p:nvCxnSpPr>
            <p:spPr>
              <a:xfrm>
                <a:off x="2951410" y="2269848"/>
                <a:ext cx="870313" cy="1038127"/>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97990832-746E-5517-31FF-62491D8F89DF}"/>
                  </a:ext>
                </a:extLst>
              </p:cNvPr>
              <p:cNvGrpSpPr/>
              <p:nvPr/>
            </p:nvGrpSpPr>
            <p:grpSpPr>
              <a:xfrm>
                <a:off x="226325" y="2036101"/>
                <a:ext cx="2856459" cy="640080"/>
                <a:chOff x="5730332" y="2036101"/>
                <a:chExt cx="2856459" cy="640080"/>
              </a:xfrm>
            </p:grpSpPr>
            <p:cxnSp>
              <p:nvCxnSpPr>
                <p:cNvPr id="54" name="Straight Connector 53">
                  <a:extLst>
                    <a:ext uri="{FF2B5EF4-FFF2-40B4-BE49-F238E27FC236}">
                      <a16:creationId xmlns:a16="http://schemas.microsoft.com/office/drawing/2014/main" id="{CC94EE62-91C6-CAFD-CDBF-16021C1768BA}"/>
                    </a:ext>
                  </a:extLst>
                </p:cNvPr>
                <p:cNvCxnSpPr>
                  <a:cxnSpLocks/>
                </p:cNvCxnSpPr>
                <p:nvPr/>
              </p:nvCxnSpPr>
              <p:spPr>
                <a:xfrm>
                  <a:off x="5730332" y="2356141"/>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76DB7A94-6045-F50C-4A65-025A47193DD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946711" y="2036101"/>
                  <a:ext cx="640080" cy="640080"/>
                </a:xfrm>
                <a:prstGeom prst="rect">
                  <a:avLst/>
                </a:prstGeom>
              </p:spPr>
            </p:pic>
          </p:grpSp>
          <p:cxnSp>
            <p:nvCxnSpPr>
              <p:cNvPr id="31" name="Straight Connector 30">
                <a:extLst>
                  <a:ext uri="{FF2B5EF4-FFF2-40B4-BE49-F238E27FC236}">
                    <a16:creationId xmlns:a16="http://schemas.microsoft.com/office/drawing/2014/main" id="{5B370DD4-E78D-2F60-0449-7499F1EC9529}"/>
                  </a:ext>
                </a:extLst>
              </p:cNvPr>
              <p:cNvCxnSpPr>
                <a:cxnSpLocks/>
              </p:cNvCxnSpPr>
              <p:nvPr/>
            </p:nvCxnSpPr>
            <p:spPr>
              <a:xfrm>
                <a:off x="3007977" y="3278036"/>
                <a:ext cx="1156039" cy="973413"/>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F2F77CD-9C8F-5FBC-E7C2-96637C3EEB0F}"/>
                  </a:ext>
                </a:extLst>
              </p:cNvPr>
              <p:cNvCxnSpPr>
                <a:cxnSpLocks/>
              </p:cNvCxnSpPr>
              <p:nvPr/>
            </p:nvCxnSpPr>
            <p:spPr>
              <a:xfrm>
                <a:off x="3007977" y="4248549"/>
                <a:ext cx="1156039" cy="152481"/>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BF6BE3-081D-D638-4BDA-93FFFE1CD9D9}"/>
                  </a:ext>
                </a:extLst>
              </p:cNvPr>
              <p:cNvCxnSpPr>
                <a:cxnSpLocks/>
              </p:cNvCxnSpPr>
              <p:nvPr/>
            </p:nvCxnSpPr>
            <p:spPr>
              <a:xfrm flipV="1">
                <a:off x="3020396" y="4715410"/>
                <a:ext cx="821586" cy="482605"/>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C4E89E-EBF7-68C4-8A22-3ACD6BAD404E}"/>
                  </a:ext>
                </a:extLst>
              </p:cNvPr>
              <p:cNvCxnSpPr>
                <a:cxnSpLocks/>
              </p:cNvCxnSpPr>
              <p:nvPr/>
            </p:nvCxnSpPr>
            <p:spPr>
              <a:xfrm flipV="1">
                <a:off x="3007977" y="5099754"/>
                <a:ext cx="942698" cy="1049514"/>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D495152-FAE9-6046-322B-9EC3015A3907}"/>
                  </a:ext>
                </a:extLst>
              </p:cNvPr>
              <p:cNvGrpSpPr/>
              <p:nvPr/>
            </p:nvGrpSpPr>
            <p:grpSpPr>
              <a:xfrm>
                <a:off x="145335" y="2977649"/>
                <a:ext cx="2937449" cy="640080"/>
                <a:chOff x="145335" y="3921968"/>
                <a:chExt cx="2937449" cy="640080"/>
              </a:xfrm>
            </p:grpSpPr>
            <p:sp>
              <p:nvSpPr>
                <p:cNvPr id="51" name="TextBox 50">
                  <a:extLst>
                    <a:ext uri="{FF2B5EF4-FFF2-40B4-BE49-F238E27FC236}">
                      <a16:creationId xmlns:a16="http://schemas.microsoft.com/office/drawing/2014/main" id="{CE0595C3-6745-938B-1AB2-2A6AB4346D54}"/>
                    </a:ext>
                  </a:extLst>
                </p:cNvPr>
                <p:cNvSpPr txBox="1"/>
                <p:nvPr/>
              </p:nvSpPr>
              <p:spPr>
                <a:xfrm>
                  <a:off x="145335" y="3986839"/>
                  <a:ext cx="1148666"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432FF"/>
                      </a:solidFill>
                      <a:effectLst/>
                      <a:uLnTx/>
                      <a:uFillTx/>
                      <a:latin typeface="Arial"/>
                      <a:ea typeface="+mn-ea"/>
                      <a:cs typeface="+mn-cs"/>
                    </a:rPr>
                    <a:t>Pancreas</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1" i="0" u="none" strike="noStrike" kern="1200" cap="none" spc="0" normalizeH="0" baseline="0" noProof="0" dirty="0">
                      <a:ln>
                        <a:noFill/>
                      </a:ln>
                      <a:solidFill>
                        <a:srgbClr val="6A6C6D">
                          <a:lumMod val="75000"/>
                        </a:srgbClr>
                      </a:solidFill>
                      <a:effectLst/>
                      <a:uLnTx/>
                      <a:uFillTx/>
                      <a:latin typeface="Arial"/>
                      <a:ea typeface="+mn-ea"/>
                      <a:cs typeface="+mn-cs"/>
                    </a:rPr>
                    <a:t> 88%</a:t>
                  </a:r>
                </a:p>
              </p:txBody>
            </p:sp>
            <p:cxnSp>
              <p:nvCxnSpPr>
                <p:cNvPr id="52" name="Straight Connector 51">
                  <a:extLst>
                    <a:ext uri="{FF2B5EF4-FFF2-40B4-BE49-F238E27FC236}">
                      <a16:creationId xmlns:a16="http://schemas.microsoft.com/office/drawing/2014/main" id="{83BDB40B-D897-0D34-5426-C0B32B4570F1}"/>
                    </a:ext>
                  </a:extLst>
                </p:cNvPr>
                <p:cNvCxnSpPr>
                  <a:cxnSpLocks/>
                </p:cNvCxnSpPr>
                <p:nvPr/>
              </p:nvCxnSpPr>
              <p:spPr>
                <a:xfrm>
                  <a:off x="226325" y="4242008"/>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7ED59386-2441-7315-A8F6-2633D0B16C3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442704" y="3921968"/>
                  <a:ext cx="640080" cy="640080"/>
                </a:xfrm>
                <a:prstGeom prst="rect">
                  <a:avLst/>
                </a:prstGeom>
              </p:spPr>
            </p:pic>
          </p:grpSp>
          <p:grpSp>
            <p:nvGrpSpPr>
              <p:cNvPr id="36" name="Group 35">
                <a:extLst>
                  <a:ext uri="{FF2B5EF4-FFF2-40B4-BE49-F238E27FC236}">
                    <a16:creationId xmlns:a16="http://schemas.microsoft.com/office/drawing/2014/main" id="{3F0791F9-3B73-0371-6926-916735557353}"/>
                  </a:ext>
                </a:extLst>
              </p:cNvPr>
              <p:cNvGrpSpPr/>
              <p:nvPr/>
            </p:nvGrpSpPr>
            <p:grpSpPr>
              <a:xfrm>
                <a:off x="145335" y="3921968"/>
                <a:ext cx="2937449" cy="640080"/>
                <a:chOff x="145335" y="2977649"/>
                <a:chExt cx="2937449" cy="640080"/>
              </a:xfrm>
            </p:grpSpPr>
            <p:sp>
              <p:nvSpPr>
                <p:cNvPr id="48" name="TextBox 47">
                  <a:extLst>
                    <a:ext uri="{FF2B5EF4-FFF2-40B4-BE49-F238E27FC236}">
                      <a16:creationId xmlns:a16="http://schemas.microsoft.com/office/drawing/2014/main" id="{5E5AD26C-4912-ABD0-5022-F385C54CB6FD}"/>
                    </a:ext>
                  </a:extLst>
                </p:cNvPr>
                <p:cNvSpPr txBox="1"/>
                <p:nvPr/>
              </p:nvSpPr>
              <p:spPr>
                <a:xfrm>
                  <a:off x="145335" y="3042518"/>
                  <a:ext cx="2175834"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Esophagogastric</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3%,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amp 6%</a:t>
                  </a:r>
                </a:p>
              </p:txBody>
            </p:sp>
            <p:cxnSp>
              <p:nvCxnSpPr>
                <p:cNvPr id="49" name="Straight Connector 48">
                  <a:extLst>
                    <a:ext uri="{FF2B5EF4-FFF2-40B4-BE49-F238E27FC236}">
                      <a16:creationId xmlns:a16="http://schemas.microsoft.com/office/drawing/2014/main" id="{17714B64-FB3F-AB00-0E70-1A52179EC469}"/>
                    </a:ext>
                  </a:extLst>
                </p:cNvPr>
                <p:cNvCxnSpPr>
                  <a:cxnSpLocks/>
                </p:cNvCxnSpPr>
                <p:nvPr/>
              </p:nvCxnSpPr>
              <p:spPr>
                <a:xfrm>
                  <a:off x="226325" y="3297689"/>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E2C9ED4B-AD4E-15E0-86A0-EE36649E932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42704" y="2977649"/>
                  <a:ext cx="640080" cy="640080"/>
                </a:xfrm>
                <a:prstGeom prst="rect">
                  <a:avLst/>
                </a:prstGeom>
              </p:spPr>
            </p:pic>
          </p:grpSp>
          <p:pic>
            <p:nvPicPr>
              <p:cNvPr id="37" name="Picture 36">
                <a:extLst>
                  <a:ext uri="{FF2B5EF4-FFF2-40B4-BE49-F238E27FC236}">
                    <a16:creationId xmlns:a16="http://schemas.microsoft.com/office/drawing/2014/main" id="{01D00CE1-7F2A-43FC-1E02-F6272B4BBAA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442704" y="4887415"/>
                <a:ext cx="640080" cy="640080"/>
              </a:xfrm>
              <a:prstGeom prst="rect">
                <a:avLst/>
              </a:prstGeom>
            </p:spPr>
          </p:pic>
          <p:pic>
            <p:nvPicPr>
              <p:cNvPr id="38" name="Picture 37">
                <a:extLst>
                  <a:ext uri="{FF2B5EF4-FFF2-40B4-BE49-F238E27FC236}">
                    <a16:creationId xmlns:a16="http://schemas.microsoft.com/office/drawing/2014/main" id="{68ADEA94-3F14-9DF5-9C3E-DEE089837AE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442704" y="5813577"/>
                <a:ext cx="640080" cy="640080"/>
              </a:xfrm>
              <a:prstGeom prst="rect">
                <a:avLst/>
              </a:prstGeom>
            </p:spPr>
          </p:pic>
          <p:cxnSp>
            <p:nvCxnSpPr>
              <p:cNvPr id="39" name="Straight Connector 38">
                <a:extLst>
                  <a:ext uri="{FF2B5EF4-FFF2-40B4-BE49-F238E27FC236}">
                    <a16:creationId xmlns:a16="http://schemas.microsoft.com/office/drawing/2014/main" id="{7F965E8E-E4C9-5C28-282D-FF7FD2411161}"/>
                  </a:ext>
                </a:extLst>
              </p:cNvPr>
              <p:cNvCxnSpPr>
                <a:cxnSpLocks/>
              </p:cNvCxnSpPr>
              <p:nvPr/>
            </p:nvCxnSpPr>
            <p:spPr>
              <a:xfrm flipH="1">
                <a:off x="4187462" y="2352190"/>
                <a:ext cx="1113306" cy="610073"/>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8DEB27A-AEB1-4C3E-A980-E8D858899C4A}"/>
                  </a:ext>
                </a:extLst>
              </p:cNvPr>
              <p:cNvCxnSpPr>
                <a:cxnSpLocks/>
              </p:cNvCxnSpPr>
              <p:nvPr/>
            </p:nvCxnSpPr>
            <p:spPr>
              <a:xfrm flipH="1">
                <a:off x="4392684" y="3278036"/>
                <a:ext cx="884638" cy="443699"/>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A51A83-550A-7AAA-372B-9827EB1B7096}"/>
                  </a:ext>
                </a:extLst>
              </p:cNvPr>
              <p:cNvCxnSpPr>
                <a:cxnSpLocks/>
              </p:cNvCxnSpPr>
              <p:nvPr/>
            </p:nvCxnSpPr>
            <p:spPr>
              <a:xfrm flipH="1" flipV="1">
                <a:off x="4161247" y="4093012"/>
                <a:ext cx="1116075" cy="155537"/>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249D62-B2E6-383E-0853-D81482449F9F}"/>
                  </a:ext>
                </a:extLst>
              </p:cNvPr>
              <p:cNvCxnSpPr>
                <a:cxnSpLocks/>
              </p:cNvCxnSpPr>
              <p:nvPr/>
            </p:nvCxnSpPr>
            <p:spPr>
              <a:xfrm flipH="1" flipV="1">
                <a:off x="4176436" y="5059031"/>
                <a:ext cx="1320052" cy="148424"/>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AE222E37-16EE-01B0-303A-AAFFC15C97A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257667" y="2977649"/>
                <a:ext cx="640080" cy="640080"/>
              </a:xfrm>
              <a:prstGeom prst="rect">
                <a:avLst/>
              </a:prstGeom>
            </p:spPr>
          </p:pic>
          <p:pic>
            <p:nvPicPr>
              <p:cNvPr id="44" name="Picture 43">
                <a:extLst>
                  <a:ext uri="{FF2B5EF4-FFF2-40B4-BE49-F238E27FC236}">
                    <a16:creationId xmlns:a16="http://schemas.microsoft.com/office/drawing/2014/main" id="{08E0AF51-8E03-3D6C-F074-B9266210F55C}"/>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257667" y="3921968"/>
                <a:ext cx="640080" cy="640080"/>
              </a:xfrm>
              <a:prstGeom prst="rect">
                <a:avLst/>
              </a:prstGeom>
            </p:spPr>
          </p:pic>
          <p:pic>
            <p:nvPicPr>
              <p:cNvPr id="45" name="Picture 44">
                <a:extLst>
                  <a:ext uri="{FF2B5EF4-FFF2-40B4-BE49-F238E27FC236}">
                    <a16:creationId xmlns:a16="http://schemas.microsoft.com/office/drawing/2014/main" id="{86214B61-10E1-B439-39FC-90EA7B31D03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5257667" y="4887415"/>
                <a:ext cx="640080" cy="640080"/>
              </a:xfrm>
              <a:prstGeom prst="rect">
                <a:avLst/>
              </a:prstGeom>
            </p:spPr>
          </p:pic>
          <p:pic>
            <p:nvPicPr>
              <p:cNvPr id="46" name="Picture 45" descr="A blue circle with a white head in it&#10;&#10;Description automatically generated">
                <a:extLst>
                  <a:ext uri="{FF2B5EF4-FFF2-40B4-BE49-F238E27FC236}">
                    <a16:creationId xmlns:a16="http://schemas.microsoft.com/office/drawing/2014/main" id="{2FAEF401-B5AD-926C-236E-E7E49468052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57667" y="2036101"/>
                <a:ext cx="640080" cy="640080"/>
              </a:xfrm>
              <a:prstGeom prst="rect">
                <a:avLst/>
              </a:prstGeom>
            </p:spPr>
          </p:pic>
        </p:grpSp>
      </p:grpSp>
      <p:sp>
        <p:nvSpPr>
          <p:cNvPr id="58" name="TextBox 57">
            <a:extLst>
              <a:ext uri="{FF2B5EF4-FFF2-40B4-BE49-F238E27FC236}">
                <a16:creationId xmlns:a16="http://schemas.microsoft.com/office/drawing/2014/main" id="{76E6F36F-82F7-4498-EAC1-BC2D08B85577}"/>
              </a:ext>
            </a:extLst>
          </p:cNvPr>
          <p:cNvSpPr txBox="1"/>
          <p:nvPr/>
        </p:nvSpPr>
        <p:spPr>
          <a:xfrm>
            <a:off x="11369040" y="6335743"/>
            <a:ext cx="596635" cy="369332"/>
          </a:xfrm>
          <a:prstGeom prst="rect">
            <a:avLst/>
          </a:prstGeom>
          <a:solidFill>
            <a:schemeClr val="bg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9" name="TextBox 58">
            <a:extLst>
              <a:ext uri="{FF2B5EF4-FFF2-40B4-BE49-F238E27FC236}">
                <a16:creationId xmlns:a16="http://schemas.microsoft.com/office/drawing/2014/main" id="{41C60557-E6AC-1078-E102-054831CA4064}"/>
              </a:ext>
            </a:extLst>
          </p:cNvPr>
          <p:cNvSpPr txBox="1"/>
          <p:nvPr/>
        </p:nvSpPr>
        <p:spPr>
          <a:xfrm>
            <a:off x="3417498" y="6425112"/>
            <a:ext cx="8165138"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Yang, X. J </a:t>
            </a:r>
            <a:r>
              <a:rPr kumimoji="0" lang="en-US" sz="1050" b="0" i="0" u="none" strike="noStrike" kern="1200" cap="none" spc="0" normalizeH="0" baseline="0" noProof="0" dirty="0" err="1">
                <a:ln>
                  <a:noFill/>
                </a:ln>
                <a:solidFill>
                  <a:srgbClr val="272524"/>
                </a:solidFill>
                <a:effectLst/>
                <a:uLnTx/>
                <a:uFillTx/>
                <a:latin typeface="Arial" panose="020B0604020202020204"/>
                <a:ea typeface="+mn-ea"/>
                <a:cs typeface="+mn-cs"/>
              </a:rPr>
              <a:t>Haematol</a:t>
            </a: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 Oncol,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Singhal, A… O’Reilly, EM. Nat Med, 2024</a:t>
            </a:r>
          </a:p>
        </p:txBody>
      </p:sp>
    </p:spTree>
    <p:extLst>
      <p:ext uri="{BB962C8B-B14F-4D97-AF65-F5344CB8AC3E}">
        <p14:creationId xmlns:p14="http://schemas.microsoft.com/office/powerpoint/2010/main" val="3410550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6"/>
          <p:cNvSpPr>
            <a:spLocks noChangeArrowheads="1"/>
          </p:cNvSpPr>
          <p:nvPr/>
        </p:nvSpPr>
        <p:spPr bwMode="auto">
          <a:xfrm>
            <a:off x="904413" y="935649"/>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
        <p:nvSpPr>
          <p:cNvPr id="19" name="Rectangle 10"/>
          <p:cNvSpPr>
            <a:spLocks noChangeArrowheads="1"/>
          </p:cNvSpPr>
          <p:nvPr/>
        </p:nvSpPr>
        <p:spPr bwMode="auto">
          <a:xfrm>
            <a:off x="914639" y="6264897"/>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For assistance, please raise your hand. Devices will be collected at the conclusion of the activity.</a:t>
            </a:r>
          </a:p>
        </p:txBody>
      </p:sp>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Tap the Program Slides button to review speaker presentations and other program content.</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 Survey questions will be discussed throughout the meeting.</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in the Meeting Room</a:t>
            </a:r>
          </a:p>
        </p:txBody>
      </p:sp>
    </p:spTree>
    <p:extLst>
      <p:ext uri="{BB962C8B-B14F-4D97-AF65-F5344CB8AC3E}">
        <p14:creationId xmlns:p14="http://schemas.microsoft.com/office/powerpoint/2010/main" val="30264606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n x-ray of a body&#10;&#10;Description automatically generated">
            <a:extLst>
              <a:ext uri="{FF2B5EF4-FFF2-40B4-BE49-F238E27FC236}">
                <a16:creationId xmlns:a16="http://schemas.microsoft.com/office/drawing/2014/main" id="{815F6AC5-85BB-F25E-031A-599C4566D3A5}"/>
              </a:ext>
            </a:extLst>
          </p:cNvPr>
          <p:cNvPicPr>
            <a:picLocks noChangeAspect="1"/>
          </p:cNvPicPr>
          <p:nvPr/>
        </p:nvPicPr>
        <p:blipFill>
          <a:blip r:embed="rId3"/>
          <a:stretch>
            <a:fillRect/>
          </a:stretch>
        </p:blipFill>
        <p:spPr>
          <a:xfrm>
            <a:off x="1033416" y="2438398"/>
            <a:ext cx="2807064" cy="1827372"/>
          </a:xfrm>
          <a:prstGeom prst="rect">
            <a:avLst/>
          </a:prstGeom>
        </p:spPr>
      </p:pic>
      <p:sp>
        <p:nvSpPr>
          <p:cNvPr id="4" name="Title 3">
            <a:extLst>
              <a:ext uri="{FF2B5EF4-FFF2-40B4-BE49-F238E27FC236}">
                <a16:creationId xmlns:a16="http://schemas.microsoft.com/office/drawing/2014/main" id="{5116F3A5-7287-F7ED-2ED8-0F780C8EC624}"/>
              </a:ext>
            </a:extLst>
          </p:cNvPr>
          <p:cNvSpPr>
            <a:spLocks noGrp="1"/>
          </p:cNvSpPr>
          <p:nvPr>
            <p:ph type="title"/>
          </p:nvPr>
        </p:nvSpPr>
        <p:spPr/>
        <p:txBody>
          <a:bodyPr/>
          <a:lstStyle/>
          <a:p>
            <a:r>
              <a:rPr lang="en-US"/>
              <a:t>Case: </a:t>
            </a:r>
            <a:r>
              <a:rPr lang="en-US" i="1" err="1"/>
              <a:t>RAS</a:t>
            </a:r>
            <a:r>
              <a:rPr lang="en-US" err="1"/>
              <a:t>i</a:t>
            </a:r>
            <a:r>
              <a:rPr lang="en-US"/>
              <a:t> Targeting in Metastatic Pancreas Cancer</a:t>
            </a:r>
          </a:p>
        </p:txBody>
      </p:sp>
      <p:sp>
        <p:nvSpPr>
          <p:cNvPr id="5" name="Text Placeholder 4">
            <a:extLst>
              <a:ext uri="{FF2B5EF4-FFF2-40B4-BE49-F238E27FC236}">
                <a16:creationId xmlns:a16="http://schemas.microsoft.com/office/drawing/2014/main" id="{ACD6962D-0764-95D9-E68F-C37D7EB7DCFC}"/>
              </a:ext>
            </a:extLst>
          </p:cNvPr>
          <p:cNvSpPr>
            <a:spLocks noGrp="1"/>
          </p:cNvSpPr>
          <p:nvPr>
            <p:ph type="body" idx="12"/>
          </p:nvPr>
        </p:nvSpPr>
        <p:spPr/>
        <p:txBody>
          <a:bodyPr/>
          <a:lstStyle/>
          <a:p>
            <a:r>
              <a:rPr lang="en-US" sz="2000" b="1">
                <a:solidFill>
                  <a:srgbClr val="0432FF"/>
                </a:solidFill>
              </a:rPr>
              <a:t>Pancreas Cancer: Targeted Therapy</a:t>
            </a:r>
          </a:p>
        </p:txBody>
      </p:sp>
      <p:sp>
        <p:nvSpPr>
          <p:cNvPr id="6" name="Content Placeholder 5">
            <a:extLst>
              <a:ext uri="{FF2B5EF4-FFF2-40B4-BE49-F238E27FC236}">
                <a16:creationId xmlns:a16="http://schemas.microsoft.com/office/drawing/2014/main" id="{E4D575B7-D024-D988-F23A-E14402054B80}"/>
              </a:ext>
            </a:extLst>
          </p:cNvPr>
          <p:cNvSpPr>
            <a:spLocks noGrp="1"/>
          </p:cNvSpPr>
          <p:nvPr>
            <p:ph idx="1"/>
          </p:nvPr>
        </p:nvSpPr>
        <p:spPr>
          <a:xfrm>
            <a:off x="717119" y="1422714"/>
            <a:ext cx="10347121" cy="797970"/>
          </a:xfrm>
        </p:spPr>
        <p:txBody>
          <a:bodyPr/>
          <a:lstStyle/>
          <a:p>
            <a:pPr marL="0" marR="0">
              <a:lnSpc>
                <a:spcPct val="107000"/>
              </a:lnSpc>
              <a:spcBef>
                <a:spcPts val="0"/>
              </a:spcBef>
              <a:spcAft>
                <a:spcPts val="0"/>
              </a:spcAft>
            </a:pPr>
            <a:r>
              <a:rPr lang="en-US" b="1" dirty="0">
                <a:solidFill>
                  <a:schemeClr val="tx1"/>
                </a:solidFill>
                <a:ea typeface="Times New Roman" panose="02020603050405020304" pitchFamily="18" charset="0"/>
                <a:cs typeface="Arial" panose="020B0604020202020204" pitchFamily="34" charset="0"/>
              </a:rPr>
              <a:t>Ms. XY, 63 years, human resources manager, non-smoker; occasional alcohol</a:t>
            </a:r>
          </a:p>
          <a:p>
            <a:pPr marL="0" marR="0">
              <a:lnSpc>
                <a:spcPct val="107000"/>
              </a:lnSpc>
              <a:spcBef>
                <a:spcPts val="0"/>
              </a:spcBef>
              <a:spcAft>
                <a:spcPts val="0"/>
              </a:spcAft>
            </a:pPr>
            <a:r>
              <a:rPr lang="en-US" sz="1800" dirty="0">
                <a:solidFill>
                  <a:schemeClr val="tx1"/>
                </a:solidFill>
                <a:effectLst/>
                <a:ea typeface="Calibri" panose="020F0502020204030204" pitchFamily="34" charset="0"/>
                <a:cs typeface="Arial" panose="020B0604020202020204" pitchFamily="34" charset="0"/>
              </a:rPr>
              <a:t>Metastatic pancreas </a:t>
            </a:r>
            <a:r>
              <a:rPr lang="en-US" sz="1800" dirty="0" err="1">
                <a:solidFill>
                  <a:schemeClr val="tx1"/>
                </a:solidFill>
                <a:effectLst/>
                <a:ea typeface="Calibri" panose="020F0502020204030204" pitchFamily="34" charset="0"/>
                <a:cs typeface="Arial" panose="020B0604020202020204" pitchFamily="34" charset="0"/>
              </a:rPr>
              <a:t>adenoca</a:t>
            </a:r>
            <a:r>
              <a:rPr lang="en-US" sz="1800" dirty="0">
                <a:solidFill>
                  <a:schemeClr val="tx1"/>
                </a:solidFill>
                <a:effectLst/>
                <a:ea typeface="Calibri" panose="020F0502020204030204" pitchFamily="34" charset="0"/>
                <a:cs typeface="Arial" panose="020B0604020202020204" pitchFamily="34" charset="0"/>
              </a:rPr>
              <a:t>(+); Germline NEG </a:t>
            </a:r>
          </a:p>
          <a:p>
            <a:endParaRPr lang="en-US" dirty="0"/>
          </a:p>
        </p:txBody>
      </p:sp>
      <p:sp>
        <p:nvSpPr>
          <p:cNvPr id="16" name="Arrow: Right 15">
            <a:extLst>
              <a:ext uri="{FF2B5EF4-FFF2-40B4-BE49-F238E27FC236}">
                <a16:creationId xmlns:a16="http://schemas.microsoft.com/office/drawing/2014/main" id="{872CD37E-C7EC-1BD9-28D0-A1334B5BF31E}"/>
              </a:ext>
            </a:extLst>
          </p:cNvPr>
          <p:cNvSpPr/>
          <p:nvPr/>
        </p:nvSpPr>
        <p:spPr>
          <a:xfrm rot="7541686">
            <a:off x="1653163" y="2616901"/>
            <a:ext cx="878267" cy="447963"/>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Arrow: Right 16">
            <a:extLst>
              <a:ext uri="{FF2B5EF4-FFF2-40B4-BE49-F238E27FC236}">
                <a16:creationId xmlns:a16="http://schemas.microsoft.com/office/drawing/2014/main" id="{DF694278-8A18-9FBC-9C50-20400268910B}"/>
              </a:ext>
            </a:extLst>
          </p:cNvPr>
          <p:cNvSpPr/>
          <p:nvPr/>
        </p:nvSpPr>
        <p:spPr>
          <a:xfrm rot="7754527">
            <a:off x="2770286" y="2435052"/>
            <a:ext cx="743030" cy="399365"/>
          </a:xfrm>
          <a:prstGeom prs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descr="An x-ray of a person's body&#10;&#10;Description automatically generated">
            <a:extLst>
              <a:ext uri="{FF2B5EF4-FFF2-40B4-BE49-F238E27FC236}">
                <a16:creationId xmlns:a16="http://schemas.microsoft.com/office/drawing/2014/main" id="{4E08290F-7D49-E096-01C9-1895AEF73778}"/>
              </a:ext>
            </a:extLst>
          </p:cNvPr>
          <p:cNvPicPr>
            <a:picLocks noChangeAspect="1"/>
          </p:cNvPicPr>
          <p:nvPr/>
        </p:nvPicPr>
        <p:blipFill>
          <a:blip r:embed="rId4"/>
          <a:stretch>
            <a:fillRect/>
          </a:stretch>
        </p:blipFill>
        <p:spPr>
          <a:xfrm>
            <a:off x="1033416" y="4350608"/>
            <a:ext cx="2807064" cy="1768311"/>
          </a:xfrm>
          <a:prstGeom prst="rect">
            <a:avLst/>
          </a:prstGeom>
        </p:spPr>
      </p:pic>
      <p:sp>
        <p:nvSpPr>
          <p:cNvPr id="2" name="Content Placeholder 5">
            <a:extLst>
              <a:ext uri="{FF2B5EF4-FFF2-40B4-BE49-F238E27FC236}">
                <a16:creationId xmlns:a16="http://schemas.microsoft.com/office/drawing/2014/main" id="{2D0E749D-4ABE-5F16-FF9A-F6AA08CC43A6}"/>
              </a:ext>
            </a:extLst>
          </p:cNvPr>
          <p:cNvSpPr txBox="1">
            <a:spLocks/>
          </p:cNvSpPr>
          <p:nvPr/>
        </p:nvSpPr>
        <p:spPr>
          <a:xfrm>
            <a:off x="5528569" y="2438398"/>
            <a:ext cx="6367025" cy="321460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0" i="0" u="sng"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mn-cs"/>
              </a:rPr>
              <a:t>Somatic:</a:t>
            </a:r>
            <a:br>
              <a:rPr kumimoji="0" lang="en-US" sz="1800" b="0" i="0" u="none" strike="noStrike" kern="1200" cap="none" spc="0" normalizeH="0" baseline="0" noProof="0" dirty="0">
                <a:ln>
                  <a:noFill/>
                </a:ln>
                <a:solidFill>
                  <a:srgbClr val="272524"/>
                </a:solidFill>
                <a:effectLst/>
                <a:uLnTx/>
                <a:uFillTx/>
                <a:latin typeface="Arial" panose="020B0604020202020204" pitchFamily="34" charset="0"/>
                <a:ea typeface="Times New Roman" panose="02020603050405020304" pitchFamily="18" charset="0"/>
                <a:cs typeface="+mn-cs"/>
              </a:rPr>
            </a:b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MICROSATELLITE STABLE (MSS). </a:t>
            </a:r>
            <a:r>
              <a:rPr kumimoji="0" lang="en-US" sz="1200" b="0" i="0" u="none" strike="noStrike" kern="1200" cap="none" spc="0" normalizeH="0" baseline="0" noProof="0" dirty="0" err="1">
                <a:ln>
                  <a:noFill/>
                </a:ln>
                <a:solidFill>
                  <a:prstClr val="black"/>
                </a:solidFill>
                <a:effectLst/>
                <a:uLnTx/>
                <a:uFillTx/>
                <a:latin typeface="Arial" panose="020B0604020202020204"/>
                <a:ea typeface="+mn-ea"/>
                <a:cs typeface="+mn-cs"/>
              </a:rPr>
              <a:t>MSIsensor</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score 1.14; TMB 4.1 mt/Mb</a:t>
            </a: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t>
            </a:r>
            <a:b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1</a:t>
            </a:r>
            <a:r>
              <a:rPr kumimoji="0" lang="en-US" sz="1200" b="1" i="0" u="none" strike="noStrike" kern="1200" cap="none" spc="0" normalizeH="0" baseline="0" noProof="0" dirty="0">
                <a:ln>
                  <a:noFill/>
                </a:ln>
                <a:solidFill>
                  <a:srgbClr val="0432FF"/>
                </a:solidFill>
                <a:effectLst/>
                <a:uLnTx/>
                <a:uFillTx/>
                <a:latin typeface="Segoe UI" panose="020B0502040204020203" pitchFamily="34" charset="0"/>
                <a:ea typeface="+mn-ea"/>
                <a:cs typeface="+mn-cs"/>
              </a:rPr>
              <a:t>. </a:t>
            </a:r>
            <a:r>
              <a:rPr kumimoji="0" lang="en-US" sz="1200" b="1" i="1" u="none" strike="noStrike" kern="1200" cap="none" spc="0" normalizeH="0" baseline="0" noProof="0" dirty="0">
                <a:ln>
                  <a:noFill/>
                </a:ln>
                <a:solidFill>
                  <a:srgbClr val="0432FF"/>
                </a:solidFill>
                <a:effectLst/>
                <a:uLnTx/>
                <a:uFillTx/>
                <a:latin typeface="Segoe UI" panose="020B0502040204020203" pitchFamily="34" charset="0"/>
                <a:ea typeface="+mn-ea"/>
                <a:cs typeface="+mn-cs"/>
              </a:rPr>
              <a:t>KRAS</a:t>
            </a:r>
            <a:r>
              <a:rPr kumimoji="0" lang="en-US" sz="1200" b="1" i="0" u="none" strike="noStrike" kern="1200" cap="none" spc="0" normalizeH="0" baseline="0" noProof="0" dirty="0">
                <a:ln>
                  <a:noFill/>
                </a:ln>
                <a:solidFill>
                  <a:srgbClr val="0432FF"/>
                </a:solidFill>
                <a:effectLst/>
                <a:uLnTx/>
                <a:uFillTx/>
                <a:latin typeface="Segoe UI" panose="020B0502040204020203" pitchFamily="34" charset="0"/>
                <a:ea typeface="+mn-ea"/>
                <a:cs typeface="+mn-cs"/>
              </a:rPr>
              <a:t> (NM_004985) exon2 p.G12V (c.35G&gt;T)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2. NOTCH2 (NM_024408 - 1p11.2) Amplification (Fold Change: 4.2)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3. RAC2 (NM_002872 - 22q13.1) Amplification (Fold Change: 2.2)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4. NF2 (NM_000268 - 22q12.2) Amplification (Fold Change: 2.0)</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5. KMT2A (MLL1) (NM_001197104) exon12 p.N1513Tfs*16 (c.4533_4555delinsCCCAAC)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E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6. PHOX2B (NM_003924) exon3 p.A254_A260del </a:t>
            </a: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(c.741_761delCGCGGCAGCGGCGGCGGCGGC)</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7. SMAD4 (NM_005359) exon11 p.Q455* (c.1363C&gt;T)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8. TP53 (NM_000546) exon11 p.M384Ffs*38 (c.1150_1152delinsTT)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9. CDKN2A (NM_058195) rearrangement: c.194-3832:CDKN2A_chr9:g.30910251inv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sng" strike="noStrike" kern="1200" cap="none" spc="0" normalizeH="0" baseline="0" noProof="0" dirty="0">
                <a:ln>
                  <a:noFill/>
                </a:ln>
                <a:solidFill>
                  <a:srgbClr val="272524"/>
                </a:solidFill>
                <a:effectLst/>
                <a:uLnTx/>
                <a:uFillTx/>
                <a:latin typeface="Arial" panose="020B0604020202020204"/>
                <a:ea typeface="+mn-ea"/>
                <a:cs typeface="+mn-cs"/>
              </a:rPr>
              <a:t>4 lines systemic therapy</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a:t>
            </a: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1: 10 m Gemcitabine, nab-paclitaxel, ipilimumab, nivolumab (trial) PR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#2: 5 m mFOLFIRINOX + </a:t>
            </a:r>
            <a:r>
              <a:rPr kumimoji="0" lang="en-US" sz="1400" b="0" i="0" u="none" strike="noStrike" kern="1200" cap="none" spc="0" normalizeH="0" baseline="0" noProof="0" dirty="0" err="1">
                <a:ln>
                  <a:noFill/>
                </a:ln>
                <a:solidFill>
                  <a:srgbClr val="272524"/>
                </a:solidFill>
                <a:effectLst/>
                <a:uLnTx/>
                <a:uFillTx/>
                <a:latin typeface="Arial" panose="020B0604020202020204"/>
                <a:ea typeface="+mn-ea"/>
                <a:cs typeface="+mn-cs"/>
              </a:rPr>
              <a:t>mAb</a:t>
            </a: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 Ca 19-9 (trial) – SD</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#3: 2 m Cisplatin/gemcitabine/nab-paclitaxel – PD</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400" b="0" i="0" u="none" strike="noStrike" kern="1200" cap="none" spc="0" normalizeH="0" baseline="0" noProof="0" dirty="0">
                <a:ln>
                  <a:noFill/>
                </a:ln>
                <a:solidFill>
                  <a:srgbClr val="272524"/>
                </a:solidFill>
                <a:effectLst/>
                <a:uLnTx/>
                <a:uFillTx/>
                <a:latin typeface="Arial" panose="020B0604020202020204"/>
                <a:ea typeface="+mn-ea"/>
                <a:cs typeface="+mn-cs"/>
              </a:rPr>
              <a:t>#4: 1 m Nano-liposomal irinotecan/5-FU – PD</a:t>
            </a:r>
          </a:p>
        </p:txBody>
      </p:sp>
    </p:spTree>
    <p:extLst>
      <p:ext uri="{BB962C8B-B14F-4D97-AF65-F5344CB8AC3E}">
        <p14:creationId xmlns:p14="http://schemas.microsoft.com/office/powerpoint/2010/main" val="25691241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15FDFD6-BC88-1BD7-8D3C-A46D901509D3}"/>
              </a:ext>
            </a:extLst>
          </p:cNvPr>
          <p:cNvSpPr>
            <a:spLocks noGrp="1"/>
          </p:cNvSpPr>
          <p:nvPr>
            <p:ph type="title"/>
          </p:nvPr>
        </p:nvSpPr>
        <p:spPr>
          <a:xfrm>
            <a:off x="512064" y="815787"/>
            <a:ext cx="3798679" cy="555813"/>
          </a:xfrm>
        </p:spPr>
        <p:txBody>
          <a:bodyPr/>
          <a:lstStyle/>
          <a:p>
            <a:r>
              <a:rPr lang="en-US" dirty="0"/>
              <a:t>Pre-RAS Targeting</a:t>
            </a:r>
          </a:p>
        </p:txBody>
      </p:sp>
      <p:pic>
        <p:nvPicPr>
          <p:cNvPr id="5" name="Picture 4" descr="A close-up of a ct scan&#10;&#10;Description automatically generated">
            <a:extLst>
              <a:ext uri="{FF2B5EF4-FFF2-40B4-BE49-F238E27FC236}">
                <a16:creationId xmlns:a16="http://schemas.microsoft.com/office/drawing/2014/main" id="{318595BF-3475-1B9B-4D6A-8D96C77326C3}"/>
              </a:ext>
            </a:extLst>
          </p:cNvPr>
          <p:cNvPicPr>
            <a:picLocks noChangeAspect="1"/>
          </p:cNvPicPr>
          <p:nvPr/>
        </p:nvPicPr>
        <p:blipFill>
          <a:blip r:embed="rId3"/>
          <a:stretch>
            <a:fillRect/>
          </a:stretch>
        </p:blipFill>
        <p:spPr>
          <a:xfrm>
            <a:off x="1007720" y="1483944"/>
            <a:ext cx="2937263" cy="2091924"/>
          </a:xfrm>
          <a:prstGeom prst="rect">
            <a:avLst/>
          </a:prstGeom>
        </p:spPr>
      </p:pic>
      <p:pic>
        <p:nvPicPr>
          <p:cNvPr id="7" name="Picture 6" descr="A close-up of a ct scan&#10;&#10;Description automatically generated">
            <a:extLst>
              <a:ext uri="{FF2B5EF4-FFF2-40B4-BE49-F238E27FC236}">
                <a16:creationId xmlns:a16="http://schemas.microsoft.com/office/drawing/2014/main" id="{7BC25ED1-5F56-7AEF-5100-56FBBB377C33}"/>
              </a:ext>
            </a:extLst>
          </p:cNvPr>
          <p:cNvPicPr>
            <a:picLocks noChangeAspect="1"/>
          </p:cNvPicPr>
          <p:nvPr/>
        </p:nvPicPr>
        <p:blipFill>
          <a:blip r:embed="rId4"/>
          <a:stretch>
            <a:fillRect/>
          </a:stretch>
        </p:blipFill>
        <p:spPr>
          <a:xfrm>
            <a:off x="1007720" y="3688212"/>
            <a:ext cx="2937263" cy="2208640"/>
          </a:xfrm>
          <a:prstGeom prst="rect">
            <a:avLst/>
          </a:prstGeom>
        </p:spPr>
      </p:pic>
      <p:pic>
        <p:nvPicPr>
          <p:cNvPr id="9" name="Picture 8" descr="A close-up of an x-ray of a chest&#10;&#10;Description automatically generated">
            <a:extLst>
              <a:ext uri="{FF2B5EF4-FFF2-40B4-BE49-F238E27FC236}">
                <a16:creationId xmlns:a16="http://schemas.microsoft.com/office/drawing/2014/main" id="{E9ACFB8C-0B89-C071-67A5-271B50B7E74A}"/>
              </a:ext>
            </a:extLst>
          </p:cNvPr>
          <p:cNvPicPr>
            <a:picLocks noChangeAspect="1"/>
          </p:cNvPicPr>
          <p:nvPr/>
        </p:nvPicPr>
        <p:blipFill>
          <a:blip r:embed="rId5"/>
          <a:stretch>
            <a:fillRect/>
          </a:stretch>
        </p:blipFill>
        <p:spPr>
          <a:xfrm>
            <a:off x="4960501" y="1433810"/>
            <a:ext cx="2937263" cy="2171679"/>
          </a:xfrm>
          <a:prstGeom prst="rect">
            <a:avLst/>
          </a:prstGeom>
        </p:spPr>
      </p:pic>
      <p:pic>
        <p:nvPicPr>
          <p:cNvPr id="11" name="Picture 10" descr="A close-up of an x-ray&#10;&#10;Description automatically generated">
            <a:extLst>
              <a:ext uri="{FF2B5EF4-FFF2-40B4-BE49-F238E27FC236}">
                <a16:creationId xmlns:a16="http://schemas.microsoft.com/office/drawing/2014/main" id="{64A3934D-84CA-B459-A7D3-28C89AF1F768}"/>
              </a:ext>
            </a:extLst>
          </p:cNvPr>
          <p:cNvPicPr>
            <a:picLocks noChangeAspect="1"/>
          </p:cNvPicPr>
          <p:nvPr/>
        </p:nvPicPr>
        <p:blipFill>
          <a:blip r:embed="rId6"/>
          <a:stretch>
            <a:fillRect/>
          </a:stretch>
        </p:blipFill>
        <p:spPr>
          <a:xfrm>
            <a:off x="4960500" y="3688212"/>
            <a:ext cx="2937264" cy="2208640"/>
          </a:xfrm>
          <a:prstGeom prst="rect">
            <a:avLst/>
          </a:prstGeom>
        </p:spPr>
      </p:pic>
      <p:sp>
        <p:nvSpPr>
          <p:cNvPr id="12" name="TextBox 11">
            <a:extLst>
              <a:ext uri="{FF2B5EF4-FFF2-40B4-BE49-F238E27FC236}">
                <a16:creationId xmlns:a16="http://schemas.microsoft.com/office/drawing/2014/main" id="{9E11E393-06CC-192C-0B2E-671466EFDF64}"/>
              </a:ext>
            </a:extLst>
          </p:cNvPr>
          <p:cNvSpPr txBox="1"/>
          <p:nvPr/>
        </p:nvSpPr>
        <p:spPr>
          <a:xfrm>
            <a:off x="1007720" y="6038262"/>
            <a:ext cx="29372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72524"/>
                </a:solidFill>
                <a:effectLst/>
                <a:uLnTx/>
                <a:uFillTx/>
                <a:latin typeface="Arial" panose="020B0604020202020204"/>
                <a:ea typeface="+mn-ea"/>
                <a:cs typeface="+mn-cs"/>
              </a:rPr>
              <a:t>Ca 19-9 320,362 U/ml</a:t>
            </a:r>
          </a:p>
        </p:txBody>
      </p:sp>
      <p:sp>
        <p:nvSpPr>
          <p:cNvPr id="13" name="TextBox 12">
            <a:extLst>
              <a:ext uri="{FF2B5EF4-FFF2-40B4-BE49-F238E27FC236}">
                <a16:creationId xmlns:a16="http://schemas.microsoft.com/office/drawing/2014/main" id="{97A00606-F501-32D1-1294-969CC2DA5891}"/>
              </a:ext>
            </a:extLst>
          </p:cNvPr>
          <p:cNvSpPr txBox="1"/>
          <p:nvPr/>
        </p:nvSpPr>
        <p:spPr>
          <a:xfrm>
            <a:off x="4960501" y="6038262"/>
            <a:ext cx="29372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72524"/>
                </a:solidFill>
                <a:effectLst/>
                <a:uLnTx/>
                <a:uFillTx/>
                <a:latin typeface="Arial" panose="020B0604020202020204"/>
                <a:ea typeface="+mn-ea"/>
                <a:cs typeface="+mn-cs"/>
              </a:rPr>
              <a:t>Ca 19-9 22,956 U/ml</a:t>
            </a:r>
          </a:p>
        </p:txBody>
      </p:sp>
      <p:sp>
        <p:nvSpPr>
          <p:cNvPr id="14" name="Title 14">
            <a:extLst>
              <a:ext uri="{FF2B5EF4-FFF2-40B4-BE49-F238E27FC236}">
                <a16:creationId xmlns:a16="http://schemas.microsoft.com/office/drawing/2014/main" id="{CA1F93E3-E083-4B2D-6D2B-6D4996D0194F}"/>
              </a:ext>
            </a:extLst>
          </p:cNvPr>
          <p:cNvSpPr txBox="1">
            <a:spLocks/>
          </p:cNvSpPr>
          <p:nvPr/>
        </p:nvSpPr>
        <p:spPr>
          <a:xfrm>
            <a:off x="4439195" y="855584"/>
            <a:ext cx="5331388" cy="555813"/>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50" normalizeH="0" baseline="0" noProof="0" dirty="0">
                <a:ln>
                  <a:noFill/>
                </a:ln>
                <a:solidFill>
                  <a:srgbClr val="002569"/>
                </a:solidFill>
                <a:effectLst/>
                <a:uLnTx/>
                <a:uFillTx/>
                <a:latin typeface="Arial" panose="020B0604020202020204"/>
                <a:ea typeface="+mj-ea"/>
                <a:cs typeface="+mj-cs"/>
              </a:rPr>
              <a:t>Post-RAS Targeting</a:t>
            </a:r>
          </a:p>
        </p:txBody>
      </p:sp>
      <p:sp>
        <p:nvSpPr>
          <p:cNvPr id="2" name="Text Placeholder 4">
            <a:extLst>
              <a:ext uri="{FF2B5EF4-FFF2-40B4-BE49-F238E27FC236}">
                <a16:creationId xmlns:a16="http://schemas.microsoft.com/office/drawing/2014/main" id="{C319DB98-7F09-1E77-B339-563AA9353119}"/>
              </a:ext>
            </a:extLst>
          </p:cNvPr>
          <p:cNvSpPr>
            <a:spLocks noGrp="1"/>
          </p:cNvSpPr>
          <p:nvPr>
            <p:ph type="body" idx="12"/>
          </p:nvPr>
        </p:nvSpPr>
        <p:spPr>
          <a:xfrm>
            <a:off x="512763" y="420688"/>
            <a:ext cx="11183937" cy="295275"/>
          </a:xfrm>
        </p:spPr>
        <p:txBody>
          <a:bodyPr/>
          <a:lstStyle/>
          <a:p>
            <a:r>
              <a:rPr lang="en-US" sz="2000" b="1">
                <a:solidFill>
                  <a:srgbClr val="0432FF"/>
                </a:solidFill>
              </a:rPr>
              <a:t>Pancreas Cancer: Targeted Therapy</a:t>
            </a:r>
          </a:p>
        </p:txBody>
      </p:sp>
      <p:sp>
        <p:nvSpPr>
          <p:cNvPr id="3" name="TextBox 2">
            <a:extLst>
              <a:ext uri="{FF2B5EF4-FFF2-40B4-BE49-F238E27FC236}">
                <a16:creationId xmlns:a16="http://schemas.microsoft.com/office/drawing/2014/main" id="{712A32AF-A9E2-7A6A-1670-959B2E78BB0D}"/>
              </a:ext>
            </a:extLst>
          </p:cNvPr>
          <p:cNvSpPr txBox="1"/>
          <p:nvPr/>
        </p:nvSpPr>
        <p:spPr>
          <a:xfrm>
            <a:off x="8039099" y="1475419"/>
            <a:ext cx="3657601"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Marked symptom improvement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Decreased pain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Off narcotics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Weight gain 5 kg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53212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94C06DB0-D24D-0BEC-CB84-BD72286BF18A}"/>
              </a:ext>
            </a:extLst>
          </p:cNvPr>
          <p:cNvSpPr>
            <a:spLocks noGrp="1"/>
          </p:cNvSpPr>
          <p:nvPr>
            <p:ph type="title"/>
          </p:nvPr>
        </p:nvSpPr>
        <p:spPr/>
        <p:txBody>
          <a:bodyPr/>
          <a:lstStyle/>
          <a:p>
            <a:r>
              <a:rPr lang="en-US"/>
              <a:t>Case: Tumor Marker Profile and Outcome</a:t>
            </a:r>
          </a:p>
        </p:txBody>
      </p:sp>
      <p:sp>
        <p:nvSpPr>
          <p:cNvPr id="9" name="TextBox 8">
            <a:extLst>
              <a:ext uri="{FF2B5EF4-FFF2-40B4-BE49-F238E27FC236}">
                <a16:creationId xmlns:a16="http://schemas.microsoft.com/office/drawing/2014/main" id="{8A153A72-D7C4-4692-9E16-C86BB0DE4C94}"/>
              </a:ext>
            </a:extLst>
          </p:cNvPr>
          <p:cNvSpPr txBox="1"/>
          <p:nvPr/>
        </p:nvSpPr>
        <p:spPr>
          <a:xfrm>
            <a:off x="1832631" y="4484217"/>
            <a:ext cx="12560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2524"/>
                </a:solidFill>
                <a:effectLst/>
                <a:uLnTx/>
                <a:uFillTx/>
                <a:latin typeface="Arial" panose="020B0604020202020204"/>
                <a:ea typeface="+mn-ea"/>
                <a:cs typeface="+mn-cs"/>
              </a:rPr>
              <a:t>T0</a:t>
            </a:r>
          </a:p>
        </p:txBody>
      </p:sp>
      <p:sp>
        <p:nvSpPr>
          <p:cNvPr id="13" name="TextBox 12">
            <a:extLst>
              <a:ext uri="{FF2B5EF4-FFF2-40B4-BE49-F238E27FC236}">
                <a16:creationId xmlns:a16="http://schemas.microsoft.com/office/drawing/2014/main" id="{E7A9DFF4-0E1B-4554-ACDF-C2DC2442E272}"/>
              </a:ext>
            </a:extLst>
          </p:cNvPr>
          <p:cNvSpPr txBox="1"/>
          <p:nvPr/>
        </p:nvSpPr>
        <p:spPr>
          <a:xfrm>
            <a:off x="6565975" y="4996270"/>
            <a:ext cx="1421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2524"/>
                </a:solidFill>
                <a:effectLst/>
                <a:uLnTx/>
                <a:uFillTx/>
                <a:latin typeface="Arial" panose="020B0604020202020204"/>
                <a:ea typeface="+mn-ea"/>
                <a:cs typeface="+mn-cs"/>
              </a:rPr>
              <a:t>RAS agent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17" name="Arrow: Up 16">
            <a:extLst>
              <a:ext uri="{FF2B5EF4-FFF2-40B4-BE49-F238E27FC236}">
                <a16:creationId xmlns:a16="http://schemas.microsoft.com/office/drawing/2014/main" id="{F38EC7BC-A0AC-4D07-B4FA-2C8C4923002E}"/>
              </a:ext>
            </a:extLst>
          </p:cNvPr>
          <p:cNvSpPr/>
          <p:nvPr/>
        </p:nvSpPr>
        <p:spPr>
          <a:xfrm>
            <a:off x="6871063" y="4281104"/>
            <a:ext cx="196042" cy="574901"/>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Arrow: Up 17">
            <a:extLst>
              <a:ext uri="{FF2B5EF4-FFF2-40B4-BE49-F238E27FC236}">
                <a16:creationId xmlns:a16="http://schemas.microsoft.com/office/drawing/2014/main" id="{35B99236-EC48-4CD9-8A34-094D381F63F9}"/>
              </a:ext>
            </a:extLst>
          </p:cNvPr>
          <p:cNvSpPr/>
          <p:nvPr/>
        </p:nvSpPr>
        <p:spPr>
          <a:xfrm>
            <a:off x="9017320" y="4303798"/>
            <a:ext cx="196042" cy="535924"/>
          </a:xfrm>
          <a:prstGeom prst="up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FA697C4B-048F-24C4-58F2-C95588D6B9D8}"/>
              </a:ext>
            </a:extLst>
          </p:cNvPr>
          <p:cNvSpPr txBox="1"/>
          <p:nvPr/>
        </p:nvSpPr>
        <p:spPr>
          <a:xfrm>
            <a:off x="949983" y="5116439"/>
            <a:ext cx="988929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sng" strike="noStrike" kern="1200" cap="none" spc="0" normalizeH="0" baseline="0" noProof="0" dirty="0">
                <a:ln>
                  <a:noFill/>
                </a:ln>
                <a:solidFill>
                  <a:srgbClr val="272524"/>
                </a:solidFill>
                <a:effectLst/>
                <a:uLnTx/>
                <a:uFillTx/>
                <a:latin typeface="Arial" panose="020B0604020202020204"/>
                <a:ea typeface="+mn-ea"/>
                <a:cs typeface="+mn-cs"/>
              </a:rPr>
              <a:t>Subsequent course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Ras agent (5</a:t>
            </a:r>
            <a:r>
              <a:rPr kumimoji="0" lang="en-US" sz="1600" b="0" i="0" u="none" strike="noStrike" kern="1200" cap="none" spc="0" normalizeH="0" baseline="30000" noProof="0" dirty="0">
                <a:ln>
                  <a:noFill/>
                </a:ln>
                <a:solidFill>
                  <a:srgbClr val="272524"/>
                </a:solidFill>
                <a:effectLst/>
                <a:uLnTx/>
                <a:uFillTx/>
                <a:latin typeface="Arial" panose="020B0604020202020204"/>
                <a:ea typeface="+mn-ea"/>
                <a:cs typeface="+mn-cs"/>
              </a:rPr>
              <a:t>th</a:t>
            </a: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 line): 6 m excellent clinical, radiologic (SD), biomarker, symptom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Response as 5</a:t>
            </a:r>
            <a:r>
              <a:rPr kumimoji="0" lang="en-US" sz="1600" b="0" i="0" u="none" strike="noStrike" kern="1200" cap="none" spc="0" normalizeH="0" baseline="30000" noProof="0" dirty="0">
                <a:ln>
                  <a:noFill/>
                </a:ln>
                <a:solidFill>
                  <a:srgbClr val="272524"/>
                </a:solidFill>
                <a:effectLst/>
                <a:uLnTx/>
                <a:uFillTx/>
                <a:latin typeface="Arial" panose="020B0604020202020204"/>
                <a:ea typeface="+mn-ea"/>
                <a:cs typeface="+mn-cs"/>
              </a:rPr>
              <a:t>th</a:t>
            </a: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 line; disease control &gt; prior 3 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RIP 27 m post diagnosis</a:t>
            </a:r>
          </a:p>
        </p:txBody>
      </p:sp>
      <p:pic>
        <p:nvPicPr>
          <p:cNvPr id="3" name="Picture 2">
            <a:extLst>
              <a:ext uri="{FF2B5EF4-FFF2-40B4-BE49-F238E27FC236}">
                <a16:creationId xmlns:a16="http://schemas.microsoft.com/office/drawing/2014/main" id="{3B0E448E-9534-8A99-6B3F-0A5BAFE8A79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495514" y="1405862"/>
            <a:ext cx="10477500" cy="2454628"/>
          </a:xfrm>
          <a:prstGeom prst="rect">
            <a:avLst/>
          </a:prstGeom>
        </p:spPr>
      </p:pic>
      <p:sp>
        <p:nvSpPr>
          <p:cNvPr id="4" name="TextBox 3">
            <a:extLst>
              <a:ext uri="{FF2B5EF4-FFF2-40B4-BE49-F238E27FC236}">
                <a16:creationId xmlns:a16="http://schemas.microsoft.com/office/drawing/2014/main" id="{CCE8AD44-26BA-CDA2-D244-A1F5E23DDB2A}"/>
              </a:ext>
            </a:extLst>
          </p:cNvPr>
          <p:cNvSpPr txBox="1"/>
          <p:nvPr/>
        </p:nvSpPr>
        <p:spPr>
          <a:xfrm>
            <a:off x="8692305" y="5001976"/>
            <a:ext cx="8435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2524"/>
                </a:solidFill>
                <a:effectLst/>
                <a:uLnTx/>
                <a:uFillTx/>
                <a:latin typeface="Arial" panose="020B0604020202020204"/>
                <a:ea typeface="+mn-ea"/>
                <a:cs typeface="+mn-cs"/>
              </a:rPr>
              <a:t>RIP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72524"/>
              </a:solidFill>
              <a:effectLst/>
              <a:uLnTx/>
              <a:uFillTx/>
              <a:latin typeface="Arial" panose="020B0604020202020204"/>
              <a:ea typeface="+mn-ea"/>
              <a:cs typeface="+mn-cs"/>
            </a:endParaRPr>
          </a:p>
        </p:txBody>
      </p:sp>
      <p:cxnSp>
        <p:nvCxnSpPr>
          <p:cNvPr id="6" name="Straight Arrow Connector 5">
            <a:extLst>
              <a:ext uri="{FF2B5EF4-FFF2-40B4-BE49-F238E27FC236}">
                <a16:creationId xmlns:a16="http://schemas.microsoft.com/office/drawing/2014/main" id="{18EF0CEC-064F-320E-683C-C3F17E8CA1F6}"/>
              </a:ext>
            </a:extLst>
          </p:cNvPr>
          <p:cNvCxnSpPr>
            <a:cxnSpLocks/>
          </p:cNvCxnSpPr>
          <p:nvPr/>
        </p:nvCxnSpPr>
        <p:spPr>
          <a:xfrm>
            <a:off x="7067105" y="4244093"/>
            <a:ext cx="1963684" cy="0"/>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6263EDE-590E-D30E-0657-E6CC71783C9F}"/>
              </a:ext>
            </a:extLst>
          </p:cNvPr>
          <p:cNvCxnSpPr>
            <a:cxnSpLocks/>
          </p:cNvCxnSpPr>
          <p:nvPr/>
        </p:nvCxnSpPr>
        <p:spPr>
          <a:xfrm>
            <a:off x="1907276" y="4303798"/>
            <a:ext cx="4798759" cy="0"/>
          </a:xfrm>
          <a:prstGeom prst="straightConnector1">
            <a:avLst/>
          </a:prstGeom>
          <a:ln w="762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B1CF6E6-0B24-3B41-1A7B-B5FF246C1349}"/>
              </a:ext>
            </a:extLst>
          </p:cNvPr>
          <p:cNvSpPr txBox="1"/>
          <p:nvPr/>
        </p:nvSpPr>
        <p:spPr>
          <a:xfrm>
            <a:off x="2150196" y="4484217"/>
            <a:ext cx="430203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2524"/>
                </a:solidFill>
                <a:effectLst/>
                <a:uLnTx/>
                <a:uFillTx/>
                <a:latin typeface="Arial" panose="020B0604020202020204"/>
                <a:ea typeface="+mn-ea"/>
                <a:cs typeface="+mn-cs"/>
              </a:rPr>
              <a:t>4 lines systemic therapy (2 trials) 18 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1CE7CA37-9A2C-66F6-4BAB-3640A0DABCEB}"/>
              </a:ext>
            </a:extLst>
          </p:cNvPr>
          <p:cNvSpPr txBox="1"/>
          <p:nvPr/>
        </p:nvSpPr>
        <p:spPr>
          <a:xfrm>
            <a:off x="7388909" y="4484217"/>
            <a:ext cx="14502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72524"/>
                </a:solidFill>
                <a:effectLst/>
                <a:uLnTx/>
                <a:uFillTx/>
                <a:latin typeface="Arial" panose="020B0604020202020204"/>
                <a:ea typeface="+mn-ea"/>
                <a:cs typeface="+mn-cs"/>
              </a:rPr>
              <a:t>5</a:t>
            </a:r>
            <a:r>
              <a:rPr kumimoji="0" lang="en-US" sz="1400" b="1" i="0" u="none" strike="noStrike" kern="1200" cap="none" spc="0" normalizeH="0" baseline="30000" noProof="0">
                <a:ln>
                  <a:noFill/>
                </a:ln>
                <a:solidFill>
                  <a:srgbClr val="272524"/>
                </a:solidFill>
                <a:effectLst/>
                <a:uLnTx/>
                <a:uFillTx/>
                <a:latin typeface="Arial" panose="020B0604020202020204"/>
                <a:ea typeface="+mn-ea"/>
                <a:cs typeface="+mn-cs"/>
              </a:rPr>
              <a:t>th</a:t>
            </a:r>
            <a:r>
              <a:rPr kumimoji="0" lang="en-US" sz="1400" b="1" i="0" u="none" strike="noStrike" kern="1200" cap="none" spc="0" normalizeH="0" baseline="0" noProof="0">
                <a:ln>
                  <a:noFill/>
                </a:ln>
                <a:solidFill>
                  <a:srgbClr val="272524"/>
                </a:solidFill>
                <a:effectLst/>
                <a:uLnTx/>
                <a:uFillTx/>
                <a:latin typeface="Arial" panose="020B0604020202020204"/>
                <a:ea typeface="+mn-ea"/>
                <a:cs typeface="+mn-cs"/>
              </a:rPr>
              <a:t> line therapy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C6BB0A1B-3ED1-6ECB-CCB9-3F73F4E10450}"/>
              </a:ext>
            </a:extLst>
          </p:cNvPr>
          <p:cNvSpPr txBox="1"/>
          <p:nvPr/>
        </p:nvSpPr>
        <p:spPr>
          <a:xfrm>
            <a:off x="2882537" y="3825464"/>
            <a:ext cx="20613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B06E141F-10DC-7AC9-6022-EDDDEC39A927}"/>
              </a:ext>
            </a:extLst>
          </p:cNvPr>
          <p:cNvSpPr txBox="1"/>
          <p:nvPr/>
        </p:nvSpPr>
        <p:spPr>
          <a:xfrm>
            <a:off x="5965371" y="3611327"/>
            <a:ext cx="27867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D59219F0-006F-FEE8-6F59-BD7E757436DC}"/>
              </a:ext>
            </a:extLst>
          </p:cNvPr>
          <p:cNvSpPr txBox="1"/>
          <p:nvPr/>
        </p:nvSpPr>
        <p:spPr>
          <a:xfrm>
            <a:off x="9120742" y="3491158"/>
            <a:ext cx="23226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2" name="Text Placeholder 4">
            <a:extLst>
              <a:ext uri="{FF2B5EF4-FFF2-40B4-BE49-F238E27FC236}">
                <a16:creationId xmlns:a16="http://schemas.microsoft.com/office/drawing/2014/main" id="{A1C7015F-11C0-8D32-C033-6AA042B09486}"/>
              </a:ext>
            </a:extLst>
          </p:cNvPr>
          <p:cNvSpPr>
            <a:spLocks noGrp="1"/>
          </p:cNvSpPr>
          <p:nvPr>
            <p:ph type="body" idx="12"/>
          </p:nvPr>
        </p:nvSpPr>
        <p:spPr>
          <a:xfrm>
            <a:off x="512763" y="420688"/>
            <a:ext cx="11183937" cy="295275"/>
          </a:xfrm>
        </p:spPr>
        <p:txBody>
          <a:bodyPr/>
          <a:lstStyle/>
          <a:p>
            <a:r>
              <a:rPr lang="en-US" sz="2000" b="1">
                <a:solidFill>
                  <a:srgbClr val="0432FF"/>
                </a:solidFill>
              </a:rPr>
              <a:t>Pancreas Cancer: Targeted Therapy</a:t>
            </a:r>
          </a:p>
        </p:txBody>
      </p:sp>
    </p:spTree>
    <p:extLst>
      <p:ext uri="{BB962C8B-B14F-4D97-AF65-F5344CB8AC3E}">
        <p14:creationId xmlns:p14="http://schemas.microsoft.com/office/powerpoint/2010/main" val="29404325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CA3D16-4373-ADEA-2E36-280A84D138ED}"/>
              </a:ext>
            </a:extLst>
          </p:cNvPr>
          <p:cNvSpPr>
            <a:spLocks noGrp="1"/>
          </p:cNvSpPr>
          <p:nvPr>
            <p:ph type="body" idx="12"/>
          </p:nvPr>
        </p:nvSpPr>
        <p:spPr/>
        <p:txBody>
          <a:bodyPr/>
          <a:lstStyle/>
          <a:p>
            <a:r>
              <a:rPr lang="en-US" sz="2000" b="1" dirty="0">
                <a:solidFill>
                  <a:srgbClr val="0432FF"/>
                </a:solidFill>
              </a:rPr>
              <a:t>RAS Therapeutics: </a:t>
            </a:r>
            <a:r>
              <a:rPr lang="en-US" sz="2000" b="1" dirty="0" err="1">
                <a:solidFill>
                  <a:srgbClr val="0432FF"/>
                </a:solidFill>
              </a:rPr>
              <a:t>PanRas</a:t>
            </a:r>
            <a:r>
              <a:rPr lang="en-US" sz="2000" b="1" dirty="0">
                <a:solidFill>
                  <a:srgbClr val="0432FF"/>
                </a:solidFill>
              </a:rPr>
              <a:t> Inhibitor</a:t>
            </a:r>
          </a:p>
        </p:txBody>
      </p:sp>
      <p:sp>
        <p:nvSpPr>
          <p:cNvPr id="10" name="object 10"/>
          <p:cNvSpPr/>
          <p:nvPr/>
        </p:nvSpPr>
        <p:spPr>
          <a:xfrm>
            <a:off x="6860426" y="2272982"/>
            <a:ext cx="1271270" cy="548640"/>
          </a:xfrm>
          <a:custGeom>
            <a:avLst/>
            <a:gdLst/>
            <a:ahLst/>
            <a:cxnLst/>
            <a:rect l="l" t="t" r="r" b="b"/>
            <a:pathLst>
              <a:path w="1271270" h="548639">
                <a:moveTo>
                  <a:pt x="1270952" y="0"/>
                </a:moveTo>
                <a:lnTo>
                  <a:pt x="0" y="0"/>
                </a:lnTo>
                <a:lnTo>
                  <a:pt x="0" y="274320"/>
                </a:lnTo>
                <a:lnTo>
                  <a:pt x="0" y="548640"/>
                </a:lnTo>
                <a:lnTo>
                  <a:pt x="1270952" y="548640"/>
                </a:lnTo>
                <a:lnTo>
                  <a:pt x="1270952" y="274320"/>
                </a:lnTo>
                <a:lnTo>
                  <a:pt x="127095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13" name="Text Placeholder 15">
            <a:extLst>
              <a:ext uri="{FF2B5EF4-FFF2-40B4-BE49-F238E27FC236}">
                <a16:creationId xmlns:a16="http://schemas.microsoft.com/office/drawing/2014/main" id="{EAC95EF4-692A-5804-3EB2-F3ABA9A3B9DA}"/>
              </a:ext>
            </a:extLst>
          </p:cNvPr>
          <p:cNvSpPr txBox="1">
            <a:spLocks/>
          </p:cNvSpPr>
          <p:nvPr/>
        </p:nvSpPr>
        <p:spPr>
          <a:xfrm>
            <a:off x="6981024" y="6394232"/>
            <a:ext cx="4715462" cy="555813"/>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Data cut off 06-30-2025</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Courtesy Revolution Medicine website 09 2025</a:t>
            </a:r>
          </a:p>
        </p:txBody>
      </p:sp>
      <p:sp>
        <p:nvSpPr>
          <p:cNvPr id="8" name="TextBox 7">
            <a:extLst>
              <a:ext uri="{FF2B5EF4-FFF2-40B4-BE49-F238E27FC236}">
                <a16:creationId xmlns:a16="http://schemas.microsoft.com/office/drawing/2014/main" id="{D7DFE756-ADB1-B204-1C15-296F886FCBE2}"/>
              </a:ext>
            </a:extLst>
          </p:cNvPr>
          <p:cNvSpPr txBox="1"/>
          <p:nvPr/>
        </p:nvSpPr>
        <p:spPr>
          <a:xfrm>
            <a:off x="6144016" y="1612100"/>
            <a:ext cx="1121080" cy="5486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D15FA4C8-0E65-CC0B-D97E-C93433EC093D}"/>
              </a:ext>
            </a:extLst>
          </p:cNvPr>
          <p:cNvSpPr txBox="1"/>
          <p:nvPr/>
        </p:nvSpPr>
        <p:spPr>
          <a:xfrm>
            <a:off x="1427509" y="1709920"/>
            <a:ext cx="34492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Response Rate (N= 38)</a:t>
            </a:r>
          </a:p>
        </p:txBody>
      </p:sp>
      <p:sp>
        <p:nvSpPr>
          <p:cNvPr id="17" name="TextBox 16">
            <a:extLst>
              <a:ext uri="{FF2B5EF4-FFF2-40B4-BE49-F238E27FC236}">
                <a16:creationId xmlns:a16="http://schemas.microsoft.com/office/drawing/2014/main" id="{7A99872D-6C50-89D8-654E-2C925158A6F8}"/>
              </a:ext>
            </a:extLst>
          </p:cNvPr>
          <p:cNvSpPr txBox="1"/>
          <p:nvPr/>
        </p:nvSpPr>
        <p:spPr>
          <a:xfrm>
            <a:off x="6981024" y="1732270"/>
            <a:ext cx="34492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Overall Survival (N= 38)</a:t>
            </a:r>
          </a:p>
        </p:txBody>
      </p:sp>
      <p:sp>
        <p:nvSpPr>
          <p:cNvPr id="18" name="TextBox 17">
            <a:extLst>
              <a:ext uri="{FF2B5EF4-FFF2-40B4-BE49-F238E27FC236}">
                <a16:creationId xmlns:a16="http://schemas.microsoft.com/office/drawing/2014/main" id="{8F2242DF-4351-B4C0-140B-A0EA7E4E5FAB}"/>
              </a:ext>
            </a:extLst>
          </p:cNvPr>
          <p:cNvSpPr txBox="1"/>
          <p:nvPr/>
        </p:nvSpPr>
        <p:spPr>
          <a:xfrm>
            <a:off x="2158314" y="6241773"/>
            <a:ext cx="46887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72524"/>
                </a:solidFill>
                <a:effectLst/>
                <a:uLnTx/>
                <a:uFillTx/>
                <a:latin typeface="Arial" panose="020B0604020202020204"/>
                <a:ea typeface="+mn-ea"/>
                <a:cs typeface="+mn-cs"/>
              </a:rPr>
              <a:t>*</a:t>
            </a:r>
            <a:r>
              <a:rPr kumimoji="0" lang="en-US" sz="800" b="0" i="1" u="none" strike="noStrike" kern="1200" cap="none" spc="0" normalizeH="0" baseline="0" noProof="0" dirty="0">
                <a:ln>
                  <a:noFill/>
                </a:ln>
                <a:solidFill>
                  <a:srgbClr val="272524"/>
                </a:solidFill>
                <a:effectLst/>
                <a:uLnTx/>
                <a:uFillTx/>
                <a:latin typeface="Arial" panose="020B0604020202020204"/>
                <a:ea typeface="+mn-ea"/>
                <a:cs typeface="+mn-cs"/>
              </a:rPr>
              <a:t>RAS</a:t>
            </a:r>
            <a:r>
              <a:rPr kumimoji="0" lang="en-US" sz="800" b="0" i="0" u="none" strike="noStrike" kern="1200" cap="none" spc="0" normalizeH="0" baseline="0" noProof="0" dirty="0">
                <a:ln>
                  <a:noFill/>
                </a:ln>
                <a:solidFill>
                  <a:srgbClr val="272524"/>
                </a:solidFill>
                <a:effectLst/>
                <a:uLnTx/>
                <a:uFillTx/>
                <a:latin typeface="Arial" panose="020B0604020202020204"/>
                <a:ea typeface="+mn-ea"/>
                <a:cs typeface="+mn-cs"/>
              </a:rPr>
              <a:t> mutant: G12X, G13X, Q61X; Median f/up &gt; 16 m</a:t>
            </a:r>
          </a:p>
        </p:txBody>
      </p:sp>
      <p:sp>
        <p:nvSpPr>
          <p:cNvPr id="19" name="TextBox 18">
            <a:extLst>
              <a:ext uri="{FF2B5EF4-FFF2-40B4-BE49-F238E27FC236}">
                <a16:creationId xmlns:a16="http://schemas.microsoft.com/office/drawing/2014/main" id="{6C692AD4-3C98-3915-888D-2977BFAF9C74}"/>
              </a:ext>
            </a:extLst>
          </p:cNvPr>
          <p:cNvSpPr txBox="1"/>
          <p:nvPr/>
        </p:nvSpPr>
        <p:spPr>
          <a:xfrm>
            <a:off x="4441291" y="2029490"/>
            <a:ext cx="1018478" cy="5486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21" name="Title 20">
            <a:extLst>
              <a:ext uri="{FF2B5EF4-FFF2-40B4-BE49-F238E27FC236}">
                <a16:creationId xmlns:a16="http://schemas.microsoft.com/office/drawing/2014/main" id="{0061FC5C-2A19-E013-CF5A-5AD628994D0C}"/>
              </a:ext>
            </a:extLst>
          </p:cNvPr>
          <p:cNvSpPr>
            <a:spLocks noGrp="1"/>
          </p:cNvSpPr>
          <p:nvPr>
            <p:ph type="title"/>
          </p:nvPr>
        </p:nvSpPr>
        <p:spPr/>
        <p:txBody>
          <a:bodyPr/>
          <a:lstStyle/>
          <a:p>
            <a:r>
              <a:rPr lang="en-US" dirty="0"/>
              <a:t>Daraxonrasib: Early Outcomes in </a:t>
            </a:r>
            <a:r>
              <a:rPr lang="en-US" dirty="0">
                <a:highlight>
                  <a:srgbClr val="00FF00"/>
                </a:highlight>
              </a:rPr>
              <a:t>2L</a:t>
            </a:r>
            <a:r>
              <a:rPr lang="en-US" dirty="0"/>
              <a:t> PDAC 300 mg PO </a:t>
            </a:r>
            <a:br>
              <a:rPr lang="en-US" dirty="0"/>
            </a:br>
            <a:r>
              <a:rPr lang="en-US" sz="2400" dirty="0"/>
              <a:t>Multi-RAS(ON) Tri-Complex Inhibitor (</a:t>
            </a:r>
            <a:r>
              <a:rPr lang="en-US" sz="2400" i="1" dirty="0"/>
              <a:t>KRAS</a:t>
            </a:r>
            <a:r>
              <a:rPr lang="en-US" sz="2400" dirty="0"/>
              <a:t> H, N, Wild-Type)</a:t>
            </a:r>
            <a:endParaRPr lang="en-US" dirty="0"/>
          </a:p>
        </p:txBody>
      </p:sp>
      <p:grpSp>
        <p:nvGrpSpPr>
          <p:cNvPr id="7" name="object 4">
            <a:extLst>
              <a:ext uri="{FF2B5EF4-FFF2-40B4-BE49-F238E27FC236}">
                <a16:creationId xmlns:a16="http://schemas.microsoft.com/office/drawing/2014/main" id="{97D98F88-7021-449F-63B6-F2E69620508A}"/>
              </a:ext>
            </a:extLst>
          </p:cNvPr>
          <p:cNvGrpSpPr/>
          <p:nvPr/>
        </p:nvGrpSpPr>
        <p:grpSpPr>
          <a:xfrm>
            <a:off x="495514" y="2263854"/>
            <a:ext cx="5648501" cy="2692093"/>
            <a:chOff x="1036557" y="2183666"/>
            <a:chExt cx="5143446" cy="3018604"/>
          </a:xfrm>
        </p:grpSpPr>
        <p:pic>
          <p:nvPicPr>
            <p:cNvPr id="20" name="object 5">
              <a:extLst>
                <a:ext uri="{FF2B5EF4-FFF2-40B4-BE49-F238E27FC236}">
                  <a16:creationId xmlns:a16="http://schemas.microsoft.com/office/drawing/2014/main" id="{E183CFEB-D3A2-7BE2-BCD3-24D510851A14}"/>
                </a:ext>
              </a:extLst>
            </p:cNvPr>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36557" y="2183666"/>
              <a:ext cx="5143446" cy="3018604"/>
            </a:xfrm>
            <a:prstGeom prst="rect">
              <a:avLst/>
            </a:prstGeom>
          </p:spPr>
        </p:pic>
        <p:pic>
          <p:nvPicPr>
            <p:cNvPr id="22" name="object 6">
              <a:extLst>
                <a:ext uri="{FF2B5EF4-FFF2-40B4-BE49-F238E27FC236}">
                  <a16:creationId xmlns:a16="http://schemas.microsoft.com/office/drawing/2014/main" id="{32A529DF-AD66-86F1-68F1-E66790C37F88}"/>
                </a:ext>
              </a:extLst>
            </p:cNvPr>
            <p:cNvPicPr/>
            <p:nvPr/>
          </p:nvPicPr>
          <p:blipFill>
            <a:blip r:embed="rId5" cstate="print"/>
            <a:stretch>
              <a:fillRect/>
            </a:stretch>
          </p:blipFill>
          <p:spPr>
            <a:xfrm>
              <a:off x="1743889" y="4513083"/>
              <a:ext cx="1257458" cy="580000"/>
            </a:xfrm>
            <a:prstGeom prst="rect">
              <a:avLst/>
            </a:prstGeom>
          </p:spPr>
        </p:pic>
      </p:grpSp>
      <p:pic>
        <p:nvPicPr>
          <p:cNvPr id="23" name="object 13">
            <a:extLst>
              <a:ext uri="{FF2B5EF4-FFF2-40B4-BE49-F238E27FC236}">
                <a16:creationId xmlns:a16="http://schemas.microsoft.com/office/drawing/2014/main" id="{61F183DC-F541-C9F8-6880-991044311F75}"/>
              </a:ext>
            </a:extLst>
          </p:cNvPr>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6407799" y="2101602"/>
            <a:ext cx="5288687" cy="2922491"/>
          </a:xfrm>
          <a:prstGeom prst="rect">
            <a:avLst/>
          </a:prstGeom>
        </p:spPr>
      </p:pic>
      <p:graphicFrame>
        <p:nvGraphicFramePr>
          <p:cNvPr id="25" name="Table 162">
            <a:extLst>
              <a:ext uri="{FF2B5EF4-FFF2-40B4-BE49-F238E27FC236}">
                <a16:creationId xmlns:a16="http://schemas.microsoft.com/office/drawing/2014/main" id="{DE252D8E-9F16-587B-6600-2363DFADAED5}"/>
              </a:ext>
            </a:extLst>
          </p:cNvPr>
          <p:cNvGraphicFramePr>
            <a:graphicFrameLocks noGrp="1"/>
          </p:cNvGraphicFramePr>
          <p:nvPr/>
        </p:nvGraphicFramePr>
        <p:xfrm>
          <a:off x="2187146" y="5254923"/>
          <a:ext cx="7846540" cy="999976"/>
        </p:xfrm>
        <a:graphic>
          <a:graphicData uri="http://schemas.openxmlformats.org/drawingml/2006/table">
            <a:tbl>
              <a:tblPr firstRow="1" bandRow="1">
                <a:tableStyleId>{17292A2E-F333-43FB-9621-5CBBE7FDCDCB}</a:tableStyleId>
              </a:tblPr>
              <a:tblGrid>
                <a:gridCol w="1841157">
                  <a:extLst>
                    <a:ext uri="{9D8B030D-6E8A-4147-A177-3AD203B41FA5}">
                      <a16:colId xmlns:a16="http://schemas.microsoft.com/office/drawing/2014/main" val="1486799487"/>
                    </a:ext>
                  </a:extLst>
                </a:gridCol>
                <a:gridCol w="1408670">
                  <a:extLst>
                    <a:ext uri="{9D8B030D-6E8A-4147-A177-3AD203B41FA5}">
                      <a16:colId xmlns:a16="http://schemas.microsoft.com/office/drawing/2014/main" val="2452511012"/>
                    </a:ext>
                  </a:extLst>
                </a:gridCol>
                <a:gridCol w="1285103">
                  <a:extLst>
                    <a:ext uri="{9D8B030D-6E8A-4147-A177-3AD203B41FA5}">
                      <a16:colId xmlns:a16="http://schemas.microsoft.com/office/drawing/2014/main" val="3892126923"/>
                    </a:ext>
                  </a:extLst>
                </a:gridCol>
                <a:gridCol w="1544594">
                  <a:extLst>
                    <a:ext uri="{9D8B030D-6E8A-4147-A177-3AD203B41FA5}">
                      <a16:colId xmlns:a16="http://schemas.microsoft.com/office/drawing/2014/main" val="3322427514"/>
                    </a:ext>
                  </a:extLst>
                </a:gridCol>
                <a:gridCol w="1767016">
                  <a:extLst>
                    <a:ext uri="{9D8B030D-6E8A-4147-A177-3AD203B41FA5}">
                      <a16:colId xmlns:a16="http://schemas.microsoft.com/office/drawing/2014/main" val="1207889345"/>
                    </a:ext>
                  </a:extLst>
                </a:gridCol>
              </a:tblGrid>
              <a:tr h="332348">
                <a:tc>
                  <a:txBody>
                    <a:bodyPr/>
                    <a:lstStyle/>
                    <a:p>
                      <a:endParaRPr lang="en-US" sz="1600" dirty="0"/>
                    </a:p>
                  </a:txBody>
                  <a:tcPr>
                    <a:solidFill>
                      <a:srgbClr val="008937"/>
                    </a:solidFill>
                  </a:tcPr>
                </a:tc>
                <a:tc>
                  <a:txBody>
                    <a:bodyPr/>
                    <a:lstStyle/>
                    <a:p>
                      <a:pPr algn="ctr"/>
                      <a:r>
                        <a:rPr lang="en-US" sz="1600" dirty="0"/>
                        <a:t>Overall RR</a:t>
                      </a:r>
                    </a:p>
                  </a:txBody>
                  <a:tcPr>
                    <a:solidFill>
                      <a:srgbClr val="008937"/>
                    </a:solidFill>
                  </a:tcPr>
                </a:tc>
                <a:tc>
                  <a:txBody>
                    <a:bodyPr/>
                    <a:lstStyle/>
                    <a:p>
                      <a:pPr algn="ctr"/>
                      <a:r>
                        <a:rPr lang="en-US" sz="1600" dirty="0"/>
                        <a:t>DCR Rate</a:t>
                      </a:r>
                    </a:p>
                  </a:txBody>
                  <a:tcPr>
                    <a:solidFill>
                      <a:srgbClr val="008937"/>
                    </a:solidFill>
                  </a:tcPr>
                </a:tc>
                <a:tc>
                  <a:txBody>
                    <a:bodyPr/>
                    <a:lstStyle/>
                    <a:p>
                      <a:pPr algn="ctr"/>
                      <a:r>
                        <a:rPr lang="en-US" sz="1600" dirty="0"/>
                        <a:t>PFS (m)</a:t>
                      </a:r>
                    </a:p>
                  </a:txBody>
                  <a:tcPr>
                    <a:solidFill>
                      <a:srgbClr val="008937"/>
                    </a:solidFill>
                  </a:tcPr>
                </a:tc>
                <a:tc>
                  <a:txBody>
                    <a:bodyPr/>
                    <a:lstStyle/>
                    <a:p>
                      <a:pPr algn="ctr"/>
                      <a:r>
                        <a:rPr lang="en-US" sz="1600" dirty="0"/>
                        <a:t>OS (m)</a:t>
                      </a:r>
                    </a:p>
                  </a:txBody>
                  <a:tcPr>
                    <a:solidFill>
                      <a:srgbClr val="008937"/>
                    </a:solidFill>
                  </a:tcPr>
                </a:tc>
                <a:extLst>
                  <a:ext uri="{0D108BD9-81ED-4DB2-BD59-A6C34878D82A}">
                    <a16:rowId xmlns:a16="http://schemas.microsoft.com/office/drawing/2014/main" val="2289444604"/>
                  </a:ext>
                </a:extLst>
              </a:tr>
              <a:tr h="332348">
                <a:tc>
                  <a:txBody>
                    <a:bodyPr/>
                    <a:lstStyle/>
                    <a:p>
                      <a:r>
                        <a:rPr lang="en-US" sz="1400" i="1" dirty="0"/>
                        <a:t>RAS </a:t>
                      </a:r>
                      <a:r>
                        <a:rPr lang="en-US" sz="1400" dirty="0"/>
                        <a:t>G12X (N= 26)</a:t>
                      </a:r>
                    </a:p>
                  </a:txBody>
                  <a:tcPr/>
                </a:tc>
                <a:tc>
                  <a:txBody>
                    <a:bodyPr/>
                    <a:lstStyle/>
                    <a:p>
                      <a:pPr algn="ctr"/>
                      <a:r>
                        <a:rPr lang="en-US" sz="1400" dirty="0"/>
                        <a:t>35%</a:t>
                      </a:r>
                    </a:p>
                  </a:txBody>
                  <a:tcPr/>
                </a:tc>
                <a:tc>
                  <a:txBody>
                    <a:bodyPr/>
                    <a:lstStyle/>
                    <a:p>
                      <a:pPr algn="ctr"/>
                      <a:r>
                        <a:rPr lang="en-US" sz="1400" dirty="0"/>
                        <a:t>92%</a:t>
                      </a:r>
                    </a:p>
                  </a:txBody>
                  <a:tcPr/>
                </a:tc>
                <a:tc>
                  <a:txBody>
                    <a:bodyPr/>
                    <a:lstStyle/>
                    <a:p>
                      <a:pPr algn="ctr"/>
                      <a:r>
                        <a:rPr lang="en-US" sz="1400" dirty="0"/>
                        <a:t>8.5 (6.7- 10.5)</a:t>
                      </a:r>
                    </a:p>
                  </a:txBody>
                  <a:tcPr/>
                </a:tc>
                <a:tc>
                  <a:txBody>
                    <a:bodyPr/>
                    <a:lstStyle/>
                    <a:p>
                      <a:pPr algn="ctr"/>
                      <a:r>
                        <a:rPr lang="en-US" sz="1400" dirty="0"/>
                        <a:t>13.1 (10.9- NE)</a:t>
                      </a:r>
                    </a:p>
                  </a:txBody>
                  <a:tcPr/>
                </a:tc>
                <a:extLst>
                  <a:ext uri="{0D108BD9-81ED-4DB2-BD59-A6C34878D82A}">
                    <a16:rowId xmlns:a16="http://schemas.microsoft.com/office/drawing/2014/main" val="1525424630"/>
                  </a:ext>
                </a:extLst>
              </a:tr>
              <a:tr h="332348">
                <a:tc>
                  <a:txBody>
                    <a:bodyPr/>
                    <a:lstStyle/>
                    <a:p>
                      <a:r>
                        <a:rPr lang="en-US" sz="1400" i="1" dirty="0"/>
                        <a:t>RAS</a:t>
                      </a:r>
                      <a:r>
                        <a:rPr lang="en-US" sz="1400" dirty="0"/>
                        <a:t> mutant (N= 38)</a:t>
                      </a:r>
                    </a:p>
                  </a:txBody>
                  <a:tcPr/>
                </a:tc>
                <a:tc>
                  <a:txBody>
                    <a:bodyPr/>
                    <a:lstStyle/>
                    <a:p>
                      <a:pPr algn="ctr"/>
                      <a:r>
                        <a:rPr lang="en-US" sz="1400" dirty="0"/>
                        <a:t>29%</a:t>
                      </a:r>
                    </a:p>
                  </a:txBody>
                  <a:tcPr/>
                </a:tc>
                <a:tc>
                  <a:txBody>
                    <a:bodyPr/>
                    <a:lstStyle/>
                    <a:p>
                      <a:pPr algn="ctr"/>
                      <a:r>
                        <a:rPr lang="en-US" sz="1400" dirty="0"/>
                        <a:t>29%</a:t>
                      </a:r>
                    </a:p>
                  </a:txBody>
                  <a:tcPr/>
                </a:tc>
                <a:tc>
                  <a:txBody>
                    <a:bodyPr/>
                    <a:lstStyle/>
                    <a:p>
                      <a:pPr algn="ctr"/>
                      <a:r>
                        <a:rPr lang="en-US" sz="1400" dirty="0"/>
                        <a:t>8.1 (5.9- 10.1)</a:t>
                      </a:r>
                    </a:p>
                  </a:txBody>
                  <a:tcPr/>
                </a:tc>
                <a:tc>
                  <a:txBody>
                    <a:bodyPr/>
                    <a:lstStyle/>
                    <a:p>
                      <a:pPr algn="ctr"/>
                      <a:r>
                        <a:rPr lang="en-US" sz="1400" dirty="0"/>
                        <a:t>15.6 (10.9- NE)</a:t>
                      </a:r>
                    </a:p>
                  </a:txBody>
                  <a:tcPr/>
                </a:tc>
                <a:extLst>
                  <a:ext uri="{0D108BD9-81ED-4DB2-BD59-A6C34878D82A}">
                    <a16:rowId xmlns:a16="http://schemas.microsoft.com/office/drawing/2014/main" val="4020451100"/>
                  </a:ext>
                </a:extLst>
              </a:tr>
            </a:tbl>
          </a:graphicData>
        </a:graphic>
      </p:graphicFrame>
    </p:spTree>
    <p:extLst>
      <p:ext uri="{BB962C8B-B14F-4D97-AF65-F5344CB8AC3E}">
        <p14:creationId xmlns:p14="http://schemas.microsoft.com/office/powerpoint/2010/main" val="18509331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1B745-18AC-0EA7-A3CF-4A523B9D8C4C}"/>
              </a:ext>
            </a:extLst>
          </p:cNvPr>
          <p:cNvSpPr>
            <a:spLocks noGrp="1"/>
          </p:cNvSpPr>
          <p:nvPr>
            <p:ph type="title"/>
          </p:nvPr>
        </p:nvSpPr>
        <p:spPr/>
        <p:txBody>
          <a:bodyPr/>
          <a:lstStyle/>
          <a:p>
            <a:r>
              <a:rPr lang="en-US" dirty="0"/>
              <a:t>Daraxonrasib 300 mg: Safety, Adjustments 2L+ (N= 83)</a:t>
            </a:r>
            <a:br>
              <a:rPr lang="en-US" dirty="0"/>
            </a:br>
            <a:r>
              <a:rPr lang="en-US" sz="2400" dirty="0"/>
              <a:t>Toxicity: Primarily Cutaneous/GI</a:t>
            </a:r>
            <a:endParaRPr lang="en-US" dirty="0"/>
          </a:p>
        </p:txBody>
      </p:sp>
      <p:sp>
        <p:nvSpPr>
          <p:cNvPr id="5" name="Text Placeholder 4">
            <a:extLst>
              <a:ext uri="{FF2B5EF4-FFF2-40B4-BE49-F238E27FC236}">
                <a16:creationId xmlns:a16="http://schemas.microsoft.com/office/drawing/2014/main" id="{F9FEAA1F-707F-A32A-C203-64F26BADDCC1}"/>
              </a:ext>
            </a:extLst>
          </p:cNvPr>
          <p:cNvSpPr>
            <a:spLocks noGrp="1"/>
          </p:cNvSpPr>
          <p:nvPr>
            <p:ph type="body" idx="13"/>
          </p:nvPr>
        </p:nvSpPr>
        <p:spPr/>
        <p:txBody>
          <a:bodyPr/>
          <a:lstStyle/>
          <a:p>
            <a:r>
              <a:rPr lang="en-US" dirty="0">
                <a:solidFill>
                  <a:srgbClr val="0432FF"/>
                </a:solidFill>
              </a:rPr>
              <a:t>Pancreas Cancer: </a:t>
            </a:r>
            <a:r>
              <a:rPr lang="en-US" dirty="0" err="1">
                <a:solidFill>
                  <a:srgbClr val="0432FF"/>
                </a:solidFill>
              </a:rPr>
              <a:t>PanRAS</a:t>
            </a:r>
            <a:r>
              <a:rPr lang="en-US" dirty="0">
                <a:solidFill>
                  <a:srgbClr val="0432FF"/>
                </a:solidFill>
              </a:rPr>
              <a:t> Inhibitor</a:t>
            </a:r>
          </a:p>
        </p:txBody>
      </p:sp>
      <p:graphicFrame>
        <p:nvGraphicFramePr>
          <p:cNvPr id="10" name="object 11">
            <a:extLst>
              <a:ext uri="{FF2B5EF4-FFF2-40B4-BE49-F238E27FC236}">
                <a16:creationId xmlns:a16="http://schemas.microsoft.com/office/drawing/2014/main" id="{9D76C4B1-FF2C-F213-1E12-047D4A6CE6E0}"/>
              </a:ext>
            </a:extLst>
          </p:cNvPr>
          <p:cNvGraphicFramePr>
            <a:graphicFrameLocks noGrp="1"/>
          </p:cNvGraphicFramePr>
          <p:nvPr/>
        </p:nvGraphicFramePr>
        <p:xfrm>
          <a:off x="752361" y="1779338"/>
          <a:ext cx="5636082" cy="3606165"/>
        </p:xfrm>
        <a:graphic>
          <a:graphicData uri="http://schemas.openxmlformats.org/drawingml/2006/table">
            <a:tbl>
              <a:tblPr firstRow="1" bandRow="1">
                <a:tableStyleId>{17292A2E-F333-43FB-9621-5CBBE7FDCDCB}</a:tableStyleId>
              </a:tblPr>
              <a:tblGrid>
                <a:gridCol w="1956932">
                  <a:extLst>
                    <a:ext uri="{9D8B030D-6E8A-4147-A177-3AD203B41FA5}">
                      <a16:colId xmlns:a16="http://schemas.microsoft.com/office/drawing/2014/main" val="20000"/>
                    </a:ext>
                  </a:extLst>
                </a:gridCol>
                <a:gridCol w="1839575">
                  <a:extLst>
                    <a:ext uri="{9D8B030D-6E8A-4147-A177-3AD203B41FA5}">
                      <a16:colId xmlns:a16="http://schemas.microsoft.com/office/drawing/2014/main" val="20001"/>
                    </a:ext>
                  </a:extLst>
                </a:gridCol>
                <a:gridCol w="1839575">
                  <a:extLst>
                    <a:ext uri="{9D8B030D-6E8A-4147-A177-3AD203B41FA5}">
                      <a16:colId xmlns:a16="http://schemas.microsoft.com/office/drawing/2014/main" val="1879430901"/>
                    </a:ext>
                  </a:extLst>
                </a:gridCol>
              </a:tblGrid>
              <a:tr h="487045">
                <a:tc>
                  <a:txBody>
                    <a:bodyPr/>
                    <a:lstStyle/>
                    <a:p>
                      <a:pPr>
                        <a:lnSpc>
                          <a:spcPct val="100000"/>
                        </a:lnSpc>
                      </a:pPr>
                      <a:r>
                        <a:rPr lang="en-US" sz="1800" dirty="0">
                          <a:latin typeface="+mn-lt"/>
                          <a:cs typeface="Times New Roman"/>
                        </a:rPr>
                        <a:t>  Toxicity</a:t>
                      </a:r>
                      <a:endParaRPr sz="1800" dirty="0">
                        <a:latin typeface="+mn-lt"/>
                        <a:cs typeface="Times New Roman"/>
                      </a:endParaRPr>
                    </a:p>
                  </a:txBody>
                  <a:tcPr marL="0" marR="0" marT="0" marB="0" anchor="ctr">
                    <a:solidFill>
                      <a:srgbClr val="008937"/>
                    </a:solidFill>
                  </a:tcPr>
                </a:tc>
                <a:tc>
                  <a:txBody>
                    <a:bodyPr/>
                    <a:lstStyle/>
                    <a:p>
                      <a:pPr algn="ctr">
                        <a:lnSpc>
                          <a:spcPts val="1639"/>
                        </a:lnSpc>
                        <a:spcBef>
                          <a:spcPts val="275"/>
                        </a:spcBef>
                      </a:pPr>
                      <a:r>
                        <a:rPr lang="en-US" sz="1800" baseline="0" dirty="0">
                          <a:latin typeface="+mn-lt"/>
                          <a:cs typeface="Arial Black"/>
                        </a:rPr>
                        <a:t>Any Grade</a:t>
                      </a:r>
                      <a:endParaRPr sz="1800" baseline="0" dirty="0">
                        <a:latin typeface="+mn-lt"/>
                        <a:cs typeface="Arial Black"/>
                      </a:endParaRPr>
                    </a:p>
                  </a:txBody>
                  <a:tcPr marL="0" marR="0" marT="34925" marB="0" anchor="ctr">
                    <a:solidFill>
                      <a:srgbClr val="008937"/>
                    </a:solidFill>
                  </a:tcPr>
                </a:tc>
                <a:tc>
                  <a:txBody>
                    <a:bodyPr/>
                    <a:lstStyle/>
                    <a:p>
                      <a:pPr algn="ctr">
                        <a:lnSpc>
                          <a:spcPts val="1639"/>
                        </a:lnSpc>
                        <a:spcBef>
                          <a:spcPts val="275"/>
                        </a:spcBef>
                      </a:pPr>
                      <a:r>
                        <a:rPr lang="en-US" sz="1800" baseline="0" dirty="0">
                          <a:latin typeface="+mn-lt"/>
                          <a:cs typeface="Arial Black"/>
                        </a:rPr>
                        <a:t>Grade &gt; 3</a:t>
                      </a:r>
                      <a:endParaRPr sz="1800" baseline="0" dirty="0">
                        <a:latin typeface="+mn-lt"/>
                        <a:cs typeface="Arial Black"/>
                      </a:endParaRPr>
                    </a:p>
                  </a:txBody>
                  <a:tcPr marL="0" marR="0" marT="34925" marB="0" anchor="ctr">
                    <a:solidFill>
                      <a:srgbClr val="008937"/>
                    </a:solidFill>
                  </a:tcPr>
                </a:tc>
                <a:extLst>
                  <a:ext uri="{0D108BD9-81ED-4DB2-BD59-A6C34878D82A}">
                    <a16:rowId xmlns:a16="http://schemas.microsoft.com/office/drawing/2014/main" val="10000"/>
                  </a:ext>
                </a:extLst>
              </a:tr>
              <a:tr h="305542">
                <a:tc>
                  <a:txBody>
                    <a:bodyPr/>
                    <a:lstStyle/>
                    <a:p>
                      <a:pPr marL="100965">
                        <a:lnSpc>
                          <a:spcPct val="100000"/>
                        </a:lnSpc>
                        <a:spcBef>
                          <a:spcPts val="260"/>
                        </a:spcBef>
                      </a:pPr>
                      <a:r>
                        <a:rPr lang="en-US" sz="1800" dirty="0">
                          <a:latin typeface="+mn-lt"/>
                          <a:cs typeface="Arial Black"/>
                        </a:rPr>
                        <a:t>Rash</a:t>
                      </a:r>
                      <a:endParaRPr sz="1800" dirty="0">
                        <a:latin typeface="+mn-lt"/>
                        <a:cs typeface="Arial Black"/>
                      </a:endParaRPr>
                    </a:p>
                  </a:txBody>
                  <a:tcPr marL="0" marR="0" marT="33020" marB="0"/>
                </a:tc>
                <a:tc>
                  <a:txBody>
                    <a:bodyPr/>
                    <a:lstStyle/>
                    <a:p>
                      <a:pPr algn="ctr">
                        <a:lnSpc>
                          <a:spcPct val="100000"/>
                        </a:lnSpc>
                        <a:spcBef>
                          <a:spcPts val="260"/>
                        </a:spcBef>
                      </a:pPr>
                      <a:r>
                        <a:rPr lang="en-US" sz="1800" dirty="0">
                          <a:latin typeface="+mn-lt"/>
                          <a:cs typeface="Century Gothic"/>
                        </a:rPr>
                        <a:t>75 (90%)</a:t>
                      </a:r>
                      <a:endParaRPr sz="1800" dirty="0">
                        <a:latin typeface="+mn-lt"/>
                        <a:cs typeface="Century Gothic"/>
                      </a:endParaRPr>
                    </a:p>
                  </a:txBody>
                  <a:tcPr marL="0" marR="0" marT="33020" marB="0"/>
                </a:tc>
                <a:tc>
                  <a:txBody>
                    <a:bodyPr/>
                    <a:lstStyle/>
                    <a:p>
                      <a:pPr algn="ctr">
                        <a:lnSpc>
                          <a:spcPct val="100000"/>
                        </a:lnSpc>
                        <a:spcBef>
                          <a:spcPts val="260"/>
                        </a:spcBef>
                      </a:pPr>
                      <a:r>
                        <a:rPr lang="en-US" sz="1800" dirty="0">
                          <a:latin typeface="+mn-lt"/>
                          <a:cs typeface="Century Gothic"/>
                        </a:rPr>
                        <a:t>6 (7%)</a:t>
                      </a:r>
                      <a:endParaRPr sz="1800" dirty="0">
                        <a:latin typeface="+mn-lt"/>
                        <a:cs typeface="Century Gothic"/>
                      </a:endParaRPr>
                    </a:p>
                  </a:txBody>
                  <a:tcPr marL="0" marR="0" marT="33020" marB="0"/>
                </a:tc>
                <a:extLst>
                  <a:ext uri="{0D108BD9-81ED-4DB2-BD59-A6C34878D82A}">
                    <a16:rowId xmlns:a16="http://schemas.microsoft.com/office/drawing/2014/main" val="10001"/>
                  </a:ext>
                </a:extLst>
              </a:tr>
              <a:tr h="311148">
                <a:tc>
                  <a:txBody>
                    <a:bodyPr/>
                    <a:lstStyle/>
                    <a:p>
                      <a:pPr marL="100965">
                        <a:lnSpc>
                          <a:spcPct val="100000"/>
                        </a:lnSpc>
                        <a:spcBef>
                          <a:spcPts val="235"/>
                        </a:spcBef>
                      </a:pPr>
                      <a:r>
                        <a:rPr lang="en-US" sz="1800" i="0" baseline="0" dirty="0">
                          <a:latin typeface="+mn-lt"/>
                          <a:cs typeface="Arial Black"/>
                        </a:rPr>
                        <a:t>Mucositis</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45 (54%)</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3 (4%)</a:t>
                      </a:r>
                      <a:endParaRPr sz="1800" dirty="0">
                        <a:latin typeface="+mn-lt"/>
                        <a:cs typeface="Century Gothic"/>
                      </a:endParaRPr>
                    </a:p>
                  </a:txBody>
                  <a:tcPr marL="0" marR="0" marT="38100" marB="0"/>
                </a:tc>
                <a:extLst>
                  <a:ext uri="{0D108BD9-81ED-4DB2-BD59-A6C34878D82A}">
                    <a16:rowId xmlns:a16="http://schemas.microsoft.com/office/drawing/2014/main" val="10002"/>
                  </a:ext>
                </a:extLst>
              </a:tr>
              <a:tr h="311148">
                <a:tc>
                  <a:txBody>
                    <a:bodyPr/>
                    <a:lstStyle/>
                    <a:p>
                      <a:pPr marL="100965">
                        <a:lnSpc>
                          <a:spcPct val="100000"/>
                        </a:lnSpc>
                        <a:spcBef>
                          <a:spcPts val="235"/>
                        </a:spcBef>
                      </a:pPr>
                      <a:r>
                        <a:rPr lang="en-US" sz="1800" i="0" baseline="0" dirty="0">
                          <a:latin typeface="+mn-lt"/>
                          <a:cs typeface="Arial Black"/>
                        </a:rPr>
                        <a:t>Diarrhea</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43 (52%)</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3 (4%)</a:t>
                      </a:r>
                      <a:endParaRPr sz="1800" dirty="0">
                        <a:latin typeface="+mn-lt"/>
                        <a:cs typeface="Century Gothic"/>
                      </a:endParaRPr>
                    </a:p>
                  </a:txBody>
                  <a:tcPr marL="0" marR="0" marT="38100" marB="0"/>
                </a:tc>
                <a:extLst>
                  <a:ext uri="{0D108BD9-81ED-4DB2-BD59-A6C34878D82A}">
                    <a16:rowId xmlns:a16="http://schemas.microsoft.com/office/drawing/2014/main" val="4273222790"/>
                  </a:ext>
                </a:extLst>
              </a:tr>
              <a:tr h="311148">
                <a:tc>
                  <a:txBody>
                    <a:bodyPr/>
                    <a:lstStyle/>
                    <a:p>
                      <a:pPr marL="100965">
                        <a:lnSpc>
                          <a:spcPct val="100000"/>
                        </a:lnSpc>
                        <a:spcBef>
                          <a:spcPts val="235"/>
                        </a:spcBef>
                      </a:pPr>
                      <a:r>
                        <a:rPr lang="en-US" sz="1800" i="0" baseline="0" dirty="0">
                          <a:latin typeface="+mn-lt"/>
                          <a:cs typeface="Arial Black"/>
                        </a:rPr>
                        <a:t>Nausea/Vomiting</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~39%/ 26%</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a:t>
                      </a:r>
                      <a:endParaRPr sz="1800" dirty="0">
                        <a:latin typeface="+mn-lt"/>
                        <a:cs typeface="Century Gothic"/>
                      </a:endParaRPr>
                    </a:p>
                  </a:txBody>
                  <a:tcPr marL="0" marR="0" marT="38100" marB="0"/>
                </a:tc>
                <a:extLst>
                  <a:ext uri="{0D108BD9-81ED-4DB2-BD59-A6C34878D82A}">
                    <a16:rowId xmlns:a16="http://schemas.microsoft.com/office/drawing/2014/main" val="3496781786"/>
                  </a:ext>
                </a:extLst>
              </a:tr>
              <a:tr h="311148">
                <a:tc>
                  <a:txBody>
                    <a:bodyPr/>
                    <a:lstStyle/>
                    <a:p>
                      <a:pPr marL="100965">
                        <a:lnSpc>
                          <a:spcPct val="100000"/>
                        </a:lnSpc>
                        <a:spcBef>
                          <a:spcPts val="235"/>
                        </a:spcBef>
                      </a:pPr>
                      <a:r>
                        <a:rPr lang="en-US" sz="1800" i="0" baseline="0" dirty="0">
                          <a:latin typeface="+mn-lt"/>
                          <a:cs typeface="Arial Black"/>
                        </a:rPr>
                        <a:t>Paronychia</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15 (18%)</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a:t>
                      </a:r>
                      <a:endParaRPr sz="1800" dirty="0">
                        <a:latin typeface="+mn-lt"/>
                        <a:cs typeface="Century Gothic"/>
                      </a:endParaRPr>
                    </a:p>
                  </a:txBody>
                  <a:tcPr marL="0" marR="0" marT="38100" marB="0"/>
                </a:tc>
                <a:extLst>
                  <a:ext uri="{0D108BD9-81ED-4DB2-BD59-A6C34878D82A}">
                    <a16:rowId xmlns:a16="http://schemas.microsoft.com/office/drawing/2014/main" val="1563929279"/>
                  </a:ext>
                </a:extLst>
              </a:tr>
              <a:tr h="311148">
                <a:tc>
                  <a:txBody>
                    <a:bodyPr/>
                    <a:lstStyle/>
                    <a:p>
                      <a:pPr marL="100965">
                        <a:lnSpc>
                          <a:spcPct val="100000"/>
                        </a:lnSpc>
                        <a:spcBef>
                          <a:spcPts val="235"/>
                        </a:spcBef>
                      </a:pPr>
                      <a:r>
                        <a:rPr lang="en-US" sz="1800" i="0" baseline="0" dirty="0">
                          <a:latin typeface="+mn-lt"/>
                          <a:cs typeface="Arial Black"/>
                        </a:rPr>
                        <a:t>Fatigue</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14 (17%)</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1 (1%)</a:t>
                      </a:r>
                      <a:endParaRPr sz="1800" dirty="0">
                        <a:latin typeface="+mn-lt"/>
                        <a:cs typeface="Century Gothic"/>
                      </a:endParaRPr>
                    </a:p>
                  </a:txBody>
                  <a:tcPr marL="0" marR="0" marT="38100" marB="0"/>
                </a:tc>
                <a:extLst>
                  <a:ext uri="{0D108BD9-81ED-4DB2-BD59-A6C34878D82A}">
                    <a16:rowId xmlns:a16="http://schemas.microsoft.com/office/drawing/2014/main" val="667435737"/>
                  </a:ext>
                </a:extLst>
              </a:tr>
              <a:tr h="311148">
                <a:tc>
                  <a:txBody>
                    <a:bodyPr/>
                    <a:lstStyle/>
                    <a:p>
                      <a:pPr marL="100965">
                        <a:lnSpc>
                          <a:spcPct val="100000"/>
                        </a:lnSpc>
                        <a:spcBef>
                          <a:spcPts val="235"/>
                        </a:spcBef>
                      </a:pPr>
                      <a:endParaRPr sz="1800" i="0" baseline="0" dirty="0">
                        <a:latin typeface="+mn-lt"/>
                        <a:cs typeface="Arial Black"/>
                      </a:endParaRPr>
                    </a:p>
                  </a:txBody>
                  <a:tcPr marL="0" marR="0" marT="29845" marB="0"/>
                </a:tc>
                <a:tc>
                  <a:txBody>
                    <a:bodyPr/>
                    <a:lstStyle/>
                    <a:p>
                      <a:pPr algn="ctr">
                        <a:lnSpc>
                          <a:spcPct val="100000"/>
                        </a:lnSpc>
                        <a:spcBef>
                          <a:spcPts val="300"/>
                        </a:spcBef>
                      </a:pPr>
                      <a:endParaRPr sz="1800" dirty="0">
                        <a:latin typeface="+mn-lt"/>
                        <a:cs typeface="Century Gothic"/>
                      </a:endParaRPr>
                    </a:p>
                  </a:txBody>
                  <a:tcPr marL="0" marR="0" marT="38100" marB="0"/>
                </a:tc>
                <a:tc>
                  <a:txBody>
                    <a:bodyPr/>
                    <a:lstStyle/>
                    <a:p>
                      <a:pPr algn="ctr">
                        <a:lnSpc>
                          <a:spcPct val="100000"/>
                        </a:lnSpc>
                        <a:spcBef>
                          <a:spcPts val="300"/>
                        </a:spcBef>
                      </a:pPr>
                      <a:endParaRPr sz="1800" dirty="0">
                        <a:latin typeface="+mn-lt"/>
                        <a:cs typeface="Century Gothic"/>
                      </a:endParaRPr>
                    </a:p>
                  </a:txBody>
                  <a:tcPr marL="0" marR="0" marT="38100" marB="0"/>
                </a:tc>
                <a:extLst>
                  <a:ext uri="{0D108BD9-81ED-4DB2-BD59-A6C34878D82A}">
                    <a16:rowId xmlns:a16="http://schemas.microsoft.com/office/drawing/2014/main" val="1009173133"/>
                  </a:ext>
                </a:extLst>
              </a:tr>
              <a:tr h="311148">
                <a:tc>
                  <a:txBody>
                    <a:bodyPr/>
                    <a:lstStyle/>
                    <a:p>
                      <a:pPr marL="100965">
                        <a:lnSpc>
                          <a:spcPct val="100000"/>
                        </a:lnSpc>
                        <a:spcBef>
                          <a:spcPts val="235"/>
                        </a:spcBef>
                      </a:pPr>
                      <a:r>
                        <a:rPr lang="en-US" sz="1800" i="0" baseline="0" dirty="0">
                          <a:latin typeface="+mn-lt"/>
                          <a:cs typeface="Arial Black"/>
                        </a:rPr>
                        <a:t>Platelets</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8 (10%)</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3 (4%)</a:t>
                      </a:r>
                      <a:endParaRPr sz="1800" dirty="0">
                        <a:latin typeface="+mn-lt"/>
                        <a:cs typeface="Century Gothic"/>
                      </a:endParaRPr>
                    </a:p>
                  </a:txBody>
                  <a:tcPr marL="0" marR="0" marT="38100" marB="0"/>
                </a:tc>
                <a:extLst>
                  <a:ext uri="{0D108BD9-81ED-4DB2-BD59-A6C34878D82A}">
                    <a16:rowId xmlns:a16="http://schemas.microsoft.com/office/drawing/2014/main" val="2768814087"/>
                  </a:ext>
                </a:extLst>
              </a:tr>
              <a:tr h="311148">
                <a:tc>
                  <a:txBody>
                    <a:bodyPr/>
                    <a:lstStyle/>
                    <a:p>
                      <a:pPr marL="100965">
                        <a:lnSpc>
                          <a:spcPct val="100000"/>
                        </a:lnSpc>
                        <a:spcBef>
                          <a:spcPts val="235"/>
                        </a:spcBef>
                      </a:pPr>
                      <a:r>
                        <a:rPr lang="en-US" sz="1800" i="0" baseline="0" dirty="0">
                          <a:latin typeface="+mn-lt"/>
                          <a:cs typeface="Arial Black"/>
                        </a:rPr>
                        <a:t>Anemia</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7 (8%)</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6 (7%)</a:t>
                      </a:r>
                      <a:endParaRPr sz="1800" dirty="0">
                        <a:latin typeface="+mn-lt"/>
                        <a:cs typeface="Century Gothic"/>
                      </a:endParaRPr>
                    </a:p>
                  </a:txBody>
                  <a:tcPr marL="0" marR="0" marT="38100" marB="0"/>
                </a:tc>
                <a:extLst>
                  <a:ext uri="{0D108BD9-81ED-4DB2-BD59-A6C34878D82A}">
                    <a16:rowId xmlns:a16="http://schemas.microsoft.com/office/drawing/2014/main" val="544445784"/>
                  </a:ext>
                </a:extLst>
              </a:tr>
              <a:tr h="311148">
                <a:tc>
                  <a:txBody>
                    <a:bodyPr/>
                    <a:lstStyle/>
                    <a:p>
                      <a:pPr marL="100965">
                        <a:lnSpc>
                          <a:spcPct val="100000"/>
                        </a:lnSpc>
                        <a:spcBef>
                          <a:spcPts val="235"/>
                        </a:spcBef>
                      </a:pPr>
                      <a:r>
                        <a:rPr lang="en-US" sz="1800" i="0" baseline="0" dirty="0">
                          <a:latin typeface="+mn-lt"/>
                          <a:cs typeface="Arial Black"/>
                        </a:rPr>
                        <a:t>AST/ALT</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10%/ 7%</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4%/ 2%</a:t>
                      </a:r>
                      <a:endParaRPr sz="1800" dirty="0">
                        <a:latin typeface="+mn-lt"/>
                        <a:cs typeface="Century Gothic"/>
                      </a:endParaRPr>
                    </a:p>
                  </a:txBody>
                  <a:tcPr marL="0" marR="0" marT="38100" marB="0"/>
                </a:tc>
                <a:extLst>
                  <a:ext uri="{0D108BD9-81ED-4DB2-BD59-A6C34878D82A}">
                    <a16:rowId xmlns:a16="http://schemas.microsoft.com/office/drawing/2014/main" val="744021665"/>
                  </a:ext>
                </a:extLst>
              </a:tr>
            </a:tbl>
          </a:graphicData>
        </a:graphic>
      </p:graphicFrame>
      <p:sp>
        <p:nvSpPr>
          <p:cNvPr id="11" name="Text Placeholder 15">
            <a:extLst>
              <a:ext uri="{FF2B5EF4-FFF2-40B4-BE49-F238E27FC236}">
                <a16:creationId xmlns:a16="http://schemas.microsoft.com/office/drawing/2014/main" id="{9AEFA053-B44D-71B1-E2A4-5B5F85A014E0}"/>
              </a:ext>
            </a:extLst>
          </p:cNvPr>
          <p:cNvSpPr txBox="1">
            <a:spLocks/>
          </p:cNvSpPr>
          <p:nvPr/>
        </p:nvSpPr>
        <p:spPr>
          <a:xfrm>
            <a:off x="6870356" y="6158753"/>
            <a:ext cx="4715462" cy="555813"/>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Data cut off 06-30-2025</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Courtesy Revolution Medicine website 09 2025</a:t>
            </a:r>
          </a:p>
        </p:txBody>
      </p:sp>
      <p:graphicFrame>
        <p:nvGraphicFramePr>
          <p:cNvPr id="12" name="object 11">
            <a:extLst>
              <a:ext uri="{FF2B5EF4-FFF2-40B4-BE49-F238E27FC236}">
                <a16:creationId xmlns:a16="http://schemas.microsoft.com/office/drawing/2014/main" id="{52E5317C-DDB4-A0FE-C945-D5149287247A}"/>
              </a:ext>
            </a:extLst>
          </p:cNvPr>
          <p:cNvGraphicFramePr>
            <a:graphicFrameLocks noGrp="1"/>
          </p:cNvGraphicFramePr>
          <p:nvPr/>
        </p:nvGraphicFramePr>
        <p:xfrm>
          <a:off x="6870356" y="1779337"/>
          <a:ext cx="4715462" cy="1731645"/>
        </p:xfrm>
        <a:graphic>
          <a:graphicData uri="http://schemas.openxmlformats.org/drawingml/2006/table">
            <a:tbl>
              <a:tblPr firstRow="1" bandRow="1">
                <a:tableStyleId>{17292A2E-F333-43FB-9621-5CBBE7FDCDCB}</a:tableStyleId>
              </a:tblPr>
              <a:tblGrid>
                <a:gridCol w="2430613">
                  <a:extLst>
                    <a:ext uri="{9D8B030D-6E8A-4147-A177-3AD203B41FA5}">
                      <a16:colId xmlns:a16="http://schemas.microsoft.com/office/drawing/2014/main" val="20000"/>
                    </a:ext>
                  </a:extLst>
                </a:gridCol>
                <a:gridCol w="2284849">
                  <a:extLst>
                    <a:ext uri="{9D8B030D-6E8A-4147-A177-3AD203B41FA5}">
                      <a16:colId xmlns:a16="http://schemas.microsoft.com/office/drawing/2014/main" val="20001"/>
                    </a:ext>
                  </a:extLst>
                </a:gridCol>
              </a:tblGrid>
              <a:tr h="487045">
                <a:tc>
                  <a:txBody>
                    <a:bodyPr/>
                    <a:lstStyle/>
                    <a:p>
                      <a:pPr>
                        <a:lnSpc>
                          <a:spcPct val="100000"/>
                        </a:lnSpc>
                      </a:pPr>
                      <a:r>
                        <a:rPr lang="en-US" sz="1800" dirty="0">
                          <a:latin typeface="+mn-lt"/>
                          <a:cs typeface="Times New Roman"/>
                        </a:rPr>
                        <a:t>  Dose Adjustments</a:t>
                      </a:r>
                      <a:endParaRPr sz="1800" dirty="0">
                        <a:latin typeface="+mn-lt"/>
                        <a:cs typeface="Times New Roman"/>
                      </a:endParaRPr>
                    </a:p>
                  </a:txBody>
                  <a:tcPr marL="0" marR="0" marT="0" marB="0" anchor="ctr">
                    <a:solidFill>
                      <a:srgbClr val="008937"/>
                    </a:solidFill>
                  </a:tcPr>
                </a:tc>
                <a:tc>
                  <a:txBody>
                    <a:bodyPr/>
                    <a:lstStyle/>
                    <a:p>
                      <a:pPr algn="ctr">
                        <a:lnSpc>
                          <a:spcPts val="1639"/>
                        </a:lnSpc>
                        <a:spcBef>
                          <a:spcPts val="275"/>
                        </a:spcBef>
                      </a:pPr>
                      <a:r>
                        <a:rPr lang="en-US" sz="1800" baseline="0" dirty="0">
                          <a:latin typeface="+mn-lt"/>
                          <a:cs typeface="Arial Black"/>
                        </a:rPr>
                        <a:t>N= 83</a:t>
                      </a:r>
                      <a:endParaRPr sz="1800" baseline="0" dirty="0">
                        <a:latin typeface="+mn-lt"/>
                        <a:cs typeface="Arial Black"/>
                      </a:endParaRPr>
                    </a:p>
                  </a:txBody>
                  <a:tcPr marL="0" marR="0" marT="34925" marB="0" anchor="ctr">
                    <a:solidFill>
                      <a:srgbClr val="008937"/>
                    </a:solidFill>
                  </a:tcPr>
                </a:tc>
                <a:extLst>
                  <a:ext uri="{0D108BD9-81ED-4DB2-BD59-A6C34878D82A}">
                    <a16:rowId xmlns:a16="http://schemas.microsoft.com/office/drawing/2014/main" val="10000"/>
                  </a:ext>
                </a:extLst>
              </a:tr>
              <a:tr h="305542">
                <a:tc>
                  <a:txBody>
                    <a:bodyPr/>
                    <a:lstStyle/>
                    <a:p>
                      <a:pPr marL="100965">
                        <a:lnSpc>
                          <a:spcPct val="100000"/>
                        </a:lnSpc>
                        <a:spcBef>
                          <a:spcPts val="260"/>
                        </a:spcBef>
                      </a:pPr>
                      <a:r>
                        <a:rPr lang="en-US" sz="1800" dirty="0">
                          <a:latin typeface="+mn-lt"/>
                          <a:cs typeface="Arial Black"/>
                        </a:rPr>
                        <a:t>Dose modifications</a:t>
                      </a:r>
                      <a:endParaRPr sz="1800" dirty="0">
                        <a:latin typeface="+mn-lt"/>
                        <a:cs typeface="Arial Black"/>
                      </a:endParaRPr>
                    </a:p>
                  </a:txBody>
                  <a:tcPr marL="0" marR="0" marT="33020" marB="0"/>
                </a:tc>
                <a:tc>
                  <a:txBody>
                    <a:bodyPr/>
                    <a:lstStyle/>
                    <a:p>
                      <a:pPr algn="ctr">
                        <a:lnSpc>
                          <a:spcPct val="100000"/>
                        </a:lnSpc>
                        <a:spcBef>
                          <a:spcPts val="260"/>
                        </a:spcBef>
                      </a:pPr>
                      <a:r>
                        <a:rPr lang="en-US" sz="1800" dirty="0">
                          <a:latin typeface="+mn-lt"/>
                          <a:cs typeface="Century Gothic"/>
                        </a:rPr>
                        <a:t>40 (48%)</a:t>
                      </a:r>
                      <a:endParaRPr sz="1800" dirty="0">
                        <a:latin typeface="+mn-lt"/>
                        <a:cs typeface="Century Gothic"/>
                      </a:endParaRPr>
                    </a:p>
                  </a:txBody>
                  <a:tcPr marL="0" marR="0" marT="33020" marB="0"/>
                </a:tc>
                <a:extLst>
                  <a:ext uri="{0D108BD9-81ED-4DB2-BD59-A6C34878D82A}">
                    <a16:rowId xmlns:a16="http://schemas.microsoft.com/office/drawing/2014/main" val="10001"/>
                  </a:ext>
                </a:extLst>
              </a:tr>
              <a:tr h="311148">
                <a:tc>
                  <a:txBody>
                    <a:bodyPr/>
                    <a:lstStyle/>
                    <a:p>
                      <a:pPr marL="100965">
                        <a:lnSpc>
                          <a:spcPct val="100000"/>
                        </a:lnSpc>
                        <a:spcBef>
                          <a:spcPts val="235"/>
                        </a:spcBef>
                      </a:pPr>
                      <a:r>
                        <a:rPr lang="en-US" sz="1800" i="0" baseline="0" dirty="0">
                          <a:latin typeface="+mn-lt"/>
                          <a:cs typeface="Arial Black"/>
                        </a:rPr>
                        <a:t>Dose interruption</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36 (43%)</a:t>
                      </a:r>
                      <a:endParaRPr sz="1800" dirty="0">
                        <a:latin typeface="+mn-lt"/>
                        <a:cs typeface="Century Gothic"/>
                      </a:endParaRPr>
                    </a:p>
                  </a:txBody>
                  <a:tcPr marL="0" marR="0" marT="38100" marB="0"/>
                </a:tc>
                <a:extLst>
                  <a:ext uri="{0D108BD9-81ED-4DB2-BD59-A6C34878D82A}">
                    <a16:rowId xmlns:a16="http://schemas.microsoft.com/office/drawing/2014/main" val="10002"/>
                  </a:ext>
                </a:extLst>
              </a:tr>
              <a:tr h="311148">
                <a:tc>
                  <a:txBody>
                    <a:bodyPr/>
                    <a:lstStyle/>
                    <a:p>
                      <a:pPr marL="100965">
                        <a:lnSpc>
                          <a:spcPct val="100000"/>
                        </a:lnSpc>
                        <a:spcBef>
                          <a:spcPts val="235"/>
                        </a:spcBef>
                      </a:pPr>
                      <a:r>
                        <a:rPr lang="en-US" sz="1800" i="0" baseline="0" dirty="0">
                          <a:latin typeface="+mn-lt"/>
                          <a:cs typeface="Arial Black"/>
                        </a:rPr>
                        <a:t>Dose reduction</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25 (30%)</a:t>
                      </a:r>
                      <a:endParaRPr sz="1800" dirty="0">
                        <a:latin typeface="+mn-lt"/>
                        <a:cs typeface="Century Gothic"/>
                      </a:endParaRPr>
                    </a:p>
                  </a:txBody>
                  <a:tcPr marL="0" marR="0" marT="38100" marB="0"/>
                </a:tc>
                <a:extLst>
                  <a:ext uri="{0D108BD9-81ED-4DB2-BD59-A6C34878D82A}">
                    <a16:rowId xmlns:a16="http://schemas.microsoft.com/office/drawing/2014/main" val="4273222790"/>
                  </a:ext>
                </a:extLst>
              </a:tr>
              <a:tr h="311148">
                <a:tc>
                  <a:txBody>
                    <a:bodyPr/>
                    <a:lstStyle/>
                    <a:p>
                      <a:pPr marL="100965">
                        <a:lnSpc>
                          <a:spcPct val="100000"/>
                        </a:lnSpc>
                        <a:spcBef>
                          <a:spcPts val="235"/>
                        </a:spcBef>
                      </a:pPr>
                      <a:r>
                        <a:rPr lang="en-US" sz="1800" i="0" baseline="0" dirty="0">
                          <a:latin typeface="+mn-lt"/>
                          <a:cs typeface="Arial Black"/>
                        </a:rPr>
                        <a:t>Discontinuation AE</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a:t>
                      </a:r>
                      <a:endParaRPr sz="1800" dirty="0">
                        <a:latin typeface="+mn-lt"/>
                        <a:cs typeface="Century Gothic"/>
                      </a:endParaRPr>
                    </a:p>
                  </a:txBody>
                  <a:tcPr marL="0" marR="0" marT="38100" marB="0"/>
                </a:tc>
                <a:extLst>
                  <a:ext uri="{0D108BD9-81ED-4DB2-BD59-A6C34878D82A}">
                    <a16:rowId xmlns:a16="http://schemas.microsoft.com/office/drawing/2014/main" val="3496781786"/>
                  </a:ext>
                </a:extLst>
              </a:tr>
            </a:tbl>
          </a:graphicData>
        </a:graphic>
      </p:graphicFrame>
    </p:spTree>
    <p:extLst>
      <p:ext uri="{BB962C8B-B14F-4D97-AF65-F5344CB8AC3E}">
        <p14:creationId xmlns:p14="http://schemas.microsoft.com/office/powerpoint/2010/main" val="15421194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F40B-9360-4412-A7DD-CBB4B5F29143}"/>
              </a:ext>
            </a:extLst>
          </p:cNvPr>
          <p:cNvSpPr>
            <a:spLocks noGrp="1"/>
          </p:cNvSpPr>
          <p:nvPr>
            <p:ph type="title"/>
          </p:nvPr>
        </p:nvSpPr>
        <p:spPr>
          <a:xfrm>
            <a:off x="512063" y="815787"/>
            <a:ext cx="11546587" cy="555813"/>
          </a:xfrm>
        </p:spPr>
        <p:txBody>
          <a:bodyPr anchor="ctr"/>
          <a:lstStyle/>
          <a:p>
            <a:r>
              <a:rPr lang="en-US" dirty="0"/>
              <a:t>RASolute 302: Phase III PDAC </a:t>
            </a:r>
            <a:r>
              <a:rPr lang="en-US" dirty="0">
                <a:highlight>
                  <a:srgbClr val="00FF00"/>
                </a:highlight>
              </a:rPr>
              <a:t>2L</a:t>
            </a:r>
            <a:r>
              <a:rPr lang="en-US" dirty="0"/>
              <a:t> Daraxonrasib vs Chemo</a:t>
            </a:r>
            <a:br>
              <a:rPr lang="en-US" dirty="0"/>
            </a:br>
            <a:r>
              <a:rPr lang="en-US" sz="2400" dirty="0">
                <a:solidFill>
                  <a:srgbClr val="FF0000"/>
                </a:solidFill>
              </a:rPr>
              <a:t>ASCO 2026 Plenary Session</a:t>
            </a:r>
            <a:endParaRPr lang="en-US" dirty="0">
              <a:solidFill>
                <a:srgbClr val="FF0000"/>
              </a:solidFill>
            </a:endParaRPr>
          </a:p>
        </p:txBody>
      </p:sp>
      <p:sp>
        <p:nvSpPr>
          <p:cNvPr id="3" name="TextBox 2">
            <a:extLst>
              <a:ext uri="{FF2B5EF4-FFF2-40B4-BE49-F238E27FC236}">
                <a16:creationId xmlns:a16="http://schemas.microsoft.com/office/drawing/2014/main" id="{5DAD1648-89F9-FF41-9FA2-5B2308D542BB}"/>
              </a:ext>
            </a:extLst>
          </p:cNvPr>
          <p:cNvSpPr txBox="1"/>
          <p:nvPr/>
        </p:nvSpPr>
        <p:spPr>
          <a:xfrm>
            <a:off x="940070" y="4708296"/>
            <a:ext cx="10756630"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Co-primary endpoints: Progression-free survival; OS (G12X)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Secondary endpoints: PFS, OS (all), Overall response rate, duration of response, safety, QoL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HR 0.7 OS (G12X 7.1 → 10.1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HR 0.54 PFS (G12X 3.5 → 6.5 m)</a:t>
            </a:r>
          </a:p>
        </p:txBody>
      </p:sp>
      <p:grpSp>
        <p:nvGrpSpPr>
          <p:cNvPr id="10" name="Group 9">
            <a:extLst>
              <a:ext uri="{FF2B5EF4-FFF2-40B4-BE49-F238E27FC236}">
                <a16:creationId xmlns:a16="http://schemas.microsoft.com/office/drawing/2014/main" id="{977382C3-EFBF-7D76-92B5-96C2E5D0FE18}"/>
              </a:ext>
            </a:extLst>
          </p:cNvPr>
          <p:cNvGrpSpPr/>
          <p:nvPr/>
        </p:nvGrpSpPr>
        <p:grpSpPr>
          <a:xfrm>
            <a:off x="940070" y="1809650"/>
            <a:ext cx="9411749" cy="2460596"/>
            <a:chOff x="181774" y="1807609"/>
            <a:chExt cx="7366987" cy="2460596"/>
          </a:xfrm>
        </p:grpSpPr>
        <p:sp>
          <p:nvSpPr>
            <p:cNvPr id="4" name="TextBox 3">
              <a:extLst>
                <a:ext uri="{FF2B5EF4-FFF2-40B4-BE49-F238E27FC236}">
                  <a16:creationId xmlns:a16="http://schemas.microsoft.com/office/drawing/2014/main" id="{BA0AF99F-B08A-4EFF-93B3-74DE0F25F44D}"/>
                </a:ext>
              </a:extLst>
            </p:cNvPr>
            <p:cNvSpPr txBox="1"/>
            <p:nvPr/>
          </p:nvSpPr>
          <p:spPr>
            <a:xfrm>
              <a:off x="2696997" y="2863543"/>
              <a:ext cx="685882" cy="3691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72524"/>
                  </a:solidFill>
                  <a:effectLst/>
                  <a:uLnTx/>
                  <a:uFillTx/>
                  <a:latin typeface="Arial" panose="020B0604020202020204"/>
                  <a:ea typeface="+mn-ea"/>
                  <a:cs typeface="+mn-cs"/>
                </a:rPr>
                <a:t>1:1</a:t>
              </a:r>
            </a:p>
          </p:txBody>
        </p:sp>
        <p:grpSp>
          <p:nvGrpSpPr>
            <p:cNvPr id="6" name="Group 5">
              <a:extLst>
                <a:ext uri="{FF2B5EF4-FFF2-40B4-BE49-F238E27FC236}">
                  <a16:creationId xmlns:a16="http://schemas.microsoft.com/office/drawing/2014/main" id="{C701FB0B-E9AB-43A7-AAD1-D26933580914}"/>
                </a:ext>
              </a:extLst>
            </p:cNvPr>
            <p:cNvGrpSpPr/>
            <p:nvPr/>
          </p:nvGrpSpPr>
          <p:grpSpPr>
            <a:xfrm>
              <a:off x="181774" y="1807609"/>
              <a:ext cx="7366987" cy="2460596"/>
              <a:chOff x="765528" y="2146488"/>
              <a:chExt cx="7877196" cy="2868183"/>
            </a:xfrm>
          </p:grpSpPr>
          <p:grpSp>
            <p:nvGrpSpPr>
              <p:cNvPr id="9" name="Group 8">
                <a:extLst>
                  <a:ext uri="{FF2B5EF4-FFF2-40B4-BE49-F238E27FC236}">
                    <a16:creationId xmlns:a16="http://schemas.microsoft.com/office/drawing/2014/main" id="{50CDC5BC-98E3-42FE-9AE0-CF53ABF3EE41}"/>
                  </a:ext>
                </a:extLst>
              </p:cNvPr>
              <p:cNvGrpSpPr/>
              <p:nvPr/>
            </p:nvGrpSpPr>
            <p:grpSpPr>
              <a:xfrm>
                <a:off x="765528" y="2146488"/>
                <a:ext cx="7877196" cy="2868183"/>
                <a:chOff x="615816" y="2303307"/>
                <a:chExt cx="4676922" cy="2964612"/>
              </a:xfrm>
            </p:grpSpPr>
            <p:sp>
              <p:nvSpPr>
                <p:cNvPr id="33" name="Rectangle: Rounded Corners 32">
                  <a:extLst>
                    <a:ext uri="{FF2B5EF4-FFF2-40B4-BE49-F238E27FC236}">
                      <a16:creationId xmlns:a16="http://schemas.microsoft.com/office/drawing/2014/main" id="{0AE28D31-6DC7-45D0-A29C-8014DD7F4615}"/>
                    </a:ext>
                  </a:extLst>
                </p:cNvPr>
                <p:cNvSpPr/>
                <p:nvPr/>
              </p:nvSpPr>
              <p:spPr>
                <a:xfrm>
                  <a:off x="615816" y="2614921"/>
                  <a:ext cx="1550891" cy="2470065"/>
                </a:xfrm>
                <a:prstGeom prst="roundRect">
                  <a:avLst/>
                </a:prstGeom>
                <a:solidFill>
                  <a:srgbClr val="BD8AEF"/>
                </a:solidFill>
                <a:ln>
                  <a:solidFill>
                    <a:srgbClr val="BD8AEF"/>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Metastatic PDAC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Second-Line</a:t>
                  </a:r>
                  <a:b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b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ECOG 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RAS</a:t>
                  </a: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 G12X (K,H,N), WT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460</a:t>
                  </a:r>
                </a:p>
              </p:txBody>
            </p:sp>
            <p:sp>
              <p:nvSpPr>
                <p:cNvPr id="23" name="Rectangle: Rounded Corners 22"/>
                <p:cNvSpPr/>
                <p:nvPr/>
              </p:nvSpPr>
              <p:spPr>
                <a:xfrm>
                  <a:off x="2574103" y="2303307"/>
                  <a:ext cx="2718635" cy="1049484"/>
                </a:xfrm>
                <a:prstGeom prst="roundRect">
                  <a:avLst/>
                </a:prstGeom>
                <a:solidFill>
                  <a:srgbClr val="008937"/>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FFFFF"/>
                      </a:solidFill>
                      <a:effectLst/>
                      <a:uLnTx/>
                      <a:uFillTx/>
                      <a:latin typeface="Arial" panose="020B0604020202020204"/>
                      <a:ea typeface="Times" panose="02020603050405020304" pitchFamily="18" charset="0"/>
                      <a:cs typeface="+mn-cs"/>
                    </a:rPr>
                    <a:t>Daraxonrasib</a:t>
                  </a: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 300 mg PO 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230</a:t>
                  </a:r>
                </a:p>
              </p:txBody>
            </p:sp>
            <p:sp>
              <p:nvSpPr>
                <p:cNvPr id="17" name="Rectangle: Rounded Corners 16"/>
                <p:cNvSpPr/>
                <p:nvPr/>
              </p:nvSpPr>
              <p:spPr>
                <a:xfrm>
                  <a:off x="2602031" y="4190365"/>
                  <a:ext cx="2690707" cy="1077554"/>
                </a:xfrm>
                <a:prstGeom prst="roundRect">
                  <a:avLst/>
                </a:prstGeom>
                <a:solidFill>
                  <a:srgbClr val="0432FF"/>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Investigator Choice Chemo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230</a:t>
                  </a:r>
                </a:p>
              </p:txBody>
            </p:sp>
          </p:grpSp>
          <p:sp>
            <p:nvSpPr>
              <p:cNvPr id="43" name="Arrow: Right 42">
                <a:extLst>
                  <a:ext uri="{FF2B5EF4-FFF2-40B4-BE49-F238E27FC236}">
                    <a16:creationId xmlns:a16="http://schemas.microsoft.com/office/drawing/2014/main" id="{D60D185B-FB39-4D8F-BFD3-49212CA97244}"/>
                  </a:ext>
                </a:extLst>
              </p:cNvPr>
              <p:cNvSpPr/>
              <p:nvPr/>
            </p:nvSpPr>
            <p:spPr>
              <a:xfrm rot="1530625">
                <a:off x="3480738" y="4249717"/>
                <a:ext cx="550633" cy="187683"/>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Arrow: Right 43">
                <a:extLst>
                  <a:ext uri="{FF2B5EF4-FFF2-40B4-BE49-F238E27FC236}">
                    <a16:creationId xmlns:a16="http://schemas.microsoft.com/office/drawing/2014/main" id="{E7EAA665-E25D-4755-A7AF-51A052A44B38}"/>
                  </a:ext>
                </a:extLst>
              </p:cNvPr>
              <p:cNvSpPr/>
              <p:nvPr/>
            </p:nvSpPr>
            <p:spPr>
              <a:xfrm rot="19782373" flipV="1">
                <a:off x="3478792" y="2822635"/>
                <a:ext cx="567606" cy="215271"/>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 name="Text Placeholder 3">
            <a:extLst>
              <a:ext uri="{FF2B5EF4-FFF2-40B4-BE49-F238E27FC236}">
                <a16:creationId xmlns:a16="http://schemas.microsoft.com/office/drawing/2014/main" id="{F6AF39C4-D099-5FF1-884A-066F054D2968}"/>
              </a:ext>
            </a:extLst>
          </p:cNvPr>
          <p:cNvSpPr>
            <a:spLocks noGrp="1"/>
          </p:cNvSpPr>
          <p:nvPr>
            <p:ph type="body" idx="12"/>
          </p:nvPr>
        </p:nvSpPr>
        <p:spPr>
          <a:xfrm>
            <a:off x="512763" y="420688"/>
            <a:ext cx="11183937" cy="295275"/>
          </a:xfrm>
        </p:spPr>
        <p:txBody>
          <a:bodyPr/>
          <a:lstStyle/>
          <a:p>
            <a:r>
              <a:rPr lang="en-US" sz="2000" b="1" dirty="0">
                <a:solidFill>
                  <a:srgbClr val="0432FF"/>
                </a:solidFill>
              </a:rPr>
              <a:t>Pancreas Cancer: </a:t>
            </a:r>
            <a:r>
              <a:rPr lang="en-US" sz="2000" b="1" dirty="0" err="1">
                <a:solidFill>
                  <a:srgbClr val="0432FF"/>
                </a:solidFill>
              </a:rPr>
              <a:t>PanRAS</a:t>
            </a:r>
            <a:r>
              <a:rPr lang="en-US" sz="2000" b="1" dirty="0">
                <a:solidFill>
                  <a:srgbClr val="0432FF"/>
                </a:solidFill>
              </a:rPr>
              <a:t> Inhibitor</a:t>
            </a:r>
          </a:p>
        </p:txBody>
      </p:sp>
      <p:sp>
        <p:nvSpPr>
          <p:cNvPr id="13" name="Text Placeholder 15">
            <a:extLst>
              <a:ext uri="{FF2B5EF4-FFF2-40B4-BE49-F238E27FC236}">
                <a16:creationId xmlns:a16="http://schemas.microsoft.com/office/drawing/2014/main" id="{9583511F-F4FC-5169-4171-B6487A9609E2}"/>
              </a:ext>
            </a:extLst>
          </p:cNvPr>
          <p:cNvSpPr txBox="1">
            <a:spLocks/>
          </p:cNvSpPr>
          <p:nvPr/>
        </p:nvSpPr>
        <p:spPr>
          <a:xfrm>
            <a:off x="7199478" y="6326343"/>
            <a:ext cx="4434840" cy="51608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NCT06625320</a:t>
            </a:r>
          </a:p>
        </p:txBody>
      </p:sp>
    </p:spTree>
    <p:extLst>
      <p:ext uri="{BB962C8B-B14F-4D97-AF65-F5344CB8AC3E}">
        <p14:creationId xmlns:p14="http://schemas.microsoft.com/office/powerpoint/2010/main" val="33158466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604DE5-65FC-B632-0A5A-923119BCFB50}"/>
              </a:ext>
            </a:extLst>
          </p:cNvPr>
          <p:cNvSpPr>
            <a:spLocks noGrp="1"/>
          </p:cNvSpPr>
          <p:nvPr>
            <p:ph type="title"/>
          </p:nvPr>
        </p:nvSpPr>
        <p:spPr/>
        <p:txBody>
          <a:bodyPr/>
          <a:lstStyle/>
          <a:p>
            <a:r>
              <a:rPr lang="en-US" dirty="0"/>
              <a:t>RASolute 302: Phase III PDAC </a:t>
            </a:r>
            <a:r>
              <a:rPr lang="en-US" dirty="0">
                <a:highlight>
                  <a:srgbClr val="00FF00"/>
                </a:highlight>
              </a:rPr>
              <a:t>2L</a:t>
            </a:r>
            <a:r>
              <a:rPr lang="en-US" dirty="0"/>
              <a:t> Daraxonrasib vs Chemo</a:t>
            </a:r>
          </a:p>
        </p:txBody>
      </p:sp>
      <p:sp>
        <p:nvSpPr>
          <p:cNvPr id="7" name="Text Placeholder 6">
            <a:extLst>
              <a:ext uri="{FF2B5EF4-FFF2-40B4-BE49-F238E27FC236}">
                <a16:creationId xmlns:a16="http://schemas.microsoft.com/office/drawing/2014/main" id="{C9F52F6A-9C35-CECC-B585-21857FC62A05}"/>
              </a:ext>
            </a:extLst>
          </p:cNvPr>
          <p:cNvSpPr>
            <a:spLocks noGrp="1"/>
          </p:cNvSpPr>
          <p:nvPr>
            <p:ph type="body" idx="12"/>
          </p:nvPr>
        </p:nvSpPr>
        <p:spPr/>
        <p:txBody>
          <a:bodyPr/>
          <a:lstStyle/>
          <a:p>
            <a:r>
              <a:rPr lang="en-US" dirty="0">
                <a:solidFill>
                  <a:srgbClr val="0432FF"/>
                </a:solidFill>
              </a:rPr>
              <a:t>Pancreas Cancer: </a:t>
            </a:r>
            <a:r>
              <a:rPr lang="en-US" dirty="0" err="1">
                <a:solidFill>
                  <a:srgbClr val="0432FF"/>
                </a:solidFill>
              </a:rPr>
              <a:t>PanRAS</a:t>
            </a:r>
            <a:r>
              <a:rPr lang="en-US" dirty="0">
                <a:solidFill>
                  <a:srgbClr val="0432FF"/>
                </a:solidFill>
              </a:rPr>
              <a:t> Inhibitor</a:t>
            </a:r>
          </a:p>
        </p:txBody>
      </p:sp>
      <p:sp>
        <p:nvSpPr>
          <p:cNvPr id="6" name="Content Placeholder 5">
            <a:extLst>
              <a:ext uri="{FF2B5EF4-FFF2-40B4-BE49-F238E27FC236}">
                <a16:creationId xmlns:a16="http://schemas.microsoft.com/office/drawing/2014/main" id="{A623D860-9761-1CB0-0AB3-6039CAE4D2FE}"/>
              </a:ext>
            </a:extLst>
          </p:cNvPr>
          <p:cNvSpPr>
            <a:spLocks noGrp="1"/>
          </p:cNvSpPr>
          <p:nvPr>
            <p:ph idx="1"/>
          </p:nvPr>
        </p:nvSpPr>
        <p:spPr/>
        <p:txBody>
          <a:bodyPr/>
          <a:lstStyle/>
          <a:p>
            <a:pPr marL="342900" indent="-342900">
              <a:buFont typeface="Arial" panose="020B0604020202020204" pitchFamily="34" charset="0"/>
              <a:buChar char="•"/>
            </a:pPr>
            <a:r>
              <a:rPr lang="en-US" sz="2400" dirty="0"/>
              <a:t>Trial met all primary and key secondary endpoints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overall (intent-to-treat) study population:</a:t>
            </a:r>
            <a:br>
              <a:rPr lang="en-US" sz="2400" dirty="0">
                <a:highlight>
                  <a:srgbClr val="FFFF00"/>
                </a:highlight>
              </a:rPr>
            </a:br>
            <a:br>
              <a:rPr lang="en-US" sz="2400" dirty="0">
                <a:highlight>
                  <a:srgbClr val="FFFF00"/>
                </a:highlight>
              </a:rPr>
            </a:br>
            <a:r>
              <a:rPr lang="en-US" sz="2400" dirty="0">
                <a:highlight>
                  <a:srgbClr val="FFFF00"/>
                </a:highlight>
              </a:rPr>
              <a:t>Daraxonrasib median OS 13.2 vs 6.7 m for chemotherapy</a:t>
            </a:r>
            <a:br>
              <a:rPr lang="en-US" sz="2400" dirty="0">
                <a:highlight>
                  <a:srgbClr val="FFFF00"/>
                </a:highlight>
              </a:rPr>
            </a:br>
            <a:r>
              <a:rPr lang="en-US" sz="2400" dirty="0">
                <a:highlight>
                  <a:srgbClr val="FFFF00"/>
                </a:highlight>
              </a:rPr>
              <a:t>Hazard ratio 0.40, p &lt; 0.0001</a:t>
            </a:r>
          </a:p>
        </p:txBody>
      </p:sp>
      <p:sp>
        <p:nvSpPr>
          <p:cNvPr id="12" name="TextBox 11">
            <a:extLst>
              <a:ext uri="{FF2B5EF4-FFF2-40B4-BE49-F238E27FC236}">
                <a16:creationId xmlns:a16="http://schemas.microsoft.com/office/drawing/2014/main" id="{4E616A7D-E30D-0940-5618-96A74F41FEC3}"/>
              </a:ext>
            </a:extLst>
          </p:cNvPr>
          <p:cNvSpPr txBox="1"/>
          <p:nvPr/>
        </p:nvSpPr>
        <p:spPr>
          <a:xfrm>
            <a:off x="2307771" y="6117051"/>
            <a:ext cx="9388715"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https://</a:t>
            </a:r>
            <a:r>
              <a:rPr kumimoji="0" lang="en-US" sz="1050" b="0" i="0" u="none" strike="noStrike" kern="1200" cap="none" spc="0" normalizeH="0" baseline="0" noProof="0" dirty="0" err="1">
                <a:ln>
                  <a:noFill/>
                </a:ln>
                <a:solidFill>
                  <a:srgbClr val="002569"/>
                </a:solidFill>
                <a:effectLst/>
                <a:uLnTx/>
                <a:uFillTx/>
                <a:latin typeface="Arial" panose="020B0604020202020204"/>
                <a:ea typeface="+mn-ea"/>
                <a:cs typeface="+mn-cs"/>
              </a:rPr>
              <a:t>ir.revmed.com</a:t>
            </a: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/news-releases/news-release-details/daraxonrasib-demonstrates-unprecedented-overall-survival-benefit</a:t>
            </a:r>
          </a:p>
        </p:txBody>
      </p:sp>
    </p:spTree>
    <p:extLst>
      <p:ext uri="{BB962C8B-B14F-4D97-AF65-F5344CB8AC3E}">
        <p14:creationId xmlns:p14="http://schemas.microsoft.com/office/powerpoint/2010/main" val="71853823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147">
            <a:extLst>
              <a:ext uri="{FF2B5EF4-FFF2-40B4-BE49-F238E27FC236}">
                <a16:creationId xmlns:a16="http://schemas.microsoft.com/office/drawing/2014/main" id="{B280100D-4E7F-6B6C-2165-ACD9DAB42E00}"/>
              </a:ext>
            </a:extLst>
          </p:cNvPr>
          <p:cNvPicPr>
            <a:picLocks noChangeAspect="1"/>
          </p:cNvPicPr>
          <p:nvPr/>
        </p:nvPicPr>
        <p:blipFill>
          <a:blip r:embed="rId3"/>
          <a:stretch>
            <a:fillRect/>
          </a:stretch>
        </p:blipFill>
        <p:spPr>
          <a:xfrm>
            <a:off x="6104274" y="3406474"/>
            <a:ext cx="5166360" cy="2987040"/>
          </a:xfrm>
          <a:prstGeom prst="rect">
            <a:avLst/>
          </a:prstGeom>
        </p:spPr>
      </p:pic>
      <p:sp>
        <p:nvSpPr>
          <p:cNvPr id="4" name="Title 3">
            <a:extLst>
              <a:ext uri="{FF2B5EF4-FFF2-40B4-BE49-F238E27FC236}">
                <a16:creationId xmlns:a16="http://schemas.microsoft.com/office/drawing/2014/main" id="{2D86B93D-FF71-07A6-F694-77A2BB2C0351}"/>
              </a:ext>
            </a:extLst>
          </p:cNvPr>
          <p:cNvSpPr>
            <a:spLocks noGrp="1"/>
          </p:cNvSpPr>
          <p:nvPr>
            <p:ph type="title"/>
          </p:nvPr>
        </p:nvSpPr>
        <p:spPr>
          <a:xfrm>
            <a:off x="512063" y="815787"/>
            <a:ext cx="11184423" cy="555813"/>
          </a:xfrm>
        </p:spPr>
        <p:txBody>
          <a:bodyPr anchor="t">
            <a:normAutofit fontScale="90000"/>
          </a:bodyPr>
          <a:lstStyle/>
          <a:p>
            <a:r>
              <a:rPr lang="en-US" dirty="0"/>
              <a:t>Daraxonrasib +/- Gem/nab-Paclitaxel: </a:t>
            </a:r>
            <a:r>
              <a:rPr lang="en-US" dirty="0">
                <a:highlight>
                  <a:srgbClr val="00FF00"/>
                </a:highlight>
              </a:rPr>
              <a:t>1L</a:t>
            </a:r>
            <a:r>
              <a:rPr lang="en-US" dirty="0"/>
              <a:t> Pancreas Cancer</a:t>
            </a:r>
            <a:br>
              <a:rPr lang="en-US" dirty="0"/>
            </a:br>
            <a:r>
              <a:rPr lang="en-US" sz="2400" dirty="0"/>
              <a:t>Promising Single Agent, Combination Signals in First Line PDAC (AACR 2026)</a:t>
            </a:r>
            <a:endParaRPr lang="en-US" dirty="0"/>
          </a:p>
        </p:txBody>
      </p:sp>
      <p:sp>
        <p:nvSpPr>
          <p:cNvPr id="5" name="Text Placeholder 4">
            <a:extLst>
              <a:ext uri="{FF2B5EF4-FFF2-40B4-BE49-F238E27FC236}">
                <a16:creationId xmlns:a16="http://schemas.microsoft.com/office/drawing/2014/main" id="{A2B2FBC3-67D2-D925-7F62-67C7A0E74FB3}"/>
              </a:ext>
            </a:extLst>
          </p:cNvPr>
          <p:cNvSpPr>
            <a:spLocks noGrp="1"/>
          </p:cNvSpPr>
          <p:nvPr>
            <p:ph type="body" idx="13"/>
          </p:nvPr>
        </p:nvSpPr>
        <p:spPr>
          <a:xfrm>
            <a:off x="512064" y="421340"/>
            <a:ext cx="11184422" cy="295276"/>
          </a:xfrm>
        </p:spPr>
        <p:txBody>
          <a:bodyPr anchor="b">
            <a:normAutofit/>
          </a:bodyPr>
          <a:lstStyle/>
          <a:p>
            <a:pPr>
              <a:lnSpc>
                <a:spcPct val="90000"/>
              </a:lnSpc>
            </a:pPr>
            <a:r>
              <a:rPr lang="en-US" dirty="0">
                <a:solidFill>
                  <a:srgbClr val="0432FF"/>
                </a:solidFill>
              </a:rPr>
              <a:t>RAS Therapeutics: </a:t>
            </a:r>
            <a:r>
              <a:rPr lang="en-US" dirty="0" err="1">
                <a:solidFill>
                  <a:srgbClr val="0432FF"/>
                </a:solidFill>
              </a:rPr>
              <a:t>PanRAS</a:t>
            </a:r>
            <a:r>
              <a:rPr lang="en-US" dirty="0">
                <a:solidFill>
                  <a:srgbClr val="0432FF"/>
                </a:solidFill>
              </a:rPr>
              <a:t> Inhibitor</a:t>
            </a:r>
          </a:p>
        </p:txBody>
      </p:sp>
      <p:sp>
        <p:nvSpPr>
          <p:cNvPr id="14" name="Text Placeholder 2">
            <a:extLst>
              <a:ext uri="{FF2B5EF4-FFF2-40B4-BE49-F238E27FC236}">
                <a16:creationId xmlns:a16="http://schemas.microsoft.com/office/drawing/2014/main" id="{343B2D15-9A41-4B31-9132-C075E72F44EF}"/>
              </a:ext>
            </a:extLst>
          </p:cNvPr>
          <p:cNvSpPr txBox="1">
            <a:spLocks/>
          </p:cNvSpPr>
          <p:nvPr/>
        </p:nvSpPr>
        <p:spPr>
          <a:xfrm>
            <a:off x="7546258" y="6436660"/>
            <a:ext cx="3849543" cy="1881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O’Reilly, EM…Garrido-Laguna, I. AACR, 2026</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Wolpin, B….Sohal, D. AACR, 2026</a:t>
            </a:r>
          </a:p>
        </p:txBody>
      </p:sp>
      <p:graphicFrame>
        <p:nvGraphicFramePr>
          <p:cNvPr id="15" name="Table 14">
            <a:extLst>
              <a:ext uri="{FF2B5EF4-FFF2-40B4-BE49-F238E27FC236}">
                <a16:creationId xmlns:a16="http://schemas.microsoft.com/office/drawing/2014/main" id="{7F3770B2-0D89-F86D-4525-3346E74270CC}"/>
              </a:ext>
            </a:extLst>
          </p:cNvPr>
          <p:cNvGraphicFramePr>
            <a:graphicFrameLocks noGrp="1"/>
          </p:cNvGraphicFramePr>
          <p:nvPr/>
        </p:nvGraphicFramePr>
        <p:xfrm>
          <a:off x="6489960" y="1942477"/>
          <a:ext cx="4669241" cy="1483360"/>
        </p:xfrm>
        <a:graphic>
          <a:graphicData uri="http://schemas.openxmlformats.org/drawingml/2006/table">
            <a:tbl>
              <a:tblPr firstRow="1" bandRow="1">
                <a:tableStyleId>{17292A2E-F333-43FB-9621-5CBBE7FDCDCB}</a:tableStyleId>
              </a:tblPr>
              <a:tblGrid>
                <a:gridCol w="3127637">
                  <a:extLst>
                    <a:ext uri="{9D8B030D-6E8A-4147-A177-3AD203B41FA5}">
                      <a16:colId xmlns:a16="http://schemas.microsoft.com/office/drawing/2014/main" val="1122426529"/>
                    </a:ext>
                  </a:extLst>
                </a:gridCol>
                <a:gridCol w="1541604">
                  <a:extLst>
                    <a:ext uri="{9D8B030D-6E8A-4147-A177-3AD203B41FA5}">
                      <a16:colId xmlns:a16="http://schemas.microsoft.com/office/drawing/2014/main" val="752667010"/>
                    </a:ext>
                  </a:extLst>
                </a:gridCol>
              </a:tblGrid>
              <a:tr h="370840">
                <a:tc>
                  <a:txBody>
                    <a:bodyPr/>
                    <a:lstStyle/>
                    <a:p>
                      <a:r>
                        <a:rPr lang="en-US" dirty="0" err="1"/>
                        <a:t>Daraxonrasib+Gem</a:t>
                      </a:r>
                      <a:r>
                        <a:rPr lang="en-US" dirty="0"/>
                        <a:t>/nab-P</a:t>
                      </a:r>
                    </a:p>
                  </a:txBody>
                  <a:tcPr>
                    <a:solidFill>
                      <a:srgbClr val="00893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 40</a:t>
                      </a:r>
                    </a:p>
                  </a:txBody>
                  <a:tcPr>
                    <a:solidFill>
                      <a:srgbClr val="008937"/>
                    </a:solidFill>
                  </a:tcPr>
                </a:tc>
                <a:extLst>
                  <a:ext uri="{0D108BD9-81ED-4DB2-BD59-A6C34878D82A}">
                    <a16:rowId xmlns:a16="http://schemas.microsoft.com/office/drawing/2014/main" val="3353419497"/>
                  </a:ext>
                </a:extLst>
              </a:tr>
              <a:tr h="370840">
                <a:tc>
                  <a:txBody>
                    <a:bodyPr/>
                    <a:lstStyle/>
                    <a:p>
                      <a:r>
                        <a:rPr lang="en-US"/>
                        <a:t>Overall RR</a:t>
                      </a:r>
                    </a:p>
                  </a:txBody>
                  <a:tcPr/>
                </a:tc>
                <a:tc>
                  <a:txBody>
                    <a:bodyPr/>
                    <a:lstStyle/>
                    <a:p>
                      <a:pPr algn="ctr"/>
                      <a:r>
                        <a:rPr lang="en-US" dirty="0"/>
                        <a:t>58% </a:t>
                      </a:r>
                      <a:r>
                        <a:rPr lang="en-US" sz="1400" dirty="0"/>
                        <a:t>(41, 73)</a:t>
                      </a:r>
                    </a:p>
                  </a:txBody>
                  <a:tcPr/>
                </a:tc>
                <a:extLst>
                  <a:ext uri="{0D108BD9-81ED-4DB2-BD59-A6C34878D82A}">
                    <a16:rowId xmlns:a16="http://schemas.microsoft.com/office/drawing/2014/main" val="1518748786"/>
                  </a:ext>
                </a:extLst>
              </a:tr>
              <a:tr h="370840">
                <a:tc>
                  <a:txBody>
                    <a:bodyPr/>
                    <a:lstStyle/>
                    <a:p>
                      <a:r>
                        <a:rPr lang="en-US" dirty="0"/>
                        <a:t>Disease control Rate</a:t>
                      </a:r>
                    </a:p>
                  </a:txBody>
                  <a:tcPr/>
                </a:tc>
                <a:tc>
                  <a:txBody>
                    <a:bodyPr/>
                    <a:lstStyle/>
                    <a:p>
                      <a:pPr algn="ctr"/>
                      <a:r>
                        <a:rPr lang="en-US" dirty="0"/>
                        <a:t>90% </a:t>
                      </a:r>
                      <a:r>
                        <a:rPr lang="en-US" sz="1400" dirty="0"/>
                        <a:t>(76, 97)</a:t>
                      </a:r>
                    </a:p>
                  </a:txBody>
                  <a:tcPr/>
                </a:tc>
                <a:extLst>
                  <a:ext uri="{0D108BD9-81ED-4DB2-BD59-A6C34878D82A}">
                    <a16:rowId xmlns:a16="http://schemas.microsoft.com/office/drawing/2014/main" val="4236721137"/>
                  </a:ext>
                </a:extLst>
              </a:tr>
              <a:tr h="370840">
                <a:tc>
                  <a:txBody>
                    <a:bodyPr/>
                    <a:lstStyle/>
                    <a:p>
                      <a:r>
                        <a:rPr lang="en-US" dirty="0"/>
                        <a:t>6-month OS</a:t>
                      </a:r>
                    </a:p>
                  </a:txBody>
                  <a:tcPr/>
                </a:tc>
                <a:tc>
                  <a:txBody>
                    <a:bodyPr/>
                    <a:lstStyle/>
                    <a:p>
                      <a:pPr algn="ctr"/>
                      <a:r>
                        <a:rPr lang="en-US" dirty="0"/>
                        <a:t>90% </a:t>
                      </a:r>
                      <a:r>
                        <a:rPr lang="en-US" sz="1400" dirty="0"/>
                        <a:t>(76, 96)</a:t>
                      </a:r>
                    </a:p>
                  </a:txBody>
                  <a:tcPr/>
                </a:tc>
                <a:extLst>
                  <a:ext uri="{0D108BD9-81ED-4DB2-BD59-A6C34878D82A}">
                    <a16:rowId xmlns:a16="http://schemas.microsoft.com/office/drawing/2014/main" val="2526173645"/>
                  </a:ext>
                </a:extLst>
              </a:tr>
            </a:tbl>
          </a:graphicData>
        </a:graphic>
      </p:graphicFrame>
      <p:graphicFrame>
        <p:nvGraphicFramePr>
          <p:cNvPr id="16" name="Table 15">
            <a:extLst>
              <a:ext uri="{FF2B5EF4-FFF2-40B4-BE49-F238E27FC236}">
                <a16:creationId xmlns:a16="http://schemas.microsoft.com/office/drawing/2014/main" id="{9EC2E3D6-DB60-60FB-CEDE-3227057DC797}"/>
              </a:ext>
            </a:extLst>
          </p:cNvPr>
          <p:cNvGraphicFramePr>
            <a:graphicFrameLocks noGrp="1"/>
          </p:cNvGraphicFramePr>
          <p:nvPr/>
        </p:nvGraphicFramePr>
        <p:xfrm>
          <a:off x="900250" y="1942477"/>
          <a:ext cx="4307438" cy="1483360"/>
        </p:xfrm>
        <a:graphic>
          <a:graphicData uri="http://schemas.openxmlformats.org/drawingml/2006/table">
            <a:tbl>
              <a:tblPr firstRow="1" bandRow="1">
                <a:tableStyleId>{17292A2E-F333-43FB-9621-5CBBE7FDCDCB}</a:tableStyleId>
              </a:tblPr>
              <a:tblGrid>
                <a:gridCol w="2349699">
                  <a:extLst>
                    <a:ext uri="{9D8B030D-6E8A-4147-A177-3AD203B41FA5}">
                      <a16:colId xmlns:a16="http://schemas.microsoft.com/office/drawing/2014/main" val="1122426529"/>
                    </a:ext>
                  </a:extLst>
                </a:gridCol>
                <a:gridCol w="1957739">
                  <a:extLst>
                    <a:ext uri="{9D8B030D-6E8A-4147-A177-3AD203B41FA5}">
                      <a16:colId xmlns:a16="http://schemas.microsoft.com/office/drawing/2014/main" val="752667010"/>
                    </a:ext>
                  </a:extLst>
                </a:gridCol>
              </a:tblGrid>
              <a:tr h="370840">
                <a:tc>
                  <a:txBody>
                    <a:bodyPr/>
                    <a:lstStyle/>
                    <a:p>
                      <a:r>
                        <a:rPr lang="en-US" dirty="0"/>
                        <a:t>Daraxonrasib </a:t>
                      </a:r>
                    </a:p>
                  </a:txBody>
                  <a:tcPr>
                    <a:solidFill>
                      <a:srgbClr val="00893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 38</a:t>
                      </a:r>
                    </a:p>
                  </a:txBody>
                  <a:tcPr>
                    <a:solidFill>
                      <a:srgbClr val="008937"/>
                    </a:solidFill>
                  </a:tcPr>
                </a:tc>
                <a:extLst>
                  <a:ext uri="{0D108BD9-81ED-4DB2-BD59-A6C34878D82A}">
                    <a16:rowId xmlns:a16="http://schemas.microsoft.com/office/drawing/2014/main" val="3353419497"/>
                  </a:ext>
                </a:extLst>
              </a:tr>
              <a:tr h="370840">
                <a:tc>
                  <a:txBody>
                    <a:bodyPr/>
                    <a:lstStyle/>
                    <a:p>
                      <a:r>
                        <a:rPr lang="en-US"/>
                        <a:t>Overall RR</a:t>
                      </a:r>
                    </a:p>
                  </a:txBody>
                  <a:tcPr/>
                </a:tc>
                <a:tc>
                  <a:txBody>
                    <a:bodyPr/>
                    <a:lstStyle/>
                    <a:p>
                      <a:pPr algn="ctr"/>
                      <a:r>
                        <a:rPr lang="en-US" dirty="0"/>
                        <a:t>47% </a:t>
                      </a:r>
                      <a:r>
                        <a:rPr lang="en-US" sz="1400" dirty="0"/>
                        <a:t>(31, 64)</a:t>
                      </a:r>
                    </a:p>
                  </a:txBody>
                  <a:tcPr/>
                </a:tc>
                <a:extLst>
                  <a:ext uri="{0D108BD9-81ED-4DB2-BD59-A6C34878D82A}">
                    <a16:rowId xmlns:a16="http://schemas.microsoft.com/office/drawing/2014/main" val="1518748786"/>
                  </a:ext>
                </a:extLst>
              </a:tr>
              <a:tr h="370840">
                <a:tc>
                  <a:txBody>
                    <a:bodyPr/>
                    <a:lstStyle/>
                    <a:p>
                      <a:r>
                        <a:rPr lang="en-US"/>
                        <a:t>Disease control Rate</a:t>
                      </a:r>
                    </a:p>
                  </a:txBody>
                  <a:tcPr/>
                </a:tc>
                <a:tc>
                  <a:txBody>
                    <a:bodyPr/>
                    <a:lstStyle/>
                    <a:p>
                      <a:pPr algn="ctr"/>
                      <a:r>
                        <a:rPr lang="en-US" dirty="0"/>
                        <a:t>89% </a:t>
                      </a:r>
                      <a:r>
                        <a:rPr lang="en-US" sz="1400" dirty="0"/>
                        <a:t>(79, 98)</a:t>
                      </a:r>
                    </a:p>
                  </a:txBody>
                  <a:tcPr/>
                </a:tc>
                <a:extLst>
                  <a:ext uri="{0D108BD9-81ED-4DB2-BD59-A6C34878D82A}">
                    <a16:rowId xmlns:a16="http://schemas.microsoft.com/office/drawing/2014/main" val="4236721137"/>
                  </a:ext>
                </a:extLst>
              </a:tr>
              <a:tr h="370840">
                <a:tc>
                  <a:txBody>
                    <a:bodyPr/>
                    <a:lstStyle/>
                    <a:p>
                      <a:r>
                        <a:rPr lang="en-US" dirty="0"/>
                        <a:t>6-month OS</a:t>
                      </a:r>
                    </a:p>
                  </a:txBody>
                  <a:tcPr/>
                </a:tc>
                <a:tc>
                  <a:txBody>
                    <a:bodyPr/>
                    <a:lstStyle/>
                    <a:p>
                      <a:pPr algn="ctr"/>
                      <a:r>
                        <a:rPr lang="en-US" dirty="0"/>
                        <a:t>83% </a:t>
                      </a:r>
                      <a:r>
                        <a:rPr lang="en-US" sz="1400" dirty="0"/>
                        <a:t>(67, 92)</a:t>
                      </a:r>
                    </a:p>
                  </a:txBody>
                  <a:tcPr/>
                </a:tc>
                <a:extLst>
                  <a:ext uri="{0D108BD9-81ED-4DB2-BD59-A6C34878D82A}">
                    <a16:rowId xmlns:a16="http://schemas.microsoft.com/office/drawing/2014/main" val="2016074952"/>
                  </a:ext>
                </a:extLst>
              </a:tr>
            </a:tbl>
          </a:graphicData>
        </a:graphic>
      </p:graphicFrame>
      <p:pic>
        <p:nvPicPr>
          <p:cNvPr id="149" name="Picture 148">
            <a:extLst>
              <a:ext uri="{FF2B5EF4-FFF2-40B4-BE49-F238E27FC236}">
                <a16:creationId xmlns:a16="http://schemas.microsoft.com/office/drawing/2014/main" id="{BE121706-799D-E49E-5834-40BA2B177C4E}"/>
              </a:ext>
            </a:extLst>
          </p:cNvPr>
          <p:cNvPicPr>
            <a:picLocks noChangeAspect="1"/>
          </p:cNvPicPr>
          <p:nvPr/>
        </p:nvPicPr>
        <p:blipFill>
          <a:blip r:embed="rId4"/>
          <a:stretch>
            <a:fillRect/>
          </a:stretch>
        </p:blipFill>
        <p:spPr>
          <a:xfrm>
            <a:off x="138049" y="3558874"/>
            <a:ext cx="5831840" cy="2682240"/>
          </a:xfrm>
          <a:prstGeom prst="rect">
            <a:avLst/>
          </a:prstGeom>
        </p:spPr>
      </p:pic>
    </p:spTree>
    <p:extLst>
      <p:ext uri="{BB962C8B-B14F-4D97-AF65-F5344CB8AC3E}">
        <p14:creationId xmlns:p14="http://schemas.microsoft.com/office/powerpoint/2010/main" val="94817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F40B-9360-4412-A7DD-CBB4B5F29143}"/>
              </a:ext>
            </a:extLst>
          </p:cNvPr>
          <p:cNvSpPr>
            <a:spLocks noGrp="1"/>
          </p:cNvSpPr>
          <p:nvPr>
            <p:ph type="title"/>
          </p:nvPr>
        </p:nvSpPr>
        <p:spPr>
          <a:xfrm>
            <a:off x="512063" y="815787"/>
            <a:ext cx="11546587" cy="555813"/>
          </a:xfrm>
        </p:spPr>
        <p:txBody>
          <a:bodyPr anchor="ctr"/>
          <a:lstStyle/>
          <a:p>
            <a:r>
              <a:rPr lang="en-US" dirty="0"/>
              <a:t>RASolute 303: Phase III </a:t>
            </a:r>
            <a:r>
              <a:rPr lang="en-US" dirty="0">
                <a:highlight>
                  <a:srgbClr val="00FF00"/>
                </a:highlight>
              </a:rPr>
              <a:t>1L</a:t>
            </a:r>
            <a:r>
              <a:rPr lang="en-US" dirty="0"/>
              <a:t> Metastatic PDAC</a:t>
            </a:r>
            <a:br>
              <a:rPr lang="en-US" dirty="0"/>
            </a:br>
            <a:r>
              <a:rPr lang="en-US" sz="2400" dirty="0">
                <a:solidFill>
                  <a:srgbClr val="FF0000"/>
                </a:solidFill>
              </a:rPr>
              <a:t>Accruing</a:t>
            </a:r>
            <a:endParaRPr lang="en-US" dirty="0">
              <a:solidFill>
                <a:srgbClr val="FF0000"/>
              </a:solidFill>
            </a:endParaRPr>
          </a:p>
        </p:txBody>
      </p:sp>
      <p:sp>
        <p:nvSpPr>
          <p:cNvPr id="3" name="TextBox 2">
            <a:extLst>
              <a:ext uri="{FF2B5EF4-FFF2-40B4-BE49-F238E27FC236}">
                <a16:creationId xmlns:a16="http://schemas.microsoft.com/office/drawing/2014/main" id="{5DAD1648-89F9-FF41-9FA2-5B2308D542BB}"/>
              </a:ext>
            </a:extLst>
          </p:cNvPr>
          <p:cNvSpPr txBox="1"/>
          <p:nvPr/>
        </p:nvSpPr>
        <p:spPr>
          <a:xfrm>
            <a:off x="848657" y="5150747"/>
            <a:ext cx="107566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69"/>
                </a:solidFill>
                <a:effectLst/>
                <a:uLnTx/>
                <a:uFillTx/>
                <a:latin typeface="Arial" panose="020B0604020202020204"/>
                <a:ea typeface="+mn-ea"/>
                <a:cs typeface="+mn-cs"/>
              </a:rPr>
              <a:t>Co-primary endpoints: Progression-free survival; 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569"/>
                </a:solidFill>
                <a:effectLst/>
                <a:uLnTx/>
                <a:uFillTx/>
                <a:latin typeface="Arial" panose="020B0604020202020204"/>
                <a:ea typeface="+mn-ea"/>
                <a:cs typeface="+mn-cs"/>
              </a:rPr>
              <a:t>Secondary endpoints: PFS, OS, Overall response rate, duration of response, safety, QoL</a:t>
            </a:r>
          </a:p>
        </p:txBody>
      </p:sp>
      <p:grpSp>
        <p:nvGrpSpPr>
          <p:cNvPr id="6" name="Group 5">
            <a:extLst>
              <a:ext uri="{FF2B5EF4-FFF2-40B4-BE49-F238E27FC236}">
                <a16:creationId xmlns:a16="http://schemas.microsoft.com/office/drawing/2014/main" id="{C701FB0B-E9AB-43A7-AAD1-D26933580914}"/>
              </a:ext>
            </a:extLst>
          </p:cNvPr>
          <p:cNvGrpSpPr/>
          <p:nvPr/>
        </p:nvGrpSpPr>
        <p:grpSpPr>
          <a:xfrm>
            <a:off x="940069" y="1596464"/>
            <a:ext cx="9687251" cy="3411259"/>
            <a:chOff x="765528" y="1897988"/>
            <a:chExt cx="7907638" cy="3514627"/>
          </a:xfrm>
        </p:grpSpPr>
        <p:grpSp>
          <p:nvGrpSpPr>
            <p:cNvPr id="9" name="Group 8">
              <a:extLst>
                <a:ext uri="{FF2B5EF4-FFF2-40B4-BE49-F238E27FC236}">
                  <a16:creationId xmlns:a16="http://schemas.microsoft.com/office/drawing/2014/main" id="{50CDC5BC-98E3-42FE-9AE0-CF53ABF3EE41}"/>
                </a:ext>
              </a:extLst>
            </p:cNvPr>
            <p:cNvGrpSpPr/>
            <p:nvPr/>
          </p:nvGrpSpPr>
          <p:grpSpPr>
            <a:xfrm>
              <a:off x="765528" y="1897988"/>
              <a:ext cx="7907638" cy="3514627"/>
              <a:chOff x="615816" y="2046453"/>
              <a:chExt cx="4694996" cy="3632790"/>
            </a:xfrm>
          </p:grpSpPr>
          <p:sp>
            <p:nvSpPr>
              <p:cNvPr id="33" name="Rectangle: Rounded Corners 32">
                <a:extLst>
                  <a:ext uri="{FF2B5EF4-FFF2-40B4-BE49-F238E27FC236}">
                    <a16:creationId xmlns:a16="http://schemas.microsoft.com/office/drawing/2014/main" id="{0AE28D31-6DC7-45D0-A29C-8014DD7F4615}"/>
                  </a:ext>
                </a:extLst>
              </p:cNvPr>
              <p:cNvSpPr/>
              <p:nvPr/>
            </p:nvSpPr>
            <p:spPr>
              <a:xfrm>
                <a:off x="615816" y="2871551"/>
                <a:ext cx="1536820" cy="1895438"/>
              </a:xfrm>
              <a:prstGeom prst="roundRect">
                <a:avLst/>
              </a:prstGeom>
              <a:solidFill>
                <a:srgbClr val="BD8AEF"/>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1L Metastatic PDAC</a:t>
                </a:r>
                <a:b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b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ECOG 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RAS</a:t>
                </a: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 G12X (K,H,N), WT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1:1:1 Randomization</a:t>
                </a:r>
              </a:p>
            </p:txBody>
          </p:sp>
          <p:sp>
            <p:nvSpPr>
              <p:cNvPr id="23" name="Rectangle: Rounded Corners 22"/>
              <p:cNvSpPr/>
              <p:nvPr/>
            </p:nvSpPr>
            <p:spPr>
              <a:xfrm>
                <a:off x="2615995" y="2046453"/>
                <a:ext cx="2690707" cy="1049484"/>
              </a:xfrm>
              <a:prstGeom prst="roundRect">
                <a:avLst/>
              </a:prstGeom>
              <a:solidFill>
                <a:srgbClr val="008937"/>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Daraxonrasib 300 mg Daily</a:t>
                </a:r>
              </a:p>
            </p:txBody>
          </p:sp>
          <p:sp>
            <p:nvSpPr>
              <p:cNvPr id="17" name="Rectangle: Rounded Corners 16"/>
              <p:cNvSpPr/>
              <p:nvPr/>
            </p:nvSpPr>
            <p:spPr>
              <a:xfrm>
                <a:off x="2620105" y="4601689"/>
                <a:ext cx="2690707" cy="1077554"/>
              </a:xfrm>
              <a:prstGeom prst="roundRect">
                <a:avLst/>
              </a:prstGeom>
              <a:solidFill>
                <a:srgbClr val="0432FF"/>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SOC Gemcitabine/nab-Paclitaxel</a:t>
                </a:r>
              </a:p>
            </p:txBody>
          </p:sp>
        </p:grpSp>
        <p:sp>
          <p:nvSpPr>
            <p:cNvPr id="43" name="Arrow: Right 42">
              <a:extLst>
                <a:ext uri="{FF2B5EF4-FFF2-40B4-BE49-F238E27FC236}">
                  <a16:creationId xmlns:a16="http://schemas.microsoft.com/office/drawing/2014/main" id="{D60D185B-FB39-4D8F-BFD3-49212CA97244}"/>
                </a:ext>
              </a:extLst>
            </p:cNvPr>
            <p:cNvSpPr/>
            <p:nvPr/>
          </p:nvSpPr>
          <p:spPr>
            <a:xfrm rot="1530625">
              <a:off x="3468840" y="4423489"/>
              <a:ext cx="550633" cy="187683"/>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Arrow: Right 43">
              <a:extLst>
                <a:ext uri="{FF2B5EF4-FFF2-40B4-BE49-F238E27FC236}">
                  <a16:creationId xmlns:a16="http://schemas.microsoft.com/office/drawing/2014/main" id="{E7EAA665-E25D-4755-A7AF-51A052A44B38}"/>
                </a:ext>
              </a:extLst>
            </p:cNvPr>
            <p:cNvSpPr/>
            <p:nvPr/>
          </p:nvSpPr>
          <p:spPr>
            <a:xfrm rot="19782373" flipV="1">
              <a:off x="3478793" y="2571655"/>
              <a:ext cx="567606" cy="215271"/>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Text Placeholder 3">
            <a:extLst>
              <a:ext uri="{FF2B5EF4-FFF2-40B4-BE49-F238E27FC236}">
                <a16:creationId xmlns:a16="http://schemas.microsoft.com/office/drawing/2014/main" id="{F6AF39C4-D099-5FF1-884A-066F054D2968}"/>
              </a:ext>
            </a:extLst>
          </p:cNvPr>
          <p:cNvSpPr>
            <a:spLocks noGrp="1"/>
          </p:cNvSpPr>
          <p:nvPr>
            <p:ph type="body" idx="12"/>
          </p:nvPr>
        </p:nvSpPr>
        <p:spPr>
          <a:xfrm>
            <a:off x="512763" y="420688"/>
            <a:ext cx="11183937" cy="295275"/>
          </a:xfrm>
        </p:spPr>
        <p:txBody>
          <a:bodyPr/>
          <a:lstStyle/>
          <a:p>
            <a:r>
              <a:rPr lang="en-US" sz="2000" b="1" dirty="0">
                <a:solidFill>
                  <a:srgbClr val="0432FF"/>
                </a:solidFill>
              </a:rPr>
              <a:t>Pancreas Cancer: </a:t>
            </a:r>
            <a:r>
              <a:rPr lang="en-US" sz="2000" b="1" dirty="0" err="1">
                <a:solidFill>
                  <a:srgbClr val="0432FF"/>
                </a:solidFill>
              </a:rPr>
              <a:t>PanRAS</a:t>
            </a:r>
            <a:r>
              <a:rPr lang="en-US" sz="2000" b="1" dirty="0">
                <a:solidFill>
                  <a:srgbClr val="0432FF"/>
                </a:solidFill>
              </a:rPr>
              <a:t> Inhibitor</a:t>
            </a:r>
          </a:p>
        </p:txBody>
      </p:sp>
      <p:sp>
        <p:nvSpPr>
          <p:cNvPr id="13" name="Text Placeholder 15">
            <a:extLst>
              <a:ext uri="{FF2B5EF4-FFF2-40B4-BE49-F238E27FC236}">
                <a16:creationId xmlns:a16="http://schemas.microsoft.com/office/drawing/2014/main" id="{9583511F-F4FC-5169-4171-B6487A9609E2}"/>
              </a:ext>
            </a:extLst>
          </p:cNvPr>
          <p:cNvSpPr txBox="1">
            <a:spLocks/>
          </p:cNvSpPr>
          <p:nvPr/>
        </p:nvSpPr>
        <p:spPr>
          <a:xfrm>
            <a:off x="7199478" y="6326343"/>
            <a:ext cx="4434840" cy="51608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NCT07491445</a:t>
            </a:r>
          </a:p>
        </p:txBody>
      </p:sp>
      <p:sp>
        <p:nvSpPr>
          <p:cNvPr id="7" name="Rectangle: Rounded Corners 6">
            <a:extLst>
              <a:ext uri="{FF2B5EF4-FFF2-40B4-BE49-F238E27FC236}">
                <a16:creationId xmlns:a16="http://schemas.microsoft.com/office/drawing/2014/main" id="{7BAFDFB5-F62D-A69C-6C79-3933975BF2BC}"/>
              </a:ext>
            </a:extLst>
          </p:cNvPr>
          <p:cNvSpPr/>
          <p:nvPr/>
        </p:nvSpPr>
        <p:spPr>
          <a:xfrm>
            <a:off x="5075546" y="2713270"/>
            <a:ext cx="5551773" cy="985485"/>
          </a:xfrm>
          <a:prstGeom prst="roundRect">
            <a:avLst/>
          </a:prstGeom>
          <a:solidFill>
            <a:srgbClr val="008937"/>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panose="020B0604020202020204"/>
                <a:ea typeface="Times" panose="02020603050405020304" pitchFamily="18" charset="0"/>
                <a:cs typeface="+mn-cs"/>
              </a:rPr>
              <a:t>Daraxonrasib</a:t>
            </a:r>
            <a:r>
              <a:rPr kumimoji="0" lang="en-US" sz="24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 200 mg + Gem/</a:t>
            </a:r>
            <a:r>
              <a:rPr kumimoji="0" lang="en-US" sz="2400" b="1" i="0" u="none" strike="noStrike" kern="1200" cap="none" spc="0" normalizeH="0" baseline="0" noProof="0" dirty="0" err="1">
                <a:ln>
                  <a:noFill/>
                </a:ln>
                <a:solidFill>
                  <a:srgbClr val="FFFFFF"/>
                </a:solidFill>
                <a:effectLst/>
                <a:uLnTx/>
                <a:uFillTx/>
                <a:latin typeface="Arial" panose="020B0604020202020204"/>
                <a:ea typeface="Times" panose="02020603050405020304" pitchFamily="18" charset="0"/>
                <a:cs typeface="+mn-cs"/>
              </a:rPr>
              <a:t>nabP</a:t>
            </a:r>
            <a:endParaRPr kumimoji="0" lang="en-US" sz="24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pitchFamily="18" charset="0"/>
                <a:cs typeface="Arial" panose="020B0604020202020204" pitchFamily="34" charset="0"/>
              </a:rPr>
              <a:t>→</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pitchFamily="18" charset="0"/>
                <a:cs typeface="Arial" panose="020B0604020202020204" pitchFamily="34" charset="0"/>
              </a:rPr>
              <a:t> </a:t>
            </a: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Daraxonrasib </a:t>
            </a:r>
            <a:r>
              <a:rPr kumimoji="0" lang="en-US" sz="24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300 mg</a:t>
            </a:r>
          </a:p>
        </p:txBody>
      </p:sp>
      <p:sp>
        <p:nvSpPr>
          <p:cNvPr id="8" name="Arrow: Right 7">
            <a:extLst>
              <a:ext uri="{FF2B5EF4-FFF2-40B4-BE49-F238E27FC236}">
                <a16:creationId xmlns:a16="http://schemas.microsoft.com/office/drawing/2014/main" id="{795C7ACE-59AE-C1CF-1842-45BB9125D482}"/>
              </a:ext>
            </a:extLst>
          </p:cNvPr>
          <p:cNvSpPr/>
          <p:nvPr/>
        </p:nvSpPr>
        <p:spPr>
          <a:xfrm>
            <a:off x="4289970" y="3102253"/>
            <a:ext cx="674553" cy="182163"/>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16563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EE0728-03F0-F2EA-8AF0-9026E02133B6}"/>
              </a:ext>
            </a:extLst>
          </p:cNvPr>
          <p:cNvSpPr txBox="1"/>
          <p:nvPr/>
        </p:nvSpPr>
        <p:spPr>
          <a:xfrm>
            <a:off x="293914" y="6436660"/>
            <a:ext cx="383721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AE7D42A5-CAD0-6638-224B-459EEDDF6F35}"/>
              </a:ext>
            </a:extLst>
          </p:cNvPr>
          <p:cNvSpPr>
            <a:spLocks noGrp="1"/>
          </p:cNvSpPr>
          <p:nvPr>
            <p:ph type="title"/>
          </p:nvPr>
        </p:nvSpPr>
        <p:spPr/>
        <p:txBody>
          <a:bodyPr/>
          <a:lstStyle/>
          <a:p>
            <a:r>
              <a:rPr lang="en-US" dirty="0"/>
              <a:t>Selected Phase III Trials Activated / Announced in PDAC</a:t>
            </a:r>
          </a:p>
        </p:txBody>
      </p:sp>
      <p:sp>
        <p:nvSpPr>
          <p:cNvPr id="5" name="Text Placeholder 4">
            <a:extLst>
              <a:ext uri="{FF2B5EF4-FFF2-40B4-BE49-F238E27FC236}">
                <a16:creationId xmlns:a16="http://schemas.microsoft.com/office/drawing/2014/main" id="{8B026E5C-37B0-2789-6872-3B1EA18ED18D}"/>
              </a:ext>
            </a:extLst>
          </p:cNvPr>
          <p:cNvSpPr>
            <a:spLocks noGrp="1"/>
          </p:cNvSpPr>
          <p:nvPr>
            <p:ph type="body" idx="12"/>
          </p:nvPr>
        </p:nvSpPr>
        <p:spPr/>
        <p:txBody>
          <a:bodyPr/>
          <a:lstStyle/>
          <a:p>
            <a:r>
              <a:rPr lang="en-US" dirty="0">
                <a:solidFill>
                  <a:srgbClr val="0432FF"/>
                </a:solidFill>
              </a:rPr>
              <a:t>RAS/MAPK Inhibitors: Pancreas Cancer</a:t>
            </a:r>
          </a:p>
        </p:txBody>
      </p:sp>
      <p:graphicFrame>
        <p:nvGraphicFramePr>
          <p:cNvPr id="7" name="Content Placeholder 6">
            <a:extLst>
              <a:ext uri="{FF2B5EF4-FFF2-40B4-BE49-F238E27FC236}">
                <a16:creationId xmlns:a16="http://schemas.microsoft.com/office/drawing/2014/main" id="{DBBC8135-AB57-605D-75DC-DD551FA98795}"/>
              </a:ext>
            </a:extLst>
          </p:cNvPr>
          <p:cNvGraphicFramePr>
            <a:graphicFrameLocks noGrp="1"/>
          </p:cNvGraphicFramePr>
          <p:nvPr>
            <p:ph idx="1"/>
          </p:nvPr>
        </p:nvGraphicFramePr>
        <p:xfrm>
          <a:off x="512063" y="1272718"/>
          <a:ext cx="10673008" cy="5348608"/>
        </p:xfrm>
        <a:graphic>
          <a:graphicData uri="http://schemas.openxmlformats.org/drawingml/2006/table">
            <a:tbl>
              <a:tblPr firstRow="1" bandRow="1">
                <a:tableStyleId>{17292A2E-F333-43FB-9621-5CBBE7FDCDCB}</a:tableStyleId>
              </a:tblPr>
              <a:tblGrid>
                <a:gridCol w="1927780">
                  <a:extLst>
                    <a:ext uri="{9D8B030D-6E8A-4147-A177-3AD203B41FA5}">
                      <a16:colId xmlns:a16="http://schemas.microsoft.com/office/drawing/2014/main" val="2577942795"/>
                    </a:ext>
                  </a:extLst>
                </a:gridCol>
                <a:gridCol w="1800952">
                  <a:extLst>
                    <a:ext uri="{9D8B030D-6E8A-4147-A177-3AD203B41FA5}">
                      <a16:colId xmlns:a16="http://schemas.microsoft.com/office/drawing/2014/main" val="2391562656"/>
                    </a:ext>
                  </a:extLst>
                </a:gridCol>
                <a:gridCol w="1712068">
                  <a:extLst>
                    <a:ext uri="{9D8B030D-6E8A-4147-A177-3AD203B41FA5}">
                      <a16:colId xmlns:a16="http://schemas.microsoft.com/office/drawing/2014/main" val="2808403841"/>
                    </a:ext>
                  </a:extLst>
                </a:gridCol>
                <a:gridCol w="848034">
                  <a:extLst>
                    <a:ext uri="{9D8B030D-6E8A-4147-A177-3AD203B41FA5}">
                      <a16:colId xmlns:a16="http://schemas.microsoft.com/office/drawing/2014/main" val="2322123893"/>
                    </a:ext>
                  </a:extLst>
                </a:gridCol>
                <a:gridCol w="2064081">
                  <a:extLst>
                    <a:ext uri="{9D8B030D-6E8A-4147-A177-3AD203B41FA5}">
                      <a16:colId xmlns:a16="http://schemas.microsoft.com/office/drawing/2014/main" val="4052545519"/>
                    </a:ext>
                  </a:extLst>
                </a:gridCol>
                <a:gridCol w="2320093">
                  <a:extLst>
                    <a:ext uri="{9D8B030D-6E8A-4147-A177-3AD203B41FA5}">
                      <a16:colId xmlns:a16="http://schemas.microsoft.com/office/drawing/2014/main" val="1080160089"/>
                    </a:ext>
                  </a:extLst>
                </a:gridCol>
              </a:tblGrid>
              <a:tr h="339844">
                <a:tc>
                  <a:txBody>
                    <a:bodyPr/>
                    <a:lstStyle/>
                    <a:p>
                      <a:r>
                        <a:rPr lang="en-US" dirty="0"/>
                        <a:t>Trial Name</a:t>
                      </a:r>
                    </a:p>
                  </a:txBody>
                  <a:tcPr>
                    <a:solidFill>
                      <a:srgbClr val="308229"/>
                    </a:solidFill>
                  </a:tcPr>
                </a:tc>
                <a:tc>
                  <a:txBody>
                    <a:bodyPr/>
                    <a:lstStyle/>
                    <a:p>
                      <a:r>
                        <a:rPr lang="en-US" dirty="0"/>
                        <a:t>Therapeutic</a:t>
                      </a:r>
                    </a:p>
                  </a:txBody>
                  <a:tcPr>
                    <a:solidFill>
                      <a:srgbClr val="308229"/>
                    </a:solidFill>
                  </a:tcPr>
                </a:tc>
                <a:tc>
                  <a:txBody>
                    <a:bodyPr/>
                    <a:lstStyle/>
                    <a:p>
                      <a:r>
                        <a:rPr lang="en-US" dirty="0"/>
                        <a:t>Target</a:t>
                      </a:r>
                    </a:p>
                  </a:txBody>
                  <a:tcPr>
                    <a:solidFill>
                      <a:srgbClr val="308229"/>
                    </a:solidFill>
                  </a:tcPr>
                </a:tc>
                <a:tc>
                  <a:txBody>
                    <a:bodyPr/>
                    <a:lstStyle/>
                    <a:p>
                      <a:r>
                        <a:rPr lang="en-US" dirty="0"/>
                        <a:t>N</a:t>
                      </a:r>
                    </a:p>
                  </a:txBody>
                  <a:tcPr>
                    <a:solidFill>
                      <a:srgbClr val="308229"/>
                    </a:solidFill>
                  </a:tcPr>
                </a:tc>
                <a:tc>
                  <a:txBody>
                    <a:bodyPr/>
                    <a:lstStyle/>
                    <a:p>
                      <a:r>
                        <a:rPr lang="en-US" dirty="0"/>
                        <a:t>Disease Setting</a:t>
                      </a:r>
                    </a:p>
                  </a:txBody>
                  <a:tcPr>
                    <a:solidFill>
                      <a:srgbClr val="308229"/>
                    </a:solidFill>
                  </a:tcPr>
                </a:tc>
                <a:tc>
                  <a:txBody>
                    <a:bodyPr/>
                    <a:lstStyle/>
                    <a:p>
                      <a:r>
                        <a:rPr lang="en-US" dirty="0"/>
                        <a:t>Status</a:t>
                      </a:r>
                    </a:p>
                  </a:txBody>
                  <a:tcPr>
                    <a:solidFill>
                      <a:srgbClr val="308229"/>
                    </a:solidFill>
                  </a:tcPr>
                </a:tc>
                <a:extLst>
                  <a:ext uri="{0D108BD9-81ED-4DB2-BD59-A6C34878D82A}">
                    <a16:rowId xmlns:a16="http://schemas.microsoft.com/office/drawing/2014/main" val="2080857052"/>
                  </a:ext>
                </a:extLst>
              </a:tr>
              <a:tr h="509766">
                <a:tc>
                  <a:txBody>
                    <a:bodyPr/>
                    <a:lstStyle/>
                    <a:p>
                      <a:r>
                        <a:rPr lang="en-US" sz="1400" dirty="0"/>
                        <a:t>RASolute 302</a:t>
                      </a:r>
                    </a:p>
                  </a:txBody>
                  <a:tcPr anchor="ctr"/>
                </a:tc>
                <a:tc>
                  <a:txBody>
                    <a:bodyPr/>
                    <a:lstStyle/>
                    <a:p>
                      <a:r>
                        <a:rPr lang="en-US" sz="1400" dirty="0"/>
                        <a:t>Daraxonrasib vs Chemo</a:t>
                      </a:r>
                    </a:p>
                  </a:txBody>
                  <a:tcPr anchor="ctr"/>
                </a:tc>
                <a:tc>
                  <a:txBody>
                    <a:bodyPr/>
                    <a:lstStyle/>
                    <a:p>
                      <a:r>
                        <a:rPr lang="en-US" sz="1400" dirty="0" err="1"/>
                        <a:t>PanRAS</a:t>
                      </a:r>
                      <a:endParaRPr lang="en-US" sz="1400" dirty="0"/>
                    </a:p>
                  </a:txBody>
                  <a:tcPr anchor="ctr"/>
                </a:tc>
                <a:tc>
                  <a:txBody>
                    <a:bodyPr/>
                    <a:lstStyle/>
                    <a:p>
                      <a:r>
                        <a:rPr lang="en-US" sz="1400" dirty="0"/>
                        <a:t>460</a:t>
                      </a:r>
                    </a:p>
                  </a:txBody>
                  <a:tcPr anchor="ctr"/>
                </a:tc>
                <a:tc>
                  <a:txBody>
                    <a:bodyPr/>
                    <a:lstStyle/>
                    <a:p>
                      <a:r>
                        <a:rPr lang="en-US" sz="1400" dirty="0"/>
                        <a:t>2</a:t>
                      </a:r>
                      <a:r>
                        <a:rPr lang="en-US" sz="1400" baseline="30000" dirty="0"/>
                        <a:t>nd</a:t>
                      </a:r>
                      <a:r>
                        <a:rPr lang="en-US" sz="1400" dirty="0"/>
                        <a:t> line metastatic</a:t>
                      </a:r>
                    </a:p>
                  </a:txBody>
                  <a:tcPr anchor="ctr"/>
                </a:tc>
                <a:tc>
                  <a:txBody>
                    <a:bodyPr/>
                    <a:lstStyle/>
                    <a:p>
                      <a:r>
                        <a:rPr lang="en-US" sz="1400" b="1" dirty="0">
                          <a:solidFill>
                            <a:srgbClr val="FF0000"/>
                          </a:solidFill>
                        </a:rPr>
                        <a:t>ASCO 2026</a:t>
                      </a:r>
                    </a:p>
                  </a:txBody>
                  <a:tcPr anchor="ctr"/>
                </a:tc>
                <a:extLst>
                  <a:ext uri="{0D108BD9-81ED-4DB2-BD59-A6C34878D82A}">
                    <a16:rowId xmlns:a16="http://schemas.microsoft.com/office/drawing/2014/main" val="2544762638"/>
                  </a:ext>
                </a:extLst>
              </a:tr>
              <a:tr h="509766">
                <a:tc>
                  <a:txBody>
                    <a:bodyPr/>
                    <a:lstStyle/>
                    <a:p>
                      <a:r>
                        <a:rPr lang="en-US" sz="1400" dirty="0"/>
                        <a:t>RASolute 303</a:t>
                      </a:r>
                    </a:p>
                  </a:txBody>
                  <a:tcPr anchor="ctr"/>
                </a:tc>
                <a:tc>
                  <a:txBody>
                    <a:bodyPr/>
                    <a:lstStyle/>
                    <a:p>
                      <a:r>
                        <a:rPr lang="en-US" sz="1400" dirty="0"/>
                        <a:t>Gem/</a:t>
                      </a:r>
                      <a:r>
                        <a:rPr lang="en-US" sz="1400" dirty="0" err="1"/>
                        <a:t>nabP</a:t>
                      </a:r>
                      <a:r>
                        <a:rPr lang="en-US" sz="1400" dirty="0"/>
                        <a:t> +/- Daraxonrasib, D</a:t>
                      </a:r>
                    </a:p>
                  </a:txBody>
                  <a:tcPr anchor="ctr"/>
                </a:tc>
                <a:tc>
                  <a:txBody>
                    <a:bodyPr/>
                    <a:lstStyle/>
                    <a:p>
                      <a:r>
                        <a:rPr lang="en-US" sz="1400" dirty="0" err="1"/>
                        <a:t>PanRAS</a:t>
                      </a:r>
                      <a:endParaRPr lang="en-US" sz="1400" dirty="0"/>
                    </a:p>
                  </a:txBody>
                  <a:tcPr anchor="ctr"/>
                </a:tc>
                <a:tc>
                  <a:txBody>
                    <a:bodyPr/>
                    <a:lstStyle/>
                    <a:p>
                      <a:r>
                        <a:rPr lang="en-US" sz="1400" dirty="0"/>
                        <a:t>~900</a:t>
                      </a:r>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solidFill>
                            <a:srgbClr val="FF0000"/>
                          </a:solidFill>
                        </a:rPr>
                        <a:t>Activated Q1 2026</a:t>
                      </a:r>
                    </a:p>
                  </a:txBody>
                  <a:tcPr anchor="ctr"/>
                </a:tc>
                <a:extLst>
                  <a:ext uri="{0D108BD9-81ED-4DB2-BD59-A6C34878D82A}">
                    <a16:rowId xmlns:a16="http://schemas.microsoft.com/office/drawing/2014/main" val="1602153775"/>
                  </a:ext>
                </a:extLst>
              </a:tr>
              <a:tr h="319408">
                <a:tc>
                  <a:txBody>
                    <a:bodyPr/>
                    <a:lstStyle/>
                    <a:p>
                      <a:r>
                        <a:rPr lang="en-US" sz="1400" dirty="0"/>
                        <a:t>RASolute 304</a:t>
                      </a:r>
                    </a:p>
                  </a:txBody>
                  <a:tcPr anchor="ctr"/>
                </a:tc>
                <a:tc>
                  <a:txBody>
                    <a:bodyPr/>
                    <a:lstStyle/>
                    <a:p>
                      <a:r>
                        <a:rPr lang="en-US" sz="1400" dirty="0"/>
                        <a:t>Daraxonrasib</a:t>
                      </a:r>
                    </a:p>
                  </a:txBody>
                  <a:tcPr anchor="ctr"/>
                </a:tc>
                <a:tc>
                  <a:txBody>
                    <a:bodyPr/>
                    <a:lstStyle/>
                    <a:p>
                      <a:r>
                        <a:rPr lang="en-US" sz="1400" dirty="0" err="1"/>
                        <a:t>PanRAS</a:t>
                      </a:r>
                      <a:endParaRPr lang="en-US" sz="1400" dirty="0"/>
                    </a:p>
                  </a:txBody>
                  <a:tcPr anchor="ctr"/>
                </a:tc>
                <a:tc>
                  <a:txBody>
                    <a:bodyPr/>
                    <a:lstStyle/>
                    <a:p>
                      <a:r>
                        <a:rPr lang="en-US" sz="1400" dirty="0"/>
                        <a:t>500</a:t>
                      </a:r>
                    </a:p>
                  </a:txBody>
                  <a:tcPr anchor="ctr"/>
                </a:tc>
                <a:tc>
                  <a:txBody>
                    <a:bodyPr/>
                    <a:lstStyle/>
                    <a:p>
                      <a:r>
                        <a:rPr lang="en-US" sz="1400" dirty="0"/>
                        <a:t>Adjuvant</a:t>
                      </a:r>
                    </a:p>
                  </a:txBody>
                  <a:tcPr anchor="ctr"/>
                </a:tc>
                <a:tc>
                  <a:txBody>
                    <a:bodyPr/>
                    <a:lstStyle/>
                    <a:p>
                      <a:r>
                        <a:rPr lang="en-US" sz="1400" i="0" dirty="0">
                          <a:solidFill>
                            <a:srgbClr val="FF0000"/>
                          </a:solidFill>
                        </a:rPr>
                        <a:t>Activated Q4 2025</a:t>
                      </a:r>
                    </a:p>
                  </a:txBody>
                  <a:tcPr anchor="ctr"/>
                </a:tc>
                <a:extLst>
                  <a:ext uri="{0D108BD9-81ED-4DB2-BD59-A6C34878D82A}">
                    <a16:rowId xmlns:a16="http://schemas.microsoft.com/office/drawing/2014/main" val="3611058091"/>
                  </a:ext>
                </a:extLst>
              </a:tr>
              <a:tr h="509766">
                <a:tc>
                  <a:txBody>
                    <a:bodyPr/>
                    <a:lstStyle/>
                    <a:p>
                      <a:r>
                        <a:rPr lang="en-US" sz="1400" dirty="0"/>
                        <a:t>RASolute 305</a:t>
                      </a:r>
                    </a:p>
                  </a:txBody>
                  <a:tcPr anchor="ctr"/>
                </a:tc>
                <a:tc>
                  <a:txBody>
                    <a:bodyPr/>
                    <a:lstStyle/>
                    <a:p>
                      <a:r>
                        <a:rPr lang="en-US" sz="1400" dirty="0" err="1"/>
                        <a:t>Zoldonrasib</a:t>
                      </a:r>
                      <a:r>
                        <a:rPr lang="en-US" sz="1400" dirty="0"/>
                        <a:t> + chemo/Z</a:t>
                      </a:r>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solidFill>
                            <a:srgbClr val="FF0000"/>
                          </a:solidFill>
                        </a:rPr>
                        <a:t>Activated Q1 2026</a:t>
                      </a:r>
                    </a:p>
                  </a:txBody>
                  <a:tcPr anchor="ctr"/>
                </a:tc>
                <a:extLst>
                  <a:ext uri="{0D108BD9-81ED-4DB2-BD59-A6C34878D82A}">
                    <a16:rowId xmlns:a16="http://schemas.microsoft.com/office/drawing/2014/main" val="417081731"/>
                  </a:ext>
                </a:extLst>
              </a:tr>
              <a:tr h="509766">
                <a:tc>
                  <a:txBody>
                    <a:bodyPr/>
                    <a:lstStyle/>
                    <a:p>
                      <a:r>
                        <a:rPr lang="en-US" sz="1400" dirty="0"/>
                        <a:t>RASolute 309</a:t>
                      </a:r>
                    </a:p>
                  </a:txBody>
                  <a:tcPr anchor="ctr"/>
                </a:tc>
                <a:tc>
                  <a:txBody>
                    <a:bodyPr/>
                    <a:lstStyle/>
                    <a:p>
                      <a:r>
                        <a:rPr lang="en-US" sz="1400" dirty="0" err="1"/>
                        <a:t>Zoldonrasib</a:t>
                      </a:r>
                      <a:r>
                        <a:rPr lang="en-US" sz="1400" dirty="0"/>
                        <a:t> + Daraxonrasib</a:t>
                      </a:r>
                    </a:p>
                  </a:txBody>
                  <a:tcPr anchor="ctr"/>
                </a:tc>
                <a:tc>
                  <a:txBody>
                    <a:bodyPr/>
                    <a:lstStyle/>
                    <a:p>
                      <a:r>
                        <a:rPr lang="en-US" sz="1400" dirty="0"/>
                        <a:t>KRAS G12D, </a:t>
                      </a:r>
                      <a:r>
                        <a:rPr lang="en-US" sz="1400" dirty="0" err="1"/>
                        <a:t>panRAS</a:t>
                      </a:r>
                      <a:endParaRPr lang="en-US" sz="1400" dirty="0"/>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t>Pending 2026</a:t>
                      </a:r>
                    </a:p>
                  </a:txBody>
                  <a:tcPr anchor="ctr"/>
                </a:tc>
                <a:extLst>
                  <a:ext uri="{0D108BD9-81ED-4DB2-BD59-A6C34878D82A}">
                    <a16:rowId xmlns:a16="http://schemas.microsoft.com/office/drawing/2014/main" val="1801283302"/>
                  </a:ext>
                </a:extLst>
              </a:tr>
              <a:tr h="509766">
                <a:tc>
                  <a:txBody>
                    <a:bodyPr/>
                    <a:lstStyle/>
                    <a:p>
                      <a:r>
                        <a:rPr lang="en-US" sz="1400" dirty="0"/>
                        <a:t>Pending</a:t>
                      </a:r>
                    </a:p>
                  </a:txBody>
                  <a:tcPr anchor="ctr"/>
                </a:tc>
                <a:tc>
                  <a:txBody>
                    <a:bodyPr/>
                    <a:lstStyle/>
                    <a:p>
                      <a:r>
                        <a:rPr lang="en-US" sz="1400" dirty="0"/>
                        <a:t>mFOLFIRINOX +/- </a:t>
                      </a:r>
                      <a:r>
                        <a:rPr lang="en-US" sz="1400" dirty="0" err="1"/>
                        <a:t>Setigrasib</a:t>
                      </a:r>
                      <a:endParaRPr lang="en-US" sz="1400" dirty="0"/>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solidFill>
                            <a:srgbClr val="FF0000"/>
                          </a:solidFill>
                        </a:rPr>
                        <a:t>Activated Q1 2026</a:t>
                      </a:r>
                    </a:p>
                  </a:txBody>
                  <a:tcPr anchor="ctr"/>
                </a:tc>
                <a:extLst>
                  <a:ext uri="{0D108BD9-81ED-4DB2-BD59-A6C34878D82A}">
                    <a16:rowId xmlns:a16="http://schemas.microsoft.com/office/drawing/2014/main" val="2255127331"/>
                  </a:ext>
                </a:extLst>
              </a:tr>
              <a:tr h="509766">
                <a:tc>
                  <a:txBody>
                    <a:bodyPr/>
                    <a:lstStyle/>
                    <a:p>
                      <a:r>
                        <a:rPr lang="en-US" sz="1400" dirty="0"/>
                        <a:t>DAWN 303</a:t>
                      </a:r>
                    </a:p>
                  </a:txBody>
                  <a:tcPr anchor="ctr"/>
                </a:tc>
                <a:tc>
                  <a:txBody>
                    <a:bodyPr/>
                    <a:lstStyle/>
                    <a:p>
                      <a:r>
                        <a:rPr lang="en-US" sz="1400" dirty="0"/>
                        <a:t>Chemo +/- INCB161734</a:t>
                      </a:r>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solidFill>
                            <a:srgbClr val="FF0000"/>
                          </a:solidFill>
                        </a:rPr>
                        <a:t>Activated Q2 2026</a:t>
                      </a:r>
                    </a:p>
                  </a:txBody>
                  <a:tcPr anchor="ctr"/>
                </a:tc>
                <a:extLst>
                  <a:ext uri="{0D108BD9-81ED-4DB2-BD59-A6C34878D82A}">
                    <a16:rowId xmlns:a16="http://schemas.microsoft.com/office/drawing/2014/main" val="2083717559"/>
                  </a:ext>
                </a:extLst>
              </a:tr>
              <a:tr h="509766">
                <a:tc>
                  <a:txBody>
                    <a:bodyPr/>
                    <a:lstStyle/>
                    <a:p>
                      <a:r>
                        <a:rPr lang="en-US" sz="1400" dirty="0" err="1"/>
                        <a:t>MAPKeeper</a:t>
                      </a:r>
                      <a:r>
                        <a:rPr lang="en-US" sz="1400" dirty="0"/>
                        <a:t> 301</a:t>
                      </a:r>
                    </a:p>
                  </a:txBody>
                  <a:tcPr anchor="ctr"/>
                </a:tc>
                <a:tc>
                  <a:txBody>
                    <a:bodyPr/>
                    <a:lstStyle/>
                    <a:p>
                      <a:r>
                        <a:rPr lang="en-US" sz="1400" dirty="0"/>
                        <a:t>Gem/</a:t>
                      </a:r>
                      <a:r>
                        <a:rPr lang="en-US" sz="1400" dirty="0" err="1"/>
                        <a:t>nabP</a:t>
                      </a:r>
                      <a:r>
                        <a:rPr lang="en-US" sz="1400" dirty="0"/>
                        <a:t> +/-</a:t>
                      </a:r>
                      <a:br>
                        <a:rPr lang="en-US" sz="1400" dirty="0"/>
                      </a:br>
                      <a:r>
                        <a:rPr lang="en-US" sz="1400" dirty="0" err="1"/>
                        <a:t>Atebimetinib</a:t>
                      </a:r>
                      <a:endParaRPr lang="en-US" sz="1400" dirty="0"/>
                    </a:p>
                  </a:txBody>
                  <a:tcPr anchor="ctr"/>
                </a:tc>
                <a:tc>
                  <a:txBody>
                    <a:bodyPr/>
                    <a:lstStyle/>
                    <a:p>
                      <a:r>
                        <a:rPr lang="en-US" sz="1400" dirty="0"/>
                        <a:t>MEK</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i="0" dirty="0">
                          <a:solidFill>
                            <a:schemeClr val="tx1"/>
                          </a:solidFill>
                        </a:rPr>
                        <a:t>Pending 2026</a:t>
                      </a:r>
                    </a:p>
                  </a:txBody>
                  <a:tcPr anchor="ctr"/>
                </a:tc>
                <a:extLst>
                  <a:ext uri="{0D108BD9-81ED-4DB2-BD59-A6C34878D82A}">
                    <a16:rowId xmlns:a16="http://schemas.microsoft.com/office/drawing/2014/main" val="1872069558"/>
                  </a:ext>
                </a:extLst>
              </a:tr>
              <a:tr h="509766">
                <a:tc>
                  <a:txBody>
                    <a:bodyPr/>
                    <a:lstStyle/>
                    <a:p>
                      <a:r>
                        <a:rPr lang="en-US" sz="1400" dirty="0"/>
                        <a:t>HRS-4642-302</a:t>
                      </a:r>
                    </a:p>
                    <a:p>
                      <a:r>
                        <a:rPr lang="en-US" sz="1400" dirty="0"/>
                        <a:t>China</a:t>
                      </a:r>
                    </a:p>
                  </a:txBody>
                  <a:tcPr anchor="ctr"/>
                </a:tc>
                <a:tc>
                  <a:txBody>
                    <a:bodyPr/>
                    <a:lstStyle/>
                    <a:p>
                      <a:r>
                        <a:rPr lang="en-US" sz="1400" dirty="0"/>
                        <a:t>Chemo +/- HRS-4642</a:t>
                      </a:r>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i="0" dirty="0">
                          <a:solidFill>
                            <a:srgbClr val="FF0000"/>
                          </a:solidFill>
                        </a:rPr>
                        <a:t>Activated Q4 2025</a:t>
                      </a:r>
                    </a:p>
                  </a:txBody>
                  <a:tcPr anchor="ctr"/>
                </a:tc>
                <a:extLst>
                  <a:ext uri="{0D108BD9-81ED-4DB2-BD59-A6C34878D82A}">
                    <a16:rowId xmlns:a16="http://schemas.microsoft.com/office/drawing/2014/main" val="1678766597"/>
                  </a:ext>
                </a:extLst>
              </a:tr>
              <a:tr h="509766">
                <a:tc>
                  <a:txBody>
                    <a:bodyPr/>
                    <a:lstStyle/>
                    <a:p>
                      <a:r>
                        <a:rPr lang="en-US" sz="1400" dirty="0"/>
                        <a:t>GFH375-X1301</a:t>
                      </a:r>
                    </a:p>
                    <a:p>
                      <a:r>
                        <a:rPr lang="en-US" sz="1400" dirty="0"/>
                        <a:t>China</a:t>
                      </a:r>
                    </a:p>
                  </a:txBody>
                  <a:tcPr anchor="ctr"/>
                </a:tc>
                <a:tc>
                  <a:txBody>
                    <a:bodyPr/>
                    <a:lstStyle/>
                    <a:p>
                      <a:r>
                        <a:rPr lang="en-US" sz="1400" dirty="0"/>
                        <a:t>VS-7375 vs Chemo</a:t>
                      </a:r>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2</a:t>
                      </a:r>
                      <a:r>
                        <a:rPr lang="en-US" sz="1400" baseline="30000" dirty="0"/>
                        <a:t>nd</a:t>
                      </a:r>
                      <a:r>
                        <a:rPr lang="en-US" sz="1400" dirty="0"/>
                        <a:t> line metastatic</a:t>
                      </a:r>
                    </a:p>
                  </a:txBody>
                  <a:tcPr anchor="ctr"/>
                </a:tc>
                <a:tc>
                  <a:txBody>
                    <a:bodyPr/>
                    <a:lstStyle/>
                    <a:p>
                      <a:r>
                        <a:rPr lang="en-US" sz="1400" i="0" dirty="0">
                          <a:solidFill>
                            <a:srgbClr val="FF0000"/>
                          </a:solidFill>
                        </a:rPr>
                        <a:t>Activated Q4 2025</a:t>
                      </a:r>
                    </a:p>
                  </a:txBody>
                  <a:tcPr anchor="ctr"/>
                </a:tc>
                <a:extLst>
                  <a:ext uri="{0D108BD9-81ED-4DB2-BD59-A6C34878D82A}">
                    <a16:rowId xmlns:a16="http://schemas.microsoft.com/office/drawing/2014/main" val="471880885"/>
                  </a:ext>
                </a:extLst>
              </a:tr>
            </a:tbl>
          </a:graphicData>
        </a:graphic>
      </p:graphicFrame>
    </p:spTree>
    <p:extLst>
      <p:ext uri="{BB962C8B-B14F-4D97-AF65-F5344CB8AC3E}">
        <p14:creationId xmlns:p14="http://schemas.microsoft.com/office/powerpoint/2010/main" val="16195441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100"/>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GUIDECOLS" val="12"/>
  <p:tag name="GUIDEROWS" val="1"/>
  <p:tag name="GUTTERCOL" val="1 cm"/>
  <p:tag name="GUTTERROW" val="1 cm"/>
  <p:tag name="GUIDESAPPLIEDTO" val="2"/>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GB_standard_template_082020">
  <a:themeElements>
    <a:clrScheme name="MGB_standard_template_082020">
      <a:dk1>
        <a:srgbClr val="000000"/>
      </a:dk1>
      <a:lt1>
        <a:srgbClr val="FFFFFF"/>
      </a:lt1>
      <a:dk2>
        <a:srgbClr val="A7A7A7"/>
      </a:dk2>
      <a:lt2>
        <a:srgbClr val="535353"/>
      </a:lt2>
      <a:accent1>
        <a:srgbClr val="009AA3"/>
      </a:accent1>
      <a:accent2>
        <a:srgbClr val="003A93"/>
      </a:accent2>
      <a:accent3>
        <a:srgbClr val="0077CA"/>
      </a:accent3>
      <a:accent4>
        <a:srgbClr val="CD7F00"/>
      </a:accent4>
      <a:accent5>
        <a:srgbClr val="5C068A"/>
      </a:accent5>
      <a:accent6>
        <a:srgbClr val="CC0037"/>
      </a:accent6>
      <a:hlink>
        <a:srgbClr val="0000FF"/>
      </a:hlink>
      <a:folHlink>
        <a:srgbClr val="FF00FF"/>
      </a:folHlink>
    </a:clrScheme>
    <a:fontScheme name="MGB_standard_template_082020">
      <a:majorFont>
        <a:latin typeface="Calibri"/>
        <a:ea typeface="Calibri"/>
        <a:cs typeface="Calibri"/>
      </a:majorFont>
      <a:minorFont>
        <a:latin typeface="Helvetica"/>
        <a:ea typeface="Helvetica"/>
        <a:cs typeface="Helvetica"/>
      </a:minorFont>
    </a:fontScheme>
    <a:fmtScheme name="MGB_standard_template_0820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8767" tIns="48767" rIns="48767" bIns="48767"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8767" tIns="48767" rIns="48767" bIns="48767"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MSK Ex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Presentation2" id="{8EF942A2-8509-49D9-A6E1-82DF0F0EEE7C}" vid="{377D6BB6-2AAB-49DB-BDCC-39D291DFE26C}"/>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3_Default Theme">
  <a:themeElements>
    <a:clrScheme name="Horizon 630">
      <a:dk1>
        <a:srgbClr val="8A4D9D"/>
      </a:dk1>
      <a:lt1>
        <a:srgbClr val="FFFFFF"/>
      </a:lt1>
      <a:dk2>
        <a:srgbClr val="000000"/>
      </a:dk2>
      <a:lt2>
        <a:srgbClr val="87C3E9"/>
      </a:lt2>
      <a:accent1>
        <a:srgbClr val="8D97D3"/>
      </a:accent1>
      <a:accent2>
        <a:srgbClr val="587E96"/>
      </a:accent2>
      <a:accent3>
        <a:srgbClr val="D677F4"/>
      </a:accent3>
      <a:accent4>
        <a:srgbClr val="458FE9"/>
      </a:accent4>
      <a:accent5>
        <a:srgbClr val="E03B30"/>
      </a:accent5>
      <a:accent6>
        <a:srgbClr val="46C896"/>
      </a:accent6>
      <a:hlink>
        <a:srgbClr val="005392"/>
      </a:hlink>
      <a:folHlink>
        <a:srgbClr val="A9A9A9"/>
      </a:folHlink>
    </a:clrScheme>
    <a:fontScheme name="style 5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38100">
          <a:noFill/>
          <a:round/>
          <a:headEnd/>
          <a:tailEnd/>
        </a:ln>
        <a:effectLst/>
        <a:extLst>
          <a:ext uri="{909E8E84-426E-40dd-AFC4-6F175D3DCCD1}">
            <a14:hiddenFill xmlns="" xmlns:a14="http://schemas.microsoft.com/office/drawing/2010/main" xmlns:p="http://schemas.openxmlformats.org/presentationml/2006/main">
              <a:solidFill>
                <a:srgbClr val="18605A"/>
              </a:solidFill>
            </a14:hiddenFill>
          </a:ext>
          <a:ext uri="{AF507438-7753-43e0-B8FC-AC1667EBCBE1}">
            <a14:hiddenEffects xmlns="" xmlns:a14="http://schemas.microsoft.com/office/drawing/2010/main" xmlns:p="http://schemas.openxmlformats.org/presentationml/2006/main">
              <a:effectLst>
                <a:outerShdw blurRad="63500" dist="38099" dir="2700000" algn="ctr" rotWithShape="0">
                  <a:srgbClr val="000000">
                    <a:alpha val="74997"/>
                  </a:srgbClr>
                </a:outerShdw>
              </a:effectLst>
            </a14:hiddenEffects>
          </a:ext>
        </a:extLst>
      </a:spPr>
      <a:bodyPr rtlCol="0" anchor="ctr">
        <a:noAutofit/>
      </a:bodyPr>
      <a:lstStyle>
        <a:defPPr algn="ctr" eaLnBrk="0" hangingPunct="0">
          <a:spcBef>
            <a:spcPct val="50000"/>
          </a:spcBef>
          <a:defRPr/>
        </a:defPPr>
      </a:lstStyle>
    </a:spDef>
    <a:lnDef>
      <a:spPr>
        <a:noFill/>
        <a:ln w="19050" cap="flat" cmpd="sng" algn="ctr">
          <a:solidFill>
            <a:schemeClr val="bg1"/>
          </a:solidFill>
          <a:prstDash val="solid"/>
          <a:headEnd type="none" w="sm" len="sm"/>
          <a:tailEnd type="none" w="sm" len="sm"/>
        </a:ln>
        <a:effectLst/>
      </a:spPr>
      <a:bodyPr/>
      <a:lstStyle/>
    </a:lnDef>
    <a:txDef>
      <a:spPr>
        <a:noFill/>
        <a:ln>
          <a:noFill/>
        </a:ln>
      </a:spPr>
      <a:bodyPr wrap="none" rtlCol="0" anchor="ctr" anchorCtr="0">
        <a:spAutoFit/>
      </a:bodyPr>
      <a:lstStyle>
        <a:defPPr algn="ctr">
          <a:defRPr sz="1800" b="0" dirty="0" smtClean="0">
            <a:solidFill>
              <a:schemeClr val="bg1"/>
            </a:solidFill>
          </a:defRPr>
        </a:defPPr>
      </a:lstStyle>
    </a:txDef>
  </a:objectDefaults>
  <a:extraClrSchemeLst>
    <a:extraClrScheme>
      <a:clrScheme name="style 54 1">
        <a:dk1>
          <a:srgbClr val="FFEFCA"/>
        </a:dk1>
        <a:lt1>
          <a:srgbClr val="FFFFFF"/>
        </a:lt1>
        <a:dk2>
          <a:srgbClr val="3036B1"/>
        </a:dk2>
        <a:lt2>
          <a:srgbClr val="C6B794"/>
        </a:lt2>
        <a:accent1>
          <a:srgbClr val="677CA7"/>
        </a:accent1>
        <a:accent2>
          <a:srgbClr val="E7001B"/>
        </a:accent2>
        <a:accent3>
          <a:srgbClr val="ADAED5"/>
        </a:accent3>
        <a:accent4>
          <a:srgbClr val="DADADA"/>
        </a:accent4>
        <a:accent5>
          <a:srgbClr val="B8BFD0"/>
        </a:accent5>
        <a:accent6>
          <a:srgbClr val="D10017"/>
        </a:accent6>
        <a:hlink>
          <a:srgbClr val="E7545C"/>
        </a:hlink>
        <a:folHlink>
          <a:srgbClr val="F0B7B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APP Oncology Summit Slide Deck Template_Rev 12 (final).potx" id="{1467F647-0772-DB4B-9FCC-6F19E9BC9B30}" vid="{D353CEC6-D846-7742-A43F-AAA948EAF169}"/>
    </a:ext>
  </a:ext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85213</TotalTime>
  <Words>10005</Words>
  <Application>Microsoft Macintosh PowerPoint</Application>
  <PresentationFormat>Widescreen</PresentationFormat>
  <Paragraphs>1457</Paragraphs>
  <Slides>140</Slides>
  <Notes>85</Notes>
  <HiddenSlides>0</HiddenSlides>
  <MMClips>0</MMClips>
  <ScaleCrop>false</ScaleCrop>
  <HeadingPairs>
    <vt:vector size="8" baseType="variant">
      <vt:variant>
        <vt:lpstr>Fonts Used</vt:lpstr>
      </vt:variant>
      <vt:variant>
        <vt:i4>21</vt:i4>
      </vt:variant>
      <vt:variant>
        <vt:lpstr>Theme</vt:lpstr>
      </vt:variant>
      <vt:variant>
        <vt:i4>8</vt:i4>
      </vt:variant>
      <vt:variant>
        <vt:lpstr>Embedded OLE Servers</vt:lpstr>
      </vt:variant>
      <vt:variant>
        <vt:i4>1</vt:i4>
      </vt:variant>
      <vt:variant>
        <vt:lpstr>Slide Titles</vt:lpstr>
      </vt:variant>
      <vt:variant>
        <vt:i4>140</vt:i4>
      </vt:variant>
    </vt:vector>
  </HeadingPairs>
  <TitlesOfParts>
    <vt:vector size="170" baseType="lpstr">
      <vt:lpstr>ＭＳ Ｐゴシック</vt:lpstr>
      <vt:lpstr>Aptos</vt:lpstr>
      <vt:lpstr>Aptos Display</vt:lpstr>
      <vt:lpstr>Arial</vt:lpstr>
      <vt:lpstr>Arial Narrow</vt:lpstr>
      <vt:lpstr>Calibri</vt:lpstr>
      <vt:lpstr>Calibri Light</vt:lpstr>
      <vt:lpstr>Courier New</vt:lpstr>
      <vt:lpstr>Georgia</vt:lpstr>
      <vt:lpstr>HardingText</vt:lpstr>
      <vt:lpstr>Helvetica</vt:lpstr>
      <vt:lpstr>Lucida Grande</vt:lpstr>
      <vt:lpstr>Noto Sans Symbols</vt:lpstr>
      <vt:lpstr>Roboto</vt:lpstr>
      <vt:lpstr>Segoe UI</vt:lpstr>
      <vt:lpstr>Symbol</vt:lpstr>
      <vt:lpstr>System Font Regular</vt:lpstr>
      <vt:lpstr>Times</vt:lpstr>
      <vt:lpstr>Times New Roman</vt:lpstr>
      <vt:lpstr>Wingdings</vt:lpstr>
      <vt:lpstr>ヒラギノ角ゴ Pro W3</vt:lpstr>
      <vt:lpstr>1_Default Design</vt:lpstr>
      <vt:lpstr>2_Default Design</vt:lpstr>
      <vt:lpstr>Custom Design</vt:lpstr>
      <vt:lpstr>Office Theme</vt:lpstr>
      <vt:lpstr>MGB_standard_template_082020</vt:lpstr>
      <vt:lpstr>MSK External Template</vt:lpstr>
      <vt:lpstr>1_Office Theme</vt:lpstr>
      <vt:lpstr>3_Default Theme</vt:lpstr>
      <vt:lpstr>think-cell Slide</vt:lpstr>
      <vt:lpstr>Pancreatic Cancer</vt:lpstr>
      <vt:lpstr>Faculty</vt:lpstr>
      <vt:lpstr>Ms Kuhlman — Disclosures</vt:lpstr>
      <vt:lpstr>Dr Philip — Disclosures</vt:lpstr>
      <vt:lpstr>Ms Wagner — Disclosures</vt:lpstr>
      <vt:lpstr>Dr O’Reilly — Disclosures</vt:lpstr>
      <vt:lpstr>Commercial Support</vt:lpstr>
      <vt:lpstr>PowerPoint Presentation</vt:lpstr>
      <vt:lpstr>Clinicians in the Meeting Room</vt:lpstr>
      <vt:lpstr>Clinicians Attending via Zoom</vt:lpstr>
      <vt:lpstr>About the Enduring Program</vt:lpstr>
      <vt:lpstr>PowerPoint Presentation</vt:lpstr>
      <vt:lpstr>“Recent Advances in Cancer Care — New Paradigms,  Novel Agents and What It Means for the Oncology Nurse” Eighteenth Annual RTP-ONS NCPD Symposium Series</vt:lpstr>
      <vt:lpstr>New Agents, Therapies and Regimens </vt:lpstr>
      <vt:lpstr>Pancreatic Cancer</vt:lpstr>
      <vt:lpstr>Agenda</vt:lpstr>
      <vt:lpstr>Agenda</vt:lpstr>
      <vt:lpstr>Clinical Presentation and Prognosis of Pancreatic Cancer</vt:lpstr>
      <vt:lpstr>5-Year Relative Survival by SEER Summary Stage (U.S.)</vt:lpstr>
      <vt:lpstr>Key Trends (2004–2015, SEER Data)</vt:lpstr>
      <vt:lpstr>Pancreatic cancer by the numbers</vt:lpstr>
      <vt:lpstr>Why is pancreatic cancer so challenging?</vt:lpstr>
      <vt:lpstr>Risk factors</vt:lpstr>
      <vt:lpstr>Risk factors</vt:lpstr>
      <vt:lpstr>Risk factors: Unclear effect on risk</vt:lpstr>
      <vt:lpstr> Clinical Presentation: </vt:lpstr>
      <vt:lpstr>Staging: Resectability</vt:lpstr>
      <vt:lpstr>Importance of Palliative Care in Advanced PDAC</vt:lpstr>
      <vt:lpstr>Patient Case</vt:lpstr>
      <vt:lpstr>Supportive interventions: A team approach</vt:lpstr>
      <vt:lpstr>Early involvement with palliative care</vt:lpstr>
      <vt:lpstr>Results of Early Palliative Care</vt:lpstr>
      <vt:lpstr>QOL and Depression Scores</vt:lpstr>
      <vt:lpstr>Survival Data</vt:lpstr>
      <vt:lpstr>Serious Illness Conversation</vt:lpstr>
      <vt:lpstr>Supportive care: The hardest work we do</vt:lpstr>
      <vt:lpstr>Case Study Outcomes</vt:lpstr>
      <vt:lpstr>Conclusions</vt:lpstr>
      <vt:lpstr>Agenda</vt:lpstr>
      <vt:lpstr>Pancreas Adenocarcinoma Current Standards</vt:lpstr>
      <vt:lpstr>Early Onset Pancreas Cancer (5-10%) on the Rise Trends More Pronounced in Younger Women – Reasons Unclear</vt:lpstr>
      <vt:lpstr>Factors Associated with Early Onset Cancers</vt:lpstr>
      <vt:lpstr>Metastatic Pancreas Cancer: NALIRIFOX 67-Year-old Male; Retired Electrician; 20-Pack Year Cigarettes</vt:lpstr>
      <vt:lpstr>Factors for Treatment Selection in Metastatic PDAC</vt:lpstr>
      <vt:lpstr>Current State of Therapy Advanced PDAC 2026 First &amp; Second-Line Practice-Changing Phase III Trials for Unselected Disease</vt:lpstr>
      <vt:lpstr>NAPOLI 3: NALIRIFOX vs Gemcitabine/Nab-Paclitaxel Triplet Superior to Doublet Chemotherapy</vt:lpstr>
      <vt:lpstr>Sequencing Therapy in Advanced PDAC 2026</vt:lpstr>
      <vt:lpstr>Select Second-Line Negative Trials in PDAC (Control Arms) Response Rates &lt; 10%; Median OS 6-7 m: Outcomes Poor </vt:lpstr>
      <vt:lpstr>Biomarker Selection &amp; Therapy</vt:lpstr>
      <vt:lpstr>Germline and Somatic Variants</vt:lpstr>
      <vt:lpstr>Models of Genetic Testing </vt:lpstr>
      <vt:lpstr>Genomic Subsets for Therapeutic Actionability: Today  Increasing Biomarker Selected Options for PDAC</vt:lpstr>
      <vt:lpstr>Germline Variants Pan-Cancer Cohort (N= 11,974) Multiple Cancers Germline Alterations – Germline Testing in all Cancers?</vt:lpstr>
      <vt:lpstr>Platinum → PARPi gBRCA2 Metastatic PDAC 62-Year-old Woman: Excellent Cancer Control on Platinum – PARP Inhibitor</vt:lpstr>
      <vt:lpstr>Pancreas Cancer &amp; Therapy 2026 – Changing….</vt:lpstr>
      <vt:lpstr>Discussion Questions</vt:lpstr>
      <vt:lpstr>Comparisons in tolerability/toxicity profiles of  treatment regimens used in mPDAC</vt:lpstr>
      <vt:lpstr>Gemcitabine/Nab-Paclitaxel </vt:lpstr>
      <vt:lpstr>FOLFIRINOX</vt:lpstr>
      <vt:lpstr>NALIRIFOX </vt:lpstr>
      <vt:lpstr>Key Takeaways</vt:lpstr>
      <vt:lpstr>Nal-IRI side effects</vt:lpstr>
      <vt:lpstr>Nal-IRI side effects, cont. </vt:lpstr>
      <vt:lpstr>Nal-IRI side effects, cont.</vt:lpstr>
      <vt:lpstr>Nal-IRI Dosing</vt:lpstr>
      <vt:lpstr>Do dose reductions impact efficacy?</vt:lpstr>
      <vt:lpstr>NALIRIFOX Dose Modification Strategies </vt:lpstr>
      <vt:lpstr>Case Presentation</vt:lpstr>
      <vt:lpstr>Case Study</vt:lpstr>
      <vt:lpstr>Discussion Questions</vt:lpstr>
      <vt:lpstr>Agenda</vt:lpstr>
      <vt:lpstr>Selection and Sequencing of Therapy for Relapsed/Refractory (R/R) Metastatic PAD</vt:lpstr>
      <vt:lpstr>Key factors that determine the selection of therapy in patients who fail initial treatment</vt:lpstr>
      <vt:lpstr>NAPOLI-1 clinical trial established the benefit of liposomal irinotecan plus 5-FU and got FDA approval </vt:lpstr>
      <vt:lpstr>NAPOLI-1: design of the trial</vt:lpstr>
      <vt:lpstr>NAPOLI-1: Nal-IRI/5FU/LCV significantly improved overall survival compared to 5FU/LCV and delayed worsening of disease</vt:lpstr>
      <vt:lpstr>NAPOLI-1: Side effects of Nal-IRI/5FU/LCV</vt:lpstr>
      <vt:lpstr>Mitigating side effects of Nal-IRI plus 5-FU</vt:lpstr>
      <vt:lpstr>I do not start all patients with same 70 mg/m2 dose of Nal-IRI that was used in the trial</vt:lpstr>
      <vt:lpstr>PowerPoint Presentation</vt:lpstr>
      <vt:lpstr>Development of drugs in pancreatic cancer</vt:lpstr>
      <vt:lpstr>Case Presentation</vt:lpstr>
      <vt:lpstr>Case:</vt:lpstr>
      <vt:lpstr>Case:</vt:lpstr>
      <vt:lpstr>Case:</vt:lpstr>
      <vt:lpstr>Discussion Questions</vt:lpstr>
      <vt:lpstr>Agenda</vt:lpstr>
      <vt:lpstr>Pancreas Adenocarcinoma The Coming Future!</vt:lpstr>
      <vt:lpstr>RAS Mutations in ~20% of All Cancers</vt:lpstr>
      <vt:lpstr>Case: RASi Targeting in Metastatic Pancreas Cancer</vt:lpstr>
      <vt:lpstr>Pre-RAS Targeting</vt:lpstr>
      <vt:lpstr>Case: Tumor Marker Profile and Outcome</vt:lpstr>
      <vt:lpstr>Daraxonrasib: Early Outcomes in 2L PDAC 300 mg PO  Multi-RAS(ON) Tri-Complex Inhibitor (KRAS H, N, Wild-Type)</vt:lpstr>
      <vt:lpstr>Daraxonrasib 300 mg: Safety, Adjustments 2L+ (N= 83) Toxicity: Primarily Cutaneous/GI</vt:lpstr>
      <vt:lpstr>RASolute 302: Phase III PDAC 2L Daraxonrasib vs Chemo ASCO 2026 Plenary Session</vt:lpstr>
      <vt:lpstr>RASolute 302: Phase III PDAC 2L Daraxonrasib vs Chemo</vt:lpstr>
      <vt:lpstr>Daraxonrasib +/- Gem/nab-Paclitaxel: 1L Pancreas Cancer Promising Single Agent, Combination Signals in First Line PDAC (AACR 2026)</vt:lpstr>
      <vt:lpstr>RASolute 303: Phase III 1L Metastatic PDAC Accruing</vt:lpstr>
      <vt:lpstr>Selected Phase III Trials Activated / Announced in PDAC</vt:lpstr>
      <vt:lpstr>Pancreas Cancer &amp; Therapy 2026 – Changing….</vt:lpstr>
      <vt:lpstr>Discussion Questions</vt:lpstr>
      <vt:lpstr>Tolerability of RAS-Targeted Therapies in Advanced PDAC</vt:lpstr>
      <vt:lpstr>Precision Medicine Targeting KRAS – Holy Grail in Pancreatic Cancer</vt:lpstr>
      <vt:lpstr>Case Study</vt:lpstr>
      <vt:lpstr>Daraxonrasib</vt:lpstr>
      <vt:lpstr>Common Adverse Events (AEs)</vt:lpstr>
      <vt:lpstr>Rash Management</vt:lpstr>
      <vt:lpstr>Grading acneiform skin rash </vt:lpstr>
      <vt:lpstr>Rash management</vt:lpstr>
      <vt:lpstr>Mucositis</vt:lpstr>
      <vt:lpstr>Diarrhea</vt:lpstr>
      <vt:lpstr>Nausea</vt:lpstr>
      <vt:lpstr>Conclusion: Daraxonrasib</vt:lpstr>
      <vt:lpstr>Agenda</vt:lpstr>
      <vt:lpstr>Utility of Tumor Treating Fields (TTFields) in PAD Management</vt:lpstr>
      <vt:lpstr>PowerPoint Presentation</vt:lpstr>
      <vt:lpstr>Extensive involvement of blood vessels by tumor in LAPC</vt:lpstr>
      <vt:lpstr>Locally advanced unresectable pancreatic cancer</vt:lpstr>
      <vt:lpstr>Tumor Treating Fields (TTFields) is a non-invasive application  of alternating electric fields in  treating pancreatic cancer</vt:lpstr>
      <vt:lpstr>TTFields disrupts internal structures in cancer cells and leads to cell death and arresting cell multiplication</vt:lpstr>
      <vt:lpstr>PANOVA-3: Phase 3 International Study of TTFields plus Chemotherapy in Locally Advanced Pancreatic Cancer</vt:lpstr>
      <vt:lpstr>PANOVA-3: eligible patients</vt:lpstr>
      <vt:lpstr>PANOVA-3: Patients on TTF added to chemotherapy did better</vt:lpstr>
      <vt:lpstr>PANOVA-3: patients on TTF added to chemotherapy did better</vt:lpstr>
      <vt:lpstr>TTF-related side effects were mainly skin related (mild to moderate)</vt:lpstr>
      <vt:lpstr>FDA Approves Tumor Treating Fields to Treat Pancreatic Cancer Press Release: February 12, 2026</vt:lpstr>
      <vt:lpstr>Case Presentation</vt:lpstr>
      <vt:lpstr>Case</vt:lpstr>
      <vt:lpstr>Case</vt:lpstr>
      <vt:lpstr>Discussion Questions</vt:lpstr>
      <vt:lpstr>Tolerability and Other Practical Considerations with TTFields </vt:lpstr>
      <vt:lpstr>TTF Device</vt:lpstr>
      <vt:lpstr>TTF Device Logistical considerations</vt:lpstr>
      <vt:lpstr>Skin Preparation Instructions</vt:lpstr>
      <vt:lpstr>TTF Dermatologic Toxicities </vt:lpstr>
      <vt:lpstr>TTF Dermatologic Toxicities </vt:lpstr>
      <vt:lpstr>Case Presentation</vt:lpstr>
      <vt:lpstr>Case Study </vt:lpstr>
      <vt:lpstr>Targeting the PI3K/AKT/mTOR Pathway in HR-Positive  Metastatic Breast Cancer</vt:lpstr>
      <vt:lpstr>Thank you for joining us! Please take a moment to complete the survey currently up on Zoom. Your feedback is very important to us. The survey will remain open up to 5 minutes after the meeting ends.   To Claim NCPD Credit In-person attendees: Please refer to the program syllabus for the NCPD credit link or QR code.  Virtual attendees: The NCPD credit link is posted in the chat room.  NCPD/ONCC credit information will be emailed  to each participant within 1 to 2 business days.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To Practice</dc:title>
  <dc:subject/>
  <dc:creator>Research To Practice</dc:creator>
  <cp:keywords/>
  <dc:description/>
  <cp:lastModifiedBy>Gloria Kelly</cp:lastModifiedBy>
  <cp:revision>8090</cp:revision>
  <cp:lastPrinted>2020-10-06T19:03:59Z</cp:lastPrinted>
  <dcterms:created xsi:type="dcterms:W3CDTF">2013-03-19T19:50:02Z</dcterms:created>
  <dcterms:modified xsi:type="dcterms:W3CDTF">2026-05-14T22:55:41Z</dcterms:modified>
  <cp:category/>
</cp:coreProperties>
</file>