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media/image72.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8.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 id="2147484603" r:id="rId3"/>
    <p:sldMasterId id="2147484616" r:id="rId4"/>
    <p:sldMasterId id="2147484632" r:id="rId5"/>
    <p:sldMasterId id="2147484672" r:id="rId6"/>
  </p:sldMasterIdLst>
  <p:notesMasterIdLst>
    <p:notesMasterId r:id="rId132"/>
  </p:notesMasterIdLst>
  <p:handoutMasterIdLst>
    <p:handoutMasterId r:id="rId133"/>
  </p:handoutMasterIdLst>
  <p:sldIdLst>
    <p:sldId id="2147480748" r:id="rId7"/>
    <p:sldId id="311" r:id="rId8"/>
    <p:sldId id="2147480732" r:id="rId9"/>
    <p:sldId id="2147480082" r:id="rId10"/>
    <p:sldId id="2147480739" r:id="rId11"/>
    <p:sldId id="2147480751" r:id="rId12"/>
    <p:sldId id="13407" r:id="rId13"/>
    <p:sldId id="2147480704" r:id="rId14"/>
    <p:sldId id="2147472720" r:id="rId15"/>
    <p:sldId id="2147472024" r:id="rId16"/>
    <p:sldId id="306" r:id="rId17"/>
    <p:sldId id="359" r:id="rId18"/>
    <p:sldId id="2147480752" r:id="rId19"/>
    <p:sldId id="271" r:id="rId20"/>
    <p:sldId id="312" r:id="rId21"/>
    <p:sldId id="261" r:id="rId22"/>
    <p:sldId id="2147480073" r:id="rId23"/>
    <p:sldId id="323" r:id="rId24"/>
    <p:sldId id="2147473238" r:id="rId25"/>
    <p:sldId id="2147482773" r:id="rId26"/>
    <p:sldId id="2147482808" r:id="rId27"/>
    <p:sldId id="2147482769" r:id="rId28"/>
    <p:sldId id="2147482775" r:id="rId29"/>
    <p:sldId id="2147482776" r:id="rId30"/>
    <p:sldId id="2147473235" r:id="rId31"/>
    <p:sldId id="2147482806" r:id="rId32"/>
    <p:sldId id="313" r:id="rId33"/>
    <p:sldId id="324" r:id="rId34"/>
    <p:sldId id="325" r:id="rId35"/>
    <p:sldId id="2147483627" r:id="rId36"/>
    <p:sldId id="262" r:id="rId37"/>
    <p:sldId id="269" r:id="rId38"/>
    <p:sldId id="2147482839" r:id="rId39"/>
    <p:sldId id="2147483633" r:id="rId40"/>
    <p:sldId id="303" r:id="rId41"/>
    <p:sldId id="2147483122" r:id="rId42"/>
    <p:sldId id="2147483123" r:id="rId43"/>
    <p:sldId id="2147483119" r:id="rId44"/>
    <p:sldId id="2147483124" r:id="rId45"/>
    <p:sldId id="2147483125" r:id="rId46"/>
    <p:sldId id="2147483126" r:id="rId47"/>
    <p:sldId id="2147483645" r:id="rId48"/>
    <p:sldId id="2147483622" r:id="rId49"/>
    <p:sldId id="2147483636" r:id="rId50"/>
    <p:sldId id="314" r:id="rId51"/>
    <p:sldId id="2147483643" r:id="rId52"/>
    <p:sldId id="320" r:id="rId53"/>
    <p:sldId id="263" r:id="rId54"/>
    <p:sldId id="279" r:id="rId55"/>
    <p:sldId id="264" r:id="rId56"/>
    <p:sldId id="265" r:id="rId57"/>
    <p:sldId id="266" r:id="rId58"/>
    <p:sldId id="267" r:id="rId59"/>
    <p:sldId id="268" r:id="rId60"/>
    <p:sldId id="315" r:id="rId61"/>
    <p:sldId id="274" r:id="rId62"/>
    <p:sldId id="275" r:id="rId63"/>
    <p:sldId id="276" r:id="rId64"/>
    <p:sldId id="277" r:id="rId65"/>
    <p:sldId id="278" r:id="rId66"/>
    <p:sldId id="270" r:id="rId67"/>
    <p:sldId id="291" r:id="rId68"/>
    <p:sldId id="2147482815" r:id="rId69"/>
    <p:sldId id="2147473215" r:id="rId70"/>
    <p:sldId id="2147482814" r:id="rId71"/>
    <p:sldId id="1747256761" r:id="rId72"/>
    <p:sldId id="2147473224" r:id="rId73"/>
    <p:sldId id="2147482811" r:id="rId74"/>
    <p:sldId id="2147482812" r:id="rId75"/>
    <p:sldId id="2147473225" r:id="rId76"/>
    <p:sldId id="1747256793" r:id="rId77"/>
    <p:sldId id="2147482813" r:id="rId78"/>
    <p:sldId id="316" r:id="rId79"/>
    <p:sldId id="2147482805" r:id="rId80"/>
    <p:sldId id="2147482807" r:id="rId81"/>
    <p:sldId id="321" r:id="rId82"/>
    <p:sldId id="272" r:id="rId83"/>
    <p:sldId id="273" r:id="rId84"/>
    <p:sldId id="280" r:id="rId85"/>
    <p:sldId id="281" r:id="rId86"/>
    <p:sldId id="282" r:id="rId87"/>
    <p:sldId id="283" r:id="rId88"/>
    <p:sldId id="284" r:id="rId89"/>
    <p:sldId id="317" r:id="rId90"/>
    <p:sldId id="285" r:id="rId91"/>
    <p:sldId id="286" r:id="rId92"/>
    <p:sldId id="288" r:id="rId93"/>
    <p:sldId id="289" r:id="rId94"/>
    <p:sldId id="290" r:id="rId95"/>
    <p:sldId id="292" r:id="rId96"/>
    <p:sldId id="293" r:id="rId97"/>
    <p:sldId id="294" r:id="rId98"/>
    <p:sldId id="287" r:id="rId99"/>
    <p:sldId id="295" r:id="rId100"/>
    <p:sldId id="296" r:id="rId101"/>
    <p:sldId id="297" r:id="rId102"/>
    <p:sldId id="298" r:id="rId103"/>
    <p:sldId id="2147483646" r:id="rId104"/>
    <p:sldId id="2147483647" r:id="rId105"/>
    <p:sldId id="256" r:id="rId106"/>
    <p:sldId id="2147483141" r:id="rId107"/>
    <p:sldId id="2147483142" r:id="rId108"/>
    <p:sldId id="2147483143" r:id="rId109"/>
    <p:sldId id="2147483144" r:id="rId110"/>
    <p:sldId id="2147483150" r:id="rId111"/>
    <p:sldId id="2147483644" r:id="rId112"/>
    <p:sldId id="257" r:id="rId113"/>
    <p:sldId id="258" r:id="rId114"/>
    <p:sldId id="259" r:id="rId115"/>
    <p:sldId id="318" r:id="rId116"/>
    <p:sldId id="260" r:id="rId117"/>
    <p:sldId id="322" r:id="rId118"/>
    <p:sldId id="299" r:id="rId119"/>
    <p:sldId id="300" r:id="rId120"/>
    <p:sldId id="301" r:id="rId121"/>
    <p:sldId id="302" r:id="rId122"/>
    <p:sldId id="304" r:id="rId123"/>
    <p:sldId id="305" r:id="rId124"/>
    <p:sldId id="307" r:id="rId125"/>
    <p:sldId id="319" r:id="rId126"/>
    <p:sldId id="308" r:id="rId127"/>
    <p:sldId id="309" r:id="rId128"/>
    <p:sldId id="310" r:id="rId129"/>
    <p:sldId id="2147480750" r:id="rId130"/>
    <p:sldId id="3329" r:id="rId131"/>
  </p:sldIdLst>
  <p:sldSz cx="12192000" cy="6858000"/>
  <p:notesSz cx="7772400" cy="10058400"/>
  <p:custDataLst>
    <p:tags r:id="rId13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04"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0" autoAdjust="0"/>
    <p:restoredTop sz="95342" autoAdjust="0"/>
  </p:normalViewPr>
  <p:slideViewPr>
    <p:cSldViewPr>
      <p:cViewPr varScale="1">
        <p:scale>
          <a:sx n="121" d="100"/>
          <a:sy n="121" d="100"/>
        </p:scale>
        <p:origin x="864" y="176"/>
      </p:cViewPr>
      <p:guideLst>
        <p:guide orient="horz" pos="4208"/>
        <p:guide pos="3704"/>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tags" Target="tags/tag1.xml"/><Relationship Id="rId139"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commentAuthors" Target="commentAuthor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notesMaster" Target="notesMasters/notes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ADD65E-1B39-4BDF-97F3-8B8D31AC9655}"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2A42D089-C4D4-41E2-8108-F091B1CD0F87}">
      <dgm:prSet/>
      <dgm:spPr/>
      <dgm:t>
        <a:bodyPr/>
        <a:lstStyle/>
        <a:p>
          <a:r>
            <a:rPr lang="en-US" dirty="0"/>
            <a:t>More frequent lab monitoring initially is recommended </a:t>
          </a:r>
        </a:p>
      </dgm:t>
    </dgm:pt>
    <dgm:pt modelId="{BF040CC9-10BF-43BE-BE13-11394C0AA7E7}" type="parTrans" cxnId="{63337848-9E8A-4DC3-8BE4-74A27E769823}">
      <dgm:prSet/>
      <dgm:spPr/>
      <dgm:t>
        <a:bodyPr/>
        <a:lstStyle/>
        <a:p>
          <a:endParaRPr lang="en-US"/>
        </a:p>
      </dgm:t>
    </dgm:pt>
    <dgm:pt modelId="{DD807378-7462-4E8C-9E26-8F6534210140}" type="sibTrans" cxnId="{63337848-9E8A-4DC3-8BE4-74A27E769823}">
      <dgm:prSet/>
      <dgm:spPr/>
      <dgm:t>
        <a:bodyPr/>
        <a:lstStyle/>
        <a:p>
          <a:endParaRPr lang="en-US"/>
        </a:p>
      </dgm:t>
    </dgm:pt>
    <dgm:pt modelId="{2EF6FF41-B931-4F04-81BB-F8600C626FA4}">
      <dgm:prSet/>
      <dgm:spPr/>
      <dgm:t>
        <a:bodyPr/>
        <a:lstStyle/>
        <a:p>
          <a:r>
            <a:rPr lang="en-US" dirty="0"/>
            <a:t>once every week for the first 4 weeks, then once every 2 weeks for the next 8 weeks, then once every 4 weeks thereafter, and as clinically indicated</a:t>
          </a:r>
        </a:p>
      </dgm:t>
    </dgm:pt>
    <dgm:pt modelId="{CB335B23-635E-42DE-91F1-980AC531D02D}" type="parTrans" cxnId="{BDCEFE8F-5D03-453A-A2E0-3267F1AD29B8}">
      <dgm:prSet/>
      <dgm:spPr/>
      <dgm:t>
        <a:bodyPr/>
        <a:lstStyle/>
        <a:p>
          <a:endParaRPr lang="en-US"/>
        </a:p>
      </dgm:t>
    </dgm:pt>
    <dgm:pt modelId="{66F4555D-5C86-45AF-B683-A523BB94B9B6}" type="sibTrans" cxnId="{BDCEFE8F-5D03-453A-A2E0-3267F1AD29B8}">
      <dgm:prSet/>
      <dgm:spPr/>
      <dgm:t>
        <a:bodyPr/>
        <a:lstStyle/>
        <a:p>
          <a:endParaRPr lang="en-US"/>
        </a:p>
      </dgm:t>
    </dgm:pt>
    <dgm:pt modelId="{8F9EBC6C-89F2-4FE7-A4AA-3AC7AE12BB29}" type="pres">
      <dgm:prSet presAssocID="{E0ADD65E-1B39-4BDF-97F3-8B8D31AC9655}" presName="hierChild1" presStyleCnt="0">
        <dgm:presLayoutVars>
          <dgm:chPref val="1"/>
          <dgm:dir/>
          <dgm:animOne val="branch"/>
          <dgm:animLvl val="lvl"/>
          <dgm:resizeHandles/>
        </dgm:presLayoutVars>
      </dgm:prSet>
      <dgm:spPr/>
    </dgm:pt>
    <dgm:pt modelId="{D35E45FF-153C-4A82-A26D-025B725576B3}" type="pres">
      <dgm:prSet presAssocID="{2A42D089-C4D4-41E2-8108-F091B1CD0F87}" presName="hierRoot1" presStyleCnt="0"/>
      <dgm:spPr/>
    </dgm:pt>
    <dgm:pt modelId="{E7394118-73D4-48EB-909D-6E32443FA4F2}" type="pres">
      <dgm:prSet presAssocID="{2A42D089-C4D4-41E2-8108-F091B1CD0F87}" presName="composite" presStyleCnt="0"/>
      <dgm:spPr/>
    </dgm:pt>
    <dgm:pt modelId="{CF9D872D-72BE-4F58-A044-EE9ED5ECE048}" type="pres">
      <dgm:prSet presAssocID="{2A42D089-C4D4-41E2-8108-F091B1CD0F87}" presName="background" presStyleLbl="node0" presStyleIdx="0" presStyleCnt="2"/>
      <dgm:spPr/>
    </dgm:pt>
    <dgm:pt modelId="{CBF4FCD2-C275-4E50-90E5-5AD6A961E046}" type="pres">
      <dgm:prSet presAssocID="{2A42D089-C4D4-41E2-8108-F091B1CD0F87}" presName="text" presStyleLbl="fgAcc0" presStyleIdx="0" presStyleCnt="2">
        <dgm:presLayoutVars>
          <dgm:chPref val="3"/>
        </dgm:presLayoutVars>
      </dgm:prSet>
      <dgm:spPr/>
    </dgm:pt>
    <dgm:pt modelId="{3E3F5FE1-67EB-41DE-9269-825516513E6C}" type="pres">
      <dgm:prSet presAssocID="{2A42D089-C4D4-41E2-8108-F091B1CD0F87}" presName="hierChild2" presStyleCnt="0"/>
      <dgm:spPr/>
    </dgm:pt>
    <dgm:pt modelId="{8B163690-B985-426F-A710-258CB1ACDA7F}" type="pres">
      <dgm:prSet presAssocID="{2EF6FF41-B931-4F04-81BB-F8600C626FA4}" presName="hierRoot1" presStyleCnt="0"/>
      <dgm:spPr/>
    </dgm:pt>
    <dgm:pt modelId="{E065AD82-AFC1-47FF-A766-CF9D383F6FA8}" type="pres">
      <dgm:prSet presAssocID="{2EF6FF41-B931-4F04-81BB-F8600C626FA4}" presName="composite" presStyleCnt="0"/>
      <dgm:spPr/>
    </dgm:pt>
    <dgm:pt modelId="{B71BFF5E-9399-489F-AB50-707610A787F3}" type="pres">
      <dgm:prSet presAssocID="{2EF6FF41-B931-4F04-81BB-F8600C626FA4}" presName="background" presStyleLbl="node0" presStyleIdx="1" presStyleCnt="2"/>
      <dgm:spPr/>
    </dgm:pt>
    <dgm:pt modelId="{B349B291-4276-4514-8177-CD547904D642}" type="pres">
      <dgm:prSet presAssocID="{2EF6FF41-B931-4F04-81BB-F8600C626FA4}" presName="text" presStyleLbl="fgAcc0" presStyleIdx="1" presStyleCnt="2">
        <dgm:presLayoutVars>
          <dgm:chPref val="3"/>
        </dgm:presLayoutVars>
      </dgm:prSet>
      <dgm:spPr/>
    </dgm:pt>
    <dgm:pt modelId="{DAE23F23-0801-40C7-9285-38B8D1E10BE8}" type="pres">
      <dgm:prSet presAssocID="{2EF6FF41-B931-4F04-81BB-F8600C626FA4}" presName="hierChild2" presStyleCnt="0"/>
      <dgm:spPr/>
    </dgm:pt>
  </dgm:ptLst>
  <dgm:cxnLst>
    <dgm:cxn modelId="{63337848-9E8A-4DC3-8BE4-74A27E769823}" srcId="{E0ADD65E-1B39-4BDF-97F3-8B8D31AC9655}" destId="{2A42D089-C4D4-41E2-8108-F091B1CD0F87}" srcOrd="0" destOrd="0" parTransId="{BF040CC9-10BF-43BE-BE13-11394C0AA7E7}" sibTransId="{DD807378-7462-4E8C-9E26-8F6534210140}"/>
    <dgm:cxn modelId="{40CEA55E-A66B-445D-964D-CF41D9EA7874}" type="presOf" srcId="{2A42D089-C4D4-41E2-8108-F091B1CD0F87}" destId="{CBF4FCD2-C275-4E50-90E5-5AD6A961E046}" srcOrd="0" destOrd="0" presId="urn:microsoft.com/office/officeart/2005/8/layout/hierarchy1"/>
    <dgm:cxn modelId="{BDCEFE8F-5D03-453A-A2E0-3267F1AD29B8}" srcId="{E0ADD65E-1B39-4BDF-97F3-8B8D31AC9655}" destId="{2EF6FF41-B931-4F04-81BB-F8600C626FA4}" srcOrd="1" destOrd="0" parTransId="{CB335B23-635E-42DE-91F1-980AC531D02D}" sibTransId="{66F4555D-5C86-45AF-B683-A523BB94B9B6}"/>
    <dgm:cxn modelId="{8F2473C0-4FF6-4EBB-B623-9CA17AE12BCF}" type="presOf" srcId="{E0ADD65E-1B39-4BDF-97F3-8B8D31AC9655}" destId="{8F9EBC6C-89F2-4FE7-A4AA-3AC7AE12BB29}" srcOrd="0" destOrd="0" presId="urn:microsoft.com/office/officeart/2005/8/layout/hierarchy1"/>
    <dgm:cxn modelId="{C84978D3-29C3-4B85-813E-6C28A614BED7}" type="presOf" srcId="{2EF6FF41-B931-4F04-81BB-F8600C626FA4}" destId="{B349B291-4276-4514-8177-CD547904D642}" srcOrd="0" destOrd="0" presId="urn:microsoft.com/office/officeart/2005/8/layout/hierarchy1"/>
    <dgm:cxn modelId="{BBDA698D-0A64-47E5-88C9-170C9FCE9FC6}" type="presParOf" srcId="{8F9EBC6C-89F2-4FE7-A4AA-3AC7AE12BB29}" destId="{D35E45FF-153C-4A82-A26D-025B725576B3}" srcOrd="0" destOrd="0" presId="urn:microsoft.com/office/officeart/2005/8/layout/hierarchy1"/>
    <dgm:cxn modelId="{9C7686E0-08D2-4581-9233-D75A22449B45}" type="presParOf" srcId="{D35E45FF-153C-4A82-A26D-025B725576B3}" destId="{E7394118-73D4-48EB-909D-6E32443FA4F2}" srcOrd="0" destOrd="0" presId="urn:microsoft.com/office/officeart/2005/8/layout/hierarchy1"/>
    <dgm:cxn modelId="{0C22A776-C161-4A3F-B11A-DC2AD66F25A3}" type="presParOf" srcId="{E7394118-73D4-48EB-909D-6E32443FA4F2}" destId="{CF9D872D-72BE-4F58-A044-EE9ED5ECE048}" srcOrd="0" destOrd="0" presId="urn:microsoft.com/office/officeart/2005/8/layout/hierarchy1"/>
    <dgm:cxn modelId="{12F82701-BB3B-40F2-8F4F-390B0C1872E9}" type="presParOf" srcId="{E7394118-73D4-48EB-909D-6E32443FA4F2}" destId="{CBF4FCD2-C275-4E50-90E5-5AD6A961E046}" srcOrd="1" destOrd="0" presId="urn:microsoft.com/office/officeart/2005/8/layout/hierarchy1"/>
    <dgm:cxn modelId="{7C172DB5-294F-4CC0-8FE8-A8F76E998069}" type="presParOf" srcId="{D35E45FF-153C-4A82-A26D-025B725576B3}" destId="{3E3F5FE1-67EB-41DE-9269-825516513E6C}" srcOrd="1" destOrd="0" presId="urn:microsoft.com/office/officeart/2005/8/layout/hierarchy1"/>
    <dgm:cxn modelId="{1E4F4088-2C31-4E04-B62F-3141354C2D06}" type="presParOf" srcId="{8F9EBC6C-89F2-4FE7-A4AA-3AC7AE12BB29}" destId="{8B163690-B985-426F-A710-258CB1ACDA7F}" srcOrd="1" destOrd="0" presId="urn:microsoft.com/office/officeart/2005/8/layout/hierarchy1"/>
    <dgm:cxn modelId="{8FD6C857-D314-4492-9C38-5BE15461013A}" type="presParOf" srcId="{8B163690-B985-426F-A710-258CB1ACDA7F}" destId="{E065AD82-AFC1-47FF-A766-CF9D383F6FA8}" srcOrd="0" destOrd="0" presId="urn:microsoft.com/office/officeart/2005/8/layout/hierarchy1"/>
    <dgm:cxn modelId="{8A9AF568-48D1-49C0-B011-368685C24AFF}" type="presParOf" srcId="{E065AD82-AFC1-47FF-A766-CF9D383F6FA8}" destId="{B71BFF5E-9399-489F-AB50-707610A787F3}" srcOrd="0" destOrd="0" presId="urn:microsoft.com/office/officeart/2005/8/layout/hierarchy1"/>
    <dgm:cxn modelId="{F8CF451E-E7AF-4D97-9713-FC0F7D28CBDC}" type="presParOf" srcId="{E065AD82-AFC1-47FF-A766-CF9D383F6FA8}" destId="{B349B291-4276-4514-8177-CD547904D642}" srcOrd="1" destOrd="0" presId="urn:microsoft.com/office/officeart/2005/8/layout/hierarchy1"/>
    <dgm:cxn modelId="{9D839CE1-98D8-4B02-BAFD-6EC07B0FFBDE}" type="presParOf" srcId="{8B163690-B985-426F-A710-258CB1ACDA7F}" destId="{DAE23F23-0801-40C7-9285-38B8D1E10BE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D872D-72BE-4F58-A044-EE9ED5ECE048}">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F4FCD2-C275-4E50-90E5-5AD6A961E046}">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More frequent lab monitoring initially is recommended </a:t>
          </a:r>
        </a:p>
      </dsp:txBody>
      <dsp:txXfrm>
        <a:off x="696297" y="538547"/>
        <a:ext cx="4171627" cy="2590157"/>
      </dsp:txXfrm>
    </dsp:sp>
    <dsp:sp modelId="{B71BFF5E-9399-489F-AB50-707610A787F3}">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49B291-4276-4514-8177-CD547904D642}">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once every week for the first 4 weeks, then once every 2 weeks for the next 8 weeks, then once every 4 weeks thereafter, and as clinically indicated</a:t>
          </a:r>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68566-47FF-F7D6-E14C-00DC687B9E2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71ABB8C-32CC-99AA-DB7D-7C454E2D6EA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C3D1F10-E723-DA15-E481-9F12039FA52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1776373-9764-88CB-5825-24791D595A3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8854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B70A1-4409-8271-935E-87859A8CC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D4C81-C3E8-EA5D-213C-34737F6CC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A95AF-8314-20D0-9867-23727D28C3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917EF4-830A-8F8C-7C93-993818714B08}"/>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5093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29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3335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4643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1073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158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A2811-3D8A-FCEF-CDE8-98719F12D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5BA12-118A-2572-7B9C-D90D1D151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69B216-9457-FAC2-BE77-BD4913FF61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6E5ECD-030C-A1EE-E58B-C991A78C671C}"/>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4205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56815-1DA5-CB35-3916-C65FDDED0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9C862-6194-2571-CCFD-8120352FE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1ED3B-8762-83F1-1258-9B69680127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F718E4-6801-5319-99CE-708F4540E79C}"/>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4790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25627-D292-0C48-A472-2CD601FE9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A13B2-6B18-CD24-046A-6A50FD45E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D9DCD-0468-0D16-F60D-B9258742ED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0CD8AD-3340-20E7-1192-10AEBCC5F308}"/>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208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75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8E92A014-5ED9-5622-6141-AA47EFF07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449030B7-94EB-C964-8735-42523D9F61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5" name="Slide Number Placeholder 3">
            <a:extLst>
              <a:ext uri="{FF2B5EF4-FFF2-40B4-BE49-F238E27FC236}">
                <a16:creationId xmlns:a16="http://schemas.microsoft.com/office/drawing/2014/main" id="{EFD44892-B85F-0E5A-14C0-F9A42DCFC0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BDEB8A-3111-584B-A014-BD18BA61A74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67391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9995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FB35B-4F05-A102-BD45-FB70D91E4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764A6-109A-15FE-4288-1D88F87061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20F6C-327B-05CB-8D8E-208B7B73D2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4ACC33-76EB-EDBC-F8E1-8E25D6EF53DA}"/>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2421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B4EA7-0669-891F-FA0E-16C584A6C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FC342-AD8D-7030-0D61-0BA220550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A3BB5-319F-2C24-5432-F40A7DACE8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683DFD8-B991-E749-D7C5-66D59C8E46C7}"/>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2123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7379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1994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84AB2-0839-8F1B-FD31-BE25C6200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73C36-B3F4-68DC-E157-80D70C070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F65F5-5305-F8EA-C31F-2CC5E5A0F6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7441569-47D4-4B31-21B0-FC3A34F6C373}"/>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1485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EE6B4-D585-069B-DAF2-B21ED2BAB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D1934-93C2-4854-3191-B18D539E8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7611E2-16D4-7F4E-0D00-7B26F42B5D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E7232156-0B44-555D-6077-EBE9BCD1C196}"/>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0022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6B576-858D-E539-2DBA-F009F596E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51C33-247D-E73A-2AA3-B583B8599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99FAC6-85C4-D629-B0B0-B7A0B56234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52C5BCD1-FB42-C79A-11B4-42FCE72DED7B}"/>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2917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F4FF3-A9E0-F99C-F952-6EE546D2D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7C2C7-B9CA-4606-7D85-AEA5655D4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A05B45-B7C2-BE7C-E256-A8C9BF0E3F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992E41E7-D347-06FB-A614-23C2F54BCDCC}"/>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8806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69E31-9D1F-EA0A-BBC4-33FDA89E6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19756-A66B-2FDD-C54A-B84CF2D13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0A6C3-A3E2-0B20-C28F-00A87A6489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0024F5-460B-0933-DD33-0DC596057E99}"/>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0727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39AD7-CEAC-1DF0-CE9B-5E3FA3EF7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52EA8-DDEC-8AC5-139E-9641844C3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AE4A8-4E87-9538-F9F7-3CFE861D79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6E3DCD91-3FF3-AC08-11E9-56BF898044CD}"/>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8532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56815-1DA5-CB35-3916-C65FDDED0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9C862-6194-2571-CCFD-8120352FE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1ED3B-8762-83F1-1258-9B69680127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F718E4-6801-5319-99CE-708F4540E79C}"/>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4790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25627-D292-0C48-A472-2CD601FE9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A13B2-6B18-CD24-046A-6A50FD45E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D9DCD-0468-0D16-F60D-B9258742ED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0CD8AD-3340-20E7-1192-10AEBCC5F308}"/>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2087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Rates of various GI issues (ALL GRADES) (</a:t>
            </a:r>
            <a:r>
              <a:rPr lang="en-US" dirty="0" err="1"/>
              <a:t>eg</a:t>
            </a:r>
            <a:r>
              <a:rPr lang="en-US" dirty="0"/>
              <a:t>, diarrhea, nausea/vomiting, stomatitis) documented with approved (</a:t>
            </a:r>
            <a:r>
              <a:rPr lang="en-US" dirty="0" err="1"/>
              <a:t>capivasertib</a:t>
            </a:r>
            <a:r>
              <a:rPr lang="en-US" dirty="0"/>
              <a:t>, </a:t>
            </a:r>
            <a:r>
              <a:rPr lang="en-US" dirty="0" err="1"/>
              <a:t>alpelisib</a:t>
            </a:r>
            <a:r>
              <a:rPr lang="en-US" dirty="0"/>
              <a:t>, </a:t>
            </a:r>
            <a:r>
              <a:rPr lang="en-US" dirty="0" err="1"/>
              <a:t>inavolisib</a:t>
            </a:r>
            <a:r>
              <a:rPr lang="en-US" dirty="0"/>
              <a:t>) and investigational (</a:t>
            </a:r>
            <a:r>
              <a:rPr lang="en-US" dirty="0" err="1"/>
              <a:t>eg</a:t>
            </a:r>
            <a:r>
              <a:rPr lang="en-US" dirty="0"/>
              <a:t>, </a:t>
            </a:r>
            <a:r>
              <a:rPr lang="en-US" dirty="0" err="1"/>
              <a:t>gedatolisib</a:t>
            </a:r>
            <a:r>
              <a:rPr lang="en-US" dirty="0"/>
              <a:t>) agents targeting the PI3K/AKT/mTOR pathway</a:t>
            </a:r>
          </a:p>
          <a:p>
            <a:pPr marL="171450" indent="-171450">
              <a:buFontTx/>
              <a:buChar char="-"/>
            </a:pPr>
            <a:r>
              <a:rPr lang="en-US" dirty="0"/>
              <a:t>- In CAPItello-291 (</a:t>
            </a:r>
            <a:r>
              <a:rPr lang="en-US" dirty="0" err="1"/>
              <a:t>capibasertib</a:t>
            </a:r>
            <a:r>
              <a:rPr lang="en-US" dirty="0"/>
              <a:t> plus fulvestrant), diarrhea events were generally grade 1 or 2, occurred early in treatment, and were associated with lower rates of dose reductions or discontinuations </a:t>
            </a:r>
          </a:p>
          <a:p>
            <a:pPr marL="171450" indent="-171450">
              <a:buFontTx/>
              <a:buChar char="-"/>
            </a:pPr>
            <a:endParaRPr lang="en-US" dirty="0"/>
          </a:p>
          <a:p>
            <a:pPr marL="171450" indent="-171450">
              <a:buFontTx/>
              <a:buChar char="-"/>
            </a:pPr>
            <a:r>
              <a:rPr lang="en-US" dirty="0"/>
              <a:t>REFERENCES</a:t>
            </a:r>
          </a:p>
          <a:p>
            <a:pPr marL="171450" indent="-171450">
              <a:buFontTx/>
              <a:buChar char="-"/>
            </a:pPr>
            <a:r>
              <a:rPr lang="en-US" dirty="0"/>
              <a:t>Turner NC et al NEJM 2024</a:t>
            </a:r>
          </a:p>
          <a:p>
            <a:pPr marL="171450" indent="-171450">
              <a:buFontTx/>
              <a:buChar char="-"/>
            </a:pPr>
            <a:r>
              <a:rPr lang="en-US" dirty="0"/>
              <a:t>Andre et al., NEJM 2019</a:t>
            </a:r>
          </a:p>
          <a:p>
            <a:pPr marL="171450" indent="-171450">
              <a:buFontTx/>
              <a:buChar char="-"/>
            </a:pPr>
            <a:r>
              <a:rPr lang="en-US" dirty="0"/>
              <a:t>Hurvitz et al., JCO 2026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E13B1-3647-4CBB-B525-0EE7CADA03F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2119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will sometimes prescribe diphenoxylate hydrochloride + atropine sulfate if diarrhea is not managed with loperamide alone </a:t>
            </a:r>
          </a:p>
          <a:p>
            <a:pPr marL="171450" indent="-171450">
              <a:buFontTx/>
              <a:buChar char="-"/>
            </a:pPr>
            <a:r>
              <a:rPr lang="en-US" dirty="0"/>
              <a:t>We offer IV hydration in clinic if patients are unable to keep up with PO fluids and are becoming dehydrated. We also check CMP as needed and replete electrolytes like potassium and magnesium if needed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E13B1-3647-4CBB-B525-0EE7CADA03F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6906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E13B1-3647-4CBB-B525-0EE7CADA03F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3320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It’s important to educate patients that if they develop oral sores that are affecting their ability to eat or drink, they need to reach out to their provider so a prescription mouthwash like Magic Mouthwash or dexamethasone mouth wash can be prescribed. The concern is that oral mucositis and sores can become so painful it impacts the ability to stay hydrated and drink adequate amount of fluids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E13B1-3647-4CBB-B525-0EE7CADA03F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0702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E13B1-3647-4CBB-B525-0EE7CADA03F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1126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She is married and was a homemaker, she has two children and four grandchildren. Her kids are very involved in her care and accompany her to visits. </a:t>
            </a:r>
          </a:p>
          <a:p>
            <a:pPr marL="171450" indent="-171450">
              <a:buFontTx/>
              <a:buChar char="-"/>
            </a:pPr>
            <a:r>
              <a:rPr lang="en-US" dirty="0"/>
              <a:t>The biggest concern for her throughout her treatment course for her metastatic breast cancer has been tolerability. When she was admitted with neutropenic sepsis in 2022, she was extremely hesitant to resume </a:t>
            </a:r>
            <a:r>
              <a:rPr lang="en-US" dirty="0" err="1"/>
              <a:t>palbo</a:t>
            </a:r>
            <a:r>
              <a:rPr lang="en-US" dirty="0"/>
              <a:t>, but eventually we did have her resume it at a dose reduction and she did well. She really had minimal side effects when she resumed the </a:t>
            </a:r>
            <a:r>
              <a:rPr lang="en-US" dirty="0" err="1"/>
              <a:t>palbo</a:t>
            </a:r>
            <a:r>
              <a:rPr lang="en-US" dirty="0"/>
              <a:t> at the dose reduction, then had progression in the bones in 2023. We switched the letrozole to fulvestrant and kept her on </a:t>
            </a:r>
            <a:r>
              <a:rPr lang="en-US" dirty="0" err="1"/>
              <a:t>palbo</a:t>
            </a:r>
            <a:r>
              <a:rPr lang="en-US" dirty="0"/>
              <a:t>, and she actually did very well for ~3 years until she had further progression in the bones (luckily, her disease is largely asymptomatic and she really does not have much pain at all). </a:t>
            </a:r>
          </a:p>
          <a:p>
            <a:pPr marL="171450" indent="-171450">
              <a:buFontTx/>
              <a:buChar char="-"/>
            </a:pPr>
            <a:r>
              <a:rPr lang="en-US" dirty="0"/>
              <a:t>It took about a month to actually switch over to </a:t>
            </a:r>
            <a:r>
              <a:rPr lang="en-US" dirty="0" err="1"/>
              <a:t>capivasertib</a:t>
            </a:r>
            <a:r>
              <a:rPr lang="en-US" dirty="0"/>
              <a:t> because she was very hesitant about switching to a new regimen. She was so used to being on the </a:t>
            </a:r>
            <a:r>
              <a:rPr lang="en-US" dirty="0" err="1"/>
              <a:t>palbo</a:t>
            </a:r>
            <a:r>
              <a:rPr lang="en-US" dirty="0"/>
              <a:t> for 4 years and was happy to have tolerated it as well as she did. </a:t>
            </a:r>
          </a:p>
          <a:p>
            <a:pPr marL="171450" indent="-171450">
              <a:buFontTx/>
              <a:buChar char="-"/>
            </a:pPr>
            <a:r>
              <a:rPr lang="en-US" dirty="0"/>
              <a:t>Thus far, she is actually tolerating the </a:t>
            </a:r>
            <a:r>
              <a:rPr lang="en-US" dirty="0" err="1"/>
              <a:t>capivasertib</a:t>
            </a:r>
            <a:r>
              <a:rPr lang="en-US" dirty="0"/>
              <a:t> very well. She has had some mild diarrhea, but this is well-controlled with loperamide. She has RX’s for antiemetics but has not needed to use them. We also had her start prophylactic cetirizine to prevent rash, and she has not had a rash so far. </a:t>
            </a:r>
          </a:p>
          <a:p>
            <a:pPr marL="171450" indent="-171450">
              <a:buFontTx/>
              <a:buChar char="-"/>
            </a:pPr>
            <a:r>
              <a:rPr lang="en-US" dirty="0"/>
              <a:t>Her tumor markers have been very indicative of how her disease is responding to treatment over the years, and she has already had a nice decrease after just a couple months of being on </a:t>
            </a:r>
            <a:r>
              <a:rPr lang="en-US" dirty="0" err="1"/>
              <a:t>capivasertib</a:t>
            </a:r>
            <a:r>
              <a:rPr lang="en-US" dirty="0"/>
              <a:t>/fulvestrant.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E13B1-3647-4CBB-B525-0EE7CADA03F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65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54608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 trend of her CEA and CA15-3 over a 6 month period. You can see how really in March 2026 this is where both markers significantly increased, and around that time is when she switched over to </a:t>
            </a:r>
            <a:r>
              <a:rPr lang="en-US" dirty="0" err="1"/>
              <a:t>capivasertib</a:t>
            </a:r>
            <a:r>
              <a:rPr lang="en-US" dirty="0"/>
              <a:t>/fulvestrant. Her markers have already quickly come down nicely in just about a month or two of being on this new regimen.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E13B1-3647-4CBB-B525-0EE7CADA03F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4381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757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8E92A014-5ED9-5622-6141-AA47EFF07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449030B7-94EB-C964-8735-42523D9F61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5" name="Slide Number Placeholder 3">
            <a:extLst>
              <a:ext uri="{FF2B5EF4-FFF2-40B4-BE49-F238E27FC236}">
                <a16:creationId xmlns:a16="http://schemas.microsoft.com/office/drawing/2014/main" id="{EFD44892-B85F-0E5A-14C0-F9A42DCFC0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BDEB8A-3111-584B-A014-BD18BA61A74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67391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7F41F-231B-44F0-9A85-E67C17CD6E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2825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7F41F-231B-44F0-9A85-E67C17CD6E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382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7F41F-231B-44F0-9A85-E67C17CD6E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8332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7F41F-231B-44F0-9A85-E67C17CD6E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831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7F41F-231B-44F0-9A85-E67C17CD6E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0001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7F41F-231B-44F0-9A85-E67C17CD6E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9572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7F41F-231B-44F0-9A85-E67C17CD6E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019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4245930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7F41F-231B-44F0-9A85-E67C17CD6E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2014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7F41F-231B-44F0-9A85-E67C17CD6E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68189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9FB93-96E8-5665-C3D0-D8ACBEEF36C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25AA90-5F27-FE43-D444-E589F92972E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FE5D50B-9718-4435-00D1-302D627F08A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11C7335-8D07-FD01-6601-C3EE1160831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0231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0616D-30F7-A8D4-A6AE-54F749FFE25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33E7083-C468-8073-5C63-5CC1293C632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6516951-F6A5-0156-CD5C-C5CAB774502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C3ECA63-C32B-F39A-864C-DE10292764C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74103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7436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24F94-F532-192A-75CD-5D2B383D2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9DA43-9FB9-E5AE-B593-1591A7244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718CC-2FDE-CC68-7296-CBC5E3DB0E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3A661F-26A5-7F09-63B8-B757CDDCC1A3}"/>
              </a:ext>
            </a:extLst>
          </p:cNvPr>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1D51DA22-8A09-AF42-8777-EA69545217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2095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7.xml"/><Relationship Id="rId4" Type="http://schemas.openxmlformats.org/officeDocument/2006/relationships/image" Target="../media/image48.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8.xml"/><Relationship Id="rId4" Type="http://schemas.openxmlformats.org/officeDocument/2006/relationships/image" Target="../media/image48.em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48.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47.svg"/><Relationship Id="rId4" Type="http://schemas.openxmlformats.org/officeDocument/2006/relationships/image" Target="../media/image4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4095732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0552667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ED3D-BE4B-6144-B574-59E227CB94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A4A89-17F9-1D4F-BE2E-855D4C7571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AC787-0A0E-0046-81FD-C122828D50E1}"/>
              </a:ext>
            </a:extLst>
          </p:cNvPr>
          <p:cNvSpPr>
            <a:spLocks noGrp="1"/>
          </p:cNvSpPr>
          <p:nvPr>
            <p:ph type="dt" sz="half" idx="10"/>
          </p:nvPr>
        </p:nvSpPr>
        <p:spPr/>
        <p:txBody>
          <a:bodyPr/>
          <a:lstStyle/>
          <a:p>
            <a:fld id="{0B9781B3-CBC0-6346-9CD5-A0F2415916E1}" type="datetimeFigureOut">
              <a:rPr lang="en-US" smtClean="0"/>
              <a:t>5/15/26</a:t>
            </a:fld>
            <a:endParaRPr lang="en-US"/>
          </a:p>
        </p:txBody>
      </p:sp>
      <p:sp>
        <p:nvSpPr>
          <p:cNvPr id="5" name="Footer Placeholder 4">
            <a:extLst>
              <a:ext uri="{FF2B5EF4-FFF2-40B4-BE49-F238E27FC236}">
                <a16:creationId xmlns:a16="http://schemas.microsoft.com/office/drawing/2014/main" id="{BE20F190-4E9F-554A-93CD-A969E00D5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7295D-6ECC-7045-A802-7FA2FC4A85A1}"/>
              </a:ext>
            </a:extLst>
          </p:cNvPr>
          <p:cNvSpPr>
            <a:spLocks noGrp="1"/>
          </p:cNvSpPr>
          <p:nvPr>
            <p:ph type="sldNum" sz="quarter" idx="12"/>
          </p:nvPr>
        </p:nvSpPr>
        <p:spPr/>
        <p:txBody>
          <a:bodyPr/>
          <a:lstStyle/>
          <a:p>
            <a:fld id="{7D4D6AFA-FCA3-3547-A0CE-A594D0D2D1A7}" type="slidenum">
              <a:rPr lang="en-US" smtClean="0"/>
              <a:t>‹#›</a:t>
            </a:fld>
            <a:endParaRPr lang="en-US"/>
          </a:p>
        </p:txBody>
      </p:sp>
    </p:spTree>
    <p:extLst>
      <p:ext uri="{BB962C8B-B14F-4D97-AF65-F5344CB8AC3E}">
        <p14:creationId xmlns:p14="http://schemas.microsoft.com/office/powerpoint/2010/main" val="27435852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1DFDA02-E07E-A14B-B3DA-DF00DB7C5695}"/>
              </a:ext>
            </a:extLst>
          </p:cNvPr>
          <p:cNvSpPr>
            <a:spLocks noGrp="1"/>
          </p:cNvSpPr>
          <p:nvPr>
            <p:ph type="dt" sz="half" idx="10"/>
          </p:nvPr>
        </p:nvSpPr>
        <p:spPr/>
        <p:txBody>
          <a:bodyPr/>
          <a:lstStyle>
            <a:lvl1pPr>
              <a:defRPr/>
            </a:lvl1pPr>
          </a:lstStyle>
          <a:p>
            <a:pPr>
              <a:defRPr/>
            </a:pPr>
            <a:fld id="{EB4F62F7-F1DA-6046-9399-9546AFD0FB36}" type="datetimeFigureOut">
              <a:rPr lang="en-US"/>
              <a:pPr>
                <a:defRPr/>
              </a:pPr>
              <a:t>5/15/26</a:t>
            </a:fld>
            <a:endParaRPr lang="en-US"/>
          </a:p>
        </p:txBody>
      </p:sp>
      <p:sp>
        <p:nvSpPr>
          <p:cNvPr id="4" name="Footer Placeholder 4">
            <a:extLst>
              <a:ext uri="{FF2B5EF4-FFF2-40B4-BE49-F238E27FC236}">
                <a16:creationId xmlns:a16="http://schemas.microsoft.com/office/drawing/2014/main" id="{203D9A90-C6C5-9449-B93E-7B6B6E760E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F7BEAC4-3B6E-4841-891C-435ECC5C494A}"/>
              </a:ext>
            </a:extLst>
          </p:cNvPr>
          <p:cNvSpPr>
            <a:spLocks noGrp="1"/>
          </p:cNvSpPr>
          <p:nvPr>
            <p:ph type="sldNum" sz="quarter" idx="12"/>
          </p:nvPr>
        </p:nvSpPr>
        <p:spPr/>
        <p:txBody>
          <a:bodyPr/>
          <a:lstStyle>
            <a:lvl1pPr>
              <a:defRPr/>
            </a:lvl1pPr>
          </a:lstStyle>
          <a:p>
            <a:pPr>
              <a:defRPr/>
            </a:pPr>
            <a:fld id="{05E08F00-EE82-F54C-9DA9-94BB51EF178A}" type="slidenum">
              <a:rPr lang="en-US"/>
              <a:pPr>
                <a:defRPr/>
              </a:pPr>
              <a:t>‹#›</a:t>
            </a:fld>
            <a:endParaRPr lang="en-US"/>
          </a:p>
        </p:txBody>
      </p:sp>
    </p:spTree>
    <p:extLst>
      <p:ext uri="{BB962C8B-B14F-4D97-AF65-F5344CB8AC3E}">
        <p14:creationId xmlns:p14="http://schemas.microsoft.com/office/powerpoint/2010/main" val="31849388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MGB Agenda_by topic">
    <p:spTree>
      <p:nvGrpSpPr>
        <p:cNvPr id="1" name=""/>
        <p:cNvGrpSpPr/>
        <p:nvPr/>
      </p:nvGrpSpPr>
      <p:grpSpPr>
        <a:xfrm>
          <a:off x="0" y="0"/>
          <a:ext cx="0" cy="0"/>
          <a:chOff x="0" y="0"/>
          <a:chExt cx="0" cy="0"/>
        </a:xfrm>
      </p:grpSpPr>
      <p:sp>
        <p:nvSpPr>
          <p:cNvPr id="20" name="Table Placeholder 19">
            <a:extLst>
              <a:ext uri="{FF2B5EF4-FFF2-40B4-BE49-F238E27FC236}">
                <a16:creationId xmlns:a16="http://schemas.microsoft.com/office/drawing/2014/main" id="{147479DF-B54A-40E9-050D-A7D543D51E04}"/>
              </a:ext>
            </a:extLst>
          </p:cNvPr>
          <p:cNvSpPr>
            <a:spLocks noGrp="1"/>
          </p:cNvSpPr>
          <p:nvPr>
            <p:ph type="tbl" sz="quarter" idx="11"/>
          </p:nvPr>
        </p:nvSpPr>
        <p:spPr>
          <a:xfrm>
            <a:off x="342900" y="1258887"/>
            <a:ext cx="11466808" cy="4340225"/>
          </a:xfrm>
        </p:spPr>
        <p:txBody>
          <a:bodyPr/>
          <a:lstStyle/>
          <a:p>
            <a:r>
              <a:rPr lang="en-US"/>
              <a:t>Click icon to add table</a:t>
            </a:r>
          </a:p>
        </p:txBody>
      </p:sp>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lvl1pPr>
              <a:defRPr sz="3200" baseline="0"/>
            </a:lvl1pPr>
          </a:lstStyle>
          <a:p>
            <a:r>
              <a:rPr lang="en-US"/>
              <a:t>Agenda</a:t>
            </a:r>
          </a:p>
        </p:txBody>
      </p:sp>
      <p:sp>
        <p:nvSpPr>
          <p:cNvPr id="3" name="Footer Placeholder 1">
            <a:extLst>
              <a:ext uri="{FF2B5EF4-FFF2-40B4-BE49-F238E27FC236}">
                <a16:creationId xmlns:a16="http://schemas.microsoft.com/office/drawing/2014/main" id="{05FEACEE-E4E4-8CAB-2DD6-6DE78AEA11B6}"/>
              </a:ext>
            </a:extLst>
          </p:cNvPr>
          <p:cNvSpPr>
            <a:spLocks noGrp="1"/>
          </p:cNvSpPr>
          <p:nvPr>
            <p:ph type="ftr" sz="quarter" idx="15"/>
          </p:nvPr>
        </p:nvSpPr>
        <p:spPr>
          <a:xfrm>
            <a:off x="4248992" y="6313990"/>
            <a:ext cx="7278757" cy="258926"/>
          </a:xfrm>
        </p:spPr>
        <p:txBody>
          <a:bodyPr/>
          <a:lstStyle/>
          <a:p>
            <a:r>
              <a:rPr lang="en-US"/>
              <a:t>Edit entity or department by going to Insert &gt; Header &amp; Footer   |   Confidential—do not copy or distribute</a:t>
            </a:r>
          </a:p>
        </p:txBody>
      </p:sp>
    </p:spTree>
    <p:extLst>
      <p:ext uri="{BB962C8B-B14F-4D97-AF65-F5344CB8AC3E}">
        <p14:creationId xmlns:p14="http://schemas.microsoft.com/office/powerpoint/2010/main" val="2997018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28FF6-DF03-446A-8D77-646C4DF45689}"/>
              </a:ext>
            </a:extLst>
          </p:cNvPr>
          <p:cNvSpPr>
            <a:spLocks noGrp="1"/>
          </p:cNvSpPr>
          <p:nvPr>
            <p:ph idx="1"/>
          </p:nvPr>
        </p:nvSpPr>
        <p:spPr>
          <a:xfrm>
            <a:off x="661800" y="1570383"/>
            <a:ext cx="10868400" cy="4316067"/>
          </a:xfrm>
          <a:prstGeom prst="rect">
            <a:avLst/>
          </a:prstGeom>
        </p:spPr>
        <p:txBody>
          <a:bodyPr/>
          <a:lstStyle>
            <a:lvl1pPr>
              <a:buClr>
                <a:schemeClr val="accent1"/>
              </a:buClr>
              <a:defRPr>
                <a:solidFill>
                  <a:schemeClr val="accent4"/>
                </a:solidFill>
              </a:defRPr>
            </a:lvl1pPr>
            <a:lvl2pPr>
              <a:buClr>
                <a:schemeClr val="accent1"/>
              </a:buClr>
              <a:defRPr>
                <a:solidFill>
                  <a:schemeClr val="accent4"/>
                </a:solidFill>
              </a:defRPr>
            </a:lvl2pPr>
            <a:lvl3pPr>
              <a:buClr>
                <a:schemeClr val="accent1"/>
              </a:buClr>
              <a:defRPr>
                <a:solidFill>
                  <a:schemeClr val="accent4"/>
                </a:solidFill>
              </a:defRPr>
            </a:lvl3pPr>
            <a:lvl4pPr>
              <a:buClr>
                <a:schemeClr val="accent1"/>
              </a:buClr>
              <a:defRPr>
                <a:solidFill>
                  <a:schemeClr val="accent4"/>
                </a:solidFill>
              </a:defRPr>
            </a:lvl4pPr>
            <a:lvl5pPr>
              <a:buClr>
                <a:schemeClr val="accent1"/>
              </a:buCl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212F7BF1-11CA-4FFF-B9AD-CC4BA1E85C0F}"/>
              </a:ext>
            </a:extLst>
          </p:cNvPr>
          <p:cNvSpPr>
            <a:spLocks noGrp="1"/>
          </p:cNvSpPr>
          <p:nvPr>
            <p:ph type="body" sz="quarter" idx="12" hasCustomPrompt="1"/>
          </p:nvPr>
        </p:nvSpPr>
        <p:spPr>
          <a:xfrm>
            <a:off x="661800" y="6080611"/>
            <a:ext cx="10868400" cy="433387"/>
          </a:xfrm>
          <a:prstGeom prst="rect">
            <a:avLst/>
          </a:prstGeom>
        </p:spPr>
        <p:txBody>
          <a:bodyPr anchor="b" anchorCtr="0"/>
          <a:lstStyle>
            <a:lvl1pPr marL="0" indent="0">
              <a:spcAft>
                <a:spcPts val="0"/>
              </a:spcAft>
              <a:buNone/>
              <a:defRPr sz="1000">
                <a:solidFill>
                  <a:schemeClr val="accent4"/>
                </a:solidFill>
                <a:latin typeface="Arial Narrow" panose="020B0606020202030204" pitchFamily="34" charset="0"/>
              </a:defRPr>
            </a:lvl1pPr>
          </a:lstStyle>
          <a:p>
            <a:pPr lvl="0"/>
            <a:r>
              <a:rPr lang="en-US"/>
              <a:t>Click to add footnote</a:t>
            </a:r>
            <a:endParaRPr lang="en-GB"/>
          </a:p>
        </p:txBody>
      </p:sp>
      <p:sp>
        <p:nvSpPr>
          <p:cNvPr id="17" name="Title 1">
            <a:extLst>
              <a:ext uri="{FF2B5EF4-FFF2-40B4-BE49-F238E27FC236}">
                <a16:creationId xmlns:a16="http://schemas.microsoft.com/office/drawing/2014/main" id="{7DA47367-D2BA-477F-84B3-FAE2A3593CA4}"/>
              </a:ext>
            </a:extLst>
          </p:cNvPr>
          <p:cNvSpPr>
            <a:spLocks noGrp="1"/>
          </p:cNvSpPr>
          <p:nvPr>
            <p:ph type="title"/>
          </p:nvPr>
        </p:nvSpPr>
        <p:spPr>
          <a:xfrm>
            <a:off x="661800" y="467325"/>
            <a:ext cx="10868400" cy="79200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400" b="1" i="0"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41075068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dirty="0"/>
              <a:t>Click to edit divider</a:t>
            </a:r>
          </a:p>
        </p:txBody>
      </p:sp>
    </p:spTree>
    <p:extLst>
      <p:ext uri="{BB962C8B-B14F-4D97-AF65-F5344CB8AC3E}">
        <p14:creationId xmlns:p14="http://schemas.microsoft.com/office/powerpoint/2010/main" val="188488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71932" y="6356353"/>
            <a:ext cx="3860800" cy="365125"/>
          </a:xfrm>
        </p:spPr>
        <p:txBody>
          <a:bodyPr/>
          <a:lstStyle>
            <a:lvl1pPr>
              <a:defRPr>
                <a:solidFill>
                  <a:srgbClr val="000000"/>
                </a:solidFill>
              </a:defRPr>
            </a:lvl1pPr>
          </a:lstStyle>
          <a:p>
            <a:endParaRPr lang="en-US" dirty="0"/>
          </a:p>
        </p:txBody>
      </p:sp>
      <p:sp>
        <p:nvSpPr>
          <p:cNvPr id="4" name="Slide Number Placeholder 3"/>
          <p:cNvSpPr>
            <a:spLocks noGrp="1"/>
          </p:cNvSpPr>
          <p:nvPr>
            <p:ph type="sldNum" sz="quarter" idx="12"/>
          </p:nvPr>
        </p:nvSpPr>
        <p:spPr>
          <a:xfrm>
            <a:off x="4900084" y="6356353"/>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
        <p:nvSpPr>
          <p:cNvPr id="5" name="Title 1"/>
          <p:cNvSpPr>
            <a:spLocks noGrp="1"/>
          </p:cNvSpPr>
          <p:nvPr>
            <p:ph type="title"/>
          </p:nvPr>
        </p:nvSpPr>
        <p:spPr>
          <a:xfrm>
            <a:off x="471937" y="89097"/>
            <a:ext cx="11394276" cy="685235"/>
          </a:xfrm>
        </p:spPr>
        <p:txBody>
          <a:bodyPr/>
          <a:lstStyle/>
          <a:p>
            <a:r>
              <a:rPr lang="en-US"/>
              <a:t>Click to edit Master title style</a:t>
            </a:r>
            <a:endParaRPr lang="en-US" dirty="0"/>
          </a:p>
        </p:txBody>
      </p:sp>
    </p:spTree>
    <p:extLst>
      <p:ext uri="{BB962C8B-B14F-4D97-AF65-F5344CB8AC3E}">
        <p14:creationId xmlns:p14="http://schemas.microsoft.com/office/powerpoint/2010/main" val="604765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3397592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D2B3B-05EA-39B7-E860-6EACFEC5B9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A2D02-E0D8-1C1C-7285-99199B22E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6EC7D0-D64B-8BAB-54E0-667031DB73E9}"/>
              </a:ext>
            </a:extLst>
          </p:cNvPr>
          <p:cNvSpPr>
            <a:spLocks noGrp="1"/>
          </p:cNvSpPr>
          <p:nvPr>
            <p:ph type="dt" sz="half" idx="10"/>
          </p:nvPr>
        </p:nvSpPr>
        <p:spPr/>
        <p:txBody>
          <a:bodyPr/>
          <a:lstStyle/>
          <a:p>
            <a:fld id="{C4BC3C12-335F-45CF-8887-699632DE1411}" type="datetimeFigureOut">
              <a:rPr lang="en-US" smtClean="0"/>
              <a:t>5/15/26</a:t>
            </a:fld>
            <a:endParaRPr lang="en-US"/>
          </a:p>
        </p:txBody>
      </p:sp>
      <p:sp>
        <p:nvSpPr>
          <p:cNvPr id="5" name="Footer Placeholder 4">
            <a:extLst>
              <a:ext uri="{FF2B5EF4-FFF2-40B4-BE49-F238E27FC236}">
                <a16:creationId xmlns:a16="http://schemas.microsoft.com/office/drawing/2014/main" id="{7EFB2369-F961-DC39-8489-55643E789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2D26DE-8187-798E-4116-49E0F5897157}"/>
              </a:ext>
            </a:extLst>
          </p:cNvPr>
          <p:cNvSpPr>
            <a:spLocks noGrp="1"/>
          </p:cNvSpPr>
          <p:nvPr>
            <p:ph type="sldNum" sz="quarter" idx="12"/>
          </p:nvPr>
        </p:nvSpPr>
        <p:spPr/>
        <p:txBody>
          <a:bodyPr/>
          <a:lstStyle/>
          <a:p>
            <a:fld id="{3095CDAD-C7D7-42F2-8CFE-E9C8B6A7DD81}" type="slidenum">
              <a:rPr lang="en-US" smtClean="0"/>
              <a:t>‹#›</a:t>
            </a:fld>
            <a:endParaRPr lang="en-US"/>
          </a:p>
        </p:txBody>
      </p:sp>
    </p:spTree>
    <p:extLst>
      <p:ext uri="{BB962C8B-B14F-4D97-AF65-F5344CB8AC3E}">
        <p14:creationId xmlns:p14="http://schemas.microsoft.com/office/powerpoint/2010/main" val="36659538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7DACE-A1D5-38E5-4EBE-C3ED95EF21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7A429-55D4-6427-883A-CF2CAF2BD9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C970A-69EF-A394-0ED6-B653242FC92A}"/>
              </a:ext>
            </a:extLst>
          </p:cNvPr>
          <p:cNvSpPr>
            <a:spLocks noGrp="1"/>
          </p:cNvSpPr>
          <p:nvPr>
            <p:ph type="dt" sz="half" idx="10"/>
          </p:nvPr>
        </p:nvSpPr>
        <p:spPr/>
        <p:txBody>
          <a:bodyPr/>
          <a:lstStyle/>
          <a:p>
            <a:fld id="{C4BC3C12-335F-45CF-8887-699632DE1411}" type="datetimeFigureOut">
              <a:rPr lang="en-US" smtClean="0"/>
              <a:t>5/15/26</a:t>
            </a:fld>
            <a:endParaRPr lang="en-US"/>
          </a:p>
        </p:txBody>
      </p:sp>
      <p:sp>
        <p:nvSpPr>
          <p:cNvPr id="5" name="Footer Placeholder 4">
            <a:extLst>
              <a:ext uri="{FF2B5EF4-FFF2-40B4-BE49-F238E27FC236}">
                <a16:creationId xmlns:a16="http://schemas.microsoft.com/office/drawing/2014/main" id="{8FAC4BA4-A81C-8661-E7ED-7E5698D37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2269B-525F-71AA-C118-BCB506CEB115}"/>
              </a:ext>
            </a:extLst>
          </p:cNvPr>
          <p:cNvSpPr>
            <a:spLocks noGrp="1"/>
          </p:cNvSpPr>
          <p:nvPr>
            <p:ph type="sldNum" sz="quarter" idx="12"/>
          </p:nvPr>
        </p:nvSpPr>
        <p:spPr/>
        <p:txBody>
          <a:bodyPr/>
          <a:lstStyle/>
          <a:p>
            <a:fld id="{3095CDAD-C7D7-42F2-8CFE-E9C8B6A7DD81}" type="slidenum">
              <a:rPr lang="en-US" smtClean="0"/>
              <a:t>‹#›</a:t>
            </a:fld>
            <a:endParaRPr lang="en-US"/>
          </a:p>
        </p:txBody>
      </p:sp>
    </p:spTree>
    <p:extLst>
      <p:ext uri="{BB962C8B-B14F-4D97-AF65-F5344CB8AC3E}">
        <p14:creationId xmlns:p14="http://schemas.microsoft.com/office/powerpoint/2010/main" val="40326804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FA01-C043-EDC2-3266-FA8A33D366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4E1BC1-9106-F943-72BD-9FD9161D47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FE3DA7-3A07-7D1A-2C20-76D796A2EDBF}"/>
              </a:ext>
            </a:extLst>
          </p:cNvPr>
          <p:cNvSpPr>
            <a:spLocks noGrp="1"/>
          </p:cNvSpPr>
          <p:nvPr>
            <p:ph type="dt" sz="half" idx="10"/>
          </p:nvPr>
        </p:nvSpPr>
        <p:spPr/>
        <p:txBody>
          <a:bodyPr/>
          <a:lstStyle/>
          <a:p>
            <a:fld id="{C4BC3C12-335F-45CF-8887-699632DE1411}" type="datetimeFigureOut">
              <a:rPr lang="en-US" smtClean="0"/>
              <a:t>5/15/26</a:t>
            </a:fld>
            <a:endParaRPr lang="en-US"/>
          </a:p>
        </p:txBody>
      </p:sp>
      <p:sp>
        <p:nvSpPr>
          <p:cNvPr id="5" name="Footer Placeholder 4">
            <a:extLst>
              <a:ext uri="{FF2B5EF4-FFF2-40B4-BE49-F238E27FC236}">
                <a16:creationId xmlns:a16="http://schemas.microsoft.com/office/drawing/2014/main" id="{1F9E0ED5-9503-EF6A-406F-4FCC55B4D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10F3F-CD56-F905-D1CF-E23828D1094E}"/>
              </a:ext>
            </a:extLst>
          </p:cNvPr>
          <p:cNvSpPr>
            <a:spLocks noGrp="1"/>
          </p:cNvSpPr>
          <p:nvPr>
            <p:ph type="sldNum" sz="quarter" idx="12"/>
          </p:nvPr>
        </p:nvSpPr>
        <p:spPr/>
        <p:txBody>
          <a:bodyPr/>
          <a:lstStyle/>
          <a:p>
            <a:fld id="{3095CDAD-C7D7-42F2-8CFE-E9C8B6A7DD81}" type="slidenum">
              <a:rPr lang="en-US" smtClean="0"/>
              <a:t>‹#›</a:t>
            </a:fld>
            <a:endParaRPr lang="en-US"/>
          </a:p>
        </p:txBody>
      </p:sp>
    </p:spTree>
    <p:extLst>
      <p:ext uri="{BB962C8B-B14F-4D97-AF65-F5344CB8AC3E}">
        <p14:creationId xmlns:p14="http://schemas.microsoft.com/office/powerpoint/2010/main" val="18145618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C5BEF-6C5C-D37F-9441-8E98852B7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B40B3D-DB5C-4BB0-0D25-6B967A9979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51CD5E-1D90-881B-0EBB-C941C3EE6F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F5D4E-9939-7ED6-A6E2-C185135A85F3}"/>
              </a:ext>
            </a:extLst>
          </p:cNvPr>
          <p:cNvSpPr>
            <a:spLocks noGrp="1"/>
          </p:cNvSpPr>
          <p:nvPr>
            <p:ph type="dt" sz="half" idx="10"/>
          </p:nvPr>
        </p:nvSpPr>
        <p:spPr/>
        <p:txBody>
          <a:bodyPr/>
          <a:lstStyle/>
          <a:p>
            <a:fld id="{C4BC3C12-335F-45CF-8887-699632DE1411}" type="datetimeFigureOut">
              <a:rPr lang="en-US" smtClean="0"/>
              <a:t>5/15/26</a:t>
            </a:fld>
            <a:endParaRPr lang="en-US"/>
          </a:p>
        </p:txBody>
      </p:sp>
      <p:sp>
        <p:nvSpPr>
          <p:cNvPr id="6" name="Footer Placeholder 5">
            <a:extLst>
              <a:ext uri="{FF2B5EF4-FFF2-40B4-BE49-F238E27FC236}">
                <a16:creationId xmlns:a16="http://schemas.microsoft.com/office/drawing/2014/main" id="{E84DEE34-0F30-CF51-CE24-3D49B36D6C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534E8-ED14-7EDD-8FE2-0B8C7CBA44FA}"/>
              </a:ext>
            </a:extLst>
          </p:cNvPr>
          <p:cNvSpPr>
            <a:spLocks noGrp="1"/>
          </p:cNvSpPr>
          <p:nvPr>
            <p:ph type="sldNum" sz="quarter" idx="12"/>
          </p:nvPr>
        </p:nvSpPr>
        <p:spPr/>
        <p:txBody>
          <a:bodyPr/>
          <a:lstStyle/>
          <a:p>
            <a:fld id="{3095CDAD-C7D7-42F2-8CFE-E9C8B6A7DD81}" type="slidenum">
              <a:rPr lang="en-US" smtClean="0"/>
              <a:t>‹#›</a:t>
            </a:fld>
            <a:endParaRPr lang="en-US"/>
          </a:p>
        </p:txBody>
      </p:sp>
    </p:spTree>
    <p:extLst>
      <p:ext uri="{BB962C8B-B14F-4D97-AF65-F5344CB8AC3E}">
        <p14:creationId xmlns:p14="http://schemas.microsoft.com/office/powerpoint/2010/main" val="4483734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B712C-A88E-CC76-87FB-11A079CAF1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691D7-025F-7D58-FE23-16EDF64FD0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2CDF86-7A19-2771-AE06-18D0DA89F8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05B668-80EA-4261-E55E-3551C59FD0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FBF3EB-B0C1-8232-B886-801086FFC6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371BC7-2BA6-356D-1A64-2016E1302188}"/>
              </a:ext>
            </a:extLst>
          </p:cNvPr>
          <p:cNvSpPr>
            <a:spLocks noGrp="1"/>
          </p:cNvSpPr>
          <p:nvPr>
            <p:ph type="dt" sz="half" idx="10"/>
          </p:nvPr>
        </p:nvSpPr>
        <p:spPr/>
        <p:txBody>
          <a:bodyPr/>
          <a:lstStyle/>
          <a:p>
            <a:fld id="{C4BC3C12-335F-45CF-8887-699632DE1411}" type="datetimeFigureOut">
              <a:rPr lang="en-US" smtClean="0"/>
              <a:t>5/15/26</a:t>
            </a:fld>
            <a:endParaRPr lang="en-US"/>
          </a:p>
        </p:txBody>
      </p:sp>
      <p:sp>
        <p:nvSpPr>
          <p:cNvPr id="8" name="Footer Placeholder 7">
            <a:extLst>
              <a:ext uri="{FF2B5EF4-FFF2-40B4-BE49-F238E27FC236}">
                <a16:creationId xmlns:a16="http://schemas.microsoft.com/office/drawing/2014/main" id="{2DEB2BAC-1C82-AEE4-B59A-2DFB3C7F28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EA21C8-DE81-B828-E08C-7B2DEF80C72D}"/>
              </a:ext>
            </a:extLst>
          </p:cNvPr>
          <p:cNvSpPr>
            <a:spLocks noGrp="1"/>
          </p:cNvSpPr>
          <p:nvPr>
            <p:ph type="sldNum" sz="quarter" idx="12"/>
          </p:nvPr>
        </p:nvSpPr>
        <p:spPr/>
        <p:txBody>
          <a:bodyPr/>
          <a:lstStyle/>
          <a:p>
            <a:fld id="{3095CDAD-C7D7-42F2-8CFE-E9C8B6A7DD81}" type="slidenum">
              <a:rPr lang="en-US" smtClean="0"/>
              <a:t>‹#›</a:t>
            </a:fld>
            <a:endParaRPr lang="en-US"/>
          </a:p>
        </p:txBody>
      </p:sp>
    </p:spTree>
    <p:extLst>
      <p:ext uri="{BB962C8B-B14F-4D97-AF65-F5344CB8AC3E}">
        <p14:creationId xmlns:p14="http://schemas.microsoft.com/office/powerpoint/2010/main" val="11395630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B40A4-200E-0A2E-22C0-1CECCEF75E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9FCF8-C89D-BC33-051E-754E60EDA56E}"/>
              </a:ext>
            </a:extLst>
          </p:cNvPr>
          <p:cNvSpPr>
            <a:spLocks noGrp="1"/>
          </p:cNvSpPr>
          <p:nvPr>
            <p:ph type="dt" sz="half" idx="10"/>
          </p:nvPr>
        </p:nvSpPr>
        <p:spPr/>
        <p:txBody>
          <a:bodyPr/>
          <a:lstStyle/>
          <a:p>
            <a:fld id="{C4BC3C12-335F-45CF-8887-699632DE1411}" type="datetimeFigureOut">
              <a:rPr lang="en-US" smtClean="0"/>
              <a:t>5/15/26</a:t>
            </a:fld>
            <a:endParaRPr lang="en-US"/>
          </a:p>
        </p:txBody>
      </p:sp>
      <p:sp>
        <p:nvSpPr>
          <p:cNvPr id="4" name="Footer Placeholder 3">
            <a:extLst>
              <a:ext uri="{FF2B5EF4-FFF2-40B4-BE49-F238E27FC236}">
                <a16:creationId xmlns:a16="http://schemas.microsoft.com/office/drawing/2014/main" id="{5DDA30B9-77C4-2AFF-2969-4017531F28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76ECB-4D2E-46C1-8356-0B8FA91B1568}"/>
              </a:ext>
            </a:extLst>
          </p:cNvPr>
          <p:cNvSpPr>
            <a:spLocks noGrp="1"/>
          </p:cNvSpPr>
          <p:nvPr>
            <p:ph type="sldNum" sz="quarter" idx="12"/>
          </p:nvPr>
        </p:nvSpPr>
        <p:spPr/>
        <p:txBody>
          <a:bodyPr/>
          <a:lstStyle/>
          <a:p>
            <a:fld id="{3095CDAD-C7D7-42F2-8CFE-E9C8B6A7DD81}" type="slidenum">
              <a:rPr lang="en-US" smtClean="0"/>
              <a:t>‹#›</a:t>
            </a:fld>
            <a:endParaRPr lang="en-US"/>
          </a:p>
        </p:txBody>
      </p:sp>
    </p:spTree>
    <p:extLst>
      <p:ext uri="{BB962C8B-B14F-4D97-AF65-F5344CB8AC3E}">
        <p14:creationId xmlns:p14="http://schemas.microsoft.com/office/powerpoint/2010/main" val="35856682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1A9C9F-A040-91CD-7790-1D8CCA6C0286}"/>
              </a:ext>
            </a:extLst>
          </p:cNvPr>
          <p:cNvSpPr>
            <a:spLocks noGrp="1"/>
          </p:cNvSpPr>
          <p:nvPr>
            <p:ph type="dt" sz="half" idx="10"/>
          </p:nvPr>
        </p:nvSpPr>
        <p:spPr/>
        <p:txBody>
          <a:bodyPr/>
          <a:lstStyle/>
          <a:p>
            <a:fld id="{C4BC3C12-335F-45CF-8887-699632DE1411}" type="datetimeFigureOut">
              <a:rPr lang="en-US" smtClean="0"/>
              <a:t>5/15/26</a:t>
            </a:fld>
            <a:endParaRPr lang="en-US"/>
          </a:p>
        </p:txBody>
      </p:sp>
      <p:sp>
        <p:nvSpPr>
          <p:cNvPr id="3" name="Footer Placeholder 2">
            <a:extLst>
              <a:ext uri="{FF2B5EF4-FFF2-40B4-BE49-F238E27FC236}">
                <a16:creationId xmlns:a16="http://schemas.microsoft.com/office/drawing/2014/main" id="{C3904E04-0A3A-38CB-9137-70C98733E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D33B32-9882-5255-2027-28E639B2F82C}"/>
              </a:ext>
            </a:extLst>
          </p:cNvPr>
          <p:cNvSpPr>
            <a:spLocks noGrp="1"/>
          </p:cNvSpPr>
          <p:nvPr>
            <p:ph type="sldNum" sz="quarter" idx="12"/>
          </p:nvPr>
        </p:nvSpPr>
        <p:spPr/>
        <p:txBody>
          <a:bodyPr/>
          <a:lstStyle/>
          <a:p>
            <a:fld id="{3095CDAD-C7D7-42F2-8CFE-E9C8B6A7DD81}" type="slidenum">
              <a:rPr lang="en-US" smtClean="0"/>
              <a:t>‹#›</a:t>
            </a:fld>
            <a:endParaRPr lang="en-US"/>
          </a:p>
        </p:txBody>
      </p:sp>
    </p:spTree>
    <p:extLst>
      <p:ext uri="{BB962C8B-B14F-4D97-AF65-F5344CB8AC3E}">
        <p14:creationId xmlns:p14="http://schemas.microsoft.com/office/powerpoint/2010/main" val="42827677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9B182-C0B1-9601-CC70-CA95537984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04871-0396-CD54-214B-48E68CBD4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B6153D-A745-3036-A38E-A6F15EA12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961778-F16D-DA40-A9A7-BE7697C25A14}"/>
              </a:ext>
            </a:extLst>
          </p:cNvPr>
          <p:cNvSpPr>
            <a:spLocks noGrp="1"/>
          </p:cNvSpPr>
          <p:nvPr>
            <p:ph type="dt" sz="half" idx="10"/>
          </p:nvPr>
        </p:nvSpPr>
        <p:spPr/>
        <p:txBody>
          <a:bodyPr/>
          <a:lstStyle/>
          <a:p>
            <a:fld id="{C4BC3C12-335F-45CF-8887-699632DE1411}" type="datetimeFigureOut">
              <a:rPr lang="en-US" smtClean="0"/>
              <a:t>5/15/26</a:t>
            </a:fld>
            <a:endParaRPr lang="en-US"/>
          </a:p>
        </p:txBody>
      </p:sp>
      <p:sp>
        <p:nvSpPr>
          <p:cNvPr id="6" name="Footer Placeholder 5">
            <a:extLst>
              <a:ext uri="{FF2B5EF4-FFF2-40B4-BE49-F238E27FC236}">
                <a16:creationId xmlns:a16="http://schemas.microsoft.com/office/drawing/2014/main" id="{03EE4FE7-1EC5-61E2-4A70-5FD749E12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5A453-5A23-ABB9-2CD3-C13E9E775832}"/>
              </a:ext>
            </a:extLst>
          </p:cNvPr>
          <p:cNvSpPr>
            <a:spLocks noGrp="1"/>
          </p:cNvSpPr>
          <p:nvPr>
            <p:ph type="sldNum" sz="quarter" idx="12"/>
          </p:nvPr>
        </p:nvSpPr>
        <p:spPr/>
        <p:txBody>
          <a:bodyPr/>
          <a:lstStyle/>
          <a:p>
            <a:fld id="{3095CDAD-C7D7-42F2-8CFE-E9C8B6A7DD81}" type="slidenum">
              <a:rPr lang="en-US" smtClean="0"/>
              <a:t>‹#›</a:t>
            </a:fld>
            <a:endParaRPr lang="en-US"/>
          </a:p>
        </p:txBody>
      </p:sp>
    </p:spTree>
    <p:extLst>
      <p:ext uri="{BB962C8B-B14F-4D97-AF65-F5344CB8AC3E}">
        <p14:creationId xmlns:p14="http://schemas.microsoft.com/office/powerpoint/2010/main" val="27320541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E64D4-2F0A-51EF-F2D7-20858F6367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498EC-B25F-D4EF-F353-D2FBACF364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D76B49-CF49-16DD-045E-CF73899CF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7D60F-51F8-D640-5713-54FEF9E7CD2C}"/>
              </a:ext>
            </a:extLst>
          </p:cNvPr>
          <p:cNvSpPr>
            <a:spLocks noGrp="1"/>
          </p:cNvSpPr>
          <p:nvPr>
            <p:ph type="dt" sz="half" idx="10"/>
          </p:nvPr>
        </p:nvSpPr>
        <p:spPr/>
        <p:txBody>
          <a:bodyPr/>
          <a:lstStyle/>
          <a:p>
            <a:fld id="{C4BC3C12-335F-45CF-8887-699632DE1411}" type="datetimeFigureOut">
              <a:rPr lang="en-US" smtClean="0"/>
              <a:t>5/15/26</a:t>
            </a:fld>
            <a:endParaRPr lang="en-US"/>
          </a:p>
        </p:txBody>
      </p:sp>
      <p:sp>
        <p:nvSpPr>
          <p:cNvPr id="6" name="Footer Placeholder 5">
            <a:extLst>
              <a:ext uri="{FF2B5EF4-FFF2-40B4-BE49-F238E27FC236}">
                <a16:creationId xmlns:a16="http://schemas.microsoft.com/office/drawing/2014/main" id="{F65F04EB-46DF-4EE1-75C2-A9E50C5A9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15FC4-3E91-8413-BF1B-BF5778C8AD24}"/>
              </a:ext>
            </a:extLst>
          </p:cNvPr>
          <p:cNvSpPr>
            <a:spLocks noGrp="1"/>
          </p:cNvSpPr>
          <p:nvPr>
            <p:ph type="sldNum" sz="quarter" idx="12"/>
          </p:nvPr>
        </p:nvSpPr>
        <p:spPr/>
        <p:txBody>
          <a:bodyPr/>
          <a:lstStyle/>
          <a:p>
            <a:fld id="{3095CDAD-C7D7-42F2-8CFE-E9C8B6A7DD81}" type="slidenum">
              <a:rPr lang="en-US" smtClean="0"/>
              <a:t>‹#›</a:t>
            </a:fld>
            <a:endParaRPr lang="en-US"/>
          </a:p>
        </p:txBody>
      </p:sp>
    </p:spTree>
    <p:extLst>
      <p:ext uri="{BB962C8B-B14F-4D97-AF65-F5344CB8AC3E}">
        <p14:creationId xmlns:p14="http://schemas.microsoft.com/office/powerpoint/2010/main" val="41595951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219F6-7C5D-5B76-8F44-3623D61827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9A8CAC-72C1-93AE-63FA-7D012FAF5E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EF89F-6E43-FCDF-7E96-DD80112443C5}"/>
              </a:ext>
            </a:extLst>
          </p:cNvPr>
          <p:cNvSpPr>
            <a:spLocks noGrp="1"/>
          </p:cNvSpPr>
          <p:nvPr>
            <p:ph type="dt" sz="half" idx="10"/>
          </p:nvPr>
        </p:nvSpPr>
        <p:spPr/>
        <p:txBody>
          <a:bodyPr/>
          <a:lstStyle/>
          <a:p>
            <a:fld id="{C4BC3C12-335F-45CF-8887-699632DE1411}" type="datetimeFigureOut">
              <a:rPr lang="en-US" smtClean="0"/>
              <a:t>5/15/26</a:t>
            </a:fld>
            <a:endParaRPr lang="en-US"/>
          </a:p>
        </p:txBody>
      </p:sp>
      <p:sp>
        <p:nvSpPr>
          <p:cNvPr id="5" name="Footer Placeholder 4">
            <a:extLst>
              <a:ext uri="{FF2B5EF4-FFF2-40B4-BE49-F238E27FC236}">
                <a16:creationId xmlns:a16="http://schemas.microsoft.com/office/drawing/2014/main" id="{E6EDE21F-4FFE-1031-58B9-D5284A4D0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C5035-9FEF-4CC5-BF9F-7A60E1E7622C}"/>
              </a:ext>
            </a:extLst>
          </p:cNvPr>
          <p:cNvSpPr>
            <a:spLocks noGrp="1"/>
          </p:cNvSpPr>
          <p:nvPr>
            <p:ph type="sldNum" sz="quarter" idx="12"/>
          </p:nvPr>
        </p:nvSpPr>
        <p:spPr/>
        <p:txBody>
          <a:bodyPr/>
          <a:lstStyle/>
          <a:p>
            <a:fld id="{3095CDAD-C7D7-42F2-8CFE-E9C8B6A7DD81}" type="slidenum">
              <a:rPr lang="en-US" smtClean="0"/>
              <a:t>‹#›</a:t>
            </a:fld>
            <a:endParaRPr lang="en-US"/>
          </a:p>
        </p:txBody>
      </p:sp>
    </p:spTree>
    <p:extLst>
      <p:ext uri="{BB962C8B-B14F-4D97-AF65-F5344CB8AC3E}">
        <p14:creationId xmlns:p14="http://schemas.microsoft.com/office/powerpoint/2010/main" val="17047657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9EB172-2F25-13CC-57C7-A0C6B3A7A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78BF2E-855F-6068-D43E-3E1E263B20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27F74-0220-E4F6-3758-9DA0817E9D7E}"/>
              </a:ext>
            </a:extLst>
          </p:cNvPr>
          <p:cNvSpPr>
            <a:spLocks noGrp="1"/>
          </p:cNvSpPr>
          <p:nvPr>
            <p:ph type="dt" sz="half" idx="10"/>
          </p:nvPr>
        </p:nvSpPr>
        <p:spPr/>
        <p:txBody>
          <a:bodyPr/>
          <a:lstStyle/>
          <a:p>
            <a:fld id="{C4BC3C12-335F-45CF-8887-699632DE1411}" type="datetimeFigureOut">
              <a:rPr lang="en-US" smtClean="0"/>
              <a:t>5/15/26</a:t>
            </a:fld>
            <a:endParaRPr lang="en-US"/>
          </a:p>
        </p:txBody>
      </p:sp>
      <p:sp>
        <p:nvSpPr>
          <p:cNvPr id="5" name="Footer Placeholder 4">
            <a:extLst>
              <a:ext uri="{FF2B5EF4-FFF2-40B4-BE49-F238E27FC236}">
                <a16:creationId xmlns:a16="http://schemas.microsoft.com/office/drawing/2014/main" id="{50F5DF44-A6DA-9D75-5F00-83A2D1191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F3B22-C457-A7A4-5086-5CCA2906DB0A}"/>
              </a:ext>
            </a:extLst>
          </p:cNvPr>
          <p:cNvSpPr>
            <a:spLocks noGrp="1"/>
          </p:cNvSpPr>
          <p:nvPr>
            <p:ph type="sldNum" sz="quarter" idx="12"/>
          </p:nvPr>
        </p:nvSpPr>
        <p:spPr/>
        <p:txBody>
          <a:bodyPr/>
          <a:lstStyle/>
          <a:p>
            <a:fld id="{3095CDAD-C7D7-42F2-8CFE-E9C8B6A7DD81}" type="slidenum">
              <a:rPr lang="en-US" smtClean="0"/>
              <a:t>‹#›</a:t>
            </a:fld>
            <a:endParaRPr lang="en-US"/>
          </a:p>
        </p:txBody>
      </p:sp>
    </p:spTree>
    <p:extLst>
      <p:ext uri="{BB962C8B-B14F-4D97-AF65-F5344CB8AC3E}">
        <p14:creationId xmlns:p14="http://schemas.microsoft.com/office/powerpoint/2010/main" val="6551015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1">
    <p:bg>
      <p:bgPr>
        <a:gradFill flip="none" rotWithShape="1">
          <a:gsLst>
            <a:gs pos="0">
              <a:srgbClr val="C5AB96"/>
            </a:gs>
            <a:gs pos="92000">
              <a:schemeClr val="tx2"/>
            </a:gs>
          </a:gsLst>
          <a:lin ang="8100000" scaled="1"/>
          <a:tileRect/>
        </a:gra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68AC671-A3F0-3B7A-098C-88065E2A034C}"/>
              </a:ext>
            </a:extLst>
          </p:cNvPr>
          <p:cNvSpPr>
            <a:spLocks noGrp="1"/>
          </p:cNvSpPr>
          <p:nvPr>
            <p:ph type="ctrTitle"/>
          </p:nvPr>
        </p:nvSpPr>
        <p:spPr>
          <a:xfrm>
            <a:off x="685800" y="3108963"/>
            <a:ext cx="10591800" cy="1940137"/>
          </a:xfrm>
        </p:spPr>
        <p:txBody>
          <a:bodyPr lIns="0" tIns="0" rIns="0" bIns="0" anchor="b" anchorCtr="0">
            <a:normAutofit/>
          </a:bodyPr>
          <a:lstStyle>
            <a:lvl1pPr algn="l">
              <a:lnSpc>
                <a:spcPct val="103000"/>
              </a:lnSpc>
              <a:defRPr sz="4800" b="1">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pic>
        <p:nvPicPr>
          <p:cNvPr id="15" name="Picture 14" descr="A black background with white text&#10;&#10;Description automatically generated">
            <a:extLst>
              <a:ext uri="{FF2B5EF4-FFF2-40B4-BE49-F238E27FC236}">
                <a16:creationId xmlns:a16="http://schemas.microsoft.com/office/drawing/2014/main" id="{0A8EB053-34A4-FA6F-C847-B6775FEFE9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1" y="685800"/>
            <a:ext cx="1547109" cy="1117600"/>
          </a:xfrm>
          <a:prstGeom prst="rect">
            <a:avLst/>
          </a:prstGeom>
        </p:spPr>
      </p:pic>
      <p:sp>
        <p:nvSpPr>
          <p:cNvPr id="16" name="Subtitle 2">
            <a:extLst>
              <a:ext uri="{FF2B5EF4-FFF2-40B4-BE49-F238E27FC236}">
                <a16:creationId xmlns:a16="http://schemas.microsoft.com/office/drawing/2014/main" id="{D92FFEF4-AEB4-335B-F8E1-1CA7C4B51641}"/>
              </a:ext>
            </a:extLst>
          </p:cNvPr>
          <p:cNvSpPr>
            <a:spLocks noGrp="1"/>
          </p:cNvSpPr>
          <p:nvPr>
            <p:ph type="subTitle" idx="1"/>
          </p:nvPr>
        </p:nvSpPr>
        <p:spPr>
          <a:xfrm>
            <a:off x="704849" y="5648004"/>
            <a:ext cx="10572751" cy="579541"/>
          </a:xfrm>
        </p:spPr>
        <p:txBody>
          <a:bodyPr lIns="0" tIns="0" rIns="0" bIns="0">
            <a:normAutofit/>
          </a:bodyPr>
          <a:lstStyle>
            <a:lvl1pPr marL="0" indent="0" algn="l">
              <a:lnSpc>
                <a:spcPct val="100000"/>
              </a:lnSpc>
              <a:spcBef>
                <a:spcPts val="0"/>
              </a:spcBef>
              <a:spcAft>
                <a:spcPts val="400"/>
              </a:spcAft>
              <a:buNone/>
              <a:defRPr sz="2133">
                <a:solidFill>
                  <a:srgbClr val="FFFFFF"/>
                </a:solidFill>
                <a:latin typeface="Tahoma" panose="020B0604030504040204" pitchFamily="34" charset="0"/>
                <a:ea typeface="Tahoma" panose="020B0604030504040204" pitchFamily="34" charset="0"/>
                <a:cs typeface="Tahoma" panose="020B0604030504040204" pitchFamily="34" charset="0"/>
              </a:defRPr>
            </a:lvl1pPr>
            <a:lvl2pPr marL="365778" indent="0" algn="ctr">
              <a:buNone/>
              <a:defRPr sz="1600"/>
            </a:lvl2pPr>
            <a:lvl3pPr marL="731557" indent="0" algn="ctr">
              <a:buNone/>
              <a:defRPr sz="1440"/>
            </a:lvl3pPr>
            <a:lvl4pPr marL="1097335" indent="0" algn="ctr">
              <a:buNone/>
              <a:defRPr sz="1280"/>
            </a:lvl4pPr>
            <a:lvl5pPr marL="1463113" indent="0" algn="ctr">
              <a:buNone/>
              <a:defRPr sz="1280"/>
            </a:lvl5pPr>
            <a:lvl6pPr marL="1828891" indent="0" algn="ctr">
              <a:buNone/>
              <a:defRPr sz="1280"/>
            </a:lvl6pPr>
            <a:lvl7pPr marL="2194670" indent="0" algn="ctr">
              <a:buNone/>
              <a:defRPr sz="1280"/>
            </a:lvl7pPr>
            <a:lvl8pPr marL="2560448" indent="0" algn="ctr">
              <a:buNone/>
              <a:defRPr sz="1280"/>
            </a:lvl8pPr>
            <a:lvl9pPr marL="2926226" indent="0" algn="ctr">
              <a:buNone/>
              <a:defRPr sz="1280"/>
            </a:lvl9pPr>
          </a:lstStyle>
          <a:p>
            <a:r>
              <a:rPr lang="en-US"/>
              <a:t>Click to edit Master subtitle style</a:t>
            </a:r>
          </a:p>
        </p:txBody>
      </p:sp>
    </p:spTree>
    <p:extLst>
      <p:ext uri="{BB962C8B-B14F-4D97-AF65-F5344CB8AC3E}">
        <p14:creationId xmlns:p14="http://schemas.microsoft.com/office/powerpoint/2010/main" val="30536886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alphaModFix amt="27000"/>
            <a:lum/>
          </a:blip>
          <a:srcRect/>
          <a:stretch>
            <a:fillRect l="-4596" t="-17344" r="-1" b="-6622"/>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FADEF-307C-A0D6-CE9C-13242B2ABACB}"/>
              </a:ext>
            </a:extLst>
          </p:cNvPr>
          <p:cNvSpPr/>
          <p:nvPr userDrawn="1"/>
        </p:nvSpPr>
        <p:spPr>
          <a:xfrm>
            <a:off x="0" y="0"/>
            <a:ext cx="12192000" cy="6858000"/>
          </a:xfrm>
          <a:prstGeom prst="rect">
            <a:avLst/>
          </a:prstGeom>
          <a:gradFill>
            <a:gsLst>
              <a:gs pos="0">
                <a:schemeClr val="bg1">
                  <a:alpha val="0"/>
                </a:schemeClr>
              </a:gs>
              <a:gs pos="77000">
                <a:schemeClr val="tx2"/>
              </a:gs>
            </a:gsLst>
            <a:lin ang="81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Title 1">
            <a:extLst>
              <a:ext uri="{FF2B5EF4-FFF2-40B4-BE49-F238E27FC236}">
                <a16:creationId xmlns:a16="http://schemas.microsoft.com/office/drawing/2014/main" id="{E68AC671-A3F0-3B7A-098C-88065E2A034C}"/>
              </a:ext>
            </a:extLst>
          </p:cNvPr>
          <p:cNvSpPr>
            <a:spLocks noGrp="1"/>
          </p:cNvSpPr>
          <p:nvPr>
            <p:ph type="ctrTitle"/>
          </p:nvPr>
        </p:nvSpPr>
        <p:spPr>
          <a:xfrm>
            <a:off x="685800" y="3108963"/>
            <a:ext cx="10591800" cy="1940137"/>
          </a:xfrm>
        </p:spPr>
        <p:txBody>
          <a:bodyPr lIns="0" tIns="0" rIns="0" bIns="0" anchor="b" anchorCtr="0">
            <a:normAutofit/>
          </a:bodyPr>
          <a:lstStyle>
            <a:lvl1pPr algn="l">
              <a:lnSpc>
                <a:spcPct val="103000"/>
              </a:lnSpc>
              <a:defRPr sz="4800" b="1">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pic>
        <p:nvPicPr>
          <p:cNvPr id="15" name="Picture 14" descr="A black background with white text&#10;&#10;Description automatically generated">
            <a:extLst>
              <a:ext uri="{FF2B5EF4-FFF2-40B4-BE49-F238E27FC236}">
                <a16:creationId xmlns:a16="http://schemas.microsoft.com/office/drawing/2014/main" id="{0A8EB053-34A4-FA6F-C847-B6775FEFE9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1" y="685800"/>
            <a:ext cx="1547109" cy="1117600"/>
          </a:xfrm>
          <a:prstGeom prst="rect">
            <a:avLst/>
          </a:prstGeom>
        </p:spPr>
      </p:pic>
      <p:sp>
        <p:nvSpPr>
          <p:cNvPr id="16" name="Subtitle 2">
            <a:extLst>
              <a:ext uri="{FF2B5EF4-FFF2-40B4-BE49-F238E27FC236}">
                <a16:creationId xmlns:a16="http://schemas.microsoft.com/office/drawing/2014/main" id="{D92FFEF4-AEB4-335B-F8E1-1CA7C4B51641}"/>
              </a:ext>
            </a:extLst>
          </p:cNvPr>
          <p:cNvSpPr>
            <a:spLocks noGrp="1"/>
          </p:cNvSpPr>
          <p:nvPr>
            <p:ph type="subTitle" idx="1"/>
          </p:nvPr>
        </p:nvSpPr>
        <p:spPr>
          <a:xfrm>
            <a:off x="704849" y="5648004"/>
            <a:ext cx="10572751" cy="579541"/>
          </a:xfrm>
        </p:spPr>
        <p:txBody>
          <a:bodyPr lIns="0" tIns="0" rIns="0" bIns="0">
            <a:normAutofit/>
          </a:bodyPr>
          <a:lstStyle>
            <a:lvl1pPr marL="0" indent="0" algn="l">
              <a:lnSpc>
                <a:spcPct val="100000"/>
              </a:lnSpc>
              <a:spcBef>
                <a:spcPts val="0"/>
              </a:spcBef>
              <a:spcAft>
                <a:spcPts val="400"/>
              </a:spcAft>
              <a:buNone/>
              <a:defRPr sz="2133">
                <a:solidFill>
                  <a:srgbClr val="FFFFFF"/>
                </a:solidFill>
                <a:latin typeface="Tahoma" panose="020B0604030504040204" pitchFamily="34" charset="0"/>
                <a:ea typeface="Tahoma" panose="020B0604030504040204" pitchFamily="34" charset="0"/>
                <a:cs typeface="Tahoma" panose="020B0604030504040204" pitchFamily="34" charset="0"/>
              </a:defRPr>
            </a:lvl1pPr>
            <a:lvl2pPr marL="365778" indent="0" algn="ctr">
              <a:buNone/>
              <a:defRPr sz="1600"/>
            </a:lvl2pPr>
            <a:lvl3pPr marL="731557" indent="0" algn="ctr">
              <a:buNone/>
              <a:defRPr sz="1440"/>
            </a:lvl3pPr>
            <a:lvl4pPr marL="1097335" indent="0" algn="ctr">
              <a:buNone/>
              <a:defRPr sz="1280"/>
            </a:lvl4pPr>
            <a:lvl5pPr marL="1463113" indent="0" algn="ctr">
              <a:buNone/>
              <a:defRPr sz="1280"/>
            </a:lvl5pPr>
            <a:lvl6pPr marL="1828891" indent="0" algn="ctr">
              <a:buNone/>
              <a:defRPr sz="1280"/>
            </a:lvl6pPr>
            <a:lvl7pPr marL="2194670" indent="0" algn="ctr">
              <a:buNone/>
              <a:defRPr sz="1280"/>
            </a:lvl7pPr>
            <a:lvl8pPr marL="2560448" indent="0" algn="ctr">
              <a:buNone/>
              <a:defRPr sz="1280"/>
            </a:lvl8pPr>
            <a:lvl9pPr marL="2926226" indent="0" algn="ctr">
              <a:buNone/>
              <a:defRPr sz="1280"/>
            </a:lvl9pPr>
          </a:lstStyle>
          <a:p>
            <a:r>
              <a:rPr lang="en-US"/>
              <a:t>Click to edit Master subtitle style</a:t>
            </a:r>
          </a:p>
        </p:txBody>
      </p:sp>
    </p:spTree>
    <p:extLst>
      <p:ext uri="{BB962C8B-B14F-4D97-AF65-F5344CB8AC3E}">
        <p14:creationId xmlns:p14="http://schemas.microsoft.com/office/powerpoint/2010/main" val="2821571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ivider Slide #1">
    <p:bg>
      <p:bgPr>
        <a:gradFill>
          <a:gsLst>
            <a:gs pos="31000">
              <a:schemeClr val="accent3"/>
            </a:gs>
            <a:gs pos="72000">
              <a:srgbClr val="D6D2C4">
                <a:alpha val="100000"/>
              </a:srgbClr>
            </a:gs>
          </a:gsLst>
          <a:lin ang="2700000" scaled="0"/>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79C03C3-8DFB-40E4-8276-7BB736F248B4}"/>
              </a:ext>
            </a:extLst>
          </p:cNvPr>
          <p:cNvSpPr>
            <a:spLocks noGrp="1"/>
          </p:cNvSpPr>
          <p:nvPr>
            <p:ph type="pic" sz="quarter" idx="13" hasCustomPrompt="1"/>
          </p:nvPr>
        </p:nvSpPr>
        <p:spPr>
          <a:xfrm>
            <a:off x="4229100" y="0"/>
            <a:ext cx="7962900" cy="6477000"/>
          </a:xfrm>
          <a:solidFill>
            <a:schemeClr val="bg1"/>
          </a:solidFill>
        </p:spPr>
        <p:txBody>
          <a:bodyPr lIns="1097280" tIns="685800" rIns="1097280" anchor="t" anchorCtr="0"/>
          <a:lstStyle>
            <a:lvl1pPr marL="0" indent="0" algn="ctr">
              <a:buNone/>
              <a:defRPr lang="en-US" sz="2833"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3" name="Subtitle 2"/>
          <p:cNvSpPr>
            <a:spLocks noGrp="1"/>
          </p:cNvSpPr>
          <p:nvPr>
            <p:ph type="subTitle" idx="1"/>
          </p:nvPr>
        </p:nvSpPr>
        <p:spPr>
          <a:xfrm>
            <a:off x="464504" y="4224715"/>
            <a:ext cx="3292157" cy="724427"/>
          </a:xfrm>
        </p:spPr>
        <p:txBody>
          <a:bodyPr lIns="0" tIns="0" rIns="0" bIns="0"/>
          <a:lstStyle>
            <a:lvl1pPr marL="0" indent="0" algn="l">
              <a:lnSpc>
                <a:spcPct val="100000"/>
              </a:lnSpc>
              <a:spcBef>
                <a:spcPts val="0"/>
              </a:spcBef>
              <a:spcAft>
                <a:spcPts val="500"/>
              </a:spcAft>
              <a:buNone/>
              <a:defRPr lang="en-US" sz="1583" b="1" kern="1200" cap="all"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 name="Title 1"/>
          <p:cNvSpPr>
            <a:spLocks noGrp="1"/>
          </p:cNvSpPr>
          <p:nvPr>
            <p:ph type="ctrTitle"/>
          </p:nvPr>
        </p:nvSpPr>
        <p:spPr>
          <a:xfrm>
            <a:off x="472440" y="1517699"/>
            <a:ext cx="3292157" cy="2142532"/>
          </a:xfrm>
        </p:spPr>
        <p:txBody>
          <a:bodyPr lIns="0" tIns="0" rIns="0" bIns="0" anchor="t" anchorCtr="0">
            <a:normAutofit/>
          </a:bodyPr>
          <a:lstStyle>
            <a:lvl1pPr algn="l">
              <a:lnSpc>
                <a:spcPct val="100000"/>
              </a:lnSpc>
              <a:defRPr sz="2933" b="1" i="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4" name="Rectangle 3">
            <a:extLst>
              <a:ext uri="{FF2B5EF4-FFF2-40B4-BE49-F238E27FC236}">
                <a16:creationId xmlns:a16="http://schemas.microsoft.com/office/drawing/2014/main" id="{2FF8091C-6ACE-491E-8DC9-D75681E1892B}"/>
              </a:ext>
            </a:extLst>
          </p:cNvPr>
          <p:cNvSpPr/>
          <p:nvPr/>
        </p:nvSpPr>
        <p:spPr>
          <a:xfrm>
            <a:off x="0" y="6477000"/>
            <a:ext cx="1219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Footer Placeholder 4">
            <a:extLst>
              <a:ext uri="{FF2B5EF4-FFF2-40B4-BE49-F238E27FC236}">
                <a16:creationId xmlns:a16="http://schemas.microsoft.com/office/drawing/2014/main" id="{AF8B17FA-B73D-45A5-015D-94F9BE673480}"/>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6" name="Slide Number Placeholder 5">
            <a:extLst>
              <a:ext uri="{FF2B5EF4-FFF2-40B4-BE49-F238E27FC236}">
                <a16:creationId xmlns:a16="http://schemas.microsoft.com/office/drawing/2014/main" id="{599C39EF-4FFC-DB61-F7A6-D144EEF0F314}"/>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7" name="TextBox 6">
            <a:extLst>
              <a:ext uri="{FF2B5EF4-FFF2-40B4-BE49-F238E27FC236}">
                <a16:creationId xmlns:a16="http://schemas.microsoft.com/office/drawing/2014/main" id="{41276B76-EAAB-4546-D5AC-1F9A2E1B256E}"/>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00783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Slide #2">
    <p:bg>
      <p:bgPr>
        <a:gradFill flip="none" rotWithShape="1">
          <a:gsLst>
            <a:gs pos="42000">
              <a:schemeClr val="accent3">
                <a:lumMod val="89000"/>
              </a:schemeClr>
            </a:gs>
            <a:gs pos="100000">
              <a:schemeClr val="accent5"/>
            </a:gs>
          </a:gsLst>
          <a:lin ang="2700000" scaled="1"/>
          <a:tileRect/>
        </a:gra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5C7D634-B046-7291-4F3C-9EC564F858EF}"/>
              </a:ext>
            </a:extLst>
          </p:cNvPr>
          <p:cNvSpPr>
            <a:spLocks noGrp="1"/>
          </p:cNvSpPr>
          <p:nvPr>
            <p:ph type="subTitle" idx="1"/>
          </p:nvPr>
        </p:nvSpPr>
        <p:spPr>
          <a:xfrm>
            <a:off x="1981200" y="4181315"/>
            <a:ext cx="8229600" cy="273371"/>
          </a:xfrm>
        </p:spPr>
        <p:txBody>
          <a:bodyPr lIns="0" tIns="0" rIns="0" bIns="0"/>
          <a:lstStyle>
            <a:lvl1pPr marL="0" indent="0" algn="ctr">
              <a:lnSpc>
                <a:spcPts val="2133"/>
              </a:lnSpc>
              <a:spcBef>
                <a:spcPts val="0"/>
              </a:spcBef>
              <a:spcAft>
                <a:spcPts val="0"/>
              </a:spcAft>
              <a:buNone/>
              <a:defRPr lang="en-US" sz="1733" b="1" kern="1200" cap="all" baseline="0" dirty="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65778" indent="0" algn="ctr">
              <a:buNone/>
              <a:defRPr sz="1600"/>
            </a:lvl2pPr>
            <a:lvl3pPr marL="731557" indent="0" algn="ctr">
              <a:buNone/>
              <a:defRPr sz="1440"/>
            </a:lvl3pPr>
            <a:lvl4pPr marL="1097335" indent="0" algn="ctr">
              <a:buNone/>
              <a:defRPr sz="1280"/>
            </a:lvl4pPr>
            <a:lvl5pPr marL="1463113" indent="0" algn="ctr">
              <a:buNone/>
              <a:defRPr sz="1280"/>
            </a:lvl5pPr>
            <a:lvl6pPr marL="1828891" indent="0" algn="ctr">
              <a:buNone/>
              <a:defRPr sz="1280"/>
            </a:lvl6pPr>
            <a:lvl7pPr marL="2194670" indent="0" algn="ctr">
              <a:buNone/>
              <a:defRPr sz="1280"/>
            </a:lvl7pPr>
            <a:lvl8pPr marL="2560448" indent="0" algn="ctr">
              <a:buNone/>
              <a:defRPr sz="1280"/>
            </a:lvl8pPr>
            <a:lvl9pPr marL="2926226" indent="0" algn="ctr">
              <a:buNone/>
              <a:defRPr sz="1280"/>
            </a:lvl9pPr>
          </a:lstStyle>
          <a:p>
            <a:r>
              <a:rPr lang="en-US"/>
              <a:t>Click to edit Master subtitle style</a:t>
            </a:r>
          </a:p>
        </p:txBody>
      </p:sp>
      <p:sp>
        <p:nvSpPr>
          <p:cNvPr id="9" name="Title 1">
            <a:extLst>
              <a:ext uri="{FF2B5EF4-FFF2-40B4-BE49-F238E27FC236}">
                <a16:creationId xmlns:a16="http://schemas.microsoft.com/office/drawing/2014/main" id="{98C85316-1735-930A-EA1D-FDA80BA0948F}"/>
              </a:ext>
            </a:extLst>
          </p:cNvPr>
          <p:cNvSpPr>
            <a:spLocks noGrp="1"/>
          </p:cNvSpPr>
          <p:nvPr>
            <p:ph type="ctrTitle"/>
          </p:nvPr>
        </p:nvSpPr>
        <p:spPr>
          <a:xfrm>
            <a:off x="1975293" y="2463800"/>
            <a:ext cx="8229600" cy="1278061"/>
          </a:xfrm>
        </p:spPr>
        <p:txBody>
          <a:bodyPr lIns="0" tIns="0" rIns="0" bIns="0" anchor="b" anchorCtr="0">
            <a:normAutofit/>
          </a:bodyPr>
          <a:lstStyle>
            <a:lvl1pPr algn="ctr">
              <a:lnSpc>
                <a:spcPts val="4267"/>
              </a:lnSpc>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FAA67AE5-9ED4-3588-7255-9304D57754E2}"/>
              </a:ext>
            </a:extLst>
          </p:cNvPr>
          <p:cNvSpPr/>
          <p:nvPr userDrawn="1"/>
        </p:nvSpPr>
        <p:spPr>
          <a:xfrm>
            <a:off x="-5907" y="6474047"/>
            <a:ext cx="1219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 name="Footer Placeholder 4">
            <a:extLst>
              <a:ext uri="{FF2B5EF4-FFF2-40B4-BE49-F238E27FC236}">
                <a16:creationId xmlns:a16="http://schemas.microsoft.com/office/drawing/2014/main" id="{20A90045-01E0-443A-F6EF-FBDB471189A0}"/>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12" name="Slide Number Placeholder 5">
            <a:extLst>
              <a:ext uri="{FF2B5EF4-FFF2-40B4-BE49-F238E27FC236}">
                <a16:creationId xmlns:a16="http://schemas.microsoft.com/office/drawing/2014/main" id="{FEC94F3C-A2F9-A19A-37A2-757C8F80326C}"/>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13" name="TextBox 12">
            <a:extLst>
              <a:ext uri="{FF2B5EF4-FFF2-40B4-BE49-F238E27FC236}">
                <a16:creationId xmlns:a16="http://schemas.microsoft.com/office/drawing/2014/main" id="{FB943C60-4CBD-3981-26DE-FFBBB0592833}"/>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65046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 Content #1">
    <p:bg>
      <p:bgPr>
        <a:solidFill>
          <a:srgbClr val="FFFFFF"/>
        </a:solidFill>
        <a:effectLst/>
      </p:bgPr>
    </p:bg>
    <p:spTree>
      <p:nvGrpSpPr>
        <p:cNvPr id="1" name=""/>
        <p:cNvGrpSpPr/>
        <p:nvPr/>
      </p:nvGrpSpPr>
      <p:grpSpPr>
        <a:xfrm>
          <a:off x="0" y="0"/>
          <a:ext cx="0" cy="0"/>
          <a:chOff x="0" y="0"/>
          <a:chExt cx="0" cy="0"/>
        </a:xfrm>
      </p:grpSpPr>
      <p:grpSp>
        <p:nvGrpSpPr>
          <p:cNvPr id="21" name="Group 5">
            <a:extLst>
              <a:ext uri="{FF2B5EF4-FFF2-40B4-BE49-F238E27FC236}">
                <a16:creationId xmlns:a16="http://schemas.microsoft.com/office/drawing/2014/main" id="{BB1C939E-8A44-269A-BA5E-23C281A99932}"/>
              </a:ext>
            </a:extLst>
          </p:cNvPr>
          <p:cNvGrpSpPr/>
          <p:nvPr userDrawn="1"/>
        </p:nvGrpSpPr>
        <p:grpSpPr>
          <a:xfrm>
            <a:off x="11903941" y="0"/>
            <a:ext cx="288059" cy="6858000"/>
            <a:chOff x="0" y="0"/>
            <a:chExt cx="113801" cy="2709333"/>
          </a:xfrm>
          <a:gradFill>
            <a:gsLst>
              <a:gs pos="0">
                <a:schemeClr val="accent3"/>
              </a:gs>
              <a:gs pos="100000">
                <a:srgbClr val="D6D2C4">
                  <a:alpha val="100000"/>
                </a:srgbClr>
              </a:gs>
            </a:gsLst>
            <a:lin ang="2700000" scaled="0"/>
          </a:gradFill>
        </p:grpSpPr>
        <p:sp>
          <p:nvSpPr>
            <p:cNvPr id="22" name="Freeform 6">
              <a:extLst>
                <a:ext uri="{FF2B5EF4-FFF2-40B4-BE49-F238E27FC236}">
                  <a16:creationId xmlns:a16="http://schemas.microsoft.com/office/drawing/2014/main" id="{D4E5F126-E69E-1204-A8B1-9F739979D43E}"/>
                </a:ext>
              </a:extLst>
            </p:cNvPr>
            <p:cNvSpPr/>
            <p:nvPr/>
          </p:nvSpPr>
          <p:spPr>
            <a:xfrm>
              <a:off x="0" y="0"/>
              <a:ext cx="113801" cy="2709333"/>
            </a:xfrm>
            <a:custGeom>
              <a:avLst/>
              <a:gdLst/>
              <a:ahLst/>
              <a:cxnLst/>
              <a:rect l="l" t="t" r="r" b="b"/>
              <a:pathLst>
                <a:path w="113801" h="2709333">
                  <a:moveTo>
                    <a:pt x="0" y="0"/>
                  </a:moveTo>
                  <a:lnTo>
                    <a:pt x="113801" y="0"/>
                  </a:lnTo>
                  <a:lnTo>
                    <a:pt x="113801" y="2709333"/>
                  </a:lnTo>
                  <a:lnTo>
                    <a:pt x="0" y="2709333"/>
                  </a:lnTo>
                  <a:close/>
                </a:path>
              </a:pathLst>
            </a:custGeom>
            <a:grpFill/>
          </p:spPr>
          <p:txBody>
            <a:bodyPr/>
            <a:lstStyle/>
            <a:p>
              <a:endParaRPr lang="en-US" sz="800"/>
            </a:p>
          </p:txBody>
        </p:sp>
        <p:sp>
          <p:nvSpPr>
            <p:cNvPr id="23" name="TextBox 7">
              <a:extLst>
                <a:ext uri="{FF2B5EF4-FFF2-40B4-BE49-F238E27FC236}">
                  <a16:creationId xmlns:a16="http://schemas.microsoft.com/office/drawing/2014/main" id="{853A15E8-84C6-6F6D-5249-53B9E1D7984F}"/>
                </a:ext>
              </a:extLst>
            </p:cNvPr>
            <p:cNvSpPr txBox="1"/>
            <p:nvPr/>
          </p:nvSpPr>
          <p:spPr>
            <a:xfrm>
              <a:off x="0" y="19050"/>
              <a:ext cx="113801" cy="2690283"/>
            </a:xfrm>
            <a:prstGeom prst="rect">
              <a:avLst/>
            </a:prstGeom>
            <a:grpFill/>
          </p:spPr>
          <p:txBody>
            <a:bodyPr lIns="50800" tIns="50800" rIns="50800" bIns="50800" rtlCol="0" anchor="ctr"/>
            <a:lstStyle/>
            <a:p>
              <a:pPr algn="ctr">
                <a:lnSpc>
                  <a:spcPts val="1770"/>
                </a:lnSpc>
              </a:pPr>
              <a:endParaRPr sz="800"/>
            </a:p>
          </p:txBody>
        </p:sp>
      </p:grpSp>
      <p:sp>
        <p:nvSpPr>
          <p:cNvPr id="30" name="Picture Placeholder 7">
            <a:extLst>
              <a:ext uri="{FF2B5EF4-FFF2-40B4-BE49-F238E27FC236}">
                <a16:creationId xmlns:a16="http://schemas.microsoft.com/office/drawing/2014/main" id="{4B5208B3-88B7-9718-4966-6A8C814835F3}"/>
              </a:ext>
            </a:extLst>
          </p:cNvPr>
          <p:cNvSpPr>
            <a:spLocks noGrp="1"/>
          </p:cNvSpPr>
          <p:nvPr>
            <p:ph type="pic" sz="quarter" idx="13" hasCustomPrompt="1"/>
          </p:nvPr>
        </p:nvSpPr>
        <p:spPr>
          <a:xfrm>
            <a:off x="-1" y="0"/>
            <a:ext cx="5708297" cy="6858000"/>
          </a:xfrm>
          <a:solidFill>
            <a:schemeClr val="bg1"/>
          </a:solidFill>
        </p:spPr>
        <p:txBody>
          <a:bodyPr lIns="1097280" tIns="685800" rIns="1097280" anchor="t" anchorCtr="0"/>
          <a:lstStyle>
            <a:lvl1pPr marL="0" indent="0" algn="ctr">
              <a:buNone/>
              <a:defRPr lang="en-US" sz="2833"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31" name="Footer Placeholder 4">
            <a:extLst>
              <a:ext uri="{FF2B5EF4-FFF2-40B4-BE49-F238E27FC236}">
                <a16:creationId xmlns:a16="http://schemas.microsoft.com/office/drawing/2014/main" id="{D1A6D93B-89BB-9D4F-ADFF-ED2120FBD985}"/>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32" name="Slide Number Placeholder 5">
            <a:extLst>
              <a:ext uri="{FF2B5EF4-FFF2-40B4-BE49-F238E27FC236}">
                <a16:creationId xmlns:a16="http://schemas.microsoft.com/office/drawing/2014/main" id="{65C1A3AD-4A21-1DE8-4A15-197C855E9CD5}"/>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33" name="TextBox 32">
            <a:extLst>
              <a:ext uri="{FF2B5EF4-FFF2-40B4-BE49-F238E27FC236}">
                <a16:creationId xmlns:a16="http://schemas.microsoft.com/office/drawing/2014/main" id="{F369304B-C812-FF69-49D6-05307982AE87}"/>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4" name="Title 1">
            <a:extLst>
              <a:ext uri="{FF2B5EF4-FFF2-40B4-BE49-F238E27FC236}">
                <a16:creationId xmlns:a16="http://schemas.microsoft.com/office/drawing/2014/main" id="{2FCB6727-05DB-0947-6A86-6E6856354674}"/>
              </a:ext>
            </a:extLst>
          </p:cNvPr>
          <p:cNvSpPr>
            <a:spLocks noGrp="1"/>
          </p:cNvSpPr>
          <p:nvPr>
            <p:ph type="ctrTitle" hasCustomPrompt="1"/>
          </p:nvPr>
        </p:nvSpPr>
        <p:spPr>
          <a:xfrm>
            <a:off x="6279549" y="736601"/>
            <a:ext cx="5125397" cy="756499"/>
          </a:xfrm>
        </p:spPr>
        <p:txBody>
          <a:bodyPr lIns="0" tIns="0" rIns="0" bIns="0" anchor="b" anchorCtr="0">
            <a:normAutofit/>
          </a:bodyPr>
          <a:lstStyle>
            <a:lvl1pPr algn="l">
              <a:lnSpc>
                <a:spcPct val="103000"/>
              </a:lnSpc>
              <a:defRPr sz="3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text</a:t>
            </a:r>
          </a:p>
        </p:txBody>
      </p:sp>
      <p:sp>
        <p:nvSpPr>
          <p:cNvPr id="6" name="Content Placeholder 7">
            <a:extLst>
              <a:ext uri="{FF2B5EF4-FFF2-40B4-BE49-F238E27FC236}">
                <a16:creationId xmlns:a16="http://schemas.microsoft.com/office/drawing/2014/main" id="{F7EAE87A-FCB0-D22D-A6C6-FFCEFF81D976}"/>
              </a:ext>
            </a:extLst>
          </p:cNvPr>
          <p:cNvSpPr>
            <a:spLocks noGrp="1"/>
          </p:cNvSpPr>
          <p:nvPr>
            <p:ph idx="1" hasCustomPrompt="1"/>
          </p:nvPr>
        </p:nvSpPr>
        <p:spPr>
          <a:xfrm>
            <a:off x="6279548" y="1905000"/>
            <a:ext cx="5125397" cy="4216400"/>
          </a:xfrm>
        </p:spPr>
        <p:txBody>
          <a:bodyPr>
            <a:normAutofit/>
          </a:bodyPr>
          <a:lstStyle>
            <a:lvl1pPr>
              <a:buClr>
                <a:schemeClr val="accent3"/>
              </a:buClr>
              <a:defRPr sz="2133">
                <a:latin typeface="Tahoma" panose="020B0604030504040204" pitchFamily="34" charset="0"/>
                <a:ea typeface="Tahoma" panose="020B0604030504040204" pitchFamily="34" charset="0"/>
                <a:cs typeface="Tahoma" panose="020B0604030504040204" pitchFamily="34" charset="0"/>
              </a:defRPr>
            </a:lvl1pPr>
            <a:lvl2pPr>
              <a:defRPr sz="1867">
                <a:latin typeface="Tahoma" panose="020B0604030504040204" pitchFamily="34" charset="0"/>
                <a:ea typeface="Tahoma" panose="020B0604030504040204" pitchFamily="34" charset="0"/>
                <a:cs typeface="Tahoma" panose="020B0604030504040204" pitchFamily="34" charset="0"/>
              </a:defRPr>
            </a:lvl2pPr>
            <a:lvl3pPr>
              <a:defRPr sz="2133">
                <a:latin typeface="Tahoma" panose="020B0604030504040204" pitchFamily="34" charset="0"/>
                <a:ea typeface="Tahoma" panose="020B0604030504040204" pitchFamily="34" charset="0"/>
                <a:cs typeface="Tahoma" panose="020B0604030504040204" pitchFamily="34" charset="0"/>
              </a:defRPr>
            </a:lvl3pPr>
          </a:lstStyle>
          <a:p>
            <a:r>
              <a:rPr lang="en-US"/>
              <a:t>First level</a:t>
            </a:r>
          </a:p>
          <a:p>
            <a:r>
              <a:rPr lang="en-US"/>
              <a:t>Second level</a:t>
            </a:r>
          </a:p>
          <a:p>
            <a:pPr lvl="1"/>
            <a:r>
              <a:rPr lang="en-US"/>
              <a:t>Third level</a:t>
            </a:r>
          </a:p>
          <a:p>
            <a:pPr lvl="2"/>
            <a:r>
              <a:rPr lang="en-US"/>
              <a:t>Fourth level</a:t>
            </a:r>
          </a:p>
          <a:p>
            <a:pPr lvl="2"/>
            <a:endParaRPr lang="en-US"/>
          </a:p>
        </p:txBody>
      </p:sp>
    </p:spTree>
    <p:extLst>
      <p:ext uri="{BB962C8B-B14F-4D97-AF65-F5344CB8AC3E}">
        <p14:creationId xmlns:p14="http://schemas.microsoft.com/office/powerpoint/2010/main" val="36893742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Photos + Content">
    <p:bg>
      <p:bgPr>
        <a:solidFill>
          <a:srgbClr val="FFFFFF"/>
        </a:solidFill>
        <a:effectLst/>
      </p:bgPr>
    </p:bg>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6958ACCF-1DC2-B616-2482-221C5A9AE3F8}"/>
              </a:ext>
            </a:extLst>
          </p:cNvPr>
          <p:cNvSpPr>
            <a:spLocks noGrp="1"/>
          </p:cNvSpPr>
          <p:nvPr>
            <p:ph type="pic" sz="quarter" idx="13" hasCustomPrompt="1"/>
          </p:nvPr>
        </p:nvSpPr>
        <p:spPr>
          <a:xfrm>
            <a:off x="0" y="0"/>
            <a:ext cx="4622800" cy="3352800"/>
          </a:xfrm>
          <a:solidFill>
            <a:schemeClr val="bg1"/>
          </a:solidFill>
        </p:spPr>
        <p:txBody>
          <a:bodyPr lIns="1097280" tIns="685800" rIns="1097280" anchor="t" anchorCtr="0"/>
          <a:lstStyle>
            <a:lvl1pPr marL="0" indent="0" algn="ctr">
              <a:buNone/>
              <a:defRPr lang="en-US" sz="2833"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7" name="Footer Placeholder 4">
            <a:extLst>
              <a:ext uri="{FF2B5EF4-FFF2-40B4-BE49-F238E27FC236}">
                <a16:creationId xmlns:a16="http://schemas.microsoft.com/office/drawing/2014/main" id="{0E1326B6-D96D-E527-6FE7-EFA4B94461AB}"/>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8" name="Slide Number Placeholder 5">
            <a:extLst>
              <a:ext uri="{FF2B5EF4-FFF2-40B4-BE49-F238E27FC236}">
                <a16:creationId xmlns:a16="http://schemas.microsoft.com/office/drawing/2014/main" id="{8FAAAC55-A0B8-FEF6-8286-01A399CAA8CC}"/>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9" name="TextBox 8">
            <a:extLst>
              <a:ext uri="{FF2B5EF4-FFF2-40B4-BE49-F238E27FC236}">
                <a16:creationId xmlns:a16="http://schemas.microsoft.com/office/drawing/2014/main" id="{FF940F4B-EF85-01B1-6AD9-3F7F2A279C79}"/>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7" name="Picture Placeholder 7">
            <a:extLst>
              <a:ext uri="{FF2B5EF4-FFF2-40B4-BE49-F238E27FC236}">
                <a16:creationId xmlns:a16="http://schemas.microsoft.com/office/drawing/2014/main" id="{989656E6-DD86-3B97-DD32-345BC0109B46}"/>
              </a:ext>
            </a:extLst>
          </p:cNvPr>
          <p:cNvSpPr>
            <a:spLocks noGrp="1"/>
          </p:cNvSpPr>
          <p:nvPr>
            <p:ph type="pic" sz="quarter" idx="14" hasCustomPrompt="1"/>
          </p:nvPr>
        </p:nvSpPr>
        <p:spPr>
          <a:xfrm>
            <a:off x="0" y="3505200"/>
            <a:ext cx="4622800" cy="3352800"/>
          </a:xfrm>
          <a:solidFill>
            <a:schemeClr val="bg1"/>
          </a:solidFill>
        </p:spPr>
        <p:txBody>
          <a:bodyPr lIns="1097280" tIns="685800" rIns="1097280" anchor="t" anchorCtr="0"/>
          <a:lstStyle>
            <a:lvl1pPr marL="0" indent="0" algn="ctr">
              <a:buNone/>
              <a:defRPr lang="en-US" sz="2833"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18" name="Title 1">
            <a:extLst>
              <a:ext uri="{FF2B5EF4-FFF2-40B4-BE49-F238E27FC236}">
                <a16:creationId xmlns:a16="http://schemas.microsoft.com/office/drawing/2014/main" id="{1511AEE3-AAA8-C4E3-FE9E-65916686C70E}"/>
              </a:ext>
            </a:extLst>
          </p:cNvPr>
          <p:cNvSpPr>
            <a:spLocks noGrp="1"/>
          </p:cNvSpPr>
          <p:nvPr>
            <p:ph type="title"/>
          </p:nvPr>
        </p:nvSpPr>
        <p:spPr>
          <a:xfrm>
            <a:off x="5269410" y="511174"/>
            <a:ext cx="6213930" cy="704851"/>
          </a:xfrm>
        </p:spPr>
        <p:txBody>
          <a:bodyPr lIns="0" tIns="0" rIns="0" bIns="0" anchor="b" anchorCtr="0">
            <a:noAutofit/>
          </a:bodyPr>
          <a:lstStyle>
            <a:lvl1pPr algn="l">
              <a:lnSpc>
                <a:spcPts val="3000"/>
              </a:lnSpc>
              <a:defRPr sz="2667"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grpSp>
        <p:nvGrpSpPr>
          <p:cNvPr id="20" name="Group 5">
            <a:extLst>
              <a:ext uri="{FF2B5EF4-FFF2-40B4-BE49-F238E27FC236}">
                <a16:creationId xmlns:a16="http://schemas.microsoft.com/office/drawing/2014/main" id="{2453DC87-A286-2F0F-AD4C-4C3AA8D960C1}"/>
              </a:ext>
            </a:extLst>
          </p:cNvPr>
          <p:cNvGrpSpPr/>
          <p:nvPr userDrawn="1"/>
        </p:nvGrpSpPr>
        <p:grpSpPr>
          <a:xfrm>
            <a:off x="11903941" y="0"/>
            <a:ext cx="288059" cy="6858000"/>
            <a:chOff x="0" y="0"/>
            <a:chExt cx="113801" cy="2709333"/>
          </a:xfrm>
          <a:gradFill>
            <a:gsLst>
              <a:gs pos="0">
                <a:schemeClr val="accent3"/>
              </a:gs>
              <a:gs pos="100000">
                <a:srgbClr val="D6D2C4">
                  <a:alpha val="100000"/>
                </a:srgbClr>
              </a:gs>
            </a:gsLst>
            <a:lin ang="2700000" scaled="0"/>
          </a:gradFill>
        </p:grpSpPr>
        <p:sp>
          <p:nvSpPr>
            <p:cNvPr id="21" name="Freeform 6">
              <a:extLst>
                <a:ext uri="{FF2B5EF4-FFF2-40B4-BE49-F238E27FC236}">
                  <a16:creationId xmlns:a16="http://schemas.microsoft.com/office/drawing/2014/main" id="{E898D0E7-5C2B-8627-0E0B-6CEABC61C2AE}"/>
                </a:ext>
              </a:extLst>
            </p:cNvPr>
            <p:cNvSpPr/>
            <p:nvPr/>
          </p:nvSpPr>
          <p:spPr>
            <a:xfrm>
              <a:off x="0" y="0"/>
              <a:ext cx="113801" cy="2709333"/>
            </a:xfrm>
            <a:custGeom>
              <a:avLst/>
              <a:gdLst/>
              <a:ahLst/>
              <a:cxnLst/>
              <a:rect l="l" t="t" r="r" b="b"/>
              <a:pathLst>
                <a:path w="113801" h="2709333">
                  <a:moveTo>
                    <a:pt x="0" y="0"/>
                  </a:moveTo>
                  <a:lnTo>
                    <a:pt x="113801" y="0"/>
                  </a:lnTo>
                  <a:lnTo>
                    <a:pt x="113801" y="2709333"/>
                  </a:lnTo>
                  <a:lnTo>
                    <a:pt x="0" y="2709333"/>
                  </a:lnTo>
                  <a:close/>
                </a:path>
              </a:pathLst>
            </a:custGeom>
            <a:grpFill/>
          </p:spPr>
          <p:txBody>
            <a:bodyPr/>
            <a:lstStyle/>
            <a:p>
              <a:endParaRPr lang="en-US" sz="800"/>
            </a:p>
          </p:txBody>
        </p:sp>
        <p:sp>
          <p:nvSpPr>
            <p:cNvPr id="22" name="TextBox 7">
              <a:extLst>
                <a:ext uri="{FF2B5EF4-FFF2-40B4-BE49-F238E27FC236}">
                  <a16:creationId xmlns:a16="http://schemas.microsoft.com/office/drawing/2014/main" id="{79EAF336-8709-3A0D-BF43-404734FDD693}"/>
                </a:ext>
              </a:extLst>
            </p:cNvPr>
            <p:cNvSpPr txBox="1"/>
            <p:nvPr/>
          </p:nvSpPr>
          <p:spPr>
            <a:xfrm>
              <a:off x="0" y="19050"/>
              <a:ext cx="113801" cy="2690283"/>
            </a:xfrm>
            <a:prstGeom prst="rect">
              <a:avLst/>
            </a:prstGeom>
            <a:grpFill/>
          </p:spPr>
          <p:txBody>
            <a:bodyPr lIns="50800" tIns="50800" rIns="50800" bIns="50800" rtlCol="0" anchor="ctr"/>
            <a:lstStyle/>
            <a:p>
              <a:pPr algn="ctr">
                <a:lnSpc>
                  <a:spcPts val="1770"/>
                </a:lnSpc>
              </a:pPr>
              <a:endParaRPr sz="800"/>
            </a:p>
          </p:txBody>
        </p:sp>
      </p:grpSp>
      <p:sp>
        <p:nvSpPr>
          <p:cNvPr id="2" name="Content Placeholder 7">
            <a:extLst>
              <a:ext uri="{FF2B5EF4-FFF2-40B4-BE49-F238E27FC236}">
                <a16:creationId xmlns:a16="http://schemas.microsoft.com/office/drawing/2014/main" id="{54FC1E61-1C2D-15C6-C960-38555DD677F5}"/>
              </a:ext>
            </a:extLst>
          </p:cNvPr>
          <p:cNvSpPr>
            <a:spLocks noGrp="1"/>
          </p:cNvSpPr>
          <p:nvPr>
            <p:ph idx="1" hasCustomPrompt="1"/>
          </p:nvPr>
        </p:nvSpPr>
        <p:spPr>
          <a:xfrm>
            <a:off x="5260446" y="1653988"/>
            <a:ext cx="6213930" cy="4216400"/>
          </a:xfrm>
        </p:spPr>
        <p:txBody>
          <a:bodyPr>
            <a:normAutofit/>
          </a:bodyPr>
          <a:lstStyle>
            <a:lvl1pPr>
              <a:buClr>
                <a:schemeClr val="accent3"/>
              </a:buClr>
              <a:defRPr sz="2133">
                <a:latin typeface="Tahoma" panose="020B0604030504040204" pitchFamily="34" charset="0"/>
                <a:ea typeface="Tahoma" panose="020B0604030504040204" pitchFamily="34" charset="0"/>
                <a:cs typeface="Tahoma" panose="020B0604030504040204" pitchFamily="34" charset="0"/>
              </a:defRPr>
            </a:lvl1pPr>
            <a:lvl2pPr>
              <a:defRPr sz="1867">
                <a:latin typeface="Tahoma" panose="020B0604030504040204" pitchFamily="34" charset="0"/>
                <a:ea typeface="Tahoma" panose="020B0604030504040204" pitchFamily="34" charset="0"/>
                <a:cs typeface="Tahoma" panose="020B0604030504040204" pitchFamily="34" charset="0"/>
              </a:defRPr>
            </a:lvl2pPr>
            <a:lvl3pPr>
              <a:defRPr sz="2133">
                <a:latin typeface="Tahoma" panose="020B0604030504040204" pitchFamily="34" charset="0"/>
                <a:ea typeface="Tahoma" panose="020B0604030504040204" pitchFamily="34" charset="0"/>
                <a:cs typeface="Tahoma" panose="020B0604030504040204" pitchFamily="34" charset="0"/>
              </a:defRPr>
            </a:lvl3pPr>
          </a:lstStyle>
          <a:p>
            <a:r>
              <a:rPr lang="en-US"/>
              <a:t>First level</a:t>
            </a:r>
          </a:p>
          <a:p>
            <a:r>
              <a:rPr lang="en-US"/>
              <a:t>Second level</a:t>
            </a:r>
          </a:p>
          <a:p>
            <a:pPr lvl="0"/>
            <a:r>
              <a:rPr lang="en-US"/>
              <a:t>Third level</a:t>
            </a:r>
          </a:p>
          <a:p>
            <a:pPr lvl="1"/>
            <a:r>
              <a:rPr lang="en-US"/>
              <a:t>Fourth level</a:t>
            </a:r>
          </a:p>
          <a:p>
            <a:pPr lvl="1"/>
            <a:endParaRPr lang="en-US"/>
          </a:p>
        </p:txBody>
      </p:sp>
    </p:spTree>
    <p:extLst>
      <p:ext uri="{BB962C8B-B14F-4D97-AF65-F5344CB8AC3E}">
        <p14:creationId xmlns:p14="http://schemas.microsoft.com/office/powerpoint/2010/main" val="1909891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rgbClr val="FFFFF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C93AD71-DDC6-E1C6-B8D7-B5522E03FEBF}"/>
              </a:ext>
            </a:extLst>
          </p:cNvPr>
          <p:cNvSpPr>
            <a:spLocks noGrp="1"/>
          </p:cNvSpPr>
          <p:nvPr>
            <p:ph type="title"/>
          </p:nvPr>
        </p:nvSpPr>
        <p:spPr>
          <a:xfrm>
            <a:off x="1117600" y="635000"/>
            <a:ext cx="10261600" cy="704851"/>
          </a:xfrm>
        </p:spPr>
        <p:txBody>
          <a:bodyPr lIns="0" tIns="0" rIns="0" bIns="0" anchor="b" anchorCtr="0">
            <a:noAutofit/>
          </a:bodyPr>
          <a:lstStyle>
            <a:lvl1pPr algn="l">
              <a:lnSpc>
                <a:spcPts val="3000"/>
              </a:lnSpc>
              <a:defRPr sz="2667"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2" name="Footer Placeholder 4">
            <a:extLst>
              <a:ext uri="{FF2B5EF4-FFF2-40B4-BE49-F238E27FC236}">
                <a16:creationId xmlns:a16="http://schemas.microsoft.com/office/drawing/2014/main" id="{CC27D145-04B5-4E4D-8515-B077CA4159D8}"/>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13" name="Slide Number Placeholder 5">
            <a:extLst>
              <a:ext uri="{FF2B5EF4-FFF2-40B4-BE49-F238E27FC236}">
                <a16:creationId xmlns:a16="http://schemas.microsoft.com/office/drawing/2014/main" id="{3CD4D16F-4479-365E-7B3F-7523D233EE5F}"/>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14" name="TextBox 13">
            <a:extLst>
              <a:ext uri="{FF2B5EF4-FFF2-40B4-BE49-F238E27FC236}">
                <a16:creationId xmlns:a16="http://schemas.microsoft.com/office/drawing/2014/main" id="{2012DEA7-31EB-ED34-28FD-75098E7B19DF}"/>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65BC6931-2F2A-8AC5-98CB-69C4E8B41C37}"/>
              </a:ext>
            </a:extLst>
          </p:cNvPr>
          <p:cNvSpPr/>
          <p:nvPr userDrawn="1"/>
        </p:nvSpPr>
        <p:spPr>
          <a:xfrm>
            <a:off x="0" y="0"/>
            <a:ext cx="254000" cy="6858000"/>
          </a:xfrm>
          <a:prstGeom prst="rect">
            <a:avLst/>
          </a:prstGeom>
          <a:gradFill>
            <a:gsLst>
              <a:gs pos="0">
                <a:schemeClr val="accent3"/>
              </a:gs>
              <a:gs pos="100000">
                <a:srgbClr val="D6D2C4">
                  <a:alpha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Content Placeholder 7">
            <a:extLst>
              <a:ext uri="{FF2B5EF4-FFF2-40B4-BE49-F238E27FC236}">
                <a16:creationId xmlns:a16="http://schemas.microsoft.com/office/drawing/2014/main" id="{3067FC3D-38BF-137E-6627-22D388674168}"/>
              </a:ext>
            </a:extLst>
          </p:cNvPr>
          <p:cNvSpPr>
            <a:spLocks noGrp="1"/>
          </p:cNvSpPr>
          <p:nvPr>
            <p:ph idx="1" hasCustomPrompt="1"/>
          </p:nvPr>
        </p:nvSpPr>
        <p:spPr>
          <a:xfrm>
            <a:off x="1117600" y="1804708"/>
            <a:ext cx="10261600" cy="4216400"/>
          </a:xfrm>
        </p:spPr>
        <p:txBody>
          <a:bodyPr>
            <a:normAutofit/>
          </a:bodyPr>
          <a:lstStyle>
            <a:lvl1pPr>
              <a:buClr>
                <a:schemeClr val="accent3"/>
              </a:buClr>
              <a:defRPr sz="16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600">
                <a:latin typeface="Tahoma" panose="020B0604030504040204" pitchFamily="34" charset="0"/>
                <a:ea typeface="Tahoma" panose="020B0604030504040204" pitchFamily="34" charset="0"/>
                <a:cs typeface="Tahoma" panose="020B0604030504040204" pitchFamily="34" charset="0"/>
              </a:defRPr>
            </a:lvl3pPr>
          </a:lstStyle>
          <a:p>
            <a:r>
              <a:rPr lang="en-US"/>
              <a:t>First level</a:t>
            </a:r>
          </a:p>
          <a:p>
            <a:r>
              <a:rPr lang="en-US"/>
              <a:t>Second level</a:t>
            </a:r>
          </a:p>
          <a:p>
            <a:pPr lvl="1"/>
            <a:r>
              <a:rPr lang="en-US"/>
              <a:t>Third level</a:t>
            </a:r>
          </a:p>
          <a:p>
            <a:pPr lvl="2"/>
            <a:r>
              <a:rPr lang="en-US"/>
              <a:t>Fourth level</a:t>
            </a:r>
          </a:p>
          <a:p>
            <a:pPr lvl="2"/>
            <a:endParaRPr lang="en-US"/>
          </a:p>
        </p:txBody>
      </p:sp>
    </p:spTree>
    <p:extLst>
      <p:ext uri="{BB962C8B-B14F-4D97-AF65-F5344CB8AC3E}">
        <p14:creationId xmlns:p14="http://schemas.microsoft.com/office/powerpoint/2010/main" val="32352493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Sub-sections">
    <p:bg>
      <p:bgPr>
        <a:solidFill>
          <a:srgbClr val="FFFFFF"/>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776A22C-A441-74F2-1398-275BC8CD3C80}"/>
              </a:ext>
            </a:extLst>
          </p:cNvPr>
          <p:cNvSpPr>
            <a:spLocks noGrp="1"/>
          </p:cNvSpPr>
          <p:nvPr>
            <p:ph type="title"/>
          </p:nvPr>
        </p:nvSpPr>
        <p:spPr>
          <a:xfrm>
            <a:off x="1117600" y="635000"/>
            <a:ext cx="10261600" cy="704851"/>
          </a:xfrm>
        </p:spPr>
        <p:txBody>
          <a:bodyPr lIns="0" tIns="0" rIns="0" bIns="0" anchor="b" anchorCtr="0">
            <a:noAutofit/>
          </a:bodyPr>
          <a:lstStyle>
            <a:lvl1pPr algn="l">
              <a:lnSpc>
                <a:spcPts val="3000"/>
              </a:lnSpc>
              <a:defRPr sz="2667"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48BD8DDB-2541-C345-9C63-64FF4668442B}"/>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9" name="Slide Number Placeholder 5">
            <a:extLst>
              <a:ext uri="{FF2B5EF4-FFF2-40B4-BE49-F238E27FC236}">
                <a16:creationId xmlns:a16="http://schemas.microsoft.com/office/drawing/2014/main" id="{C1859161-3D36-5A5A-B2C2-DEA4241BBF7C}"/>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10" name="TextBox 9">
            <a:extLst>
              <a:ext uri="{FF2B5EF4-FFF2-40B4-BE49-F238E27FC236}">
                <a16:creationId xmlns:a16="http://schemas.microsoft.com/office/drawing/2014/main" id="{1F098ECF-8D18-1C68-CA20-F101BDA08F09}"/>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67C35D60-3C01-87C1-722D-883A373254A8}"/>
              </a:ext>
            </a:extLst>
          </p:cNvPr>
          <p:cNvSpPr/>
          <p:nvPr userDrawn="1"/>
        </p:nvSpPr>
        <p:spPr>
          <a:xfrm>
            <a:off x="0" y="0"/>
            <a:ext cx="254000" cy="6858000"/>
          </a:xfrm>
          <a:prstGeom prst="rect">
            <a:avLst/>
          </a:prstGeom>
          <a:gradFill>
            <a:gsLst>
              <a:gs pos="0">
                <a:schemeClr val="accent3"/>
              </a:gs>
              <a:gs pos="100000">
                <a:srgbClr val="D6D2C4">
                  <a:alpha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Content Placeholder 7">
            <a:extLst>
              <a:ext uri="{FF2B5EF4-FFF2-40B4-BE49-F238E27FC236}">
                <a16:creationId xmlns:a16="http://schemas.microsoft.com/office/drawing/2014/main" id="{5527349D-4C83-6CBA-15A5-DF93DB7FDCA3}"/>
              </a:ext>
            </a:extLst>
          </p:cNvPr>
          <p:cNvSpPr>
            <a:spLocks noGrp="1"/>
          </p:cNvSpPr>
          <p:nvPr>
            <p:ph idx="11" hasCustomPrompt="1"/>
          </p:nvPr>
        </p:nvSpPr>
        <p:spPr>
          <a:xfrm>
            <a:off x="1117600" y="1981761"/>
            <a:ext cx="10261600" cy="382867"/>
          </a:xfrm>
        </p:spPr>
        <p:txBody>
          <a:bodyPr>
            <a:normAutofit/>
          </a:bodyPr>
          <a:lstStyle>
            <a:lvl1pPr marL="0" indent="0">
              <a:lnSpc>
                <a:spcPct val="100000"/>
              </a:lnSpc>
              <a:spcAft>
                <a:spcPts val="800"/>
              </a:spcAft>
              <a:buClr>
                <a:schemeClr val="accent3"/>
              </a:buClr>
              <a:buNone/>
              <a:defRPr sz="1600" b="1">
                <a:solidFill>
                  <a:srgbClr val="7E98AB"/>
                </a:solidFill>
                <a:latin typeface="Tahoma" panose="020B0604030504040204" pitchFamily="34" charset="0"/>
                <a:ea typeface="Tahoma" panose="020B0604030504040204" pitchFamily="34" charset="0"/>
                <a:cs typeface="Tahoma" panose="020B0604030504040204" pitchFamily="34" charset="0"/>
              </a:defRPr>
            </a:lvl1pPr>
          </a:lstStyle>
          <a:p>
            <a:r>
              <a:rPr lang="en-US" b="1"/>
              <a:t>Click to edit subtitle</a:t>
            </a:r>
            <a:endParaRPr lang="en-US"/>
          </a:p>
        </p:txBody>
      </p:sp>
      <p:sp>
        <p:nvSpPr>
          <p:cNvPr id="14" name="Content Placeholder 7">
            <a:extLst>
              <a:ext uri="{FF2B5EF4-FFF2-40B4-BE49-F238E27FC236}">
                <a16:creationId xmlns:a16="http://schemas.microsoft.com/office/drawing/2014/main" id="{A906449C-2CA1-6AE4-B6AA-870A876DF22C}"/>
              </a:ext>
            </a:extLst>
          </p:cNvPr>
          <p:cNvSpPr>
            <a:spLocks noGrp="1"/>
          </p:cNvSpPr>
          <p:nvPr>
            <p:ph idx="12" hasCustomPrompt="1"/>
          </p:nvPr>
        </p:nvSpPr>
        <p:spPr>
          <a:xfrm>
            <a:off x="1117600" y="4204821"/>
            <a:ext cx="10261600" cy="382867"/>
          </a:xfrm>
        </p:spPr>
        <p:txBody>
          <a:bodyPr>
            <a:normAutofit/>
          </a:bodyPr>
          <a:lstStyle>
            <a:lvl1pPr marL="0" indent="0">
              <a:lnSpc>
                <a:spcPct val="100000"/>
              </a:lnSpc>
              <a:spcAft>
                <a:spcPts val="800"/>
              </a:spcAft>
              <a:buClr>
                <a:schemeClr val="accent3"/>
              </a:buClr>
              <a:buNone/>
              <a:defRPr sz="1600" b="1">
                <a:solidFill>
                  <a:srgbClr val="7E98AB"/>
                </a:solidFill>
                <a:latin typeface="Tahoma" panose="020B0604030504040204" pitchFamily="34" charset="0"/>
                <a:ea typeface="Tahoma" panose="020B0604030504040204" pitchFamily="34" charset="0"/>
                <a:cs typeface="Tahoma" panose="020B0604030504040204" pitchFamily="34" charset="0"/>
              </a:defRPr>
            </a:lvl1pPr>
          </a:lstStyle>
          <a:p>
            <a:r>
              <a:rPr lang="en-US" b="1"/>
              <a:t>Click to edit subtitle</a:t>
            </a:r>
            <a:endParaRPr lang="en-US"/>
          </a:p>
        </p:txBody>
      </p:sp>
      <p:sp>
        <p:nvSpPr>
          <p:cNvPr id="2" name="Content Placeholder 7">
            <a:extLst>
              <a:ext uri="{FF2B5EF4-FFF2-40B4-BE49-F238E27FC236}">
                <a16:creationId xmlns:a16="http://schemas.microsoft.com/office/drawing/2014/main" id="{5DC00ECE-CB37-808A-4A47-9CF39C122098}"/>
              </a:ext>
            </a:extLst>
          </p:cNvPr>
          <p:cNvSpPr>
            <a:spLocks noGrp="1"/>
          </p:cNvSpPr>
          <p:nvPr>
            <p:ph idx="1" hasCustomPrompt="1"/>
          </p:nvPr>
        </p:nvSpPr>
        <p:spPr>
          <a:xfrm>
            <a:off x="1117600" y="2479488"/>
            <a:ext cx="10261600" cy="1508312"/>
          </a:xfrm>
        </p:spPr>
        <p:txBody>
          <a:bodyPr>
            <a:normAutofit/>
          </a:bodyPr>
          <a:lstStyle>
            <a:lvl1pPr>
              <a:buClr>
                <a:schemeClr val="accent3"/>
              </a:buClr>
              <a:defRPr sz="1333">
                <a:latin typeface="Tahoma" panose="020B0604030504040204" pitchFamily="34" charset="0"/>
                <a:ea typeface="Tahoma" panose="020B0604030504040204" pitchFamily="34" charset="0"/>
                <a:cs typeface="Tahoma" panose="020B0604030504040204" pitchFamily="34" charset="0"/>
              </a:defRPr>
            </a:lvl1pPr>
            <a:lvl2pPr>
              <a:defRPr sz="1333">
                <a:latin typeface="Tahoma" panose="020B0604030504040204" pitchFamily="34" charset="0"/>
                <a:ea typeface="Tahoma" panose="020B0604030504040204" pitchFamily="34" charset="0"/>
                <a:cs typeface="Tahoma" panose="020B0604030504040204" pitchFamily="34" charset="0"/>
              </a:defRPr>
            </a:lvl2pPr>
            <a:lvl3pPr>
              <a:defRPr sz="1333">
                <a:latin typeface="Tahoma" panose="020B0604030504040204" pitchFamily="34" charset="0"/>
                <a:ea typeface="Tahoma" panose="020B0604030504040204" pitchFamily="34" charset="0"/>
                <a:cs typeface="Tahoma" panose="020B0604030504040204" pitchFamily="34" charset="0"/>
              </a:defRPr>
            </a:lvl3pPr>
          </a:lstStyle>
          <a:p>
            <a:r>
              <a:rPr lang="en-US"/>
              <a:t>First level</a:t>
            </a:r>
          </a:p>
          <a:p>
            <a:r>
              <a:rPr lang="en-US"/>
              <a:t>Second level</a:t>
            </a:r>
          </a:p>
          <a:p>
            <a:pPr lvl="1"/>
            <a:r>
              <a:rPr lang="en-US"/>
              <a:t>Third level</a:t>
            </a:r>
          </a:p>
          <a:p>
            <a:pPr lvl="2"/>
            <a:r>
              <a:rPr lang="en-US"/>
              <a:t>Fourth level</a:t>
            </a:r>
          </a:p>
          <a:p>
            <a:pPr lvl="2"/>
            <a:endParaRPr lang="en-US"/>
          </a:p>
        </p:txBody>
      </p:sp>
      <p:sp>
        <p:nvSpPr>
          <p:cNvPr id="3" name="Content Placeholder 7">
            <a:extLst>
              <a:ext uri="{FF2B5EF4-FFF2-40B4-BE49-F238E27FC236}">
                <a16:creationId xmlns:a16="http://schemas.microsoft.com/office/drawing/2014/main" id="{3BD84BA2-EBF0-A665-8D2A-68340DBE99D6}"/>
              </a:ext>
            </a:extLst>
          </p:cNvPr>
          <p:cNvSpPr>
            <a:spLocks noGrp="1"/>
          </p:cNvSpPr>
          <p:nvPr>
            <p:ph idx="13" hasCustomPrompt="1"/>
          </p:nvPr>
        </p:nvSpPr>
        <p:spPr>
          <a:xfrm>
            <a:off x="1117600" y="4714688"/>
            <a:ext cx="10261600" cy="1508312"/>
          </a:xfrm>
        </p:spPr>
        <p:txBody>
          <a:bodyPr>
            <a:normAutofit/>
          </a:bodyPr>
          <a:lstStyle>
            <a:lvl1pPr>
              <a:buClr>
                <a:schemeClr val="accent3"/>
              </a:buClr>
              <a:defRPr sz="1333">
                <a:latin typeface="Tahoma" panose="020B0604030504040204" pitchFamily="34" charset="0"/>
                <a:ea typeface="Tahoma" panose="020B0604030504040204" pitchFamily="34" charset="0"/>
                <a:cs typeface="Tahoma" panose="020B0604030504040204" pitchFamily="34" charset="0"/>
              </a:defRPr>
            </a:lvl1pPr>
            <a:lvl2pPr>
              <a:defRPr sz="1333">
                <a:latin typeface="Tahoma" panose="020B0604030504040204" pitchFamily="34" charset="0"/>
                <a:ea typeface="Tahoma" panose="020B0604030504040204" pitchFamily="34" charset="0"/>
                <a:cs typeface="Tahoma" panose="020B0604030504040204" pitchFamily="34" charset="0"/>
              </a:defRPr>
            </a:lvl2pPr>
            <a:lvl3pPr>
              <a:defRPr sz="1333">
                <a:latin typeface="Tahoma" panose="020B0604030504040204" pitchFamily="34" charset="0"/>
                <a:ea typeface="Tahoma" panose="020B0604030504040204" pitchFamily="34" charset="0"/>
                <a:cs typeface="Tahoma" panose="020B0604030504040204" pitchFamily="34" charset="0"/>
              </a:defRPr>
            </a:lvl3pPr>
          </a:lstStyle>
          <a:p>
            <a:r>
              <a:rPr lang="en-US"/>
              <a:t>First level</a:t>
            </a:r>
          </a:p>
          <a:p>
            <a:r>
              <a:rPr lang="en-US"/>
              <a:t>Second level</a:t>
            </a:r>
          </a:p>
          <a:p>
            <a:pPr lvl="1"/>
            <a:r>
              <a:rPr lang="en-US"/>
              <a:t>Third level</a:t>
            </a:r>
          </a:p>
          <a:p>
            <a:pPr lvl="2"/>
            <a:r>
              <a:rPr lang="en-US"/>
              <a:t>Fourth level</a:t>
            </a:r>
          </a:p>
          <a:p>
            <a:pPr lvl="2"/>
            <a:endParaRPr lang="en-US"/>
          </a:p>
        </p:txBody>
      </p:sp>
    </p:spTree>
    <p:extLst>
      <p:ext uri="{BB962C8B-B14F-4D97-AF65-F5344CB8AC3E}">
        <p14:creationId xmlns:p14="http://schemas.microsoft.com/office/powerpoint/2010/main" val="38848629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Photo #2">
    <p:bg>
      <p:bgPr>
        <a:solidFill>
          <a:srgbClr val="FFFFFF"/>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C29761-0E9B-43D2-D5AA-4764450B9134}"/>
              </a:ext>
            </a:extLst>
          </p:cNvPr>
          <p:cNvSpPr>
            <a:spLocks noGrp="1"/>
          </p:cNvSpPr>
          <p:nvPr>
            <p:ph type="title"/>
          </p:nvPr>
        </p:nvSpPr>
        <p:spPr>
          <a:xfrm>
            <a:off x="1117600" y="635000"/>
            <a:ext cx="10261600" cy="704851"/>
          </a:xfrm>
        </p:spPr>
        <p:txBody>
          <a:bodyPr lIns="0" tIns="0" rIns="0" bIns="0" anchor="b" anchorCtr="0">
            <a:noAutofit/>
          </a:bodyPr>
          <a:lstStyle>
            <a:lvl1pPr algn="l">
              <a:lnSpc>
                <a:spcPts val="3000"/>
              </a:lnSpc>
              <a:defRPr sz="2667"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986EE370-EA09-97C3-6A0C-5515DC1B7AD3}"/>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9" name="Slide Number Placeholder 5">
            <a:extLst>
              <a:ext uri="{FF2B5EF4-FFF2-40B4-BE49-F238E27FC236}">
                <a16:creationId xmlns:a16="http://schemas.microsoft.com/office/drawing/2014/main" id="{30701532-259E-5EB6-429A-4878E3643375}"/>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10" name="TextBox 9">
            <a:extLst>
              <a:ext uri="{FF2B5EF4-FFF2-40B4-BE49-F238E27FC236}">
                <a16:creationId xmlns:a16="http://schemas.microsoft.com/office/drawing/2014/main" id="{9B5009B9-F13D-8381-6B7D-DD834FFE71C2}"/>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D9879D6B-9FC9-94A1-F653-8800D27A4E79}"/>
              </a:ext>
            </a:extLst>
          </p:cNvPr>
          <p:cNvSpPr/>
          <p:nvPr userDrawn="1"/>
        </p:nvSpPr>
        <p:spPr>
          <a:xfrm>
            <a:off x="0" y="0"/>
            <a:ext cx="254000" cy="6858000"/>
          </a:xfrm>
          <a:prstGeom prst="rect">
            <a:avLst/>
          </a:prstGeom>
          <a:gradFill>
            <a:gsLst>
              <a:gs pos="0">
                <a:schemeClr val="accent3"/>
              </a:gs>
              <a:gs pos="100000">
                <a:srgbClr val="D6D2C4">
                  <a:alpha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Picture Placeholder 7">
            <a:extLst>
              <a:ext uri="{FF2B5EF4-FFF2-40B4-BE49-F238E27FC236}">
                <a16:creationId xmlns:a16="http://schemas.microsoft.com/office/drawing/2014/main" id="{613E9A6A-B385-29B0-206E-BFFA8AC92CCA}"/>
              </a:ext>
            </a:extLst>
          </p:cNvPr>
          <p:cNvSpPr>
            <a:spLocks noGrp="1"/>
          </p:cNvSpPr>
          <p:nvPr>
            <p:ph type="pic" sz="quarter" idx="14" hasCustomPrompt="1"/>
          </p:nvPr>
        </p:nvSpPr>
        <p:spPr>
          <a:xfrm>
            <a:off x="6376044" y="1834896"/>
            <a:ext cx="5003156" cy="3880104"/>
          </a:xfrm>
          <a:solidFill>
            <a:schemeClr val="bg1"/>
          </a:solidFill>
        </p:spPr>
        <p:txBody>
          <a:bodyPr tIns="182880"/>
          <a:lstStyle>
            <a:lvl1pPr marL="0" indent="0" algn="ctr" defTabSz="731557" rtl="0" eaLnBrk="1" latinLnBrk="0" hangingPunct="1">
              <a:lnSpc>
                <a:spcPct val="90000"/>
              </a:lnSpc>
              <a:spcBef>
                <a:spcPts val="800"/>
              </a:spcBef>
              <a:buFont typeface="Arial" panose="020B0604020202020204" pitchFamily="34" charset="0"/>
              <a:buNone/>
              <a:defRPr lang="en-US" sz="2267" b="1" kern="120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13" name="Text Placeholder 9">
            <a:extLst>
              <a:ext uri="{FF2B5EF4-FFF2-40B4-BE49-F238E27FC236}">
                <a16:creationId xmlns:a16="http://schemas.microsoft.com/office/drawing/2014/main" id="{6372E594-5EEC-42AD-489F-E7ED3F4EB745}"/>
              </a:ext>
            </a:extLst>
          </p:cNvPr>
          <p:cNvSpPr>
            <a:spLocks noGrp="1"/>
          </p:cNvSpPr>
          <p:nvPr>
            <p:ph type="body" sz="quarter" idx="15"/>
          </p:nvPr>
        </p:nvSpPr>
        <p:spPr>
          <a:xfrm>
            <a:off x="6376044" y="5816600"/>
            <a:ext cx="5003156" cy="291846"/>
          </a:xfrm>
        </p:spPr>
        <p:txBody>
          <a:bodyPr lIns="0" tIns="91440" rIns="0" bIns="0"/>
          <a:lstStyle>
            <a:lvl1pPr marL="0" indent="0">
              <a:lnSpc>
                <a:spcPts val="1267"/>
              </a:lnSpc>
              <a:spcBef>
                <a:spcPts val="0"/>
              </a:spcBef>
              <a:buNone/>
              <a:defRPr sz="1067" i="1">
                <a:solidFill>
                  <a:schemeClr val="accent3"/>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2" name="Content Placeholder 7">
            <a:extLst>
              <a:ext uri="{FF2B5EF4-FFF2-40B4-BE49-F238E27FC236}">
                <a16:creationId xmlns:a16="http://schemas.microsoft.com/office/drawing/2014/main" id="{50A0CB15-7DD6-446F-6E21-A64A071BBED1}"/>
              </a:ext>
            </a:extLst>
          </p:cNvPr>
          <p:cNvSpPr>
            <a:spLocks noGrp="1"/>
          </p:cNvSpPr>
          <p:nvPr>
            <p:ph idx="1" hasCustomPrompt="1"/>
          </p:nvPr>
        </p:nvSpPr>
        <p:spPr>
          <a:xfrm>
            <a:off x="1129553" y="1834896"/>
            <a:ext cx="5003156" cy="4273549"/>
          </a:xfrm>
        </p:spPr>
        <p:txBody>
          <a:bodyPr>
            <a:normAutofit/>
          </a:bodyPr>
          <a:lstStyle>
            <a:lvl1pPr>
              <a:buClr>
                <a:schemeClr val="accent3"/>
              </a:buClr>
              <a:defRPr sz="1333">
                <a:latin typeface="Tahoma" panose="020B0604030504040204" pitchFamily="34" charset="0"/>
                <a:ea typeface="Tahoma" panose="020B0604030504040204" pitchFamily="34" charset="0"/>
                <a:cs typeface="Tahoma" panose="020B0604030504040204" pitchFamily="34" charset="0"/>
              </a:defRPr>
            </a:lvl1pPr>
            <a:lvl2pPr>
              <a:defRPr sz="1333">
                <a:latin typeface="Tahoma" panose="020B0604030504040204" pitchFamily="34" charset="0"/>
                <a:ea typeface="Tahoma" panose="020B0604030504040204" pitchFamily="34" charset="0"/>
                <a:cs typeface="Tahoma" panose="020B0604030504040204" pitchFamily="34" charset="0"/>
              </a:defRPr>
            </a:lvl2pPr>
            <a:lvl3pPr>
              <a:defRPr sz="1333">
                <a:latin typeface="Tahoma" panose="020B0604030504040204" pitchFamily="34" charset="0"/>
                <a:ea typeface="Tahoma" panose="020B0604030504040204" pitchFamily="34" charset="0"/>
                <a:cs typeface="Tahoma" panose="020B0604030504040204" pitchFamily="34" charset="0"/>
              </a:defRPr>
            </a:lvl3pPr>
          </a:lstStyle>
          <a:p>
            <a:r>
              <a:rPr lang="en-US"/>
              <a:t>First level</a:t>
            </a:r>
          </a:p>
          <a:p>
            <a:r>
              <a:rPr lang="en-US"/>
              <a:t>Second level</a:t>
            </a:r>
          </a:p>
          <a:p>
            <a:pPr lvl="1"/>
            <a:r>
              <a:rPr lang="en-US"/>
              <a:t>Third level</a:t>
            </a:r>
          </a:p>
          <a:p>
            <a:pPr lvl="2"/>
            <a:r>
              <a:rPr lang="en-US"/>
              <a:t>Fourth level</a:t>
            </a:r>
          </a:p>
          <a:p>
            <a:pPr lvl="2"/>
            <a:endParaRPr lang="en-US"/>
          </a:p>
        </p:txBody>
      </p:sp>
    </p:spTree>
    <p:extLst>
      <p:ext uri="{BB962C8B-B14F-4D97-AF65-F5344CB8AC3E}">
        <p14:creationId xmlns:p14="http://schemas.microsoft.com/office/powerpoint/2010/main" val="32686980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ement">
    <p:bg>
      <p:bgPr>
        <a:gradFill>
          <a:gsLst>
            <a:gs pos="26000">
              <a:schemeClr val="accent3"/>
            </a:gs>
            <a:gs pos="100000">
              <a:srgbClr val="D6D2C4">
                <a:alpha val="100000"/>
              </a:srgbClr>
            </a:gs>
          </a:gsLst>
          <a:lin ang="27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F00261-3C73-4974-1C38-1C545693DF15}"/>
              </a:ext>
            </a:extLst>
          </p:cNvPr>
          <p:cNvSpPr/>
          <p:nvPr userDrawn="1"/>
        </p:nvSpPr>
        <p:spPr>
          <a:xfrm>
            <a:off x="0" y="6477000"/>
            <a:ext cx="1219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Footer Placeholder 4">
            <a:extLst>
              <a:ext uri="{FF2B5EF4-FFF2-40B4-BE49-F238E27FC236}">
                <a16:creationId xmlns:a16="http://schemas.microsoft.com/office/drawing/2014/main" id="{46D63DAE-2529-C550-D5AD-EB4398D796EA}"/>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8" name="Slide Number Placeholder 5">
            <a:extLst>
              <a:ext uri="{FF2B5EF4-FFF2-40B4-BE49-F238E27FC236}">
                <a16:creationId xmlns:a16="http://schemas.microsoft.com/office/drawing/2014/main" id="{66771EB3-E823-590E-AA52-C29F4E22631E}"/>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9" name="TextBox 8">
            <a:extLst>
              <a:ext uri="{FF2B5EF4-FFF2-40B4-BE49-F238E27FC236}">
                <a16:creationId xmlns:a16="http://schemas.microsoft.com/office/drawing/2014/main" id="{0F40CB25-B058-06B3-2122-487716131955}"/>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0" name="Title 1">
            <a:extLst>
              <a:ext uri="{FF2B5EF4-FFF2-40B4-BE49-F238E27FC236}">
                <a16:creationId xmlns:a16="http://schemas.microsoft.com/office/drawing/2014/main" id="{D9197E3E-A3D3-348A-FB6B-0CC7C3839E30}"/>
              </a:ext>
            </a:extLst>
          </p:cNvPr>
          <p:cNvSpPr>
            <a:spLocks noGrp="1"/>
          </p:cNvSpPr>
          <p:nvPr>
            <p:ph type="title" hasCustomPrompt="1"/>
          </p:nvPr>
        </p:nvSpPr>
        <p:spPr>
          <a:xfrm>
            <a:off x="1371600" y="736600"/>
            <a:ext cx="9448800" cy="704851"/>
          </a:xfrm>
        </p:spPr>
        <p:txBody>
          <a:bodyPr lIns="0" tIns="0" rIns="0" bIns="0" anchor="b" anchorCtr="0">
            <a:noAutofit/>
          </a:bodyPr>
          <a:lstStyle>
            <a:lvl1pPr algn="l">
              <a:lnSpc>
                <a:spcPts val="3000"/>
              </a:lnSpc>
              <a:defRPr sz="1867" b="1"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33D856C-0B72-6878-0BBA-EADBC7963452}"/>
              </a:ext>
            </a:extLst>
          </p:cNvPr>
          <p:cNvSpPr>
            <a:spLocks noGrp="1"/>
          </p:cNvSpPr>
          <p:nvPr>
            <p:ph type="subTitle" idx="1" hasCustomPrompt="1"/>
          </p:nvPr>
        </p:nvSpPr>
        <p:spPr>
          <a:xfrm>
            <a:off x="1371600" y="1752600"/>
            <a:ext cx="9448800" cy="579541"/>
          </a:xfrm>
        </p:spPr>
        <p:txBody>
          <a:bodyPr lIns="0" tIns="0" rIns="0" bIns="0">
            <a:normAutofit/>
          </a:bodyPr>
          <a:lstStyle>
            <a:lvl1pPr marL="0" indent="0" algn="l">
              <a:lnSpc>
                <a:spcPct val="100000"/>
              </a:lnSpc>
              <a:spcBef>
                <a:spcPts val="0"/>
              </a:spcBef>
              <a:spcAft>
                <a:spcPts val="400"/>
              </a:spcAft>
              <a:buNone/>
              <a:defRPr sz="2667">
                <a:solidFill>
                  <a:srgbClr val="FFFFFF"/>
                </a:solidFill>
                <a:latin typeface="Tahoma" panose="020B0604030504040204" pitchFamily="34" charset="0"/>
                <a:ea typeface="Tahoma" panose="020B0604030504040204" pitchFamily="34" charset="0"/>
                <a:cs typeface="Tahoma" panose="020B0604030504040204" pitchFamily="34" charset="0"/>
              </a:defRPr>
            </a:lvl1pPr>
            <a:lvl2pPr marL="365778" indent="0" algn="ctr">
              <a:buNone/>
              <a:defRPr sz="1600"/>
            </a:lvl2pPr>
            <a:lvl3pPr marL="731557" indent="0" algn="ctr">
              <a:buNone/>
              <a:defRPr sz="1440"/>
            </a:lvl3pPr>
            <a:lvl4pPr marL="1097335" indent="0" algn="ctr">
              <a:buNone/>
              <a:defRPr sz="1280"/>
            </a:lvl4pPr>
            <a:lvl5pPr marL="1463113" indent="0" algn="ctr">
              <a:buNone/>
              <a:defRPr sz="1280"/>
            </a:lvl5pPr>
            <a:lvl6pPr marL="1828891" indent="0" algn="ctr">
              <a:buNone/>
              <a:defRPr sz="1280"/>
            </a:lvl6pPr>
            <a:lvl7pPr marL="2194670" indent="0" algn="ctr">
              <a:buNone/>
              <a:defRPr sz="1280"/>
            </a:lvl7pPr>
            <a:lvl8pPr marL="2560448" indent="0" algn="ctr">
              <a:buNone/>
              <a:defRPr sz="1280"/>
            </a:lvl8pPr>
            <a:lvl9pPr marL="2926226" indent="0" algn="ctr">
              <a:buNone/>
              <a:defRPr sz="1280"/>
            </a:lvl9pPr>
          </a:lstStyle>
          <a:p>
            <a:r>
              <a:rPr lang="en-US"/>
              <a:t>Click to edit text</a:t>
            </a:r>
          </a:p>
        </p:txBody>
      </p:sp>
    </p:spTree>
    <p:extLst>
      <p:ext uri="{BB962C8B-B14F-4D97-AF65-F5344CB8AC3E}">
        <p14:creationId xmlns:p14="http://schemas.microsoft.com/office/powerpoint/2010/main" val="3517064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p:bg>
      <p:bgPr>
        <a:gradFill>
          <a:gsLst>
            <a:gs pos="30000">
              <a:schemeClr val="accent3"/>
            </a:gs>
            <a:gs pos="100000">
              <a:srgbClr val="D6D2C4">
                <a:alpha val="100000"/>
              </a:srgbClr>
            </a:gs>
          </a:gsLst>
          <a:lin ang="27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802D59-A19A-1008-580A-B975EF490299}"/>
              </a:ext>
            </a:extLst>
          </p:cNvPr>
          <p:cNvSpPr/>
          <p:nvPr userDrawn="1"/>
        </p:nvSpPr>
        <p:spPr>
          <a:xfrm>
            <a:off x="0" y="6477000"/>
            <a:ext cx="1219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Footer Placeholder 4">
            <a:extLst>
              <a:ext uri="{FF2B5EF4-FFF2-40B4-BE49-F238E27FC236}">
                <a16:creationId xmlns:a16="http://schemas.microsoft.com/office/drawing/2014/main" id="{8DBC7804-727C-D820-793E-D4DBACF9BDBC}"/>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8" name="Slide Number Placeholder 5">
            <a:extLst>
              <a:ext uri="{FF2B5EF4-FFF2-40B4-BE49-F238E27FC236}">
                <a16:creationId xmlns:a16="http://schemas.microsoft.com/office/drawing/2014/main" id="{35BB67E2-AC2C-6A58-ED49-25FBF3F14ECB}"/>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9" name="TextBox 8">
            <a:extLst>
              <a:ext uri="{FF2B5EF4-FFF2-40B4-BE49-F238E27FC236}">
                <a16:creationId xmlns:a16="http://schemas.microsoft.com/office/drawing/2014/main" id="{02A7D372-1939-8571-6C68-3DBE750A8885}"/>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0" name="Content Placeholder 2">
            <a:extLst>
              <a:ext uri="{FF2B5EF4-FFF2-40B4-BE49-F238E27FC236}">
                <a16:creationId xmlns:a16="http://schemas.microsoft.com/office/drawing/2014/main" id="{CC609E37-D95D-0C1E-C4F5-DD5B4BEEC6DB}"/>
              </a:ext>
            </a:extLst>
          </p:cNvPr>
          <p:cNvSpPr>
            <a:spLocks noGrp="1"/>
          </p:cNvSpPr>
          <p:nvPr>
            <p:ph idx="1" hasCustomPrompt="1"/>
          </p:nvPr>
        </p:nvSpPr>
        <p:spPr>
          <a:xfrm>
            <a:off x="1354667" y="1588360"/>
            <a:ext cx="4741333" cy="3681280"/>
          </a:xfrm>
        </p:spPr>
        <p:txBody>
          <a:bodyPr lIns="0" tIns="0" rIns="0" bIns="0">
            <a:noAutofit/>
          </a:bodyPr>
          <a:lstStyle>
            <a:lvl1pPr marL="119598" indent="-119598">
              <a:lnSpc>
                <a:spcPts val="2933"/>
              </a:lnSpc>
              <a:spcBef>
                <a:spcPts val="0"/>
              </a:spcBef>
              <a:buFont typeface="Trebuchet MS" panose="020B0603020202020204" pitchFamily="34" charset="0"/>
              <a:buChar char=" "/>
              <a:defRPr sz="2933" b="0" i="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254013" indent="-118539">
              <a:lnSpc>
                <a:spcPts val="1400"/>
              </a:lnSpc>
              <a:spcBef>
                <a:spcPts val="733"/>
              </a:spcBef>
              <a:buFont typeface="Trebuchet MS" panose="020B0603020202020204" pitchFamily="34" charset="0"/>
              <a:buChar char="—"/>
              <a:tabLst/>
              <a:defRPr lang="en-US" sz="1867" b="1" kern="1200" dirty="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441347" indent="-200035">
              <a:lnSpc>
                <a:spcPts val="1800"/>
              </a:lnSpc>
              <a:spcBef>
                <a:spcPts val="867"/>
              </a:spcBef>
              <a:buFont typeface="Trebuchet MS" panose="020B0603020202020204" pitchFamily="34" charset="0"/>
              <a:buChar char="•"/>
              <a:tabLst/>
              <a:defRPr sz="1867">
                <a:solidFill>
                  <a:schemeClr val="bg1"/>
                </a:solidFill>
                <a:latin typeface="Tahoma" panose="020B0604030504040204" pitchFamily="34" charset="0"/>
                <a:ea typeface="Tahoma" panose="020B0604030504040204" pitchFamily="34" charset="0"/>
                <a:cs typeface="Tahoma" panose="020B0604030504040204" pitchFamily="34" charset="0"/>
              </a:defRPr>
            </a:lvl3pPr>
            <a:lvl4pPr>
              <a:lnSpc>
                <a:spcPts val="1800"/>
              </a:lnSpc>
              <a:defRPr sz="1867">
                <a:solidFill>
                  <a:schemeClr val="bg1"/>
                </a:solidFill>
                <a:latin typeface="Tahoma" panose="020B0604030504040204" pitchFamily="34" charset="0"/>
                <a:ea typeface="Tahoma" panose="020B0604030504040204" pitchFamily="34" charset="0"/>
                <a:cs typeface="Tahoma" panose="020B0604030504040204" pitchFamily="34" charset="0"/>
              </a:defRPr>
            </a:lvl4pPr>
            <a:lvl5pPr>
              <a:lnSpc>
                <a:spcPts val="1800"/>
              </a:lnSpc>
              <a:defRPr sz="1867">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text</a:t>
            </a:r>
            <a:br>
              <a:rPr lang="en-US"/>
            </a:br>
            <a:endParaRPr lang="en-US"/>
          </a:p>
          <a:p>
            <a:pPr lvl="1"/>
            <a:r>
              <a:rPr lang="en-US"/>
              <a:t>Second level</a:t>
            </a:r>
          </a:p>
        </p:txBody>
      </p:sp>
      <p:sp>
        <p:nvSpPr>
          <p:cNvPr id="11" name="Graphic 4">
            <a:extLst>
              <a:ext uri="{FF2B5EF4-FFF2-40B4-BE49-F238E27FC236}">
                <a16:creationId xmlns:a16="http://schemas.microsoft.com/office/drawing/2014/main" id="{4712C4B8-88D3-2F8E-1D35-A1D70BC5DE4E}"/>
              </a:ext>
            </a:extLst>
          </p:cNvPr>
          <p:cNvSpPr/>
          <p:nvPr userDrawn="1"/>
        </p:nvSpPr>
        <p:spPr>
          <a:xfrm>
            <a:off x="604725" y="1081088"/>
            <a:ext cx="1119867" cy="752475"/>
          </a:xfrm>
          <a:custGeom>
            <a:avLst/>
            <a:gdLst>
              <a:gd name="connsiteX0" fmla="*/ 0 w 1255156"/>
              <a:gd name="connsiteY0" fmla="*/ 513979 h 843381"/>
              <a:gd name="connsiteX1" fmla="*/ 292484 w 1255156"/>
              <a:gd name="connsiteY1" fmla="*/ 843382 h 843381"/>
              <a:gd name="connsiteX2" fmla="*/ 550897 w 1255156"/>
              <a:gd name="connsiteY2" fmla="*/ 604847 h 843381"/>
              <a:gd name="connsiteX3" fmla="*/ 278292 w 1255156"/>
              <a:gd name="connsiteY3" fmla="*/ 383353 h 843381"/>
              <a:gd name="connsiteX4" fmla="*/ 559422 w 1255156"/>
              <a:gd name="connsiteY4" fmla="*/ 167535 h 843381"/>
              <a:gd name="connsiteX5" fmla="*/ 559422 w 1255156"/>
              <a:gd name="connsiteY5" fmla="*/ 0 h 843381"/>
              <a:gd name="connsiteX6" fmla="*/ 0 w 1255156"/>
              <a:gd name="connsiteY6" fmla="*/ 513979 h 843381"/>
              <a:gd name="connsiteX7" fmla="*/ 0 w 1255156"/>
              <a:gd name="connsiteY7" fmla="*/ 513979 h 843381"/>
              <a:gd name="connsiteX8" fmla="*/ 695725 w 1255156"/>
              <a:gd name="connsiteY8" fmla="*/ 513979 h 843381"/>
              <a:gd name="connsiteX9" fmla="*/ 988219 w 1255156"/>
              <a:gd name="connsiteY9" fmla="*/ 843382 h 843381"/>
              <a:gd name="connsiteX10" fmla="*/ 1246632 w 1255156"/>
              <a:gd name="connsiteY10" fmla="*/ 604847 h 843381"/>
              <a:gd name="connsiteX11" fmla="*/ 974027 w 1255156"/>
              <a:gd name="connsiteY11" fmla="*/ 383353 h 843381"/>
              <a:gd name="connsiteX12" fmla="*/ 1255157 w 1255156"/>
              <a:gd name="connsiteY12" fmla="*/ 167535 h 843381"/>
              <a:gd name="connsiteX13" fmla="*/ 1255157 w 1255156"/>
              <a:gd name="connsiteY13" fmla="*/ 0 h 843381"/>
              <a:gd name="connsiteX14" fmla="*/ 695725 w 1255156"/>
              <a:gd name="connsiteY14" fmla="*/ 513979 h 843381"/>
              <a:gd name="connsiteX15" fmla="*/ 695725 w 1255156"/>
              <a:gd name="connsiteY15" fmla="*/ 513979 h 84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5156" h="843381">
                <a:moveTo>
                  <a:pt x="0" y="513979"/>
                </a:moveTo>
                <a:cubicBezTo>
                  <a:pt x="0" y="709917"/>
                  <a:pt x="119263" y="843382"/>
                  <a:pt x="292484" y="843382"/>
                </a:cubicBezTo>
                <a:cubicBezTo>
                  <a:pt x="431635" y="843382"/>
                  <a:pt x="550897" y="766715"/>
                  <a:pt x="550897" y="604847"/>
                </a:cubicBezTo>
                <a:cubicBezTo>
                  <a:pt x="550897" y="440150"/>
                  <a:pt x="411756" y="363474"/>
                  <a:pt x="278292" y="383353"/>
                </a:cubicBezTo>
                <a:cubicBezTo>
                  <a:pt x="278292" y="244211"/>
                  <a:pt x="389039" y="181737"/>
                  <a:pt x="559422" y="167535"/>
                </a:cubicBezTo>
                <a:lnTo>
                  <a:pt x="559422" y="0"/>
                </a:lnTo>
                <a:cubicBezTo>
                  <a:pt x="235696" y="0"/>
                  <a:pt x="0" y="139141"/>
                  <a:pt x="0" y="513979"/>
                </a:cubicBezTo>
                <a:lnTo>
                  <a:pt x="0" y="513979"/>
                </a:lnTo>
                <a:close/>
                <a:moveTo>
                  <a:pt x="695725" y="513979"/>
                </a:moveTo>
                <a:cubicBezTo>
                  <a:pt x="695725" y="709917"/>
                  <a:pt x="814988" y="843382"/>
                  <a:pt x="988219" y="843382"/>
                </a:cubicBezTo>
                <a:cubicBezTo>
                  <a:pt x="1127360" y="843382"/>
                  <a:pt x="1246632" y="766715"/>
                  <a:pt x="1246632" y="604847"/>
                </a:cubicBezTo>
                <a:cubicBezTo>
                  <a:pt x="1246632" y="440150"/>
                  <a:pt x="1107491" y="363474"/>
                  <a:pt x="974027" y="383353"/>
                </a:cubicBezTo>
                <a:cubicBezTo>
                  <a:pt x="974027" y="244211"/>
                  <a:pt x="1084774" y="181737"/>
                  <a:pt x="1255157" y="167535"/>
                </a:cubicBezTo>
                <a:lnTo>
                  <a:pt x="1255157" y="0"/>
                </a:lnTo>
                <a:cubicBezTo>
                  <a:pt x="931421" y="0"/>
                  <a:pt x="695725" y="139141"/>
                  <a:pt x="695725" y="513979"/>
                </a:cubicBezTo>
                <a:lnTo>
                  <a:pt x="695725" y="513979"/>
                </a:lnTo>
                <a:close/>
              </a:path>
            </a:pathLst>
          </a:custGeom>
          <a:solidFill>
            <a:schemeClr val="bg1">
              <a:alpha val="30000"/>
            </a:schemeClr>
          </a:solidFill>
          <a:ln w="9525" cap="flat">
            <a:noFill/>
            <a:prstDash val="solid"/>
            <a:miter/>
          </a:ln>
        </p:spPr>
        <p:txBody>
          <a:bodyPr rtlCol="0" anchor="ctr"/>
          <a:lstStyle/>
          <a:p>
            <a:endParaRPr lang="en-US" sz="8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870093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FFFFFF"/>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B2C41FC-D241-4DB8-CC60-7B7AD02602C8}"/>
              </a:ext>
            </a:extLst>
          </p:cNvPr>
          <p:cNvSpPr>
            <a:spLocks noGrp="1"/>
          </p:cNvSpPr>
          <p:nvPr>
            <p:ph type="title"/>
          </p:nvPr>
        </p:nvSpPr>
        <p:spPr>
          <a:xfrm>
            <a:off x="1117600" y="635000"/>
            <a:ext cx="10261600" cy="704851"/>
          </a:xfrm>
        </p:spPr>
        <p:txBody>
          <a:bodyPr lIns="0" tIns="0" rIns="0" bIns="0" anchor="b" anchorCtr="0">
            <a:noAutofit/>
          </a:bodyPr>
          <a:lstStyle>
            <a:lvl1pPr algn="l">
              <a:lnSpc>
                <a:spcPts val="3000"/>
              </a:lnSpc>
              <a:defRPr sz="2667"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4" name="Footer Placeholder 4">
            <a:extLst>
              <a:ext uri="{FF2B5EF4-FFF2-40B4-BE49-F238E27FC236}">
                <a16:creationId xmlns:a16="http://schemas.microsoft.com/office/drawing/2014/main" id="{F7F82AE3-4061-CF69-B443-861D6FA29403}"/>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15" name="Slide Number Placeholder 5">
            <a:extLst>
              <a:ext uri="{FF2B5EF4-FFF2-40B4-BE49-F238E27FC236}">
                <a16:creationId xmlns:a16="http://schemas.microsoft.com/office/drawing/2014/main" id="{966F9A01-4914-E326-F5AA-70CDF526E046}"/>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16" name="TextBox 15">
            <a:extLst>
              <a:ext uri="{FF2B5EF4-FFF2-40B4-BE49-F238E27FC236}">
                <a16:creationId xmlns:a16="http://schemas.microsoft.com/office/drawing/2014/main" id="{3185BBAD-F248-3AB3-9091-73CF8141F1EE}"/>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85DC7A4D-E808-5679-C023-8500FB4E9C0F}"/>
              </a:ext>
            </a:extLst>
          </p:cNvPr>
          <p:cNvSpPr/>
          <p:nvPr userDrawn="1"/>
        </p:nvSpPr>
        <p:spPr>
          <a:xfrm>
            <a:off x="0" y="0"/>
            <a:ext cx="254000" cy="6858000"/>
          </a:xfrm>
          <a:prstGeom prst="rect">
            <a:avLst/>
          </a:prstGeom>
          <a:gradFill>
            <a:gsLst>
              <a:gs pos="0">
                <a:schemeClr val="accent3"/>
              </a:gs>
              <a:gs pos="100000">
                <a:srgbClr val="D6D2C4">
                  <a:alpha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2" name="Table Placeholder 4">
            <a:extLst>
              <a:ext uri="{FF2B5EF4-FFF2-40B4-BE49-F238E27FC236}">
                <a16:creationId xmlns:a16="http://schemas.microsoft.com/office/drawing/2014/main" id="{47DDAFEE-6491-F307-6FB4-A7330005026A}"/>
              </a:ext>
            </a:extLst>
          </p:cNvPr>
          <p:cNvSpPr>
            <a:spLocks noGrp="1"/>
          </p:cNvSpPr>
          <p:nvPr>
            <p:ph type="tbl" sz="quarter" idx="10" hasCustomPrompt="1"/>
          </p:nvPr>
        </p:nvSpPr>
        <p:spPr>
          <a:xfrm>
            <a:off x="1117600" y="1905000"/>
            <a:ext cx="10160000" cy="4114800"/>
          </a:xfrm>
          <a:solidFill>
            <a:schemeClr val="bg1"/>
          </a:solidFill>
        </p:spPr>
        <p:txBody>
          <a:bodyPr lIns="0" tIns="91440" rIns="0" bIns="0"/>
          <a:lstStyle>
            <a:lvl1pPr marL="0" indent="0" algn="ctr">
              <a:buNone/>
              <a:defRPr sz="2267"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table</a:t>
            </a:r>
          </a:p>
        </p:txBody>
      </p:sp>
    </p:spTree>
    <p:extLst>
      <p:ext uri="{BB962C8B-B14F-4D97-AF65-F5344CB8AC3E}">
        <p14:creationId xmlns:p14="http://schemas.microsoft.com/office/powerpoint/2010/main" val="28646499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
    <p:bg>
      <p:bgPr>
        <a:solidFill>
          <a:srgbClr val="FFFFFF"/>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55FD3D4-4393-6066-E96C-ACE776C6A2D2}"/>
              </a:ext>
            </a:extLst>
          </p:cNvPr>
          <p:cNvSpPr>
            <a:spLocks noGrp="1"/>
          </p:cNvSpPr>
          <p:nvPr>
            <p:ph type="title"/>
          </p:nvPr>
        </p:nvSpPr>
        <p:spPr>
          <a:xfrm>
            <a:off x="1117600" y="635000"/>
            <a:ext cx="10261600" cy="704851"/>
          </a:xfrm>
        </p:spPr>
        <p:txBody>
          <a:bodyPr lIns="0" tIns="0" rIns="0" bIns="0" anchor="b" anchorCtr="0">
            <a:noAutofit/>
          </a:bodyPr>
          <a:lstStyle>
            <a:lvl1pPr algn="l">
              <a:lnSpc>
                <a:spcPts val="3000"/>
              </a:lnSpc>
              <a:defRPr sz="2667"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9" name="Footer Placeholder 4">
            <a:extLst>
              <a:ext uri="{FF2B5EF4-FFF2-40B4-BE49-F238E27FC236}">
                <a16:creationId xmlns:a16="http://schemas.microsoft.com/office/drawing/2014/main" id="{6B66F73B-30AD-277F-46C9-97ADB7BC8B7E}"/>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10" name="Slide Number Placeholder 5">
            <a:extLst>
              <a:ext uri="{FF2B5EF4-FFF2-40B4-BE49-F238E27FC236}">
                <a16:creationId xmlns:a16="http://schemas.microsoft.com/office/drawing/2014/main" id="{57F2E033-E61B-855F-56CF-173991A038DD}"/>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11" name="TextBox 10">
            <a:extLst>
              <a:ext uri="{FF2B5EF4-FFF2-40B4-BE49-F238E27FC236}">
                <a16:creationId xmlns:a16="http://schemas.microsoft.com/office/drawing/2014/main" id="{76F15DD2-C9C7-DE8A-E8EC-14F128C72A0B}"/>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2E6A5F38-C7DB-4356-BE5C-0CEEB93276C7}"/>
              </a:ext>
            </a:extLst>
          </p:cNvPr>
          <p:cNvSpPr/>
          <p:nvPr userDrawn="1"/>
        </p:nvSpPr>
        <p:spPr>
          <a:xfrm>
            <a:off x="0" y="0"/>
            <a:ext cx="254000" cy="6858000"/>
          </a:xfrm>
          <a:prstGeom prst="rect">
            <a:avLst/>
          </a:prstGeom>
          <a:gradFill>
            <a:gsLst>
              <a:gs pos="0">
                <a:schemeClr val="accent3"/>
              </a:gs>
              <a:gs pos="100000">
                <a:srgbClr val="D6D2C4">
                  <a:alpha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 name="Chart Placeholder 5">
            <a:extLst>
              <a:ext uri="{FF2B5EF4-FFF2-40B4-BE49-F238E27FC236}">
                <a16:creationId xmlns:a16="http://schemas.microsoft.com/office/drawing/2014/main" id="{B4C6274B-D0D1-D68E-5B94-602D84610B12}"/>
              </a:ext>
            </a:extLst>
          </p:cNvPr>
          <p:cNvSpPr>
            <a:spLocks noGrp="1"/>
          </p:cNvSpPr>
          <p:nvPr>
            <p:ph type="chart" sz="quarter" idx="11" hasCustomPrompt="1"/>
          </p:nvPr>
        </p:nvSpPr>
        <p:spPr>
          <a:xfrm>
            <a:off x="1117600" y="1854200"/>
            <a:ext cx="10261600" cy="4216400"/>
          </a:xfrm>
          <a:solidFill>
            <a:schemeClr val="bg1"/>
          </a:solidFill>
        </p:spPr>
        <p:txBody>
          <a:bodyPr tIns="91440"/>
          <a:lstStyle>
            <a:lvl1pPr marL="0" indent="0" algn="ctr" defTabSz="731557" rtl="0" eaLnBrk="1" latinLnBrk="0" hangingPunct="1">
              <a:lnSpc>
                <a:spcPct val="90000"/>
              </a:lnSpc>
              <a:spcBef>
                <a:spcPts val="800"/>
              </a:spcBef>
              <a:buFont typeface="Arial" panose="020B0604020202020204" pitchFamily="34" charset="0"/>
              <a:buNone/>
              <a:defRPr lang="en-US" sz="2267" b="1" kern="1200" dirty="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731557" rtl="0" eaLnBrk="1" fontAlgn="auto" latinLnBrk="0" hangingPunct="1">
              <a:lnSpc>
                <a:spcPct val="90000"/>
              </a:lnSpc>
              <a:spcBef>
                <a:spcPts val="800"/>
              </a:spcBef>
              <a:spcAft>
                <a:spcPts val="0"/>
              </a:spcAft>
              <a:buClrTx/>
              <a:buSzTx/>
              <a:buFont typeface="Arial" panose="020B0604020202020204" pitchFamily="34" charset="0"/>
              <a:buNone/>
              <a:tabLst/>
              <a:defRPr/>
            </a:pPr>
            <a:r>
              <a:rPr lang="en-US"/>
              <a:t>Click on icon to insert chart</a:t>
            </a:r>
          </a:p>
        </p:txBody>
      </p:sp>
    </p:spTree>
    <p:extLst>
      <p:ext uri="{BB962C8B-B14F-4D97-AF65-F5344CB8AC3E}">
        <p14:creationId xmlns:p14="http://schemas.microsoft.com/office/powerpoint/2010/main" val="25191008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p:bg>
      <p:bgPr>
        <a:solidFill>
          <a:srgbClr val="FFFFFF"/>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55FD3D4-4393-6066-E96C-ACE776C6A2D2}"/>
              </a:ext>
            </a:extLst>
          </p:cNvPr>
          <p:cNvSpPr>
            <a:spLocks noGrp="1"/>
          </p:cNvSpPr>
          <p:nvPr>
            <p:ph type="title"/>
          </p:nvPr>
        </p:nvSpPr>
        <p:spPr>
          <a:xfrm>
            <a:off x="1117600" y="482600"/>
            <a:ext cx="10261600" cy="704851"/>
          </a:xfrm>
        </p:spPr>
        <p:txBody>
          <a:bodyPr lIns="0" tIns="0" rIns="0" bIns="0" anchor="b" anchorCtr="0">
            <a:noAutofit/>
          </a:bodyPr>
          <a:lstStyle>
            <a:lvl1pPr algn="l">
              <a:lnSpc>
                <a:spcPts val="3000"/>
              </a:lnSpc>
              <a:defRPr sz="2667"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9" name="Footer Placeholder 4">
            <a:extLst>
              <a:ext uri="{FF2B5EF4-FFF2-40B4-BE49-F238E27FC236}">
                <a16:creationId xmlns:a16="http://schemas.microsoft.com/office/drawing/2014/main" id="{6B66F73B-30AD-277F-46C9-97ADB7BC8B7E}"/>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10" name="Slide Number Placeholder 5">
            <a:extLst>
              <a:ext uri="{FF2B5EF4-FFF2-40B4-BE49-F238E27FC236}">
                <a16:creationId xmlns:a16="http://schemas.microsoft.com/office/drawing/2014/main" id="{57F2E033-E61B-855F-56CF-173991A038DD}"/>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11" name="TextBox 10">
            <a:extLst>
              <a:ext uri="{FF2B5EF4-FFF2-40B4-BE49-F238E27FC236}">
                <a16:creationId xmlns:a16="http://schemas.microsoft.com/office/drawing/2014/main" id="{76F15DD2-C9C7-DE8A-E8EC-14F128C72A0B}"/>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2E6A5F38-C7DB-4356-BE5C-0CEEB93276C7}"/>
              </a:ext>
            </a:extLst>
          </p:cNvPr>
          <p:cNvSpPr/>
          <p:nvPr userDrawn="1"/>
        </p:nvSpPr>
        <p:spPr>
          <a:xfrm>
            <a:off x="0" y="0"/>
            <a:ext cx="254000" cy="6858000"/>
          </a:xfrm>
          <a:prstGeom prst="rect">
            <a:avLst/>
          </a:prstGeom>
          <a:gradFill>
            <a:gsLst>
              <a:gs pos="0">
                <a:schemeClr val="accent3"/>
              </a:gs>
              <a:gs pos="100000">
                <a:srgbClr val="D6D2C4">
                  <a:alpha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Picture Placeholder 4">
            <a:extLst>
              <a:ext uri="{FF2B5EF4-FFF2-40B4-BE49-F238E27FC236}">
                <a16:creationId xmlns:a16="http://schemas.microsoft.com/office/drawing/2014/main" id="{5332DAB0-25C9-C9A2-21B8-9EA0A5BE79DB}"/>
              </a:ext>
            </a:extLst>
          </p:cNvPr>
          <p:cNvSpPr>
            <a:spLocks noGrp="1"/>
          </p:cNvSpPr>
          <p:nvPr>
            <p:ph type="pic" sz="quarter" idx="10" hasCustomPrompt="1"/>
          </p:nvPr>
        </p:nvSpPr>
        <p:spPr>
          <a:xfrm>
            <a:off x="1144662" y="1720591"/>
            <a:ext cx="1708409" cy="1708409"/>
          </a:xfrm>
          <a:prstGeom prst="ellipse">
            <a:avLst/>
          </a:prstGeom>
          <a:solidFill>
            <a:schemeClr val="bg1"/>
          </a:solidFill>
        </p:spPr>
        <p:txBody>
          <a:bodyPr>
            <a:normAutofit/>
          </a:bodyPr>
          <a:lstStyle>
            <a:lvl1pPr marL="0" indent="0" algn="ctr">
              <a:buNone/>
              <a:defRPr sz="933"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3" name="Text Placeholder 6">
            <a:extLst>
              <a:ext uri="{FF2B5EF4-FFF2-40B4-BE49-F238E27FC236}">
                <a16:creationId xmlns:a16="http://schemas.microsoft.com/office/drawing/2014/main" id="{0629C2C2-C23E-8E12-5DEA-4552DD5E38D7}"/>
              </a:ext>
            </a:extLst>
          </p:cNvPr>
          <p:cNvSpPr>
            <a:spLocks noGrp="1"/>
          </p:cNvSpPr>
          <p:nvPr>
            <p:ph type="body" sz="quarter" idx="11" hasCustomPrompt="1"/>
          </p:nvPr>
        </p:nvSpPr>
        <p:spPr>
          <a:xfrm>
            <a:off x="1131776" y="3589882"/>
            <a:ext cx="1721295" cy="318617"/>
          </a:xfrm>
        </p:spPr>
        <p:txBody>
          <a:bodyPr lIns="0" tIns="91440" rIns="0" bIns="0">
            <a:noAutofit/>
          </a:bodyPr>
          <a:lstStyle>
            <a:lvl1pPr marL="0" indent="0" algn="ctr">
              <a:lnSpc>
                <a:spcPts val="1067"/>
              </a:lnSpc>
              <a:spcBef>
                <a:spcPts val="0"/>
              </a:spcBef>
              <a:buNone/>
              <a:defRPr sz="1067" b="1" i="0">
                <a:solidFill>
                  <a:schemeClr val="accent3"/>
                </a:solidFill>
                <a:latin typeface="Tahoma" panose="020B0604030504040204" pitchFamily="34" charset="0"/>
                <a:ea typeface="Tahoma" panose="020B0604030504040204" pitchFamily="34" charset="0"/>
                <a:cs typeface="Tahoma" panose="020B0604030504040204" pitchFamily="34" charset="0"/>
              </a:defRPr>
            </a:lvl1pPr>
            <a:lvl2pPr marL="365778" indent="0">
              <a:buNone/>
              <a:defRPr sz="800"/>
            </a:lvl2pPr>
            <a:lvl3pPr marL="731557" indent="0">
              <a:buNone/>
              <a:defRPr sz="800"/>
            </a:lvl3pPr>
            <a:lvl4pPr marL="1097335" indent="0">
              <a:buNone/>
              <a:defRPr sz="800"/>
            </a:lvl4pPr>
            <a:lvl5pPr marL="1463113" indent="0">
              <a:buNone/>
              <a:defRPr sz="800"/>
            </a:lvl5pPr>
          </a:lstStyle>
          <a:p>
            <a:pPr lvl="0"/>
            <a:r>
              <a:rPr lang="en-US"/>
              <a:t>Click to edit name</a:t>
            </a:r>
          </a:p>
        </p:txBody>
      </p:sp>
      <p:sp>
        <p:nvSpPr>
          <p:cNvPr id="4" name="Picture Placeholder 4">
            <a:extLst>
              <a:ext uri="{FF2B5EF4-FFF2-40B4-BE49-F238E27FC236}">
                <a16:creationId xmlns:a16="http://schemas.microsoft.com/office/drawing/2014/main" id="{A35B373B-3B1D-CD4F-5106-BB964DE229F8}"/>
              </a:ext>
            </a:extLst>
          </p:cNvPr>
          <p:cNvSpPr>
            <a:spLocks noGrp="1"/>
          </p:cNvSpPr>
          <p:nvPr>
            <p:ph type="pic" sz="quarter" idx="12" hasCustomPrompt="1"/>
          </p:nvPr>
        </p:nvSpPr>
        <p:spPr>
          <a:xfrm>
            <a:off x="3916216" y="1720591"/>
            <a:ext cx="1708409" cy="1708409"/>
          </a:xfrm>
          <a:prstGeom prst="ellipse">
            <a:avLst/>
          </a:prstGeom>
          <a:solidFill>
            <a:schemeClr val="bg1"/>
          </a:solidFill>
        </p:spPr>
        <p:txBody>
          <a:bodyPr>
            <a:normAutofit/>
          </a:bodyPr>
          <a:lstStyle>
            <a:lvl1pPr marL="0" indent="0" algn="ctr">
              <a:buNone/>
              <a:defRPr sz="933"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5" name="Text Placeholder 6">
            <a:extLst>
              <a:ext uri="{FF2B5EF4-FFF2-40B4-BE49-F238E27FC236}">
                <a16:creationId xmlns:a16="http://schemas.microsoft.com/office/drawing/2014/main" id="{C90BE967-EC20-A206-8FA9-E8A129E789F1}"/>
              </a:ext>
            </a:extLst>
          </p:cNvPr>
          <p:cNvSpPr>
            <a:spLocks noGrp="1"/>
          </p:cNvSpPr>
          <p:nvPr>
            <p:ph type="body" sz="quarter" idx="13" hasCustomPrompt="1"/>
          </p:nvPr>
        </p:nvSpPr>
        <p:spPr>
          <a:xfrm>
            <a:off x="3903330" y="3589882"/>
            <a:ext cx="1721295" cy="318617"/>
          </a:xfrm>
        </p:spPr>
        <p:txBody>
          <a:bodyPr lIns="0" tIns="91440" rIns="0" bIns="0">
            <a:noAutofit/>
          </a:bodyPr>
          <a:lstStyle>
            <a:lvl1pPr marL="0" indent="0" algn="ctr">
              <a:lnSpc>
                <a:spcPts val="1067"/>
              </a:lnSpc>
              <a:spcBef>
                <a:spcPts val="0"/>
              </a:spcBef>
              <a:buNone/>
              <a:defRPr sz="1067" b="1" i="0">
                <a:solidFill>
                  <a:schemeClr val="accent3"/>
                </a:solidFill>
                <a:latin typeface="Tahoma" panose="020B0604030504040204" pitchFamily="34" charset="0"/>
                <a:ea typeface="Tahoma" panose="020B0604030504040204" pitchFamily="34" charset="0"/>
                <a:cs typeface="Tahoma" panose="020B0604030504040204" pitchFamily="34" charset="0"/>
              </a:defRPr>
            </a:lvl1pPr>
            <a:lvl2pPr marL="365778" indent="0">
              <a:buNone/>
              <a:defRPr sz="800"/>
            </a:lvl2pPr>
            <a:lvl3pPr marL="731557" indent="0">
              <a:buNone/>
              <a:defRPr sz="800"/>
            </a:lvl3pPr>
            <a:lvl4pPr marL="1097335" indent="0">
              <a:buNone/>
              <a:defRPr sz="800"/>
            </a:lvl4pPr>
            <a:lvl5pPr marL="1463113" indent="0">
              <a:buNone/>
              <a:defRPr sz="800"/>
            </a:lvl5pPr>
          </a:lstStyle>
          <a:p>
            <a:pPr lvl="0"/>
            <a:r>
              <a:rPr lang="en-US"/>
              <a:t>Click to edit name</a:t>
            </a:r>
          </a:p>
        </p:txBody>
      </p:sp>
      <p:sp>
        <p:nvSpPr>
          <p:cNvPr id="13" name="Picture Placeholder 4">
            <a:extLst>
              <a:ext uri="{FF2B5EF4-FFF2-40B4-BE49-F238E27FC236}">
                <a16:creationId xmlns:a16="http://schemas.microsoft.com/office/drawing/2014/main" id="{3284F84C-BA43-0AB9-B7B0-C7438B22A06D}"/>
              </a:ext>
            </a:extLst>
          </p:cNvPr>
          <p:cNvSpPr>
            <a:spLocks noGrp="1"/>
          </p:cNvSpPr>
          <p:nvPr>
            <p:ph type="pic" sz="quarter" idx="16" hasCustomPrompt="1"/>
          </p:nvPr>
        </p:nvSpPr>
        <p:spPr>
          <a:xfrm>
            <a:off x="9481768" y="1736540"/>
            <a:ext cx="1708409" cy="1708409"/>
          </a:xfrm>
          <a:prstGeom prst="ellipse">
            <a:avLst/>
          </a:prstGeom>
          <a:solidFill>
            <a:schemeClr val="bg1"/>
          </a:solidFill>
        </p:spPr>
        <p:txBody>
          <a:bodyPr>
            <a:normAutofit/>
          </a:bodyPr>
          <a:lstStyle>
            <a:lvl1pPr marL="0" indent="0" algn="ctr">
              <a:buNone/>
              <a:defRPr sz="933"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15" name="Text Placeholder 6">
            <a:extLst>
              <a:ext uri="{FF2B5EF4-FFF2-40B4-BE49-F238E27FC236}">
                <a16:creationId xmlns:a16="http://schemas.microsoft.com/office/drawing/2014/main" id="{0D2744A9-344F-EC0F-8C39-AA0B44614DEE}"/>
              </a:ext>
            </a:extLst>
          </p:cNvPr>
          <p:cNvSpPr>
            <a:spLocks noGrp="1"/>
          </p:cNvSpPr>
          <p:nvPr>
            <p:ph type="body" sz="quarter" idx="17" hasCustomPrompt="1"/>
          </p:nvPr>
        </p:nvSpPr>
        <p:spPr>
          <a:xfrm>
            <a:off x="9468882" y="3605830"/>
            <a:ext cx="1721295" cy="318617"/>
          </a:xfrm>
        </p:spPr>
        <p:txBody>
          <a:bodyPr lIns="0" tIns="91440" rIns="0" bIns="0">
            <a:noAutofit/>
          </a:bodyPr>
          <a:lstStyle>
            <a:lvl1pPr marL="0" indent="0" algn="ctr">
              <a:lnSpc>
                <a:spcPts val="1067"/>
              </a:lnSpc>
              <a:spcBef>
                <a:spcPts val="0"/>
              </a:spcBef>
              <a:buNone/>
              <a:defRPr sz="1067" b="1" i="0">
                <a:solidFill>
                  <a:schemeClr val="accent3"/>
                </a:solidFill>
                <a:latin typeface="Tahoma" panose="020B0604030504040204" pitchFamily="34" charset="0"/>
                <a:ea typeface="Tahoma" panose="020B0604030504040204" pitchFamily="34" charset="0"/>
                <a:cs typeface="Tahoma" panose="020B0604030504040204" pitchFamily="34" charset="0"/>
              </a:defRPr>
            </a:lvl1pPr>
            <a:lvl2pPr marL="365778" indent="0">
              <a:buNone/>
              <a:defRPr sz="800"/>
            </a:lvl2pPr>
            <a:lvl3pPr marL="731557" indent="0">
              <a:buNone/>
              <a:defRPr sz="800"/>
            </a:lvl3pPr>
            <a:lvl4pPr marL="1097335" indent="0">
              <a:buNone/>
              <a:defRPr sz="800"/>
            </a:lvl4pPr>
            <a:lvl5pPr marL="1463113" indent="0">
              <a:buNone/>
              <a:defRPr sz="800"/>
            </a:lvl5pPr>
          </a:lstStyle>
          <a:p>
            <a:pPr lvl="0"/>
            <a:r>
              <a:rPr lang="en-US"/>
              <a:t>Click to edit name</a:t>
            </a:r>
          </a:p>
        </p:txBody>
      </p:sp>
      <p:sp>
        <p:nvSpPr>
          <p:cNvPr id="17" name="Picture Placeholder 4">
            <a:extLst>
              <a:ext uri="{FF2B5EF4-FFF2-40B4-BE49-F238E27FC236}">
                <a16:creationId xmlns:a16="http://schemas.microsoft.com/office/drawing/2014/main" id="{64D3040D-02D2-7524-579B-9F58B24FAD49}"/>
              </a:ext>
            </a:extLst>
          </p:cNvPr>
          <p:cNvSpPr>
            <a:spLocks noGrp="1"/>
          </p:cNvSpPr>
          <p:nvPr>
            <p:ph type="pic" sz="quarter" idx="18" hasCustomPrompt="1"/>
          </p:nvPr>
        </p:nvSpPr>
        <p:spPr>
          <a:xfrm>
            <a:off x="6698991" y="1720591"/>
            <a:ext cx="1708409" cy="1708409"/>
          </a:xfrm>
          <a:prstGeom prst="ellipse">
            <a:avLst/>
          </a:prstGeom>
          <a:solidFill>
            <a:schemeClr val="bg1"/>
          </a:solidFill>
        </p:spPr>
        <p:txBody>
          <a:bodyPr>
            <a:normAutofit/>
          </a:bodyPr>
          <a:lstStyle>
            <a:lvl1pPr marL="0" indent="0" algn="ctr">
              <a:buNone/>
              <a:defRPr sz="933"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18" name="Text Placeholder 6">
            <a:extLst>
              <a:ext uri="{FF2B5EF4-FFF2-40B4-BE49-F238E27FC236}">
                <a16:creationId xmlns:a16="http://schemas.microsoft.com/office/drawing/2014/main" id="{128ED7B7-4375-B8C8-7AF7-DFCED7EAE5E0}"/>
              </a:ext>
            </a:extLst>
          </p:cNvPr>
          <p:cNvSpPr>
            <a:spLocks noGrp="1"/>
          </p:cNvSpPr>
          <p:nvPr>
            <p:ph type="body" sz="quarter" idx="19" hasCustomPrompt="1"/>
          </p:nvPr>
        </p:nvSpPr>
        <p:spPr>
          <a:xfrm>
            <a:off x="6686106" y="3589882"/>
            <a:ext cx="1721295" cy="318617"/>
          </a:xfrm>
        </p:spPr>
        <p:txBody>
          <a:bodyPr lIns="0" tIns="91440" rIns="0" bIns="0">
            <a:noAutofit/>
          </a:bodyPr>
          <a:lstStyle>
            <a:lvl1pPr marL="0" indent="0" algn="ctr">
              <a:lnSpc>
                <a:spcPts val="1067"/>
              </a:lnSpc>
              <a:spcBef>
                <a:spcPts val="0"/>
              </a:spcBef>
              <a:buNone/>
              <a:defRPr sz="1067" b="1" i="0">
                <a:solidFill>
                  <a:schemeClr val="accent3"/>
                </a:solidFill>
                <a:latin typeface="Tahoma" panose="020B0604030504040204" pitchFamily="34" charset="0"/>
                <a:ea typeface="Tahoma" panose="020B0604030504040204" pitchFamily="34" charset="0"/>
                <a:cs typeface="Tahoma" panose="020B0604030504040204" pitchFamily="34" charset="0"/>
              </a:defRPr>
            </a:lvl1pPr>
            <a:lvl2pPr marL="365778" indent="0">
              <a:buNone/>
              <a:defRPr sz="800"/>
            </a:lvl2pPr>
            <a:lvl3pPr marL="731557" indent="0">
              <a:buNone/>
              <a:defRPr sz="800"/>
            </a:lvl3pPr>
            <a:lvl4pPr marL="1097335" indent="0">
              <a:buNone/>
              <a:defRPr sz="800"/>
            </a:lvl4pPr>
            <a:lvl5pPr marL="1463113" indent="0">
              <a:buNone/>
              <a:defRPr sz="800"/>
            </a:lvl5pPr>
          </a:lstStyle>
          <a:p>
            <a:pPr lvl="0"/>
            <a:r>
              <a:rPr lang="en-US"/>
              <a:t>Click to edit name</a:t>
            </a:r>
          </a:p>
        </p:txBody>
      </p:sp>
      <p:sp>
        <p:nvSpPr>
          <p:cNvPr id="27" name="Picture Placeholder 4">
            <a:extLst>
              <a:ext uri="{FF2B5EF4-FFF2-40B4-BE49-F238E27FC236}">
                <a16:creationId xmlns:a16="http://schemas.microsoft.com/office/drawing/2014/main" id="{377D04C1-07A8-E515-67EE-679F2A1AE837}"/>
              </a:ext>
            </a:extLst>
          </p:cNvPr>
          <p:cNvSpPr>
            <a:spLocks noGrp="1"/>
          </p:cNvSpPr>
          <p:nvPr>
            <p:ph type="pic" sz="quarter" idx="20" hasCustomPrompt="1"/>
          </p:nvPr>
        </p:nvSpPr>
        <p:spPr>
          <a:xfrm>
            <a:off x="1144662" y="4101749"/>
            <a:ext cx="1708409" cy="1708409"/>
          </a:xfrm>
          <a:prstGeom prst="ellipse">
            <a:avLst/>
          </a:prstGeom>
          <a:solidFill>
            <a:schemeClr val="bg1"/>
          </a:solidFill>
        </p:spPr>
        <p:txBody>
          <a:bodyPr>
            <a:normAutofit/>
          </a:bodyPr>
          <a:lstStyle>
            <a:lvl1pPr marL="0" indent="0" algn="ctr">
              <a:buNone/>
              <a:defRPr sz="933"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28" name="Text Placeholder 6">
            <a:extLst>
              <a:ext uri="{FF2B5EF4-FFF2-40B4-BE49-F238E27FC236}">
                <a16:creationId xmlns:a16="http://schemas.microsoft.com/office/drawing/2014/main" id="{B51D6789-98C3-BB0E-F608-8D085BE5404D}"/>
              </a:ext>
            </a:extLst>
          </p:cNvPr>
          <p:cNvSpPr>
            <a:spLocks noGrp="1"/>
          </p:cNvSpPr>
          <p:nvPr>
            <p:ph type="body" sz="quarter" idx="21" hasCustomPrompt="1"/>
          </p:nvPr>
        </p:nvSpPr>
        <p:spPr>
          <a:xfrm>
            <a:off x="1131776" y="5971040"/>
            <a:ext cx="1721295" cy="318617"/>
          </a:xfrm>
        </p:spPr>
        <p:txBody>
          <a:bodyPr lIns="0" tIns="91440" rIns="0" bIns="0">
            <a:noAutofit/>
          </a:bodyPr>
          <a:lstStyle>
            <a:lvl1pPr marL="0" indent="0" algn="ctr">
              <a:lnSpc>
                <a:spcPts val="1067"/>
              </a:lnSpc>
              <a:spcBef>
                <a:spcPts val="0"/>
              </a:spcBef>
              <a:buNone/>
              <a:defRPr sz="1067" b="1" i="0">
                <a:solidFill>
                  <a:schemeClr val="accent3"/>
                </a:solidFill>
                <a:latin typeface="Tahoma" panose="020B0604030504040204" pitchFamily="34" charset="0"/>
                <a:ea typeface="Tahoma" panose="020B0604030504040204" pitchFamily="34" charset="0"/>
                <a:cs typeface="Tahoma" panose="020B0604030504040204" pitchFamily="34" charset="0"/>
              </a:defRPr>
            </a:lvl1pPr>
            <a:lvl2pPr marL="365778" indent="0">
              <a:buNone/>
              <a:defRPr sz="800"/>
            </a:lvl2pPr>
            <a:lvl3pPr marL="731557" indent="0">
              <a:buNone/>
              <a:defRPr sz="800"/>
            </a:lvl3pPr>
            <a:lvl4pPr marL="1097335" indent="0">
              <a:buNone/>
              <a:defRPr sz="800"/>
            </a:lvl4pPr>
            <a:lvl5pPr marL="1463113" indent="0">
              <a:buNone/>
              <a:defRPr sz="800"/>
            </a:lvl5pPr>
          </a:lstStyle>
          <a:p>
            <a:pPr lvl="0"/>
            <a:r>
              <a:rPr lang="en-US"/>
              <a:t>Click to edit name</a:t>
            </a:r>
          </a:p>
        </p:txBody>
      </p:sp>
      <p:sp>
        <p:nvSpPr>
          <p:cNvPr id="29" name="Picture Placeholder 4">
            <a:extLst>
              <a:ext uri="{FF2B5EF4-FFF2-40B4-BE49-F238E27FC236}">
                <a16:creationId xmlns:a16="http://schemas.microsoft.com/office/drawing/2014/main" id="{8A5C5364-2DC9-A917-B8A6-C08C1B70A0DB}"/>
              </a:ext>
            </a:extLst>
          </p:cNvPr>
          <p:cNvSpPr>
            <a:spLocks noGrp="1"/>
          </p:cNvSpPr>
          <p:nvPr>
            <p:ph type="pic" sz="quarter" idx="22" hasCustomPrompt="1"/>
          </p:nvPr>
        </p:nvSpPr>
        <p:spPr>
          <a:xfrm>
            <a:off x="3916216" y="4101749"/>
            <a:ext cx="1708409" cy="1708409"/>
          </a:xfrm>
          <a:prstGeom prst="ellipse">
            <a:avLst/>
          </a:prstGeom>
          <a:solidFill>
            <a:schemeClr val="bg1"/>
          </a:solidFill>
        </p:spPr>
        <p:txBody>
          <a:bodyPr>
            <a:normAutofit/>
          </a:bodyPr>
          <a:lstStyle>
            <a:lvl1pPr marL="0" indent="0" algn="ctr">
              <a:buNone/>
              <a:defRPr sz="933"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30" name="Text Placeholder 6">
            <a:extLst>
              <a:ext uri="{FF2B5EF4-FFF2-40B4-BE49-F238E27FC236}">
                <a16:creationId xmlns:a16="http://schemas.microsoft.com/office/drawing/2014/main" id="{839FB86A-0C66-1673-6D5C-BF0C82606A53}"/>
              </a:ext>
            </a:extLst>
          </p:cNvPr>
          <p:cNvSpPr>
            <a:spLocks noGrp="1"/>
          </p:cNvSpPr>
          <p:nvPr>
            <p:ph type="body" sz="quarter" idx="23" hasCustomPrompt="1"/>
          </p:nvPr>
        </p:nvSpPr>
        <p:spPr>
          <a:xfrm>
            <a:off x="3903330" y="5971040"/>
            <a:ext cx="1721295" cy="318617"/>
          </a:xfrm>
        </p:spPr>
        <p:txBody>
          <a:bodyPr lIns="0" tIns="91440" rIns="0" bIns="0">
            <a:noAutofit/>
          </a:bodyPr>
          <a:lstStyle>
            <a:lvl1pPr marL="0" indent="0" algn="ctr">
              <a:lnSpc>
                <a:spcPts val="1067"/>
              </a:lnSpc>
              <a:spcBef>
                <a:spcPts val="0"/>
              </a:spcBef>
              <a:buNone/>
              <a:defRPr sz="1067" b="1" i="0">
                <a:solidFill>
                  <a:schemeClr val="accent3"/>
                </a:solidFill>
                <a:latin typeface="Tahoma" panose="020B0604030504040204" pitchFamily="34" charset="0"/>
                <a:ea typeface="Tahoma" panose="020B0604030504040204" pitchFamily="34" charset="0"/>
                <a:cs typeface="Tahoma" panose="020B0604030504040204" pitchFamily="34" charset="0"/>
              </a:defRPr>
            </a:lvl1pPr>
            <a:lvl2pPr marL="365778" indent="0">
              <a:buNone/>
              <a:defRPr sz="800"/>
            </a:lvl2pPr>
            <a:lvl3pPr marL="731557" indent="0">
              <a:buNone/>
              <a:defRPr sz="800"/>
            </a:lvl3pPr>
            <a:lvl4pPr marL="1097335" indent="0">
              <a:buNone/>
              <a:defRPr sz="800"/>
            </a:lvl4pPr>
            <a:lvl5pPr marL="1463113" indent="0">
              <a:buNone/>
              <a:defRPr sz="800"/>
            </a:lvl5pPr>
          </a:lstStyle>
          <a:p>
            <a:pPr lvl="0"/>
            <a:r>
              <a:rPr lang="en-US"/>
              <a:t>Click to edit name</a:t>
            </a:r>
          </a:p>
        </p:txBody>
      </p:sp>
      <p:sp>
        <p:nvSpPr>
          <p:cNvPr id="31" name="Picture Placeholder 4">
            <a:extLst>
              <a:ext uri="{FF2B5EF4-FFF2-40B4-BE49-F238E27FC236}">
                <a16:creationId xmlns:a16="http://schemas.microsoft.com/office/drawing/2014/main" id="{BB93868E-35E5-E07A-6248-D861723C817B}"/>
              </a:ext>
            </a:extLst>
          </p:cNvPr>
          <p:cNvSpPr>
            <a:spLocks noGrp="1"/>
          </p:cNvSpPr>
          <p:nvPr>
            <p:ph type="pic" sz="quarter" idx="24" hasCustomPrompt="1"/>
          </p:nvPr>
        </p:nvSpPr>
        <p:spPr>
          <a:xfrm>
            <a:off x="9481768" y="4117698"/>
            <a:ext cx="1708409" cy="1708409"/>
          </a:xfrm>
          <a:prstGeom prst="ellipse">
            <a:avLst/>
          </a:prstGeom>
          <a:solidFill>
            <a:schemeClr val="bg1"/>
          </a:solidFill>
        </p:spPr>
        <p:txBody>
          <a:bodyPr>
            <a:normAutofit/>
          </a:bodyPr>
          <a:lstStyle>
            <a:lvl1pPr marL="0" indent="0" algn="ctr">
              <a:buNone/>
              <a:defRPr sz="933"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32" name="Text Placeholder 6">
            <a:extLst>
              <a:ext uri="{FF2B5EF4-FFF2-40B4-BE49-F238E27FC236}">
                <a16:creationId xmlns:a16="http://schemas.microsoft.com/office/drawing/2014/main" id="{F4FEA67F-EC2B-B195-9318-5F6035E6086A}"/>
              </a:ext>
            </a:extLst>
          </p:cNvPr>
          <p:cNvSpPr>
            <a:spLocks noGrp="1"/>
          </p:cNvSpPr>
          <p:nvPr>
            <p:ph type="body" sz="quarter" idx="25" hasCustomPrompt="1"/>
          </p:nvPr>
        </p:nvSpPr>
        <p:spPr>
          <a:xfrm>
            <a:off x="9468882" y="5986988"/>
            <a:ext cx="1721295" cy="318617"/>
          </a:xfrm>
        </p:spPr>
        <p:txBody>
          <a:bodyPr lIns="0" tIns="91440" rIns="0" bIns="0">
            <a:noAutofit/>
          </a:bodyPr>
          <a:lstStyle>
            <a:lvl1pPr marL="0" indent="0" algn="ctr">
              <a:lnSpc>
                <a:spcPts val="1067"/>
              </a:lnSpc>
              <a:spcBef>
                <a:spcPts val="0"/>
              </a:spcBef>
              <a:buNone/>
              <a:defRPr sz="1067" b="1" i="0">
                <a:solidFill>
                  <a:schemeClr val="accent3"/>
                </a:solidFill>
                <a:latin typeface="Tahoma" panose="020B0604030504040204" pitchFamily="34" charset="0"/>
                <a:ea typeface="Tahoma" panose="020B0604030504040204" pitchFamily="34" charset="0"/>
                <a:cs typeface="Tahoma" panose="020B0604030504040204" pitchFamily="34" charset="0"/>
              </a:defRPr>
            </a:lvl1pPr>
            <a:lvl2pPr marL="365778" indent="0">
              <a:buNone/>
              <a:defRPr sz="800"/>
            </a:lvl2pPr>
            <a:lvl3pPr marL="731557" indent="0">
              <a:buNone/>
              <a:defRPr sz="800"/>
            </a:lvl3pPr>
            <a:lvl4pPr marL="1097335" indent="0">
              <a:buNone/>
              <a:defRPr sz="800"/>
            </a:lvl4pPr>
            <a:lvl5pPr marL="1463113" indent="0">
              <a:buNone/>
              <a:defRPr sz="800"/>
            </a:lvl5pPr>
          </a:lstStyle>
          <a:p>
            <a:pPr lvl="0"/>
            <a:r>
              <a:rPr lang="en-US"/>
              <a:t>Click to edit name</a:t>
            </a:r>
          </a:p>
        </p:txBody>
      </p:sp>
      <p:sp>
        <p:nvSpPr>
          <p:cNvPr id="33" name="Picture Placeholder 4">
            <a:extLst>
              <a:ext uri="{FF2B5EF4-FFF2-40B4-BE49-F238E27FC236}">
                <a16:creationId xmlns:a16="http://schemas.microsoft.com/office/drawing/2014/main" id="{8A3ABAB7-AF58-4E0C-9017-BA8C9475D03B}"/>
              </a:ext>
            </a:extLst>
          </p:cNvPr>
          <p:cNvSpPr>
            <a:spLocks noGrp="1"/>
          </p:cNvSpPr>
          <p:nvPr>
            <p:ph type="pic" sz="quarter" idx="26" hasCustomPrompt="1"/>
          </p:nvPr>
        </p:nvSpPr>
        <p:spPr>
          <a:xfrm>
            <a:off x="6698991" y="4101749"/>
            <a:ext cx="1708409" cy="1708409"/>
          </a:xfrm>
          <a:prstGeom prst="ellipse">
            <a:avLst/>
          </a:prstGeom>
          <a:solidFill>
            <a:schemeClr val="bg1"/>
          </a:solidFill>
        </p:spPr>
        <p:txBody>
          <a:bodyPr>
            <a:normAutofit/>
          </a:bodyPr>
          <a:lstStyle>
            <a:lvl1pPr marL="0" indent="0" algn="ctr">
              <a:buNone/>
              <a:defRPr sz="933"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Click on icon to insert picture</a:t>
            </a:r>
          </a:p>
        </p:txBody>
      </p:sp>
      <p:sp>
        <p:nvSpPr>
          <p:cNvPr id="34" name="Text Placeholder 6">
            <a:extLst>
              <a:ext uri="{FF2B5EF4-FFF2-40B4-BE49-F238E27FC236}">
                <a16:creationId xmlns:a16="http://schemas.microsoft.com/office/drawing/2014/main" id="{0EACEF5A-8CAC-771A-CF2A-180FA3322B59}"/>
              </a:ext>
            </a:extLst>
          </p:cNvPr>
          <p:cNvSpPr>
            <a:spLocks noGrp="1"/>
          </p:cNvSpPr>
          <p:nvPr>
            <p:ph type="body" sz="quarter" idx="27" hasCustomPrompt="1"/>
          </p:nvPr>
        </p:nvSpPr>
        <p:spPr>
          <a:xfrm>
            <a:off x="6686106" y="5971040"/>
            <a:ext cx="1721295" cy="318617"/>
          </a:xfrm>
        </p:spPr>
        <p:txBody>
          <a:bodyPr lIns="0" tIns="91440" rIns="0" bIns="0">
            <a:noAutofit/>
          </a:bodyPr>
          <a:lstStyle>
            <a:lvl1pPr marL="0" indent="0" algn="ctr">
              <a:lnSpc>
                <a:spcPts val="1067"/>
              </a:lnSpc>
              <a:spcBef>
                <a:spcPts val="0"/>
              </a:spcBef>
              <a:buNone/>
              <a:defRPr sz="1067" b="1" i="0">
                <a:solidFill>
                  <a:schemeClr val="accent3"/>
                </a:solidFill>
                <a:latin typeface="Tahoma" panose="020B0604030504040204" pitchFamily="34" charset="0"/>
                <a:ea typeface="Tahoma" panose="020B0604030504040204" pitchFamily="34" charset="0"/>
                <a:cs typeface="Tahoma" panose="020B0604030504040204" pitchFamily="34" charset="0"/>
              </a:defRPr>
            </a:lvl1pPr>
            <a:lvl2pPr marL="365778" indent="0">
              <a:buNone/>
              <a:defRPr sz="800"/>
            </a:lvl2pPr>
            <a:lvl3pPr marL="731557" indent="0">
              <a:buNone/>
              <a:defRPr sz="800"/>
            </a:lvl3pPr>
            <a:lvl4pPr marL="1097335" indent="0">
              <a:buNone/>
              <a:defRPr sz="800"/>
            </a:lvl4pPr>
            <a:lvl5pPr marL="1463113" indent="0">
              <a:buNone/>
              <a:defRPr sz="800"/>
            </a:lvl5pPr>
          </a:lstStyle>
          <a:p>
            <a:pPr lvl="0"/>
            <a:r>
              <a:rPr lang="en-US"/>
              <a:t>Click to edit name</a:t>
            </a:r>
          </a:p>
        </p:txBody>
      </p:sp>
    </p:spTree>
    <p:extLst>
      <p:ext uri="{BB962C8B-B14F-4D97-AF65-F5344CB8AC3E}">
        <p14:creationId xmlns:p14="http://schemas.microsoft.com/office/powerpoint/2010/main" val="5083112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55B43B35-7775-CD80-E422-4B2B2E61975F}"/>
              </a:ext>
            </a:extLst>
          </p:cNvPr>
          <p:cNvSpPr>
            <a:spLocks noGrp="1"/>
          </p:cNvSpPr>
          <p:nvPr>
            <p:ph type="ftr" sz="quarter" idx="3"/>
          </p:nvPr>
        </p:nvSpPr>
        <p:spPr>
          <a:xfrm>
            <a:off x="8153400" y="6477000"/>
            <a:ext cx="3329940" cy="381000"/>
          </a:xfrm>
          <a:prstGeom prst="rect">
            <a:avLst/>
          </a:prstGeom>
        </p:spPr>
        <p:txBody>
          <a:bodyPr vert="horz" lIns="0" tIns="0" rIns="0" bIns="0" rtlCol="0" anchor="ctr">
            <a:noAutofit/>
          </a:bodyPr>
          <a:lstStyle>
            <a:lvl1pPr marL="0" indent="0" algn="r" defTabSz="914446" rtl="0" eaLnBrk="1" latinLnBrk="0" hangingPunct="1">
              <a:lnSpc>
                <a:spcPct val="90000"/>
              </a:lnSpc>
              <a:spcBef>
                <a:spcPts val="1000"/>
              </a:spcBef>
              <a:buFont typeface="Arial" panose="020B0604020202020204" pitchFamily="34" charset="0"/>
              <a:buNone/>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a:t>Ellison Medical Institute</a:t>
            </a:r>
          </a:p>
        </p:txBody>
      </p:sp>
      <p:sp>
        <p:nvSpPr>
          <p:cNvPr id="7" name="Slide Number Placeholder 5">
            <a:extLst>
              <a:ext uri="{FF2B5EF4-FFF2-40B4-BE49-F238E27FC236}">
                <a16:creationId xmlns:a16="http://schemas.microsoft.com/office/drawing/2014/main" id="{5E228776-C9D4-113D-0A34-7FC2B348E403}"/>
              </a:ext>
            </a:extLst>
          </p:cNvPr>
          <p:cNvSpPr>
            <a:spLocks noGrp="1"/>
          </p:cNvSpPr>
          <p:nvPr>
            <p:ph type="sldNum" sz="quarter" idx="4"/>
          </p:nvPr>
        </p:nvSpPr>
        <p:spPr>
          <a:xfrm>
            <a:off x="11666141" y="6477000"/>
            <a:ext cx="159749" cy="381000"/>
          </a:xfrm>
          <a:prstGeom prst="rect">
            <a:avLst/>
          </a:prstGeom>
        </p:spPr>
        <p:txBody>
          <a:bodyPr vert="horz" wrap="none" lIns="0" tIns="0" rIns="0" bIns="18288" rtlCol="0" anchor="ctr" anchorCtr="0">
            <a:noAutofit/>
          </a:bodyPr>
          <a:lstStyle>
            <a:lvl1pPr algn="l">
              <a:lnSpc>
                <a:spcPct val="100000"/>
              </a:lnSpc>
              <a:defRPr lang="en-US" sz="792" kern="1200" smtClean="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FFA4923E-B19B-463D-A174-61D3309026C5}" type="slidenum">
              <a:rPr lang="en-US" smtClean="0"/>
              <a:pPr/>
              <a:t>‹#›</a:t>
            </a:fld>
            <a:endParaRPr lang="en-US"/>
          </a:p>
        </p:txBody>
      </p:sp>
      <p:sp>
        <p:nvSpPr>
          <p:cNvPr id="8" name="TextBox 7">
            <a:extLst>
              <a:ext uri="{FF2B5EF4-FFF2-40B4-BE49-F238E27FC236}">
                <a16:creationId xmlns:a16="http://schemas.microsoft.com/office/drawing/2014/main" id="{DB2E88D6-1286-A576-6A87-00A8D25601B4}"/>
              </a:ext>
            </a:extLst>
          </p:cNvPr>
          <p:cNvSpPr txBox="1"/>
          <p:nvPr userDrawn="1"/>
        </p:nvSpPr>
        <p:spPr>
          <a:xfrm>
            <a:off x="11512021" y="6477000"/>
            <a:ext cx="87811" cy="381000"/>
          </a:xfrm>
          <a:prstGeom prst="rect">
            <a:avLst/>
          </a:prstGeom>
          <a:noFill/>
          <a:ln>
            <a:noFill/>
          </a:ln>
        </p:spPr>
        <p:txBody>
          <a:bodyPr wrap="square" lIns="0" tIns="0" rIns="0" bIns="0" rtlCol="0" anchor="ctr" anchorCtr="0">
            <a:noAutofit/>
          </a:bodyPr>
          <a:lstStyle/>
          <a:p>
            <a:pPr algn="r">
              <a:lnSpc>
                <a:spcPct val="77000"/>
              </a:lnSpc>
            </a:pPr>
            <a:r>
              <a:rPr lang="en-US" sz="792" b="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792" b="1">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57247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Massachusetts General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3" name="Graphic 12">
            <a:extLst>
              <a:ext uri="{FF2B5EF4-FFF2-40B4-BE49-F238E27FC236}">
                <a16:creationId xmlns:a16="http://schemas.microsoft.com/office/drawing/2014/main" id="{C4357391-435D-FE40-BA1B-2A5D1496E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5"/>
            <a:ext cx="4407408" cy="456544"/>
          </a:xfrm>
          <a:prstGeom prst="rect">
            <a:avLst/>
          </a:prstGeom>
        </p:spPr>
      </p:pic>
    </p:spTree>
    <p:extLst>
      <p:ext uri="{BB962C8B-B14F-4D97-AF65-F5344CB8AC3E}">
        <p14:creationId xmlns:p14="http://schemas.microsoft.com/office/powerpoint/2010/main" val="32436715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77302A37-C29E-D747-9D9C-9D2A3A273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4317238" cy="455676"/>
          </a:xfrm>
          <a:prstGeom prst="rect">
            <a:avLst/>
          </a:prstGeom>
        </p:spPr>
      </p:pic>
    </p:spTree>
    <p:extLst>
      <p:ext uri="{BB962C8B-B14F-4D97-AF65-F5344CB8AC3E}">
        <p14:creationId xmlns:p14="http://schemas.microsoft.com/office/powerpoint/2010/main" val="31809092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Mass Eye and Ea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AB715D2F-359A-2643-88EC-FBF9E043B4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2523744" cy="479044"/>
          </a:xfrm>
          <a:prstGeom prst="rect">
            <a:avLst/>
          </a:prstGeom>
        </p:spPr>
      </p:pic>
    </p:spTree>
    <p:extLst>
      <p:ext uri="{BB962C8B-B14F-4D97-AF65-F5344CB8AC3E}">
        <p14:creationId xmlns:p14="http://schemas.microsoft.com/office/powerpoint/2010/main" val="23161187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Cancer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FC94A59C-A7AF-1E4C-8EC2-9E0670E9F5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849878" cy="438150"/>
          </a:xfrm>
          <a:prstGeom prst="rect">
            <a:avLst/>
          </a:prstGeom>
        </p:spPr>
      </p:pic>
    </p:spTree>
    <p:extLst>
      <p:ext uri="{BB962C8B-B14F-4D97-AF65-F5344CB8AC3E}">
        <p14:creationId xmlns:p14="http://schemas.microsoft.com/office/powerpoint/2010/main" val="41542480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for Childr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5248F5DD-E02F-504F-ACFC-36B0C1CED5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581522" cy="438912"/>
          </a:xfrm>
          <a:prstGeom prst="rect">
            <a:avLst/>
          </a:prstGeom>
        </p:spPr>
      </p:pic>
    </p:spTree>
    <p:extLst>
      <p:ext uri="{BB962C8B-B14F-4D97-AF65-F5344CB8AC3E}">
        <p14:creationId xmlns:p14="http://schemas.microsoft.com/office/powerpoint/2010/main" val="40998257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Mass General Hospital Research Institu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9" name="Graphic 8">
            <a:extLst>
              <a:ext uri="{FF2B5EF4-FFF2-40B4-BE49-F238E27FC236}">
                <a16:creationId xmlns:a16="http://schemas.microsoft.com/office/drawing/2014/main" id="{C77B6F08-3613-774E-8E47-8E3E25A89F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4379976" cy="439169"/>
          </a:xfrm>
          <a:prstGeom prst="rect">
            <a:avLst/>
          </a:prstGeom>
        </p:spPr>
      </p:pic>
    </p:spTree>
    <p:extLst>
      <p:ext uri="{BB962C8B-B14F-4D97-AF65-F5344CB8AC3E}">
        <p14:creationId xmlns:p14="http://schemas.microsoft.com/office/powerpoint/2010/main" val="23468542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Hospital Research Institu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2" name="Graphic 11">
            <a:extLst>
              <a:ext uri="{FF2B5EF4-FFF2-40B4-BE49-F238E27FC236}">
                <a16:creationId xmlns:a16="http://schemas.microsoft.com/office/drawing/2014/main" id="{2960CF3B-0529-664A-8A9F-6E82509275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758184" cy="480017"/>
          </a:xfrm>
          <a:prstGeom prst="rect">
            <a:avLst/>
          </a:prstGeom>
        </p:spPr>
      </p:pic>
    </p:spTree>
    <p:extLst>
      <p:ext uri="{BB962C8B-B14F-4D97-AF65-F5344CB8AC3E}">
        <p14:creationId xmlns:p14="http://schemas.microsoft.com/office/powerpoint/2010/main" val="3541826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Brigham and Women's Faulkner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3B844704-BF7D-2C4C-9CD5-FBF2A5681B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557778" cy="455676"/>
          </a:xfrm>
          <a:prstGeom prst="rect">
            <a:avLst/>
          </a:prstGeom>
        </p:spPr>
      </p:pic>
    </p:spTree>
    <p:extLst>
      <p:ext uri="{BB962C8B-B14F-4D97-AF65-F5344CB8AC3E}">
        <p14:creationId xmlns:p14="http://schemas.microsoft.com/office/powerpoint/2010/main" val="40857126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Newton-Wellesley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0677DBBC-8D99-FC41-92FA-B23927748B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812911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Salem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6BD23AD4-54C3-F348-8666-D1E07B95DC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5578786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Urgent Car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D292CBA6-E9F4-4B47-BCEB-F05290DF28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16488431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Home Car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5DF6FCAD-1764-CF41-B397-F9A62A2D6C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Tree>
    <p:extLst>
      <p:ext uri="{BB962C8B-B14F-4D97-AF65-F5344CB8AC3E}">
        <p14:creationId xmlns:p14="http://schemas.microsoft.com/office/powerpoint/2010/main" val="23625609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Healthcare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055F566E-71D8-904F-A69E-F75E351690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Tree>
    <p:extLst>
      <p:ext uri="{BB962C8B-B14F-4D97-AF65-F5344CB8AC3E}">
        <p14:creationId xmlns:p14="http://schemas.microsoft.com/office/powerpoint/2010/main" val="36258512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Confidential—do not copy or distribute</a:t>
            </a:r>
          </a:p>
        </p:txBody>
      </p:sp>
    </p:spTree>
    <p:extLst>
      <p:ext uri="{BB962C8B-B14F-4D97-AF65-F5344CB8AC3E}">
        <p14:creationId xmlns:p14="http://schemas.microsoft.com/office/powerpoint/2010/main" val="11362645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Title Slide: Brigham and Women's Hospital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3">
            <a:extLst>
              <a:ext uri="{FF2B5EF4-FFF2-40B4-BE49-F238E27FC236}">
                <a16:creationId xmlns:a16="http://schemas.microsoft.com/office/drawing/2014/main" id="{CD8716DD-CDEC-3747-B9EB-0101C7398670}"/>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13" name="Footer Placeholder 4">
            <a:extLst>
              <a:ext uri="{FF2B5EF4-FFF2-40B4-BE49-F238E27FC236}">
                <a16:creationId xmlns:a16="http://schemas.microsoft.com/office/drawing/2014/main" id="{2390213F-822B-9E4F-ADC2-53FA2A5E28F8}"/>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4" name="Graphic 13">
            <a:extLst>
              <a:ext uri="{FF2B5EF4-FFF2-40B4-BE49-F238E27FC236}">
                <a16:creationId xmlns:a16="http://schemas.microsoft.com/office/drawing/2014/main" id="{CBAE4295-7EA7-FF4B-A202-A0257EC07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147A6289-6A60-0640-BB50-2364594F1D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4317238" cy="455676"/>
          </a:xfrm>
          <a:prstGeom prst="rect">
            <a:avLst/>
          </a:prstGeom>
        </p:spPr>
      </p:pic>
    </p:spTree>
    <p:extLst>
      <p:ext uri="{BB962C8B-B14F-4D97-AF65-F5344CB8AC3E}">
        <p14:creationId xmlns:p14="http://schemas.microsoft.com/office/powerpoint/2010/main" val="13451138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Title Slide: Massachusetts General Hospital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3">
            <a:extLst>
              <a:ext uri="{FF2B5EF4-FFF2-40B4-BE49-F238E27FC236}">
                <a16:creationId xmlns:a16="http://schemas.microsoft.com/office/drawing/2014/main" id="{1EA0C53F-C1AF-664A-9BE9-A665D2A5A794}"/>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16" name="Footer Placeholder 4">
            <a:extLst>
              <a:ext uri="{FF2B5EF4-FFF2-40B4-BE49-F238E27FC236}">
                <a16:creationId xmlns:a16="http://schemas.microsoft.com/office/drawing/2014/main" id="{18D93F8D-30C9-3741-B31A-6BFAD6EA7FF3}"/>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1" name="Graphic 10">
            <a:extLst>
              <a:ext uri="{FF2B5EF4-FFF2-40B4-BE49-F238E27FC236}">
                <a16:creationId xmlns:a16="http://schemas.microsoft.com/office/drawing/2014/main" id="{99E4D166-4D96-1349-9B57-A3B655BF9D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2" name="Graphic 11">
            <a:extLst>
              <a:ext uri="{FF2B5EF4-FFF2-40B4-BE49-F238E27FC236}">
                <a16:creationId xmlns:a16="http://schemas.microsoft.com/office/drawing/2014/main" id="{1036FC61-D6F2-CA40-9525-6151BFBEA9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4399026" cy="455676"/>
          </a:xfrm>
          <a:prstGeom prst="rect">
            <a:avLst/>
          </a:prstGeom>
        </p:spPr>
      </p:pic>
    </p:spTree>
    <p:extLst>
      <p:ext uri="{BB962C8B-B14F-4D97-AF65-F5344CB8AC3E}">
        <p14:creationId xmlns:p14="http://schemas.microsoft.com/office/powerpoint/2010/main" val="14206903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Title Slide: Mass Eye and Ear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3">
            <a:extLst>
              <a:ext uri="{FF2B5EF4-FFF2-40B4-BE49-F238E27FC236}">
                <a16:creationId xmlns:a16="http://schemas.microsoft.com/office/drawing/2014/main" id="{9F5167C9-3161-E545-8C8A-F4E7FE0CB6BB}"/>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15" name="Footer Placeholder 4">
            <a:extLst>
              <a:ext uri="{FF2B5EF4-FFF2-40B4-BE49-F238E27FC236}">
                <a16:creationId xmlns:a16="http://schemas.microsoft.com/office/drawing/2014/main" id="{A770AB07-61D8-8646-91DE-49F6EB1A4295}"/>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2" name="Graphic 11">
            <a:extLst>
              <a:ext uri="{FF2B5EF4-FFF2-40B4-BE49-F238E27FC236}">
                <a16:creationId xmlns:a16="http://schemas.microsoft.com/office/drawing/2014/main" id="{2DF71BA4-BDBB-7247-AED7-C6ED15B85F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1" name="Graphic 10">
            <a:extLst>
              <a:ext uri="{FF2B5EF4-FFF2-40B4-BE49-F238E27FC236}">
                <a16:creationId xmlns:a16="http://schemas.microsoft.com/office/drawing/2014/main" id="{8FC5A381-515C-7F46-8C2B-6FA9C7ACF7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2523744" cy="479044"/>
          </a:xfrm>
          <a:prstGeom prst="rect">
            <a:avLst/>
          </a:prstGeom>
        </p:spPr>
      </p:pic>
    </p:spTree>
    <p:extLst>
      <p:ext uri="{BB962C8B-B14F-4D97-AF65-F5344CB8AC3E}">
        <p14:creationId xmlns:p14="http://schemas.microsoft.com/office/powerpoint/2010/main" val="17042584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Title Slide: Mass General Cancer Center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3" name="Graphic 12">
            <a:extLst>
              <a:ext uri="{FF2B5EF4-FFF2-40B4-BE49-F238E27FC236}">
                <a16:creationId xmlns:a16="http://schemas.microsoft.com/office/drawing/2014/main" id="{8C079DE7-EC04-CF45-A5DA-383361EF1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F7F61162-25C5-E147-B3F0-B47C5B2153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3849878" cy="438150"/>
          </a:xfrm>
          <a:prstGeom prst="rect">
            <a:avLst/>
          </a:prstGeom>
        </p:spPr>
      </p:pic>
    </p:spTree>
    <p:extLst>
      <p:ext uri="{BB962C8B-B14F-4D97-AF65-F5344CB8AC3E}">
        <p14:creationId xmlns:p14="http://schemas.microsoft.com/office/powerpoint/2010/main" val="41764757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Title Slide: Mass General for Children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2" name="Graphic 11">
            <a:extLst>
              <a:ext uri="{FF2B5EF4-FFF2-40B4-BE49-F238E27FC236}">
                <a16:creationId xmlns:a16="http://schemas.microsoft.com/office/drawing/2014/main" id="{CC359248-11CA-3D43-9C1C-23FF3D412B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4" name="Graphic 13">
            <a:extLst>
              <a:ext uri="{FF2B5EF4-FFF2-40B4-BE49-F238E27FC236}">
                <a16:creationId xmlns:a16="http://schemas.microsoft.com/office/drawing/2014/main" id="{18CD110A-3D28-1E49-8E6C-3AC23134C7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3581522" cy="438912"/>
          </a:xfrm>
          <a:prstGeom prst="rect">
            <a:avLst/>
          </a:prstGeom>
        </p:spPr>
      </p:pic>
    </p:spTree>
    <p:extLst>
      <p:ext uri="{BB962C8B-B14F-4D97-AF65-F5344CB8AC3E}">
        <p14:creationId xmlns:p14="http://schemas.microsoft.com/office/powerpoint/2010/main" val="3466717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Title Slide: Mass General Hospital Research Institute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2" name="Graphic 11">
            <a:extLst>
              <a:ext uri="{FF2B5EF4-FFF2-40B4-BE49-F238E27FC236}">
                <a16:creationId xmlns:a16="http://schemas.microsoft.com/office/drawing/2014/main" id="{CC359248-11CA-3D43-9C1C-23FF3D412B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3" name="Graphic 12">
            <a:extLst>
              <a:ext uri="{FF2B5EF4-FFF2-40B4-BE49-F238E27FC236}">
                <a16:creationId xmlns:a16="http://schemas.microsoft.com/office/drawing/2014/main" id="{B4B11ED8-941B-4540-AFF1-A4E4214A2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4379976" cy="439169"/>
          </a:xfrm>
          <a:prstGeom prst="rect">
            <a:avLst/>
          </a:prstGeom>
        </p:spPr>
      </p:pic>
    </p:spTree>
    <p:extLst>
      <p:ext uri="{BB962C8B-B14F-4D97-AF65-F5344CB8AC3E}">
        <p14:creationId xmlns:p14="http://schemas.microsoft.com/office/powerpoint/2010/main" val="1906033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Title Slide: Brigham and Women’s Hospital Research Institute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3" name="Graphic 12">
            <a:extLst>
              <a:ext uri="{FF2B5EF4-FFF2-40B4-BE49-F238E27FC236}">
                <a16:creationId xmlns:a16="http://schemas.microsoft.com/office/drawing/2014/main" id="{8C079DE7-EC04-CF45-A5DA-383361EF1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CE4BDFE1-C589-CA43-8DB1-293A8D46CD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3758184" cy="480017"/>
          </a:xfrm>
          <a:prstGeom prst="rect">
            <a:avLst/>
          </a:prstGeom>
        </p:spPr>
      </p:pic>
    </p:spTree>
    <p:extLst>
      <p:ext uri="{BB962C8B-B14F-4D97-AF65-F5344CB8AC3E}">
        <p14:creationId xmlns:p14="http://schemas.microsoft.com/office/powerpoint/2010/main" val="25286270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Title Slide: Wentworth-Douglass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9748CD2-297A-4B40-85A7-E1097F3D7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283038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Title Slide: Cooley Dickinson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BF998455-46E5-2646-9BCC-E190015AD4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40585357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Title Slide: Martha's Vineyard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AED8FAB-528C-7842-922E-B45D0D662D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5209255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Title Slide: Nantucket Cottage Hospit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1AAB035D-C24A-5848-BA09-4028CB4638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55676"/>
          </a:xfrm>
          <a:prstGeom prst="rect">
            <a:avLst/>
          </a:prstGeom>
        </p:spPr>
      </p:pic>
    </p:spTree>
    <p:extLst>
      <p:ext uri="{BB962C8B-B14F-4D97-AF65-F5344CB8AC3E}">
        <p14:creationId xmlns:p14="http://schemas.microsoft.com/office/powerpoint/2010/main" val="37020124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Title Slide: McLean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3">
            <a:extLst>
              <a:ext uri="{FF2B5EF4-FFF2-40B4-BE49-F238E27FC236}">
                <a16:creationId xmlns:a16="http://schemas.microsoft.com/office/drawing/2014/main" id="{9F5167C9-3161-E545-8C8A-F4E7FE0CB6BB}"/>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15" name="Footer Placeholder 4">
            <a:extLst>
              <a:ext uri="{FF2B5EF4-FFF2-40B4-BE49-F238E27FC236}">
                <a16:creationId xmlns:a16="http://schemas.microsoft.com/office/drawing/2014/main" id="{A770AB07-61D8-8646-91DE-49F6EB1A4295}"/>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1" name="Graphic 10">
            <a:extLst>
              <a:ext uri="{FF2B5EF4-FFF2-40B4-BE49-F238E27FC236}">
                <a16:creationId xmlns:a16="http://schemas.microsoft.com/office/drawing/2014/main" id="{1E468A04-0215-4940-8006-5CF32444A1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54F30C42-14E6-474E-9BB1-F25A3769F8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2073910" cy="438150"/>
          </a:xfrm>
          <a:prstGeom prst="rect">
            <a:avLst/>
          </a:prstGeom>
        </p:spPr>
      </p:pic>
    </p:spTree>
    <p:extLst>
      <p:ext uri="{BB962C8B-B14F-4D97-AF65-F5344CB8AC3E}">
        <p14:creationId xmlns:p14="http://schemas.microsoft.com/office/powerpoint/2010/main" val="10157837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Title Slide: McLea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8" name="Graphic 7">
            <a:extLst>
              <a:ext uri="{FF2B5EF4-FFF2-40B4-BE49-F238E27FC236}">
                <a16:creationId xmlns:a16="http://schemas.microsoft.com/office/drawing/2014/main" id="{69F60402-97A1-9B49-9740-AAC2D9C3A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2073910" cy="438150"/>
          </a:xfrm>
          <a:prstGeom prst="rect">
            <a:avLst/>
          </a:prstGeom>
        </p:spPr>
      </p:pic>
    </p:spTree>
    <p:extLst>
      <p:ext uri="{BB962C8B-B14F-4D97-AF65-F5344CB8AC3E}">
        <p14:creationId xmlns:p14="http://schemas.microsoft.com/office/powerpoint/2010/main" val="265043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Title Slide: Healthcare at Home">
    <p:bg>
      <p:bgPr>
        <a:solidFill>
          <a:schemeClr val="tx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AEECCB8-D2E5-6E93-451A-6E35EECCCC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172206" cy="438150"/>
          </a:xfrm>
          <a:prstGeom prst="rect">
            <a:avLst/>
          </a:prstGeom>
        </p:spPr>
      </p:pic>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62457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Title Slide: Spaulding Rehabilita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endParaRPr lang="en-US"/>
          </a:p>
        </p:txBody>
      </p:sp>
      <p:pic>
        <p:nvPicPr>
          <p:cNvPr id="10" name="Graphic 9">
            <a:extLst>
              <a:ext uri="{FF2B5EF4-FFF2-40B4-BE49-F238E27FC236}">
                <a16:creationId xmlns:a16="http://schemas.microsoft.com/office/drawing/2014/main" id="{73FD23B6-59E9-BD42-906A-61D6D9E9EB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487674" cy="479044"/>
          </a:xfrm>
          <a:prstGeom prst="rect">
            <a:avLst/>
          </a:prstGeom>
        </p:spPr>
      </p:pic>
    </p:spTree>
    <p:extLst>
      <p:ext uri="{BB962C8B-B14F-4D97-AF65-F5344CB8AC3E}">
        <p14:creationId xmlns:p14="http://schemas.microsoft.com/office/powerpoint/2010/main" val="26132370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Title Slide: Spaulding Rehabilitation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5949272"/>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a:xfrm>
            <a:off x="1103248" y="6362188"/>
            <a:ext cx="6585619" cy="153888"/>
          </a:xfrm>
        </p:spPr>
        <p:txBody>
          <a:bodyPr/>
          <a:lstStyle>
            <a:lvl1pPr algn="l">
              <a:defRPr/>
            </a:lvl1pPr>
          </a:lstStyle>
          <a:p>
            <a:endParaRPr lang="en-US" dirty="0"/>
          </a:p>
        </p:txBody>
      </p:sp>
      <p:pic>
        <p:nvPicPr>
          <p:cNvPr id="12" name="Graphic 11">
            <a:extLst>
              <a:ext uri="{FF2B5EF4-FFF2-40B4-BE49-F238E27FC236}">
                <a16:creationId xmlns:a16="http://schemas.microsoft.com/office/drawing/2014/main" id="{ED233CA7-0794-784C-8230-D6F7FC717C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2" y="6223973"/>
            <a:ext cx="1975103" cy="329184"/>
          </a:xfrm>
          <a:prstGeom prst="rect">
            <a:avLst/>
          </a:prstGeom>
        </p:spPr>
      </p:pic>
      <p:pic>
        <p:nvPicPr>
          <p:cNvPr id="10" name="Graphic 9">
            <a:extLst>
              <a:ext uri="{FF2B5EF4-FFF2-40B4-BE49-F238E27FC236}">
                <a16:creationId xmlns:a16="http://schemas.microsoft.com/office/drawing/2014/main" id="{C8E5500E-5363-3449-B563-F5B7E3DB25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4" y="635936"/>
            <a:ext cx="3487674" cy="479044"/>
          </a:xfrm>
          <a:prstGeom prst="rect">
            <a:avLst/>
          </a:prstGeom>
        </p:spPr>
      </p:pic>
    </p:spTree>
    <p:extLst>
      <p:ext uri="{BB962C8B-B14F-4D97-AF65-F5344CB8AC3E}">
        <p14:creationId xmlns:p14="http://schemas.microsoft.com/office/powerpoint/2010/main" val="3258014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slideLayout" Target="../slideLayouts/slideLayout108.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42" Type="http://schemas.openxmlformats.org/officeDocument/2006/relationships/tags" Target="../tags/tag6.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41" Type="http://schemas.openxmlformats.org/officeDocument/2006/relationships/tags" Target="../tags/tag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theme" Target="../theme/theme5.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4" Type="http://schemas.openxmlformats.org/officeDocument/2006/relationships/image" Target="../media/image5.emf"/><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oleObject" Target="../embeddings/oleObject1.bin"/><Relationship Id="rId8" Type="http://schemas.openxmlformats.org/officeDocument/2006/relationships/slideLayout" Target="../slideLayouts/slideLayout77.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6.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5/15/26</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Ellison Medical Institute</a:t>
            </a: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40444994"/>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4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530" imgH="531" progId="TCLayout.ActiveDocument.1">
                  <p:embed/>
                </p:oleObj>
              </mc:Choice>
              <mc:Fallback>
                <p:oleObj name="think-cell Slide" r:id="rId43"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4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endParaRPr lang="en-US"/>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1086116098"/>
      </p:ext>
    </p:extLst>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 id="2147484644" r:id="rId12"/>
    <p:sldLayoutId id="2147484645" r:id="rId13"/>
    <p:sldLayoutId id="2147484646" r:id="rId14"/>
    <p:sldLayoutId id="2147484647" r:id="rId15"/>
    <p:sldLayoutId id="2147484648" r:id="rId16"/>
    <p:sldLayoutId id="2147484649" r:id="rId17"/>
    <p:sldLayoutId id="2147484650" r:id="rId18"/>
    <p:sldLayoutId id="2147484651" r:id="rId19"/>
    <p:sldLayoutId id="2147484652" r:id="rId20"/>
    <p:sldLayoutId id="2147484653" r:id="rId21"/>
    <p:sldLayoutId id="2147484654" r:id="rId22"/>
    <p:sldLayoutId id="2147484655" r:id="rId23"/>
    <p:sldLayoutId id="2147484656" r:id="rId24"/>
    <p:sldLayoutId id="2147484657" r:id="rId25"/>
    <p:sldLayoutId id="2147484658" r:id="rId26"/>
    <p:sldLayoutId id="2147484659" r:id="rId27"/>
    <p:sldLayoutId id="2147484660" r:id="rId28"/>
    <p:sldLayoutId id="2147484661" r:id="rId29"/>
    <p:sldLayoutId id="2147484662" r:id="rId30"/>
    <p:sldLayoutId id="2147484663" r:id="rId31"/>
    <p:sldLayoutId id="2147484664" r:id="rId32"/>
    <p:sldLayoutId id="2147484665" r:id="rId33"/>
    <p:sldLayoutId id="2147484666" r:id="rId34"/>
    <p:sldLayoutId id="2147484667" r:id="rId35"/>
    <p:sldLayoutId id="2147484668" r:id="rId36"/>
    <p:sldLayoutId id="2147484669" r:id="rId37"/>
    <p:sldLayoutId id="2147484670" r:id="rId38"/>
    <p:sldLayoutId id="2147484671" r:id="rId3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0E7CCF-4384-B1AB-0825-2A52B5E295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D1B2BC-F847-FC19-D632-F3624446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79C94-8F32-C0F5-8A3E-52914DA64B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BC3C12-335F-45CF-8887-699632DE1411}" type="datetimeFigureOut">
              <a:rPr lang="en-US" smtClean="0"/>
              <a:t>5/15/26</a:t>
            </a:fld>
            <a:endParaRPr lang="en-US"/>
          </a:p>
        </p:txBody>
      </p:sp>
      <p:sp>
        <p:nvSpPr>
          <p:cNvPr id="5" name="Footer Placeholder 4">
            <a:extLst>
              <a:ext uri="{FF2B5EF4-FFF2-40B4-BE49-F238E27FC236}">
                <a16:creationId xmlns:a16="http://schemas.microsoft.com/office/drawing/2014/main" id="{A5A80619-1DD4-83C5-5525-B8AC9AE6C9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8763616-A1DD-36AE-AA0B-7777B2DAA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95CDAD-C7D7-42F2-8CFE-E9C8B6A7DD81}" type="slidenum">
              <a:rPr lang="en-US" smtClean="0"/>
              <a:t>‹#›</a:t>
            </a:fld>
            <a:endParaRPr lang="en-US"/>
          </a:p>
        </p:txBody>
      </p:sp>
    </p:spTree>
    <p:extLst>
      <p:ext uri="{BB962C8B-B14F-4D97-AF65-F5344CB8AC3E}">
        <p14:creationId xmlns:p14="http://schemas.microsoft.com/office/powerpoint/2010/main" val="2242842650"/>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0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100.xml"/><Relationship Id="rId4" Type="http://schemas.openxmlformats.org/officeDocument/2006/relationships/image" Target="../media/image102.emf"/></Relationships>
</file>

<file path=ppt/slides/_rels/slide101.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00.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00.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0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0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00.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0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100.xml"/><Relationship Id="rId4" Type="http://schemas.openxmlformats.org/officeDocument/2006/relationships/image" Target="../media/image108.emf"/></Relationships>
</file>

<file path=ppt/slides/_rels/slide108.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0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5.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1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1.xml"/><Relationship Id="rId1" Type="http://schemas.openxmlformats.org/officeDocument/2006/relationships/slideLayout" Target="../slideLayouts/slideLayout110.xml"/><Relationship Id="rId4" Type="http://schemas.microsoft.com/office/2007/relationships/hdphoto" Target="../media/hdphoto21.wdp"/></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microsoft.com/office/2007/relationships/hdphoto" Target="../media/hdphoto3.wdp"/><Relationship Id="rId5" Type="http://schemas.openxmlformats.org/officeDocument/2006/relationships/image" Target="../media/image65.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62.xml"/><Relationship Id="rId6" Type="http://schemas.openxmlformats.org/officeDocument/2006/relationships/image" Target="../media/image69.png"/><Relationship Id="rId5" Type="http://schemas.openxmlformats.org/officeDocument/2006/relationships/image" Target="../media/image68.jpe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2.xml"/><Relationship Id="rId1" Type="http://schemas.openxmlformats.org/officeDocument/2006/relationships/tags" Target="../tags/tag17.xml"/><Relationship Id="rId6" Type="http://schemas.openxmlformats.org/officeDocument/2006/relationships/image" Target="../media/image72.jpg"/><Relationship Id="rId5" Type="http://schemas.microsoft.com/office/2007/relationships/hdphoto" Target="../media/hdphoto6.wdp"/><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62.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7.png"/><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00.xml"/></Relationships>
</file>

<file path=ppt/slides/_rels/slide4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7.png"/><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8.png"/><Relationship Id="rId1" Type="http://schemas.openxmlformats.org/officeDocument/2006/relationships/slideLayout" Target="../slideLayouts/slideLayout1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9.png"/><Relationship Id="rId1" Type="http://schemas.openxmlformats.org/officeDocument/2006/relationships/slideLayout" Target="../slideLayouts/slideLayout115.xml"/></Relationships>
</file>

<file path=ppt/slides/_rels/slide5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0.png"/><Relationship Id="rId1" Type="http://schemas.openxmlformats.org/officeDocument/2006/relationships/slideLayout" Target="../slideLayouts/slideLayout1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62.xml"/><Relationship Id="rId6" Type="http://schemas.openxmlformats.org/officeDocument/2006/relationships/image" Target="../media/image7.png"/><Relationship Id="rId5" Type="http://schemas.microsoft.com/office/2007/relationships/hdphoto" Target="../media/hdphoto14.wdp"/><Relationship Id="rId4" Type="http://schemas.microsoft.com/office/2007/relationships/hdphoto" Target="../media/hdphoto13.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62.xml"/><Relationship Id="rId4" Type="http://schemas.microsoft.com/office/2007/relationships/hdphoto" Target="../media/hdphoto15.wdp"/></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62.xml"/><Relationship Id="rId4" Type="http://schemas.microsoft.com/office/2007/relationships/hdphoto" Target="../media/hdphoto16.wdp"/></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62.xml"/><Relationship Id="rId4" Type="http://schemas.microsoft.com/office/2007/relationships/hdphoto" Target="../media/hdphoto17.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62.xml"/><Relationship Id="rId4" Type="http://schemas.microsoft.com/office/2007/relationships/hdphoto" Target="../media/hdphoto18.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62.xml"/><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0.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115.xml"/><Relationship Id="rId4" Type="http://schemas.microsoft.com/office/2007/relationships/hdphoto" Target="../media/hdphoto19.wdp"/></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9.png"/><Relationship Id="rId1" Type="http://schemas.openxmlformats.org/officeDocument/2006/relationships/slideLayout" Target="../slideLayouts/slideLayout1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96AB4-1B51-5139-AADF-155F8738A21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02F5E24-2742-6E34-97D0-22A91476A84B}"/>
              </a:ext>
            </a:extLst>
          </p:cNvPr>
          <p:cNvSpPr>
            <a:spLocks noGrp="1" noChangeArrowheads="1"/>
          </p:cNvSpPr>
          <p:nvPr>
            <p:ph type="title"/>
          </p:nvPr>
        </p:nvSpPr>
        <p:spPr>
          <a:xfrm>
            <a:off x="0" y="1885960"/>
            <a:ext cx="12192000" cy="822960"/>
          </a:xfrm>
        </p:spPr>
        <p:txBody>
          <a:bodyPr wrap="square" anchor="ctr">
            <a:noAutofit/>
          </a:bodyPr>
          <a:lstStyle/>
          <a:p>
            <a:pPr>
              <a:lnSpc>
                <a:spcPts val="3200"/>
              </a:lnSpc>
              <a:spcBef>
                <a:spcPts val="1800"/>
              </a:spcBef>
            </a:pPr>
            <a:r>
              <a:rPr lang="en-US" sz="3200" dirty="0"/>
              <a:t>Targeting the PI3K/AKT/mTOR Pathway in HR-Positive </a:t>
            </a:r>
            <a:br>
              <a:rPr lang="en-US" sz="3200" dirty="0"/>
            </a:br>
            <a:r>
              <a:rPr lang="en-US" sz="3200" dirty="0"/>
              <a:t>Metastatic Breast Cancer</a:t>
            </a:r>
          </a:p>
        </p:txBody>
      </p:sp>
      <p:sp>
        <p:nvSpPr>
          <p:cNvPr id="12" name="Text Box 3">
            <a:extLst>
              <a:ext uri="{FF2B5EF4-FFF2-40B4-BE49-F238E27FC236}">
                <a16:creationId xmlns:a16="http://schemas.microsoft.com/office/drawing/2014/main" id="{E6753D50-DCA4-6785-686C-FFDA56DF28AA}"/>
              </a:ext>
            </a:extLst>
          </p:cNvPr>
          <p:cNvSpPr txBox="1">
            <a:spLocks noChangeArrowheads="1"/>
          </p:cNvSpPr>
          <p:nvPr/>
        </p:nvSpPr>
        <p:spPr bwMode="auto">
          <a:xfrm>
            <a:off x="2945650" y="5868350"/>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Seth Wander, MD, PhD</a:t>
            </a:r>
          </a:p>
        </p:txBody>
      </p:sp>
      <p:sp>
        <p:nvSpPr>
          <p:cNvPr id="7" name="Text Box 6">
            <a:extLst>
              <a:ext uri="{FF2B5EF4-FFF2-40B4-BE49-F238E27FC236}">
                <a16:creationId xmlns:a16="http://schemas.microsoft.com/office/drawing/2014/main" id="{52CE94A7-73FE-F6A1-66A1-A69F53EADA6E}"/>
              </a:ext>
            </a:extLst>
          </p:cNvPr>
          <p:cNvSpPr txBox="1">
            <a:spLocks noChangeArrowheads="1"/>
          </p:cNvSpPr>
          <p:nvPr/>
        </p:nvSpPr>
        <p:spPr bwMode="auto">
          <a:xfrm>
            <a:off x="0" y="4523750"/>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Reva Basho, MD</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Kelly Fischer, MSN, FNP-BC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Melissa Rikal, FNP-BC, AOCNP</a:t>
            </a:r>
          </a:p>
        </p:txBody>
      </p:sp>
      <p:sp>
        <p:nvSpPr>
          <p:cNvPr id="8" name="Text Box 7">
            <a:extLst>
              <a:ext uri="{FF2B5EF4-FFF2-40B4-BE49-F238E27FC236}">
                <a16:creationId xmlns:a16="http://schemas.microsoft.com/office/drawing/2014/main" id="{4001A1EB-8094-892A-E595-3033E8B185B5}"/>
              </a:ext>
            </a:extLst>
          </p:cNvPr>
          <p:cNvSpPr txBox="1">
            <a:spLocks noChangeArrowheads="1"/>
          </p:cNvSpPr>
          <p:nvPr/>
        </p:nvSpPr>
        <p:spPr bwMode="auto">
          <a:xfrm>
            <a:off x="4647392" y="392413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553A513-0F97-5B71-EE6B-1F7A48D41687}"/>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E180256C-CD92-5C41-9DF1-58A69855B8E4}"/>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B90951D7-51BA-6FBD-298C-0C9B87A29CAA}"/>
              </a:ext>
            </a:extLst>
          </p:cNvPr>
          <p:cNvSpPr txBox="1">
            <a:spLocks noChangeArrowheads="1"/>
          </p:cNvSpPr>
          <p:nvPr/>
        </p:nvSpPr>
        <p:spPr bwMode="auto">
          <a:xfrm>
            <a:off x="119336" y="2853993"/>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Friday, May 15,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12:15 PM – 1:45 PM</a:t>
            </a:r>
          </a:p>
        </p:txBody>
      </p:sp>
    </p:spTree>
    <p:custDataLst>
      <p:tags r:id="rId1"/>
    </p:custDataLst>
    <p:extLst>
      <p:ext uri="{BB962C8B-B14F-4D97-AF65-F5344CB8AC3E}">
        <p14:creationId xmlns:p14="http://schemas.microsoft.com/office/powerpoint/2010/main" val="125823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NCPD Credit: An NCPD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31480721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3F9F88-96E3-D045-A362-BEA7C44AE4B1}"/>
              </a:ext>
            </a:extLst>
          </p:cNvPr>
          <p:cNvPicPr>
            <a:picLocks noChangeAspect="1"/>
          </p:cNvPicPr>
          <p:nvPr/>
        </p:nvPicPr>
        <p:blipFill>
          <a:blip r:embed="rId2"/>
          <a:stretch>
            <a:fillRect/>
          </a:stretch>
        </p:blipFill>
        <p:spPr>
          <a:xfrm>
            <a:off x="5015624" y="2523014"/>
            <a:ext cx="6964374" cy="1719774"/>
          </a:xfrm>
          <a:prstGeom prst="rect">
            <a:avLst/>
          </a:prstGeom>
        </p:spPr>
      </p:pic>
      <p:pic>
        <p:nvPicPr>
          <p:cNvPr id="9" name="Picture 8">
            <a:extLst>
              <a:ext uri="{FF2B5EF4-FFF2-40B4-BE49-F238E27FC236}">
                <a16:creationId xmlns:a16="http://schemas.microsoft.com/office/drawing/2014/main" id="{5A80F54C-3F16-6243-B759-44A77B301B64}"/>
              </a:ext>
            </a:extLst>
          </p:cNvPr>
          <p:cNvPicPr>
            <a:picLocks noChangeAspect="1"/>
          </p:cNvPicPr>
          <p:nvPr/>
        </p:nvPicPr>
        <p:blipFill>
          <a:blip r:embed="rId3"/>
          <a:stretch>
            <a:fillRect/>
          </a:stretch>
        </p:blipFill>
        <p:spPr>
          <a:xfrm>
            <a:off x="5600483" y="4388465"/>
            <a:ext cx="5777623" cy="2417810"/>
          </a:xfrm>
          <a:prstGeom prst="rect">
            <a:avLst/>
          </a:prstGeom>
        </p:spPr>
      </p:pic>
      <p:pic>
        <p:nvPicPr>
          <p:cNvPr id="10" name="Picture 9">
            <a:extLst>
              <a:ext uri="{FF2B5EF4-FFF2-40B4-BE49-F238E27FC236}">
                <a16:creationId xmlns:a16="http://schemas.microsoft.com/office/drawing/2014/main" id="{94B16D42-D701-FA48-9408-4E97651D1642}"/>
              </a:ext>
            </a:extLst>
          </p:cNvPr>
          <p:cNvPicPr>
            <a:picLocks noChangeAspect="1"/>
          </p:cNvPicPr>
          <p:nvPr/>
        </p:nvPicPr>
        <p:blipFill>
          <a:blip r:embed="rId4"/>
          <a:stretch>
            <a:fillRect/>
          </a:stretch>
        </p:blipFill>
        <p:spPr>
          <a:xfrm>
            <a:off x="362607" y="886113"/>
            <a:ext cx="4177862" cy="5302671"/>
          </a:xfrm>
          <a:prstGeom prst="rect">
            <a:avLst/>
          </a:prstGeom>
        </p:spPr>
      </p:pic>
      <p:sp>
        <p:nvSpPr>
          <p:cNvPr id="11" name="Title 1">
            <a:extLst>
              <a:ext uri="{FF2B5EF4-FFF2-40B4-BE49-F238E27FC236}">
                <a16:creationId xmlns:a16="http://schemas.microsoft.com/office/drawing/2014/main" id="{7790FD59-45D0-174E-B48F-1DE58DAAA512}"/>
              </a:ext>
            </a:extLst>
          </p:cNvPr>
          <p:cNvSpPr txBox="1">
            <a:spLocks/>
          </p:cNvSpPr>
          <p:nvPr/>
        </p:nvSpPr>
        <p:spPr>
          <a:xfrm>
            <a:off x="996951" y="6037439"/>
            <a:ext cx="6858000" cy="857250"/>
          </a:xfrm>
          <a:prstGeom prst="rect">
            <a:avLst/>
          </a:prstGeom>
        </p:spPr>
        <p:txBody>
          <a:bodyPr lIns="68580" tIns="34290" rIns="68580" bIns="3429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Wesolowski</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et al CCR 2025</a:t>
            </a:r>
          </a:p>
        </p:txBody>
      </p:sp>
      <p:sp>
        <p:nvSpPr>
          <p:cNvPr id="12" name="Title 1">
            <a:extLst>
              <a:ext uri="{FF2B5EF4-FFF2-40B4-BE49-F238E27FC236}">
                <a16:creationId xmlns:a16="http://schemas.microsoft.com/office/drawing/2014/main" id="{0285DFAE-BBC9-D549-BB28-97794F278713}"/>
              </a:ext>
            </a:extLst>
          </p:cNvPr>
          <p:cNvSpPr>
            <a:spLocks noGrp="1"/>
          </p:cNvSpPr>
          <p:nvPr>
            <p:ph type="title"/>
          </p:nvPr>
        </p:nvSpPr>
        <p:spPr>
          <a:xfrm>
            <a:off x="644525" y="171769"/>
            <a:ext cx="10902950" cy="956516"/>
          </a:xfrm>
        </p:spPr>
        <p:txBody>
          <a:bodyPr/>
          <a:lstStyle/>
          <a:p>
            <a:r>
              <a:rPr lang="en-US" dirty="0" err="1"/>
              <a:t>Gedatolisib</a:t>
            </a:r>
            <a:r>
              <a:rPr lang="en-US" dirty="0"/>
              <a:t>: Phase 1, 1L HR+ MBC Experience</a:t>
            </a:r>
          </a:p>
        </p:txBody>
      </p:sp>
      <p:sp>
        <p:nvSpPr>
          <p:cNvPr id="14" name="TextBox 13">
            <a:extLst>
              <a:ext uri="{FF2B5EF4-FFF2-40B4-BE49-F238E27FC236}">
                <a16:creationId xmlns:a16="http://schemas.microsoft.com/office/drawing/2014/main" id="{C63D1E81-282F-A647-A2DC-1D86BD1E3EE9}"/>
              </a:ext>
            </a:extLst>
          </p:cNvPr>
          <p:cNvSpPr txBox="1"/>
          <p:nvPr/>
        </p:nvSpPr>
        <p:spPr>
          <a:xfrm>
            <a:off x="4994384" y="900009"/>
            <a:ext cx="6096000"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inionPro"/>
                <a:ea typeface="+mn-ea"/>
                <a:cs typeface="+mn-cs"/>
              </a:rPr>
              <a:t>N= 41 patients; HR+ MBC, treatment naïve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inionPro"/>
                <a:ea typeface="+mn-ea"/>
                <a:cs typeface="+mn-cs"/>
              </a:rPr>
              <a:t>22% PIK3CAm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inionPro"/>
                <a:ea typeface="+mn-ea"/>
                <a:cs typeface="+mn-cs"/>
              </a:rPr>
              <a:t>ORR 79% overall, similar +/- PIK3CA mutations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inionPro"/>
                <a:ea typeface="+mn-ea"/>
                <a:cs typeface="+mn-cs"/>
              </a:rPr>
              <a:t>Median PFS 48.4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MinionPro"/>
                <a:ea typeface="+mn-ea"/>
                <a:cs typeface="+mn-cs"/>
              </a:rPr>
              <a:t>Median OS 77.3 months</a:t>
            </a:r>
          </a:p>
        </p:txBody>
      </p:sp>
    </p:spTree>
    <p:extLst>
      <p:ext uri="{BB962C8B-B14F-4D97-AF65-F5344CB8AC3E}">
        <p14:creationId xmlns:p14="http://schemas.microsoft.com/office/powerpoint/2010/main" val="2405335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695-5F7F-E445-B187-9D92AF18D23E}"/>
              </a:ext>
            </a:extLst>
          </p:cNvPr>
          <p:cNvSpPr>
            <a:spLocks noGrp="1"/>
          </p:cNvSpPr>
          <p:nvPr>
            <p:ph type="title"/>
          </p:nvPr>
        </p:nvSpPr>
        <p:spPr>
          <a:xfrm>
            <a:off x="641350" y="354412"/>
            <a:ext cx="10902950" cy="956516"/>
          </a:xfrm>
        </p:spPr>
        <p:txBody>
          <a:bodyPr/>
          <a:lstStyle/>
          <a:p>
            <a:r>
              <a:rPr lang="en-US" dirty="0"/>
              <a:t>VIKTORIA-1: </a:t>
            </a:r>
            <a:r>
              <a:rPr lang="en-US" dirty="0" err="1"/>
              <a:t>Gedatolisib</a:t>
            </a:r>
            <a:r>
              <a:rPr lang="en-US" dirty="0"/>
              <a:t> PAM Pathway Inhibitor</a:t>
            </a:r>
          </a:p>
        </p:txBody>
      </p:sp>
      <p:pic>
        <p:nvPicPr>
          <p:cNvPr id="3" name="Picture 2">
            <a:extLst>
              <a:ext uri="{FF2B5EF4-FFF2-40B4-BE49-F238E27FC236}">
                <a16:creationId xmlns:a16="http://schemas.microsoft.com/office/drawing/2014/main" id="{5CA6513C-34B0-0D40-A03E-944F4CEF3E20}"/>
              </a:ext>
            </a:extLst>
          </p:cNvPr>
          <p:cNvPicPr>
            <a:picLocks noChangeAspect="1"/>
          </p:cNvPicPr>
          <p:nvPr/>
        </p:nvPicPr>
        <p:blipFill>
          <a:blip r:embed="rId2"/>
          <a:stretch>
            <a:fillRect/>
          </a:stretch>
        </p:blipFill>
        <p:spPr>
          <a:xfrm>
            <a:off x="686317" y="1019711"/>
            <a:ext cx="10819366" cy="4852106"/>
          </a:xfrm>
          <a:prstGeom prst="rect">
            <a:avLst/>
          </a:prstGeom>
        </p:spPr>
      </p:pic>
      <p:sp>
        <p:nvSpPr>
          <p:cNvPr id="4" name="TextBox 3">
            <a:extLst>
              <a:ext uri="{FF2B5EF4-FFF2-40B4-BE49-F238E27FC236}">
                <a16:creationId xmlns:a16="http://schemas.microsoft.com/office/drawing/2014/main" id="{4C6DA007-8A7B-CB4B-8B31-9ADB250519F6}"/>
              </a:ext>
            </a:extLst>
          </p:cNvPr>
          <p:cNvSpPr txBox="1"/>
          <p:nvPr/>
        </p:nvSpPr>
        <p:spPr>
          <a:xfrm>
            <a:off x="886948" y="6245900"/>
            <a:ext cx="61052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Hurvitz</a:t>
            </a: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SA et al ESMO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26042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5199-6748-BB4B-86E0-469566CCB156}"/>
              </a:ext>
            </a:extLst>
          </p:cNvPr>
          <p:cNvSpPr>
            <a:spLocks noGrp="1"/>
          </p:cNvSpPr>
          <p:nvPr>
            <p:ph type="title"/>
          </p:nvPr>
        </p:nvSpPr>
        <p:spPr>
          <a:xfrm>
            <a:off x="641350" y="523875"/>
            <a:ext cx="10902950" cy="956516"/>
          </a:xfrm>
        </p:spPr>
        <p:txBody>
          <a:bodyPr/>
          <a:lstStyle/>
          <a:p>
            <a:r>
              <a:rPr lang="en-US" dirty="0"/>
              <a:t>VIKTORIA-1: Doublet Efficacy</a:t>
            </a:r>
          </a:p>
        </p:txBody>
      </p:sp>
      <p:pic>
        <p:nvPicPr>
          <p:cNvPr id="3" name="Picture 2">
            <a:extLst>
              <a:ext uri="{FF2B5EF4-FFF2-40B4-BE49-F238E27FC236}">
                <a16:creationId xmlns:a16="http://schemas.microsoft.com/office/drawing/2014/main" id="{328A8672-0757-0345-A518-A2B72A734DB9}"/>
              </a:ext>
            </a:extLst>
          </p:cNvPr>
          <p:cNvPicPr>
            <a:picLocks noChangeAspect="1"/>
          </p:cNvPicPr>
          <p:nvPr/>
        </p:nvPicPr>
        <p:blipFill>
          <a:blip r:embed="rId2"/>
          <a:stretch>
            <a:fillRect/>
          </a:stretch>
        </p:blipFill>
        <p:spPr>
          <a:xfrm>
            <a:off x="1947917" y="1326692"/>
            <a:ext cx="8289816" cy="4582988"/>
          </a:xfrm>
          <a:prstGeom prst="rect">
            <a:avLst/>
          </a:prstGeom>
        </p:spPr>
      </p:pic>
      <p:sp>
        <p:nvSpPr>
          <p:cNvPr id="4" name="TextBox 3">
            <a:extLst>
              <a:ext uri="{FF2B5EF4-FFF2-40B4-BE49-F238E27FC236}">
                <a16:creationId xmlns:a16="http://schemas.microsoft.com/office/drawing/2014/main" id="{0351F964-1420-A54D-9B2D-09905FDC74EF}"/>
              </a:ext>
            </a:extLst>
          </p:cNvPr>
          <p:cNvSpPr txBox="1"/>
          <p:nvPr/>
        </p:nvSpPr>
        <p:spPr>
          <a:xfrm>
            <a:off x="886948" y="6245900"/>
            <a:ext cx="61052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Hurvitz</a:t>
            </a: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SA et al ESMO 2025; </a:t>
            </a:r>
            <a:r>
              <a:rPr kumimoji="0" lang="da-DK" sz="12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J </a:t>
            </a:r>
            <a:r>
              <a:rPr kumimoji="0" lang="da-DK" sz="1200" b="1"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Clin</a:t>
            </a:r>
            <a:r>
              <a:rPr kumimoji="0" lang="da-DK" sz="12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da-DK" sz="1200" b="1"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Oncol</a:t>
            </a:r>
            <a:r>
              <a:rPr kumimoji="0" lang="da-DK" sz="12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2026;44:1108-19.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99810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89DF-E5C5-8E4D-A816-3BB4430DC43A}"/>
              </a:ext>
            </a:extLst>
          </p:cNvPr>
          <p:cNvSpPr>
            <a:spLocks noGrp="1"/>
          </p:cNvSpPr>
          <p:nvPr>
            <p:ph type="title"/>
          </p:nvPr>
        </p:nvSpPr>
        <p:spPr>
          <a:xfrm>
            <a:off x="641350" y="523875"/>
            <a:ext cx="10902950" cy="956516"/>
          </a:xfrm>
        </p:spPr>
        <p:txBody>
          <a:bodyPr/>
          <a:lstStyle/>
          <a:p>
            <a:r>
              <a:rPr lang="en-US" dirty="0"/>
              <a:t>VIKTORIA-1: Triplet Efficacy</a:t>
            </a:r>
          </a:p>
        </p:txBody>
      </p:sp>
      <p:pic>
        <p:nvPicPr>
          <p:cNvPr id="3" name="Picture 2">
            <a:extLst>
              <a:ext uri="{FF2B5EF4-FFF2-40B4-BE49-F238E27FC236}">
                <a16:creationId xmlns:a16="http://schemas.microsoft.com/office/drawing/2014/main" id="{A18859D7-9537-FC43-97AB-6018DA09327A}"/>
              </a:ext>
            </a:extLst>
          </p:cNvPr>
          <p:cNvPicPr>
            <a:picLocks noChangeAspect="1"/>
          </p:cNvPicPr>
          <p:nvPr/>
        </p:nvPicPr>
        <p:blipFill>
          <a:blip r:embed="rId2"/>
          <a:stretch>
            <a:fillRect/>
          </a:stretch>
        </p:blipFill>
        <p:spPr>
          <a:xfrm>
            <a:off x="1843981" y="1221853"/>
            <a:ext cx="8298501" cy="4713007"/>
          </a:xfrm>
          <a:prstGeom prst="rect">
            <a:avLst/>
          </a:prstGeom>
        </p:spPr>
      </p:pic>
      <p:sp>
        <p:nvSpPr>
          <p:cNvPr id="5" name="TextBox 4">
            <a:extLst>
              <a:ext uri="{FF2B5EF4-FFF2-40B4-BE49-F238E27FC236}">
                <a16:creationId xmlns:a16="http://schemas.microsoft.com/office/drawing/2014/main" id="{9844C712-242E-7E5D-7855-3CA4C551424A}"/>
              </a:ext>
            </a:extLst>
          </p:cNvPr>
          <p:cNvSpPr txBox="1"/>
          <p:nvPr/>
        </p:nvSpPr>
        <p:spPr>
          <a:xfrm>
            <a:off x="886948" y="6245900"/>
            <a:ext cx="61052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Hurvitz</a:t>
            </a: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SA et al ESMO 2025; </a:t>
            </a:r>
            <a:r>
              <a:rPr kumimoji="0" lang="da-DK" sz="12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J </a:t>
            </a:r>
            <a:r>
              <a:rPr kumimoji="0" lang="da-DK" sz="1200" b="1"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Clin</a:t>
            </a:r>
            <a:r>
              <a:rPr kumimoji="0" lang="da-DK" sz="12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da-DK" sz="1200" b="1"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Oncol</a:t>
            </a:r>
            <a:r>
              <a:rPr kumimoji="0" lang="da-DK" sz="12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2026;44:1108-19.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333316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ADDA1A24-42DD-004C-9343-9463729F6B6F}"/>
              </a:ext>
            </a:extLst>
          </p:cNvPr>
          <p:cNvGraphicFramePr>
            <a:graphicFrameLocks/>
          </p:cNvGraphicFramePr>
          <p:nvPr/>
        </p:nvGraphicFramePr>
        <p:xfrm>
          <a:off x="702900" y="1264070"/>
          <a:ext cx="10841400" cy="4775263"/>
        </p:xfrm>
        <a:graphic>
          <a:graphicData uri="http://schemas.openxmlformats.org/drawingml/2006/table">
            <a:tbl>
              <a:tblPr firstRow="1">
                <a:tableStyleId>{793D81CF-94F2-401A-BA57-92F5A7B2D0C5}</a:tableStyleId>
              </a:tblPr>
              <a:tblGrid>
                <a:gridCol w="1646767">
                  <a:extLst>
                    <a:ext uri="{9D8B030D-6E8A-4147-A177-3AD203B41FA5}">
                      <a16:colId xmlns:a16="http://schemas.microsoft.com/office/drawing/2014/main" val="1541112485"/>
                    </a:ext>
                  </a:extLst>
                </a:gridCol>
                <a:gridCol w="892345">
                  <a:extLst>
                    <a:ext uri="{9D8B030D-6E8A-4147-A177-3AD203B41FA5}">
                      <a16:colId xmlns:a16="http://schemas.microsoft.com/office/drawing/2014/main" val="2744387285"/>
                    </a:ext>
                  </a:extLst>
                </a:gridCol>
                <a:gridCol w="1037786">
                  <a:extLst>
                    <a:ext uri="{9D8B030D-6E8A-4147-A177-3AD203B41FA5}">
                      <a16:colId xmlns:a16="http://schemas.microsoft.com/office/drawing/2014/main" val="1240967449"/>
                    </a:ext>
                  </a:extLst>
                </a:gridCol>
                <a:gridCol w="1117869">
                  <a:extLst>
                    <a:ext uri="{9D8B030D-6E8A-4147-A177-3AD203B41FA5}">
                      <a16:colId xmlns:a16="http://schemas.microsoft.com/office/drawing/2014/main" val="594498433"/>
                    </a:ext>
                  </a:extLst>
                </a:gridCol>
                <a:gridCol w="957703">
                  <a:extLst>
                    <a:ext uri="{9D8B030D-6E8A-4147-A177-3AD203B41FA5}">
                      <a16:colId xmlns:a16="http://schemas.microsoft.com/office/drawing/2014/main" val="2431432550"/>
                    </a:ext>
                  </a:extLst>
                </a:gridCol>
                <a:gridCol w="1037786">
                  <a:extLst>
                    <a:ext uri="{9D8B030D-6E8A-4147-A177-3AD203B41FA5}">
                      <a16:colId xmlns:a16="http://schemas.microsoft.com/office/drawing/2014/main" val="2823114960"/>
                    </a:ext>
                  </a:extLst>
                </a:gridCol>
                <a:gridCol w="1037786">
                  <a:extLst>
                    <a:ext uri="{9D8B030D-6E8A-4147-A177-3AD203B41FA5}">
                      <a16:colId xmlns:a16="http://schemas.microsoft.com/office/drawing/2014/main" val="3000338954"/>
                    </a:ext>
                  </a:extLst>
                </a:gridCol>
                <a:gridCol w="1037786">
                  <a:extLst>
                    <a:ext uri="{9D8B030D-6E8A-4147-A177-3AD203B41FA5}">
                      <a16:colId xmlns:a16="http://schemas.microsoft.com/office/drawing/2014/main" val="1757635695"/>
                    </a:ext>
                  </a:extLst>
                </a:gridCol>
                <a:gridCol w="1037786">
                  <a:extLst>
                    <a:ext uri="{9D8B030D-6E8A-4147-A177-3AD203B41FA5}">
                      <a16:colId xmlns:a16="http://schemas.microsoft.com/office/drawing/2014/main" val="1257609092"/>
                    </a:ext>
                  </a:extLst>
                </a:gridCol>
                <a:gridCol w="1037786">
                  <a:extLst>
                    <a:ext uri="{9D8B030D-6E8A-4147-A177-3AD203B41FA5}">
                      <a16:colId xmlns:a16="http://schemas.microsoft.com/office/drawing/2014/main" val="4067544269"/>
                    </a:ext>
                  </a:extLst>
                </a:gridCol>
              </a:tblGrid>
              <a:tr h="466270">
                <a:tc>
                  <a:txBody>
                    <a:bodyPr/>
                    <a:lstStyle/>
                    <a:p>
                      <a:pPr marL="0" marR="0" lvl="0" indent="0" algn="l" rtl="0" eaLnBrk="1" fontAlgn="auto" latinLnBrk="0" hangingPunct="1">
                        <a:lnSpc>
                          <a:spcPct val="100000"/>
                        </a:lnSpc>
                        <a:spcBef>
                          <a:spcPts val="0"/>
                        </a:spcBef>
                        <a:spcAft>
                          <a:spcPts val="0"/>
                        </a:spcAft>
                        <a:buClrTx/>
                        <a:buSzTx/>
                        <a:buFontTx/>
                        <a:buNone/>
                      </a:pPr>
                      <a:r>
                        <a:rPr lang="en-US" sz="1200" b="1" kern="100" dirty="0">
                          <a:solidFill>
                            <a:schemeClr val="bg1"/>
                          </a:solidFill>
                          <a:effectLst/>
                          <a:latin typeface="Aptos"/>
                          <a:ea typeface="Aptos" panose="020B0004020202020204" pitchFamily="34" charset="0"/>
                          <a:cs typeface="Arial"/>
                        </a:rPr>
                        <a:t>SAE and discontinuation, </a:t>
                      </a:r>
                      <a:endParaRPr lang="en-US" dirty="0"/>
                    </a:p>
                    <a:p>
                      <a:pPr marL="0" marR="0" lvl="0" indent="0" algn="l" defTabSz="609585">
                        <a:lnSpc>
                          <a:spcPct val="100000"/>
                        </a:lnSpc>
                        <a:spcBef>
                          <a:spcPts val="0"/>
                        </a:spcBef>
                        <a:spcAft>
                          <a:spcPts val="0"/>
                        </a:spcAft>
                        <a:buClrTx/>
                        <a:buSzTx/>
                        <a:buFontTx/>
                        <a:buNone/>
                        <a:tabLst/>
                        <a:defRPr/>
                      </a:pPr>
                      <a:r>
                        <a:rPr lang="en-US" sz="1200" b="1" kern="100" dirty="0">
                          <a:solidFill>
                            <a:schemeClr val="bg1"/>
                          </a:solidFill>
                          <a:effectLst/>
                          <a:latin typeface="Aptos"/>
                          <a:ea typeface="Aptos" panose="020B0004020202020204" pitchFamily="34" charset="0"/>
                          <a:cs typeface="Arial"/>
                        </a:rPr>
                        <a:t>n (%)</a:t>
                      </a:r>
                    </a:p>
                  </a:txBody>
                  <a:tcPr marL="68580" marR="68580" marT="0" marB="0" anchor="ctr">
                    <a:lnL w="635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05D"/>
                    </a:solidFill>
                  </a:tcPr>
                </a:tc>
                <a:tc gridSpan="3">
                  <a:txBody>
                    <a:bodyPr/>
                    <a:lstStyle/>
                    <a:p>
                      <a:pPr algn="ctr">
                        <a:lnSpc>
                          <a:spcPct val="100000"/>
                        </a:lnSpc>
                      </a:pPr>
                      <a:r>
                        <a:rPr lang="en-US" sz="1100" b="1" kern="1200" dirty="0" err="1">
                          <a:solidFill>
                            <a:schemeClr val="lt1"/>
                          </a:solidFill>
                          <a:effectLst/>
                        </a:rPr>
                        <a:t>Gedatolisib</a:t>
                      </a:r>
                      <a:r>
                        <a:rPr lang="en-US" sz="1100" b="1" kern="1200" dirty="0">
                          <a:solidFill>
                            <a:schemeClr val="lt1"/>
                          </a:solidFill>
                          <a:effectLst/>
                        </a:rPr>
                        <a:t> + palbociclib + fulvestrant (n=130)</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F3996"/>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r>
                        <a:rPr lang="en-US" sz="1100" b="1" kern="1200" dirty="0" err="1">
                          <a:solidFill>
                            <a:schemeClr val="lt1"/>
                          </a:solidFill>
                          <a:effectLst/>
                        </a:rPr>
                        <a:t>Gedatolisib</a:t>
                      </a:r>
                      <a:r>
                        <a:rPr lang="en-US" sz="1100" b="1" kern="1200" dirty="0">
                          <a:solidFill>
                            <a:schemeClr val="lt1"/>
                          </a:solidFill>
                          <a:effectLst/>
                        </a:rPr>
                        <a:t> + fulvestrant </a:t>
                      </a:r>
                    </a:p>
                    <a:p>
                      <a:pPr algn="ctr">
                        <a:lnSpc>
                          <a:spcPct val="100000"/>
                        </a:lnSpc>
                      </a:pPr>
                      <a:r>
                        <a:rPr lang="en-US" sz="1100" b="1" kern="1200" dirty="0">
                          <a:solidFill>
                            <a:schemeClr val="lt1"/>
                          </a:solidFill>
                          <a:effectLst/>
                        </a:rPr>
                        <a:t>(n=130)</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131"/>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r>
                        <a:rPr lang="en-US" sz="1100" b="1" kern="1200" dirty="0">
                          <a:solidFill>
                            <a:schemeClr val="lt1"/>
                          </a:solidFill>
                          <a:effectLst/>
                        </a:rPr>
                        <a:t>Fulvestrant </a:t>
                      </a:r>
                    </a:p>
                    <a:p>
                      <a:pPr algn="ctr">
                        <a:lnSpc>
                          <a:spcPct val="100000"/>
                        </a:lnSpc>
                      </a:pPr>
                      <a:r>
                        <a:rPr lang="en-US" sz="1100" b="1" kern="1200" dirty="0">
                          <a:solidFill>
                            <a:schemeClr val="lt1"/>
                          </a:solidFill>
                          <a:effectLst/>
                        </a:rPr>
                        <a:t>(n=123)</a:t>
                      </a:r>
                      <a:endParaRPr lang="en-US" sz="1100" dirty="0"/>
                    </a:p>
                  </a:txBody>
                  <a:tcPr anchor="ctr">
                    <a:lnL w="12700"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8810424"/>
                  </a:ext>
                </a:extLst>
              </a:tr>
              <a:tr h="350014">
                <a:tc>
                  <a:txBody>
                    <a:bodyPr/>
                    <a:lstStyle/>
                    <a:p>
                      <a:pPr marL="0" marR="0" lvl="0" indent="0" algn="l" defTabSz="609585" rtl="0" eaLnBrk="1" fontAlgn="auto" latinLnBrk="0" hangingPunct="1">
                        <a:lnSpc>
                          <a:spcPct val="100000"/>
                        </a:lnSpc>
                        <a:spcBef>
                          <a:spcPts val="0"/>
                        </a:spcBef>
                        <a:spcAft>
                          <a:spcPts val="800"/>
                        </a:spcAft>
                        <a:buClrTx/>
                        <a:buSzTx/>
                        <a:buFontTx/>
                        <a:buNone/>
                        <a:tabLst/>
                        <a:defRPr/>
                      </a:pPr>
                      <a:r>
                        <a:rPr lang="en-US" sz="1100" dirty="0">
                          <a:latin typeface="Arial"/>
                          <a:cs typeface="Arial"/>
                        </a:rPr>
                        <a:t>Pts with ≥1 SAE</a:t>
                      </a:r>
                      <a:endParaRPr lang="en-US" sz="1100" kern="100" dirty="0">
                        <a:effectLst/>
                        <a:latin typeface="Arial"/>
                        <a:ea typeface="Aptos" panose="020B0004020202020204" pitchFamily="34" charset="0"/>
                        <a:cs typeface="Arial"/>
                      </a:endParaRPr>
                    </a:p>
                  </a:txBody>
                  <a:tcPr marL="68580" marR="68580" marT="0" marB="0" anchor="ctr">
                    <a:lnL w="635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3">
                  <a:txBody>
                    <a:bodyPr/>
                    <a:lstStyle/>
                    <a:p>
                      <a:pPr algn="ctr">
                        <a:lnSpc>
                          <a:spcPct val="100000"/>
                        </a:lnSpc>
                      </a:pPr>
                      <a:r>
                        <a:rPr lang="en-US" sz="1100" dirty="0"/>
                        <a:t>14 (10.8)</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dirty="0"/>
                        <a:t>12 (9.2)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dirty="0"/>
                        <a:t>1 (0.8)</a:t>
                      </a:r>
                    </a:p>
                  </a:txBody>
                  <a:tcPr anchor="ctr">
                    <a:lnL w="31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extLst>
                  <a:ext uri="{0D108BD9-81ED-4DB2-BD59-A6C34878D82A}">
                    <a16:rowId xmlns:a16="http://schemas.microsoft.com/office/drawing/2014/main" val="801587268"/>
                  </a:ext>
                </a:extLst>
              </a:tr>
              <a:tr h="466270">
                <a:tc>
                  <a:txBody>
                    <a:bodyPr/>
                    <a:lstStyle/>
                    <a:p>
                      <a:pPr marL="0" marR="0" lvl="0" indent="0" algn="l" defTabSz="609585" rtl="0" eaLnBrk="1" fontAlgn="auto" latinLnBrk="0" hangingPunct="1">
                        <a:lnSpc>
                          <a:spcPct val="100000"/>
                        </a:lnSpc>
                        <a:spcBef>
                          <a:spcPts val="0"/>
                        </a:spcBef>
                        <a:spcAft>
                          <a:spcPts val="800"/>
                        </a:spcAft>
                        <a:buClrTx/>
                        <a:buSzTx/>
                        <a:buFontTx/>
                        <a:buNone/>
                        <a:tabLst/>
                        <a:defRPr/>
                      </a:pPr>
                      <a:r>
                        <a:rPr lang="en-US" sz="1100" b="0" dirty="0"/>
                        <a:t>Study treatment D/C due to TRAE</a:t>
                      </a:r>
                      <a:endParaRPr lang="en-US" sz="1100" b="0" kern="100">
                        <a:effectLst/>
                        <a:latin typeface="Aptos"/>
                        <a:ea typeface="Aptos" panose="020B0004020202020204" pitchFamily="34" charset="0"/>
                        <a:cs typeface="Arial"/>
                      </a:endParaRPr>
                    </a:p>
                  </a:txBody>
                  <a:tcPr marL="68580" marR="68580" marT="0" marB="0" anchor="ctr">
                    <a:lnL w="635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3">
                  <a:txBody>
                    <a:bodyPr/>
                    <a:lstStyle/>
                    <a:p>
                      <a:pPr algn="ctr">
                        <a:lnSpc>
                          <a:spcPct val="100000"/>
                        </a:lnSpc>
                      </a:pPr>
                      <a:r>
                        <a:rPr lang="en-US" sz="1100" b="0" dirty="0"/>
                        <a:t>3 (2.3)</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b="0" dirty="0"/>
                        <a:t>4 (3.1)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b="0" dirty="0"/>
                        <a:t>0</a:t>
                      </a:r>
                    </a:p>
                  </a:txBody>
                  <a:tcPr anchor="ctr">
                    <a:lnL w="31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extLst>
                  <a:ext uri="{0D108BD9-81ED-4DB2-BD59-A6C34878D82A}">
                    <a16:rowId xmlns:a16="http://schemas.microsoft.com/office/drawing/2014/main" val="92888220"/>
                  </a:ext>
                </a:extLst>
              </a:tr>
              <a:tr h="319943">
                <a:tc>
                  <a:txBody>
                    <a:bodyPr/>
                    <a:lstStyle/>
                    <a:p>
                      <a:pPr marL="0" marR="0" lvl="0" indent="0" algn="l" defTabSz="609585" rtl="0" eaLnBrk="1" fontAlgn="auto" latinLnBrk="0" hangingPunct="1">
                        <a:lnSpc>
                          <a:spcPct val="100000"/>
                        </a:lnSpc>
                        <a:spcBef>
                          <a:spcPts val="0"/>
                        </a:spcBef>
                        <a:spcAft>
                          <a:spcPts val="800"/>
                        </a:spcAft>
                        <a:buClrTx/>
                        <a:buSzTx/>
                        <a:buFontTx/>
                        <a:buNone/>
                        <a:tabLst/>
                        <a:defRPr/>
                      </a:pPr>
                      <a:r>
                        <a:rPr lang="en-US" sz="1100" dirty="0"/>
                        <a:t>Deaths due to TRAE</a:t>
                      </a:r>
                      <a:r>
                        <a:rPr lang="en-US" sz="1100" kern="1200" baseline="30000" dirty="0">
                          <a:solidFill>
                            <a:schemeClr val="tx1"/>
                          </a:solidFill>
                          <a:effectLst/>
                          <a:latin typeface="+mn-lt"/>
                          <a:ea typeface="+mn-ea"/>
                          <a:cs typeface="+mn-cs"/>
                        </a:rPr>
                        <a:t>†</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635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lnSpc>
                          <a:spcPct val="100000"/>
                        </a:lnSpc>
                      </a:pPr>
                      <a:r>
                        <a:rPr lang="en-US" sz="1100" dirty="0"/>
                        <a:t>2 (1.5)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EFF6"/>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dirty="0"/>
                        <a:t>0</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1EA"/>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dirty="0"/>
                        <a:t>0</a:t>
                      </a:r>
                    </a:p>
                  </a:txBody>
                  <a:tcPr anchor="ctr">
                    <a:lnL w="31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CFF"/>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extLst>
                  <a:ext uri="{0D108BD9-81ED-4DB2-BD59-A6C34878D82A}">
                    <a16:rowId xmlns:a16="http://schemas.microsoft.com/office/drawing/2014/main" val="2928020568"/>
                  </a:ext>
                </a:extLst>
              </a:tr>
              <a:tr h="466270">
                <a:tc rowSpan="2">
                  <a:txBody>
                    <a:bodyPr/>
                    <a:lstStyle/>
                    <a:p>
                      <a:pPr>
                        <a:lnSpc>
                          <a:spcPct val="100000"/>
                        </a:lnSpc>
                      </a:pPr>
                      <a:r>
                        <a:rPr lang="en-US" sz="1100" b="1" kern="1200" dirty="0">
                          <a:solidFill>
                            <a:schemeClr val="lt1"/>
                          </a:solidFill>
                          <a:effectLst/>
                        </a:rPr>
                        <a:t>Adverse events, </a:t>
                      </a:r>
                    </a:p>
                    <a:p>
                      <a:pPr>
                        <a:lnSpc>
                          <a:spcPct val="100000"/>
                        </a:lnSpc>
                      </a:pPr>
                      <a:r>
                        <a:rPr lang="en-US" sz="1100" b="1" kern="1200" dirty="0">
                          <a:solidFill>
                            <a:schemeClr val="lt1"/>
                          </a:solidFill>
                          <a:effectLst/>
                        </a:rPr>
                        <a:t>n (%)</a:t>
                      </a:r>
                      <a:endParaRPr lang="en-US" sz="1100"/>
                    </a:p>
                  </a:txBody>
                  <a:tcPr anchor="ctr">
                    <a:lnL w="635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05D"/>
                    </a:solidFill>
                  </a:tcPr>
                </a:tc>
                <a:tc gridSpan="3">
                  <a:txBody>
                    <a:bodyPr/>
                    <a:lstStyle/>
                    <a:p>
                      <a:pPr algn="ctr">
                        <a:lnSpc>
                          <a:spcPct val="100000"/>
                        </a:lnSpc>
                      </a:pPr>
                      <a:r>
                        <a:rPr lang="en-US" sz="1100" b="1" kern="1200" dirty="0" err="1">
                          <a:solidFill>
                            <a:schemeClr val="lt1"/>
                          </a:solidFill>
                          <a:effectLst/>
                        </a:rPr>
                        <a:t>Gedatolisib</a:t>
                      </a:r>
                      <a:r>
                        <a:rPr lang="en-US" sz="1100" b="1" kern="1200" dirty="0">
                          <a:solidFill>
                            <a:schemeClr val="lt1"/>
                          </a:solidFill>
                          <a:effectLst/>
                        </a:rPr>
                        <a:t> + palbociclib + fulvestrant (n=130)</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F3996"/>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r>
                        <a:rPr lang="en-US" sz="1100" b="1" kern="1200" dirty="0" err="1">
                          <a:solidFill>
                            <a:schemeClr val="lt1"/>
                          </a:solidFill>
                          <a:effectLst/>
                        </a:rPr>
                        <a:t>Gedatolisib</a:t>
                      </a:r>
                      <a:r>
                        <a:rPr lang="en-US" sz="1100" b="1" kern="1200" dirty="0">
                          <a:solidFill>
                            <a:schemeClr val="lt1"/>
                          </a:solidFill>
                          <a:effectLst/>
                        </a:rPr>
                        <a:t> + fulvestrant </a:t>
                      </a:r>
                      <a:endParaRPr lang="en-US" sz="1100" dirty="0"/>
                    </a:p>
                    <a:p>
                      <a:pPr lvl="0" algn="ctr">
                        <a:lnSpc>
                          <a:spcPct val="100000"/>
                        </a:lnSpc>
                        <a:buNone/>
                      </a:pPr>
                      <a:r>
                        <a:rPr lang="en-US" sz="1100" b="1" kern="1200" dirty="0">
                          <a:solidFill>
                            <a:schemeClr val="lt1"/>
                          </a:solidFill>
                          <a:effectLst/>
                        </a:rPr>
                        <a:t>(n=130)</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131"/>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r>
                        <a:rPr lang="en-US" sz="1100" b="1" kern="1200" dirty="0">
                          <a:solidFill>
                            <a:schemeClr val="lt1"/>
                          </a:solidFill>
                          <a:effectLst/>
                        </a:rPr>
                        <a:t>Fulvestrant </a:t>
                      </a:r>
                      <a:endParaRPr lang="en-US" sz="1100"/>
                    </a:p>
                    <a:p>
                      <a:pPr lvl="0" algn="ctr">
                        <a:lnSpc>
                          <a:spcPct val="100000"/>
                        </a:lnSpc>
                        <a:buNone/>
                      </a:pPr>
                      <a:r>
                        <a:rPr lang="en-US" sz="1100" b="1" kern="1200" dirty="0">
                          <a:solidFill>
                            <a:schemeClr val="lt1"/>
                          </a:solidFill>
                          <a:effectLst/>
                        </a:rPr>
                        <a:t>(n=123)</a:t>
                      </a:r>
                      <a:endParaRPr lang="en-US" sz="1100"/>
                    </a:p>
                  </a:txBody>
                  <a:tcPr anchor="ctr">
                    <a:lnL w="12700"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1496666"/>
                  </a:ext>
                </a:extLst>
              </a:tr>
              <a:tr h="368678">
                <a:tc vMerge="1">
                  <a:txBody>
                    <a:bodyPr/>
                    <a:lstStyle/>
                    <a:p>
                      <a:endParaRPr lang="en-US"/>
                    </a:p>
                  </a:txBody>
                  <a:tcPr/>
                </a:tc>
                <a:tc>
                  <a:txBody>
                    <a:bodyPr/>
                    <a:lstStyle/>
                    <a:p>
                      <a:pPr algn="ctr">
                        <a:lnSpc>
                          <a:spcPct val="100000"/>
                        </a:lnSpc>
                      </a:pPr>
                      <a:r>
                        <a:rPr lang="en-US" sz="1100" b="1" dirty="0">
                          <a:solidFill>
                            <a:schemeClr val="bg1"/>
                          </a:solidFill>
                        </a:rPr>
                        <a:t>Any 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F3996"/>
                    </a:solidFill>
                  </a:tcPr>
                </a:tc>
                <a:tc>
                  <a:txBody>
                    <a:bodyPr/>
                    <a:lstStyle/>
                    <a:p>
                      <a:pPr algn="ctr">
                        <a:lnSpc>
                          <a:spcPct val="100000"/>
                        </a:lnSpc>
                      </a:pPr>
                      <a:r>
                        <a:rPr lang="en-US" sz="1100" b="1" dirty="0">
                          <a:solidFill>
                            <a:schemeClr val="bg1"/>
                          </a:solidFill>
                        </a:rPr>
                        <a:t>Grade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F3996"/>
                    </a:solidFill>
                  </a:tcPr>
                </a:tc>
                <a:tc>
                  <a:txBody>
                    <a:bodyPr/>
                    <a:lstStyle/>
                    <a:p>
                      <a:pPr algn="ctr">
                        <a:lnSpc>
                          <a:spcPct val="100000"/>
                        </a:lnSpc>
                      </a:pPr>
                      <a:r>
                        <a:rPr lang="en-US" sz="1100" b="1" dirty="0">
                          <a:solidFill>
                            <a:schemeClr val="bg1"/>
                          </a:solidFill>
                        </a:rPr>
                        <a:t>Grade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F3996"/>
                    </a:solidFill>
                  </a:tcPr>
                </a:tc>
                <a:tc>
                  <a:txBody>
                    <a:bodyPr/>
                    <a:lstStyle/>
                    <a:p>
                      <a:pPr algn="ctr">
                        <a:lnSpc>
                          <a:spcPct val="100000"/>
                        </a:lnSpc>
                      </a:pPr>
                      <a:r>
                        <a:rPr lang="en-US" sz="1100" b="1" dirty="0">
                          <a:solidFill>
                            <a:schemeClr val="bg1"/>
                          </a:solidFill>
                        </a:rPr>
                        <a:t>Any 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131"/>
                    </a:solidFill>
                  </a:tcPr>
                </a:tc>
                <a:tc>
                  <a:txBody>
                    <a:bodyPr/>
                    <a:lstStyle/>
                    <a:p>
                      <a:pPr algn="ctr">
                        <a:lnSpc>
                          <a:spcPct val="100000"/>
                        </a:lnSpc>
                      </a:pPr>
                      <a:r>
                        <a:rPr lang="en-US" sz="1100" b="1" dirty="0">
                          <a:solidFill>
                            <a:schemeClr val="bg1"/>
                          </a:solidFill>
                        </a:rPr>
                        <a:t>Grade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131"/>
                    </a:solidFill>
                  </a:tcPr>
                </a:tc>
                <a:tc>
                  <a:txBody>
                    <a:bodyPr/>
                    <a:lstStyle/>
                    <a:p>
                      <a:pPr algn="ctr">
                        <a:lnSpc>
                          <a:spcPct val="100000"/>
                        </a:lnSpc>
                      </a:pPr>
                      <a:r>
                        <a:rPr lang="en-US" sz="1100" b="1" dirty="0">
                          <a:solidFill>
                            <a:schemeClr val="bg1"/>
                          </a:solidFill>
                        </a:rPr>
                        <a:t>Grade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131"/>
                    </a:solidFill>
                  </a:tcPr>
                </a:tc>
                <a:tc>
                  <a:txBody>
                    <a:bodyPr/>
                    <a:lstStyle/>
                    <a:p>
                      <a:pPr algn="ctr">
                        <a:lnSpc>
                          <a:spcPct val="100000"/>
                        </a:lnSpc>
                      </a:pPr>
                      <a:r>
                        <a:rPr lang="en-US" sz="1100" b="1" dirty="0">
                          <a:solidFill>
                            <a:schemeClr val="bg1"/>
                          </a:solidFill>
                        </a:rPr>
                        <a:t>Any 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0000"/>
                        </a:lnSpc>
                      </a:pPr>
                      <a:r>
                        <a:rPr lang="en-US" sz="1100" b="1" dirty="0">
                          <a:solidFill>
                            <a:schemeClr val="bg1"/>
                          </a:solidFill>
                        </a:rPr>
                        <a:t>Grade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0000"/>
                        </a:lnSpc>
                      </a:pPr>
                      <a:r>
                        <a:rPr lang="en-US" sz="1100" b="1" dirty="0">
                          <a:solidFill>
                            <a:schemeClr val="bg1"/>
                          </a:solidFill>
                        </a:rPr>
                        <a:t>Grade 4</a:t>
                      </a:r>
                    </a:p>
                  </a:txBody>
                  <a:tcPr anchor="ctr">
                    <a:lnL w="12700"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6311442"/>
                  </a:ext>
                </a:extLst>
              </a:tr>
              <a:tr h="281931">
                <a:tc>
                  <a:txBody>
                    <a:bodyPr/>
                    <a:lstStyle/>
                    <a:p>
                      <a:pPr marL="0" marR="0">
                        <a:lnSpc>
                          <a:spcPct val="100000"/>
                        </a:lnSpc>
                        <a:spcAft>
                          <a:spcPts val="800"/>
                        </a:spcAft>
                        <a:buNone/>
                      </a:pPr>
                      <a:r>
                        <a:rPr lang="en-US" sz="1100" b="1" kern="100" dirty="0">
                          <a:effectLst/>
                        </a:rPr>
                        <a:t>Stomatitis</a:t>
                      </a:r>
                      <a:r>
                        <a:rPr lang="en-US" sz="1100" b="1" baseline="30000" dirty="0"/>
                        <a:t>‡</a:t>
                      </a:r>
                      <a:endParaRPr lang="en-US" sz="11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635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b="1" kern="100" dirty="0">
                          <a:solidFill>
                            <a:srgbClr val="000000"/>
                          </a:solidFill>
                          <a:effectLst/>
                        </a:rPr>
                        <a:t>90 (69.2)</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25 (19.2)</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74 (56.9)</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16 (12.3)</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1232339928"/>
                  </a:ext>
                </a:extLst>
              </a:tr>
              <a:tr h="249400">
                <a:tc>
                  <a:txBody>
                    <a:bodyPr/>
                    <a:lstStyle/>
                    <a:p>
                      <a:pPr marL="0" marR="0">
                        <a:lnSpc>
                          <a:spcPct val="100000"/>
                        </a:lnSpc>
                        <a:spcAft>
                          <a:spcPts val="800"/>
                        </a:spcAft>
                        <a:buNone/>
                      </a:pPr>
                      <a:r>
                        <a:rPr lang="en-US" sz="1100" kern="100" dirty="0">
                          <a:effectLst/>
                        </a:rPr>
                        <a:t>Neutropenia</a:t>
                      </a:r>
                      <a:r>
                        <a:rPr lang="en-US" sz="1100" baseline="30000" dirty="0"/>
                        <a:t>‡</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635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kern="100" dirty="0">
                          <a:solidFill>
                            <a:srgbClr val="000000"/>
                          </a:solidFill>
                          <a:effectLst/>
                        </a:rPr>
                        <a:t>85 (65.4)</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68 (52.3)</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13 (10.0)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2 (1.5)</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1 (0.8)</a:t>
                      </a:r>
                      <a:r>
                        <a:rPr lang="en-US" sz="1100" kern="100" baseline="30000" dirty="0">
                          <a:solidFill>
                            <a:srgbClr val="000000"/>
                          </a:solidFill>
                          <a:effectLst/>
                        </a:rPr>
                        <a:t>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1 (0.8)</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kern="100" dirty="0">
                          <a:solidFill>
                            <a:srgbClr val="000000"/>
                          </a:solidFill>
                          <a:effectLst/>
                        </a:rPr>
                        <a:t>1 (0.8)</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3039142943"/>
                  </a:ext>
                </a:extLst>
              </a:tr>
              <a:tr h="292775">
                <a:tc>
                  <a:txBody>
                    <a:bodyPr/>
                    <a:lstStyle/>
                    <a:p>
                      <a:pPr marL="0" marR="0">
                        <a:lnSpc>
                          <a:spcPct val="100000"/>
                        </a:lnSpc>
                        <a:spcAft>
                          <a:spcPts val="800"/>
                        </a:spcAft>
                        <a:buNone/>
                      </a:pPr>
                      <a:r>
                        <a:rPr lang="en-US" sz="1100" kern="100" dirty="0">
                          <a:effectLst/>
                        </a:rPr>
                        <a:t>Nausea</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635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kern="100" dirty="0">
                          <a:solidFill>
                            <a:srgbClr val="000000"/>
                          </a:solidFill>
                          <a:effectLst/>
                        </a:rPr>
                        <a:t>57 (43.8)</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5 (3.8)</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56 (43.1)</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1 (0.8)</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4 (3.3)</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169679465"/>
                  </a:ext>
                </a:extLst>
              </a:tr>
              <a:tr h="292775">
                <a:tc>
                  <a:txBody>
                    <a:bodyPr/>
                    <a:lstStyle/>
                    <a:p>
                      <a:pPr marL="0" marR="0">
                        <a:lnSpc>
                          <a:spcPct val="100000"/>
                        </a:lnSpc>
                        <a:spcAft>
                          <a:spcPts val="800"/>
                        </a:spcAft>
                        <a:buNone/>
                      </a:pPr>
                      <a:r>
                        <a:rPr lang="en-US" sz="1100" b="1" kern="100" dirty="0">
                          <a:effectLst/>
                        </a:rPr>
                        <a:t>Rash</a:t>
                      </a:r>
                      <a:r>
                        <a:rPr lang="en-US" sz="1100" b="1" baseline="30000" dirty="0"/>
                        <a:t>‡</a:t>
                      </a:r>
                      <a:endParaRPr lang="en-US" sz="11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635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b="1" kern="100" dirty="0">
                          <a:solidFill>
                            <a:srgbClr val="000000"/>
                          </a:solidFill>
                          <a:effectLst/>
                        </a:rPr>
                        <a:t>36 (27.7)</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6 (4.6)</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42 (32.3)</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7 (5.4)</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2530085661"/>
                  </a:ext>
                </a:extLst>
              </a:tr>
              <a:tr h="292775">
                <a:tc>
                  <a:txBody>
                    <a:bodyPr/>
                    <a:lstStyle/>
                    <a:p>
                      <a:pPr marL="0" marR="0">
                        <a:lnSpc>
                          <a:spcPct val="100000"/>
                        </a:lnSpc>
                        <a:spcAft>
                          <a:spcPts val="800"/>
                        </a:spcAft>
                        <a:buNone/>
                      </a:pPr>
                      <a:r>
                        <a:rPr lang="en-US" sz="1100" kern="100" dirty="0">
                          <a:effectLst/>
                        </a:rPr>
                        <a:t>Vomiting</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635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kern="100" dirty="0">
                          <a:solidFill>
                            <a:srgbClr val="000000"/>
                          </a:solidFill>
                          <a:effectLst/>
                        </a:rPr>
                        <a:t>36 (27.7)</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2 (1.5)</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30 (23.1)</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1 (0.8)</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1618588088"/>
                  </a:ext>
                </a:extLst>
              </a:tr>
              <a:tr h="292775">
                <a:tc>
                  <a:txBody>
                    <a:bodyPr/>
                    <a:lstStyle/>
                    <a:p>
                      <a:pPr marL="0" marR="0">
                        <a:lnSpc>
                          <a:spcPct val="100000"/>
                        </a:lnSpc>
                        <a:spcAft>
                          <a:spcPts val="800"/>
                        </a:spcAft>
                        <a:buNone/>
                      </a:pPr>
                      <a:r>
                        <a:rPr lang="en-US" sz="1100" kern="100" dirty="0">
                          <a:effectLst/>
                        </a:rPr>
                        <a:t>Fatigue</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635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kern="100" dirty="0">
                          <a:solidFill>
                            <a:srgbClr val="000000"/>
                          </a:solidFill>
                          <a:effectLst/>
                        </a:rPr>
                        <a:t>29 (22.3)</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2 (1.5)</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kern="100" dirty="0">
                          <a:solidFill>
                            <a:srgbClr val="000000"/>
                          </a:solidFill>
                          <a:effectLst/>
                        </a:rPr>
                        <a:t>27 (20.8)</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1 (0.8)</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kern="100" dirty="0">
                          <a:solidFill>
                            <a:srgbClr val="000000"/>
                          </a:solidFill>
                          <a:effectLst/>
                        </a:rPr>
                        <a:t>5 (4.1)</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kern="100" dirty="0">
                          <a:solidFill>
                            <a:srgbClr val="000000"/>
                          </a:solidFill>
                          <a:effectLst/>
                        </a:rPr>
                        <a:t>0</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3821286496"/>
                  </a:ext>
                </a:extLst>
              </a:tr>
              <a:tr h="249400">
                <a:tc>
                  <a:txBody>
                    <a:bodyPr/>
                    <a:lstStyle/>
                    <a:p>
                      <a:pPr marL="0" marR="0">
                        <a:lnSpc>
                          <a:spcPct val="100000"/>
                        </a:lnSpc>
                        <a:spcAft>
                          <a:spcPts val="800"/>
                        </a:spcAft>
                        <a:buNone/>
                      </a:pPr>
                      <a:r>
                        <a:rPr lang="en-US" sz="1100" b="1" kern="100" dirty="0">
                          <a:effectLst/>
                        </a:rPr>
                        <a:t>Diarrhea</a:t>
                      </a:r>
                      <a:r>
                        <a:rPr lang="en-US" sz="1100" b="1" baseline="30000" dirty="0">
                          <a:solidFill>
                            <a:srgbClr val="000000"/>
                          </a:solidFill>
                          <a:latin typeface="+mn-lt"/>
                        </a:rPr>
                        <a:t>§</a:t>
                      </a:r>
                      <a:endParaRPr lang="en-US" sz="11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635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b="1" kern="100" dirty="0">
                          <a:solidFill>
                            <a:srgbClr val="000000"/>
                          </a:solidFill>
                          <a:effectLst/>
                        </a:rPr>
                        <a:t>22 (16.9)</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2 (1.5)</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16 (12.3)</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1 (0.8)</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523121105"/>
                  </a:ext>
                </a:extLst>
              </a:tr>
              <a:tr h="303617">
                <a:tc>
                  <a:txBody>
                    <a:bodyPr/>
                    <a:lstStyle/>
                    <a:p>
                      <a:pPr marL="0" marR="0">
                        <a:lnSpc>
                          <a:spcPct val="100000"/>
                        </a:lnSpc>
                        <a:spcAft>
                          <a:spcPts val="800"/>
                        </a:spcAft>
                        <a:buNone/>
                      </a:pPr>
                      <a:r>
                        <a:rPr lang="en-US" sz="1100" b="1" kern="100" dirty="0">
                          <a:effectLst/>
                        </a:rPr>
                        <a:t>Hyperglycemia</a:t>
                      </a:r>
                      <a:r>
                        <a:rPr lang="en-US" sz="1100" b="1" baseline="30000" dirty="0"/>
                        <a:t>‡,</a:t>
                      </a:r>
                      <a:r>
                        <a:rPr lang="en-US" sz="1100" b="1" baseline="30000" dirty="0">
                          <a:solidFill>
                            <a:srgbClr val="000000"/>
                          </a:solidFill>
                          <a:latin typeface="+mn-lt"/>
                        </a:rPr>
                        <a:t>§</a:t>
                      </a:r>
                      <a:endParaRPr lang="en-US" sz="11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6350" cap="flat" cmpd="sng" algn="ctr">
                      <a:solidFill>
                        <a:schemeClr val="tx1">
                          <a:lumMod val="50000"/>
                          <a:lumOff val="5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tcPr>
                </a:tc>
                <a:tc>
                  <a:txBody>
                    <a:bodyPr/>
                    <a:lstStyle/>
                    <a:p>
                      <a:pPr marL="0" marR="0" algn="ctr">
                        <a:lnSpc>
                          <a:spcPct val="100000"/>
                        </a:lnSpc>
                        <a:spcAft>
                          <a:spcPts val="800"/>
                        </a:spcAft>
                        <a:buNone/>
                      </a:pPr>
                      <a:r>
                        <a:rPr lang="en-US" sz="1100" b="1" kern="100" dirty="0">
                          <a:solidFill>
                            <a:srgbClr val="000000"/>
                          </a:solidFill>
                          <a:effectLst/>
                        </a:rPr>
                        <a:t>12 (9.2)</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3 (2.3)</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1" kern="100" dirty="0">
                          <a:solidFill>
                            <a:srgbClr val="000000"/>
                          </a:solidFill>
                          <a:effectLst/>
                        </a:rPr>
                        <a:t>15 (11.5)</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3 (2.3)</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1" kern="100" dirty="0">
                          <a:solidFill>
                            <a:srgbClr val="000000"/>
                          </a:solidFill>
                          <a:effectLst/>
                        </a:rPr>
                        <a:t>0</a:t>
                      </a:r>
                      <a:endParaRPr lang="en-US" sz="1200" b="1"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F4FCFF"/>
                    </a:solidFill>
                  </a:tcPr>
                </a:tc>
                <a:extLst>
                  <a:ext uri="{0D108BD9-81ED-4DB2-BD59-A6C34878D82A}">
                    <a16:rowId xmlns:a16="http://schemas.microsoft.com/office/drawing/2014/main" val="580527196"/>
                  </a:ext>
                </a:extLst>
              </a:tr>
            </a:tbl>
          </a:graphicData>
        </a:graphic>
      </p:graphicFrame>
      <p:sp>
        <p:nvSpPr>
          <p:cNvPr id="3" name="Title 1">
            <a:extLst>
              <a:ext uri="{FF2B5EF4-FFF2-40B4-BE49-F238E27FC236}">
                <a16:creationId xmlns:a16="http://schemas.microsoft.com/office/drawing/2014/main" id="{0F0B7992-EFAE-6645-BBB1-A3A9C6BA3611}"/>
              </a:ext>
            </a:extLst>
          </p:cNvPr>
          <p:cNvSpPr>
            <a:spLocks noGrp="1"/>
          </p:cNvSpPr>
          <p:nvPr>
            <p:ph type="title"/>
          </p:nvPr>
        </p:nvSpPr>
        <p:spPr>
          <a:xfrm>
            <a:off x="641350" y="523875"/>
            <a:ext cx="10902950" cy="956516"/>
          </a:xfrm>
        </p:spPr>
        <p:txBody>
          <a:bodyPr/>
          <a:lstStyle/>
          <a:p>
            <a:r>
              <a:rPr lang="en-US" dirty="0"/>
              <a:t>VIKTORIA-1: </a:t>
            </a:r>
            <a:r>
              <a:rPr lang="en-US" dirty="0" err="1"/>
              <a:t>Gedatolisib</a:t>
            </a:r>
            <a:r>
              <a:rPr lang="en-US" dirty="0"/>
              <a:t> Toxicity</a:t>
            </a:r>
          </a:p>
        </p:txBody>
      </p:sp>
      <p:sp>
        <p:nvSpPr>
          <p:cNvPr id="5" name="TextBox 4">
            <a:extLst>
              <a:ext uri="{FF2B5EF4-FFF2-40B4-BE49-F238E27FC236}">
                <a16:creationId xmlns:a16="http://schemas.microsoft.com/office/drawing/2014/main" id="{8CE7FE7E-9115-6C41-8005-18B49C6E87B1}"/>
              </a:ext>
            </a:extLst>
          </p:cNvPr>
          <p:cNvSpPr txBox="1"/>
          <p:nvPr/>
        </p:nvSpPr>
        <p:spPr>
          <a:xfrm>
            <a:off x="9963806" y="134300"/>
            <a:ext cx="222819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1413"/>
                </a:solidFill>
                <a:effectLst/>
                <a:uLnTx/>
                <a:uFillTx/>
                <a:latin typeface="Helvetica" pitchFamily="2" charset="0"/>
                <a:ea typeface="+mn-ea"/>
                <a:cs typeface="+mn-cs"/>
              </a:rPr>
              <a:t>A1c &lt; 6.4%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1413"/>
                </a:solidFill>
                <a:effectLst/>
                <a:uLnTx/>
                <a:uFillTx/>
                <a:latin typeface="Helvetica" pitchFamily="2" charset="0"/>
                <a:ea typeface="+mn-ea"/>
                <a:cs typeface="+mn-cs"/>
              </a:rPr>
              <a:t>Discontinuation Rate: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1413"/>
                </a:solidFill>
                <a:effectLst/>
                <a:uLnTx/>
                <a:uFillTx/>
                <a:latin typeface="Helvetica" pitchFamily="2" charset="0"/>
                <a:ea typeface="+mn-ea"/>
                <a:cs typeface="+mn-cs"/>
              </a:rPr>
              <a:t>2.3% Triplet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1413"/>
                </a:solidFill>
                <a:effectLst/>
                <a:uLnTx/>
                <a:uFillTx/>
                <a:latin typeface="Helvetica" pitchFamily="2" charset="0"/>
                <a:ea typeface="+mn-ea"/>
                <a:cs typeface="+mn-cs"/>
              </a:rPr>
              <a:t>3.1% Doublet</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DA115B7F-9C9C-E479-264D-AB869375991A}"/>
              </a:ext>
            </a:extLst>
          </p:cNvPr>
          <p:cNvSpPr txBox="1"/>
          <p:nvPr/>
        </p:nvSpPr>
        <p:spPr>
          <a:xfrm>
            <a:off x="886948" y="6245900"/>
            <a:ext cx="61052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Hurvitz</a:t>
            </a: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SA et al ESMO 2025; </a:t>
            </a:r>
            <a:r>
              <a:rPr kumimoji="0" lang="da-DK" sz="12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J </a:t>
            </a:r>
            <a:r>
              <a:rPr kumimoji="0" lang="da-DK" sz="1200" b="1"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Clin</a:t>
            </a:r>
            <a:r>
              <a:rPr kumimoji="0" lang="da-DK" sz="12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da-DK" sz="1200" b="1" i="1"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Oncol</a:t>
            </a:r>
            <a:r>
              <a:rPr kumimoji="0" lang="da-DK" sz="12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2026;44:1108-19.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2424321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C960-5A3A-9E49-9FCD-7CDBBC18118E}"/>
              </a:ext>
            </a:extLst>
          </p:cNvPr>
          <p:cNvSpPr>
            <a:spLocks noGrp="1"/>
          </p:cNvSpPr>
          <p:nvPr>
            <p:ph type="title"/>
          </p:nvPr>
        </p:nvSpPr>
        <p:spPr>
          <a:xfrm>
            <a:off x="641350" y="523875"/>
            <a:ext cx="10902950" cy="956516"/>
          </a:xfrm>
        </p:spPr>
        <p:txBody>
          <a:bodyPr/>
          <a:lstStyle/>
          <a:p>
            <a:r>
              <a:rPr lang="en-US" dirty="0"/>
              <a:t>Toxicity Experience Across Current PAM Inhibitors</a:t>
            </a:r>
          </a:p>
        </p:txBody>
      </p:sp>
      <p:pic>
        <p:nvPicPr>
          <p:cNvPr id="3" name="Picture 2">
            <a:extLst>
              <a:ext uri="{FF2B5EF4-FFF2-40B4-BE49-F238E27FC236}">
                <a16:creationId xmlns:a16="http://schemas.microsoft.com/office/drawing/2014/main" id="{689C460F-B72E-3841-A9A1-64D590EF097E}"/>
              </a:ext>
            </a:extLst>
          </p:cNvPr>
          <p:cNvPicPr>
            <a:picLocks noChangeAspect="1"/>
          </p:cNvPicPr>
          <p:nvPr/>
        </p:nvPicPr>
        <p:blipFill>
          <a:blip r:embed="rId2"/>
          <a:stretch>
            <a:fillRect/>
          </a:stretch>
        </p:blipFill>
        <p:spPr>
          <a:xfrm>
            <a:off x="203200" y="1739900"/>
            <a:ext cx="11785600" cy="3378200"/>
          </a:xfrm>
          <a:prstGeom prst="rect">
            <a:avLst/>
          </a:prstGeom>
        </p:spPr>
      </p:pic>
      <p:sp>
        <p:nvSpPr>
          <p:cNvPr id="4" name="TextBox 3">
            <a:extLst>
              <a:ext uri="{FF2B5EF4-FFF2-40B4-BE49-F238E27FC236}">
                <a16:creationId xmlns:a16="http://schemas.microsoft.com/office/drawing/2014/main" id="{60609A50-5157-C84D-8B33-8F4AC33DDD23}"/>
              </a:ext>
            </a:extLst>
          </p:cNvPr>
          <p:cNvSpPr txBox="1"/>
          <p:nvPr/>
        </p:nvSpPr>
        <p:spPr>
          <a:xfrm>
            <a:off x="997544" y="5842337"/>
            <a:ext cx="61052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Andre F et al NEJM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Turner NC et al NEJM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Turner NC et al NEJM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Hurvitz</a:t>
            </a: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SA et al ESMO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788664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DD7DD5-FE61-8F43-87BB-61268CCF1091}"/>
              </a:ext>
            </a:extLst>
          </p:cNvPr>
          <p:cNvSpPr>
            <a:spLocks noGrp="1"/>
          </p:cNvSpPr>
          <p:nvPr>
            <p:ph type="title"/>
          </p:nvPr>
        </p:nvSpPr>
        <p:spPr>
          <a:xfrm>
            <a:off x="641350" y="354412"/>
            <a:ext cx="10902950" cy="956516"/>
          </a:xfrm>
        </p:spPr>
        <p:txBody>
          <a:bodyPr/>
          <a:lstStyle/>
          <a:p>
            <a:r>
              <a:rPr lang="en-US" dirty="0"/>
              <a:t>VIKTORIA1: </a:t>
            </a:r>
            <a:r>
              <a:rPr lang="en-US" dirty="0" err="1"/>
              <a:t>Gedatolisib</a:t>
            </a:r>
            <a:r>
              <a:rPr lang="en-US" dirty="0"/>
              <a:t> PAM Pathway Inhibitor</a:t>
            </a:r>
          </a:p>
        </p:txBody>
      </p:sp>
      <p:pic>
        <p:nvPicPr>
          <p:cNvPr id="6" name="Picture 5">
            <a:extLst>
              <a:ext uri="{FF2B5EF4-FFF2-40B4-BE49-F238E27FC236}">
                <a16:creationId xmlns:a16="http://schemas.microsoft.com/office/drawing/2014/main" id="{4848F767-EFCC-E040-BEBA-1945CF503B08}"/>
              </a:ext>
            </a:extLst>
          </p:cNvPr>
          <p:cNvPicPr>
            <a:picLocks noChangeAspect="1"/>
          </p:cNvPicPr>
          <p:nvPr/>
        </p:nvPicPr>
        <p:blipFill>
          <a:blip r:embed="rId2"/>
          <a:stretch>
            <a:fillRect/>
          </a:stretch>
        </p:blipFill>
        <p:spPr>
          <a:xfrm>
            <a:off x="381000" y="1019711"/>
            <a:ext cx="11506199" cy="4852106"/>
          </a:xfrm>
          <a:prstGeom prst="rect">
            <a:avLst/>
          </a:prstGeom>
        </p:spPr>
      </p:pic>
      <p:sp>
        <p:nvSpPr>
          <p:cNvPr id="7" name="TextBox 6">
            <a:extLst>
              <a:ext uri="{FF2B5EF4-FFF2-40B4-BE49-F238E27FC236}">
                <a16:creationId xmlns:a16="http://schemas.microsoft.com/office/drawing/2014/main" id="{F5996400-3A86-FB46-B619-145CA50572BB}"/>
              </a:ext>
            </a:extLst>
          </p:cNvPr>
          <p:cNvSpPr txBox="1"/>
          <p:nvPr/>
        </p:nvSpPr>
        <p:spPr>
          <a:xfrm>
            <a:off x="886948" y="6245900"/>
            <a:ext cx="61052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Hurvitz</a:t>
            </a: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SA et al ESMO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1460228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34429F-A75F-C548-9710-EB5FD580718C}"/>
              </a:ext>
            </a:extLst>
          </p:cNvPr>
          <p:cNvSpPr>
            <a:spLocks noGrp="1"/>
          </p:cNvSpPr>
          <p:nvPr>
            <p:ph type="title"/>
          </p:nvPr>
        </p:nvSpPr>
        <p:spPr>
          <a:xfrm>
            <a:off x="641350" y="354412"/>
            <a:ext cx="10902950" cy="956516"/>
          </a:xfrm>
        </p:spPr>
        <p:txBody>
          <a:bodyPr/>
          <a:lstStyle/>
          <a:p>
            <a:r>
              <a:rPr lang="en-US" dirty="0"/>
              <a:t>VIKTORIA1: </a:t>
            </a:r>
            <a:r>
              <a:rPr lang="en-US" dirty="0" err="1"/>
              <a:t>Gedatolisib</a:t>
            </a:r>
            <a:r>
              <a:rPr lang="en-US" dirty="0"/>
              <a:t> PAM Pathway Inhibitor</a:t>
            </a:r>
          </a:p>
        </p:txBody>
      </p:sp>
      <p:pic>
        <p:nvPicPr>
          <p:cNvPr id="8" name="Picture 7">
            <a:extLst>
              <a:ext uri="{FF2B5EF4-FFF2-40B4-BE49-F238E27FC236}">
                <a16:creationId xmlns:a16="http://schemas.microsoft.com/office/drawing/2014/main" id="{6D8375D3-21F4-944A-9C65-D795423B1F6C}"/>
              </a:ext>
            </a:extLst>
          </p:cNvPr>
          <p:cNvPicPr>
            <a:picLocks noChangeAspect="1"/>
          </p:cNvPicPr>
          <p:nvPr/>
        </p:nvPicPr>
        <p:blipFill>
          <a:blip r:embed="rId2"/>
          <a:stretch>
            <a:fillRect/>
          </a:stretch>
        </p:blipFill>
        <p:spPr>
          <a:xfrm>
            <a:off x="163785" y="958438"/>
            <a:ext cx="9171888" cy="1896443"/>
          </a:xfrm>
          <a:prstGeom prst="rect">
            <a:avLst/>
          </a:prstGeom>
        </p:spPr>
      </p:pic>
      <p:pic>
        <p:nvPicPr>
          <p:cNvPr id="9" name="Picture 8">
            <a:extLst>
              <a:ext uri="{FF2B5EF4-FFF2-40B4-BE49-F238E27FC236}">
                <a16:creationId xmlns:a16="http://schemas.microsoft.com/office/drawing/2014/main" id="{F304EF59-DF2E-0049-A0BE-A2CD1B40E4BC}"/>
              </a:ext>
            </a:extLst>
          </p:cNvPr>
          <p:cNvPicPr>
            <a:picLocks noChangeAspect="1"/>
          </p:cNvPicPr>
          <p:nvPr/>
        </p:nvPicPr>
        <p:blipFill>
          <a:blip r:embed="rId3"/>
          <a:stretch>
            <a:fillRect/>
          </a:stretch>
        </p:blipFill>
        <p:spPr>
          <a:xfrm>
            <a:off x="2911366" y="3155891"/>
            <a:ext cx="9102924" cy="1206827"/>
          </a:xfrm>
          <a:prstGeom prst="rect">
            <a:avLst/>
          </a:prstGeom>
        </p:spPr>
      </p:pic>
      <p:pic>
        <p:nvPicPr>
          <p:cNvPr id="10" name="Picture 9">
            <a:extLst>
              <a:ext uri="{FF2B5EF4-FFF2-40B4-BE49-F238E27FC236}">
                <a16:creationId xmlns:a16="http://schemas.microsoft.com/office/drawing/2014/main" id="{2ABFCB35-54C3-D244-864D-82B387119D90}"/>
              </a:ext>
            </a:extLst>
          </p:cNvPr>
          <p:cNvPicPr>
            <a:picLocks noChangeAspect="1"/>
          </p:cNvPicPr>
          <p:nvPr/>
        </p:nvPicPr>
        <p:blipFill>
          <a:blip r:embed="rId4"/>
          <a:stretch>
            <a:fillRect/>
          </a:stretch>
        </p:blipFill>
        <p:spPr>
          <a:xfrm>
            <a:off x="163785" y="4663729"/>
            <a:ext cx="8689157" cy="1499914"/>
          </a:xfrm>
          <a:prstGeom prst="rect">
            <a:avLst/>
          </a:prstGeom>
        </p:spPr>
      </p:pic>
      <p:sp>
        <p:nvSpPr>
          <p:cNvPr id="3" name="Rectangle 2">
            <a:extLst>
              <a:ext uri="{FF2B5EF4-FFF2-40B4-BE49-F238E27FC236}">
                <a16:creationId xmlns:a16="http://schemas.microsoft.com/office/drawing/2014/main" id="{08A7B1C5-1E66-05DE-6551-40A554DD9A2B}"/>
              </a:ext>
            </a:extLst>
          </p:cNvPr>
          <p:cNvSpPr/>
          <p:nvPr/>
        </p:nvSpPr>
        <p:spPr>
          <a:xfrm>
            <a:off x="163785" y="958438"/>
            <a:ext cx="9502729" cy="933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extBox 1">
            <a:extLst>
              <a:ext uri="{FF2B5EF4-FFF2-40B4-BE49-F238E27FC236}">
                <a16:creationId xmlns:a16="http://schemas.microsoft.com/office/drawing/2014/main" id="{6C114F9A-3267-92C2-CB92-BCF8AE8D3843}"/>
              </a:ext>
            </a:extLst>
          </p:cNvPr>
          <p:cNvSpPr txBox="1"/>
          <p:nvPr/>
        </p:nvSpPr>
        <p:spPr>
          <a:xfrm>
            <a:off x="163785" y="1051919"/>
            <a:ext cx="81592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Phase 3 VIKTORIA-1 Trial Achieves Primary Endpoint With Improvement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Progression-Free Survival in PIK3CA Mutant Cohort</a:t>
            </a:r>
          </a:p>
        </p:txBody>
      </p:sp>
    </p:spTree>
    <p:extLst>
      <p:ext uri="{BB962C8B-B14F-4D97-AF65-F5344CB8AC3E}">
        <p14:creationId xmlns:p14="http://schemas.microsoft.com/office/powerpoint/2010/main" val="2501638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9AC1CA-4023-1C4C-977E-5D814A7E984D}"/>
              </a:ext>
            </a:extLst>
          </p:cNvPr>
          <p:cNvGrpSpPr/>
          <p:nvPr/>
        </p:nvGrpSpPr>
        <p:grpSpPr>
          <a:xfrm>
            <a:off x="468811" y="1376291"/>
            <a:ext cx="11230248" cy="4801315"/>
            <a:chOff x="132482" y="1271188"/>
            <a:chExt cx="11230248" cy="4801315"/>
          </a:xfrm>
        </p:grpSpPr>
        <p:sp>
          <p:nvSpPr>
            <p:cNvPr id="5" name="TextBox 4">
              <a:extLst>
                <a:ext uri="{FF2B5EF4-FFF2-40B4-BE49-F238E27FC236}">
                  <a16:creationId xmlns:a16="http://schemas.microsoft.com/office/drawing/2014/main" id="{455F8986-8238-DD4F-96F7-5E67199CC428}"/>
                </a:ext>
              </a:extLst>
            </p:cNvPr>
            <p:cNvSpPr txBox="1"/>
            <p:nvPr/>
          </p:nvSpPr>
          <p:spPr>
            <a:xfrm>
              <a:off x="132482" y="1271189"/>
              <a:ext cx="2173612" cy="230832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a:t>
              </a:r>
              <a:r>
                <a:rPr kumimoji="0" lang="en-US" sz="1800" b="0" i="0" u="none" strike="noStrike" kern="1200" cap="none" spc="0" normalizeH="0" baseline="30000" noProof="0" dirty="0">
                  <a:ln>
                    <a:noFill/>
                  </a:ln>
                  <a:solidFill>
                    <a:srgbClr val="000000"/>
                  </a:solidFill>
                  <a:effectLst/>
                  <a:uLnTx/>
                  <a:uFillTx/>
                  <a:latin typeface="Calibri"/>
                  <a:ea typeface="+mn-ea"/>
                  <a:cs typeface="+mn-cs"/>
                </a:rPr>
                <a:t>st</a:t>
              </a:r>
              <a:r>
                <a:rPr kumimoji="0" lang="en-US" sz="1800" b="0" i="0" u="none" strike="noStrike" kern="1200" cap="none" spc="0" normalizeH="0" baseline="0" noProof="0" dirty="0">
                  <a:ln>
                    <a:noFill/>
                  </a:ln>
                  <a:solidFill>
                    <a:srgbClr val="000000"/>
                  </a:solidFill>
                  <a:effectLst/>
                  <a:uLnTx/>
                  <a:uFillTx/>
                  <a:latin typeface="Calibri"/>
                  <a:ea typeface="+mn-ea"/>
                  <a:cs typeface="+mn-cs"/>
                </a:rPr>
                <a:t>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a:ea typeface="+mn-ea"/>
                  <a:cs typeface="+mn-cs"/>
                </a:rPr>
                <a:t>AI/OS</a:t>
              </a:r>
              <a:r>
                <a:rPr kumimoji="0" lang="en-US" sz="1800" b="0" i="0" u="none" strike="noStrike" kern="1200" cap="none" spc="0" normalizeH="0" baseline="0" noProof="0" dirty="0">
                  <a:ln>
                    <a:noFill/>
                  </a:ln>
                  <a:solidFill>
                    <a:srgbClr val="009AA3">
                      <a:lumMod val="75000"/>
                    </a:srgbClr>
                  </a:solidFill>
                  <a:effectLst/>
                  <a:uLnTx/>
                  <a:uFillTx/>
                  <a:latin typeface="Calibri"/>
                  <a:ea typeface="+mn-ea"/>
                  <a:cs typeface="+mn-cs"/>
                </a:rPr>
                <a:t> </a:t>
              </a:r>
              <a:r>
                <a:rPr kumimoji="0" lang="en-US" sz="1800" b="0" i="0" u="none" strike="noStrike" kern="1200" cap="none" spc="0" normalizeH="0" baseline="0" noProof="0" dirty="0">
                  <a:ln>
                    <a:noFill/>
                  </a:ln>
                  <a:solidFill>
                    <a:srgbClr val="000000"/>
                  </a:solidFill>
                  <a:effectLst/>
                  <a:uLnTx/>
                  <a:uFillTx/>
                  <a:latin typeface="Calibri"/>
                  <a:ea typeface="+mn-ea"/>
                  <a:cs typeface="+mn-cs"/>
                </a:rPr>
                <a:t>+ CDK4/6i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Ribociclib</a:t>
              </a: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Fulvestrant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Palbo</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C00000"/>
                  </a:solidFill>
                  <a:effectLst/>
                  <a:uLnTx/>
                  <a:uFillTx/>
                  <a:latin typeface="Calibri"/>
                  <a:ea typeface="+mn-ea"/>
                  <a:cs typeface="+mn-cs"/>
                </a:rPr>
                <a:t>Inavolisib</a:t>
              </a: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FF0000"/>
                  </a:solidFill>
                  <a:effectLst/>
                  <a:uLnTx/>
                  <a:uFillTx/>
                  <a:latin typeface="Calibri"/>
                  <a:ea typeface="+mn-ea"/>
                  <a:cs typeface="+mn-cs"/>
                </a:rPr>
                <a:t>PIK3CAm</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ET refractory)</a:t>
              </a:r>
            </a:p>
          </p:txBody>
        </p:sp>
        <p:sp>
          <p:nvSpPr>
            <p:cNvPr id="6" name="TextBox 5">
              <a:extLst>
                <a:ext uri="{FF2B5EF4-FFF2-40B4-BE49-F238E27FC236}">
                  <a16:creationId xmlns:a16="http://schemas.microsoft.com/office/drawing/2014/main" id="{954D623E-4440-4049-AF9D-1DB30DF16D35}"/>
                </a:ext>
              </a:extLst>
            </p:cNvPr>
            <p:cNvSpPr txBox="1"/>
            <p:nvPr/>
          </p:nvSpPr>
          <p:spPr>
            <a:xfrm>
              <a:off x="3194294" y="1271189"/>
              <a:ext cx="2809834" cy="480131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2</a:t>
              </a:r>
              <a:r>
                <a:rPr kumimoji="0" lang="en-US" sz="1800" b="0" i="0" u="none" strike="noStrike" kern="1200" cap="none" spc="0" normalizeH="0" baseline="30000" noProof="0" dirty="0">
                  <a:ln>
                    <a:noFill/>
                  </a:ln>
                  <a:solidFill>
                    <a:srgbClr val="000000"/>
                  </a:solidFill>
                  <a:effectLst/>
                  <a:uLnTx/>
                  <a:uFillTx/>
                  <a:latin typeface="Calibri"/>
                  <a:ea typeface="+mn-ea"/>
                  <a:cs typeface="+mn-cs"/>
                </a:rPr>
                <a:t>nd</a:t>
              </a:r>
              <a:r>
                <a:rPr kumimoji="0" lang="en-US" sz="1800" b="0" i="0" u="none" strike="noStrike" kern="1200" cap="none" spc="0" normalizeH="0" baseline="0" noProof="0" dirty="0">
                  <a:ln>
                    <a:noFill/>
                  </a:ln>
                  <a:solidFill>
                    <a:srgbClr val="000000"/>
                  </a:solidFill>
                  <a:effectLst/>
                  <a:uLnTx/>
                  <a:uFillTx/>
                  <a:latin typeface="Calibri"/>
                  <a:ea typeface="+mn-ea"/>
                  <a:cs typeface="+mn-cs"/>
                </a:rPr>
                <a:t>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C00000"/>
                  </a:solidFill>
                  <a:effectLst/>
                  <a:uLnTx/>
                  <a:uFillTx/>
                  <a:latin typeface="Calibri"/>
                  <a:ea typeface="+mn-ea"/>
                  <a:cs typeface="+mn-cs"/>
                </a:rPr>
                <a:t>Fulvestrant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Abemaciclib</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Antiestrogen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Everolimus</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FF0000"/>
                  </a:solidFill>
                  <a:effectLst/>
                  <a:uLnTx/>
                  <a:uFillTx/>
                  <a:latin typeface="Calibri"/>
                  <a:ea typeface="+mn-ea"/>
                  <a:cs typeface="+mn-cs"/>
                </a:rPr>
                <a:t>NGS Negative</a:t>
              </a:r>
              <a:r>
                <a:rPr kumimoji="0" lang="en-US" sz="1800" b="0" i="1" u="none" strike="noStrike" kern="1200" cap="none" spc="0" normalizeH="0" baseline="0" noProof="0" dirty="0">
                  <a:ln>
                    <a:noFill/>
                  </a:ln>
                  <a:solidFill>
                    <a:srgbClr val="000000"/>
                  </a:solidFill>
                  <a:effectLst/>
                  <a:uLnTx/>
                  <a:uFillTx/>
                  <a:latin typeface="Calibri"/>
                  <a:ea typeface="+mn-ea"/>
                  <a:cs typeface="+mn-cs"/>
                </a:rPr>
                <a:t>)</a:t>
              </a:r>
              <a:endParaRPr kumimoji="0" lang="en-US" sz="1800" b="0"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Fulvestrant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Alpelisib</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FF0000"/>
                  </a:solidFill>
                  <a:effectLst/>
                  <a:uLnTx/>
                  <a:uFillTx/>
                  <a:latin typeface="Calibri"/>
                  <a:ea typeface="+mn-ea"/>
                  <a:cs typeface="+mn-cs"/>
                </a:rPr>
                <a:t>PIK3CAm</a:t>
              </a: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Fulvestrant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Capivasertib</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FF0000"/>
                  </a:solidFill>
                  <a:effectLst/>
                  <a:uLnTx/>
                  <a:uFillTx/>
                  <a:latin typeface="Calibri"/>
                  <a:ea typeface="+mn-ea"/>
                  <a:cs typeface="+mn-cs"/>
                </a:rPr>
                <a:t>PIK3CAm, </a:t>
              </a:r>
              <a:r>
                <a:rPr kumimoji="0" lang="en-US" sz="1800" b="0" i="1" u="none" strike="noStrike" kern="1200" cap="none" spc="0" normalizeH="0" baseline="0" noProof="0" dirty="0" err="1">
                  <a:ln>
                    <a:noFill/>
                  </a:ln>
                  <a:solidFill>
                    <a:srgbClr val="FF0000"/>
                  </a:solidFill>
                  <a:effectLst/>
                  <a:uLnTx/>
                  <a:uFillTx/>
                  <a:latin typeface="Calibri"/>
                  <a:ea typeface="+mn-ea"/>
                  <a:cs typeface="+mn-cs"/>
                </a:rPr>
                <a:t>AKTm</a:t>
              </a:r>
              <a:r>
                <a:rPr kumimoji="0" lang="en-US" sz="1800" b="0" i="1" u="none" strike="noStrike" kern="1200" cap="none" spc="0" normalizeH="0" baseline="0" noProof="0" dirty="0">
                  <a:ln>
                    <a:noFill/>
                  </a:ln>
                  <a:solidFill>
                    <a:srgbClr val="FF0000"/>
                  </a:solidFill>
                  <a:effectLst/>
                  <a:uLnTx/>
                  <a:uFillTx/>
                  <a:latin typeface="Calibri"/>
                  <a:ea typeface="+mn-ea"/>
                  <a:cs typeface="+mn-cs"/>
                </a:rPr>
                <a:t>, </a:t>
              </a:r>
              <a:r>
                <a:rPr kumimoji="0" lang="en-US" sz="1800" b="0" i="1" u="none" strike="noStrike" kern="1200" cap="none" spc="0" normalizeH="0" baseline="0" noProof="0" dirty="0" err="1">
                  <a:ln>
                    <a:noFill/>
                  </a:ln>
                  <a:solidFill>
                    <a:srgbClr val="FF0000"/>
                  </a:solidFill>
                  <a:effectLst/>
                  <a:uLnTx/>
                  <a:uFillTx/>
                  <a:latin typeface="Calibri"/>
                  <a:ea typeface="+mn-ea"/>
                  <a:cs typeface="+mn-cs"/>
                </a:rPr>
                <a:t>PTENm</a:t>
              </a: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Elacestrant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Imlunestrant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or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Vepdegestrant</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FF0000"/>
                  </a:solidFill>
                  <a:effectLst/>
                  <a:uLnTx/>
                  <a:uFillTx/>
                  <a:latin typeface="Calibri"/>
                  <a:ea typeface="+mn-ea"/>
                  <a:cs typeface="+mn-cs"/>
                </a:rPr>
                <a:t>ESR1m</a:t>
              </a: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Olaparib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err="1">
                  <a:ln>
                    <a:noFill/>
                  </a:ln>
                  <a:solidFill>
                    <a:srgbClr val="FF0000"/>
                  </a:solidFill>
                  <a:effectLst/>
                  <a:uLnTx/>
                  <a:uFillTx/>
                  <a:latin typeface="Calibri"/>
                  <a:ea typeface="+mn-ea"/>
                  <a:cs typeface="+mn-cs"/>
                </a:rPr>
                <a:t>BRCAm</a:t>
              </a: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7" name="TextBox 6">
              <a:extLst>
                <a:ext uri="{FF2B5EF4-FFF2-40B4-BE49-F238E27FC236}">
                  <a16:creationId xmlns:a16="http://schemas.microsoft.com/office/drawing/2014/main" id="{1247539D-E52F-CE4C-A05E-D764E4F1119B}"/>
                </a:ext>
              </a:extLst>
            </p:cNvPr>
            <p:cNvSpPr txBox="1"/>
            <p:nvPr/>
          </p:nvSpPr>
          <p:spPr>
            <a:xfrm>
              <a:off x="7237434" y="1271188"/>
              <a:ext cx="4125296" cy="1477328"/>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3</a:t>
              </a:r>
              <a:r>
                <a:rPr kumimoji="0" lang="en-US" sz="1800" b="0" i="0" u="none" strike="noStrike" kern="1200" cap="none" spc="0" normalizeH="0" baseline="30000" noProof="0" dirty="0">
                  <a:ln>
                    <a:noFill/>
                  </a:ln>
                  <a:solidFill>
                    <a:srgbClr val="000000"/>
                  </a:solidFill>
                  <a:effectLst/>
                  <a:uLnTx/>
                  <a:uFillTx/>
                  <a:latin typeface="Calibri"/>
                  <a:ea typeface="+mn-ea"/>
                  <a:cs typeface="+mn-cs"/>
                </a:rPr>
                <a:t>rd</a:t>
              </a:r>
              <a:r>
                <a:rPr kumimoji="0" lang="en-US" sz="1800" b="0" i="0" u="none" strike="noStrike" kern="1200" cap="none" spc="0" normalizeH="0" baseline="0" noProof="0" dirty="0">
                  <a:ln>
                    <a:noFill/>
                  </a:ln>
                  <a:solidFill>
                    <a:srgbClr val="000000"/>
                  </a:solidFill>
                  <a:effectLst/>
                  <a:uLnTx/>
                  <a:uFillTx/>
                  <a:latin typeface="Calibri"/>
                  <a:ea typeface="+mn-ea"/>
                  <a:cs typeface="+mn-cs"/>
                </a:rPr>
                <a:t> Line (and beyond)::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Trastuzumab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Deruxtecan</a:t>
              </a:r>
              <a:r>
                <a:rPr kumimoji="0" lang="en-US" sz="1800" b="0" i="0" u="none" strike="noStrike" kern="1200" cap="none" spc="0" normalizeH="0" baseline="0" noProof="0" dirty="0">
                  <a:ln>
                    <a:noFill/>
                  </a:ln>
                  <a:solidFill>
                    <a:srgbClr val="000000"/>
                  </a:solidFill>
                  <a:effectLst/>
                  <a:uLnTx/>
                  <a:uFillTx/>
                  <a:latin typeface="Calibri"/>
                  <a:ea typeface="+mn-ea"/>
                  <a:cs typeface="+mn-cs"/>
                </a:rPr>
                <a:t> (ADC, HER2-low)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a:ea typeface="+mn-ea"/>
                  <a:cs typeface="+mn-cs"/>
                </a:rPr>
                <a:t>Chemotherapy</a:t>
              </a:r>
              <a:r>
                <a:rPr kumimoji="0" lang="en-US" sz="1800" b="0" i="0" u="none" strike="noStrike" kern="1200" cap="none" spc="0" normalizeH="0" baseline="0" noProof="0" dirty="0">
                  <a:ln>
                    <a:noFill/>
                  </a:ln>
                  <a:solidFill>
                    <a:srgbClr val="000000"/>
                  </a:solidFill>
                  <a:effectLst/>
                  <a:uLnTx/>
                  <a:uFillTx/>
                  <a:latin typeface="Calibri"/>
                  <a:ea typeface="+mn-ea"/>
                  <a:cs typeface="+mn-cs"/>
                </a:rPr>
                <a:t> (many choices)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Sacituzumab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Govitecan</a:t>
              </a:r>
              <a:r>
                <a:rPr kumimoji="0" lang="en-US" sz="1800" b="0" i="0" u="none" strike="noStrike" kern="1200" cap="none" spc="0" normalizeH="0" baseline="0" noProof="0" dirty="0">
                  <a:ln>
                    <a:noFill/>
                  </a:ln>
                  <a:solidFill>
                    <a:srgbClr val="000000"/>
                  </a:solidFill>
                  <a:effectLst/>
                  <a:uLnTx/>
                  <a:uFillTx/>
                  <a:latin typeface="Calibri"/>
                  <a:ea typeface="+mn-ea"/>
                  <a:cs typeface="+mn-cs"/>
                </a:rPr>
                <a:t> (ADC)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Datopotamab</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Deruxtecan</a:t>
              </a:r>
              <a:r>
                <a:rPr kumimoji="0" lang="en-US" sz="1800" b="0" i="0" u="none" strike="noStrike" kern="1200" cap="none" spc="0" normalizeH="0" baseline="0" noProof="0" dirty="0">
                  <a:ln>
                    <a:noFill/>
                  </a:ln>
                  <a:solidFill>
                    <a:srgbClr val="000000"/>
                  </a:solidFill>
                  <a:effectLst/>
                  <a:uLnTx/>
                  <a:uFillTx/>
                  <a:latin typeface="Calibri"/>
                  <a:ea typeface="+mn-ea"/>
                  <a:cs typeface="+mn-cs"/>
                </a:rPr>
                <a:t> (ADC)</a:t>
              </a:r>
            </a:p>
          </p:txBody>
        </p:sp>
        <p:sp>
          <p:nvSpPr>
            <p:cNvPr id="8" name="Right Arrow 7">
              <a:extLst>
                <a:ext uri="{FF2B5EF4-FFF2-40B4-BE49-F238E27FC236}">
                  <a16:creationId xmlns:a16="http://schemas.microsoft.com/office/drawing/2014/main" id="{9F3F75A2-3573-FB4B-A84A-AF346FF9496C}"/>
                </a:ext>
              </a:extLst>
            </p:cNvPr>
            <p:cNvSpPr/>
            <p:nvPr/>
          </p:nvSpPr>
          <p:spPr>
            <a:xfrm>
              <a:off x="2363699" y="1615755"/>
              <a:ext cx="772988" cy="32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B15D5E15-CBFE-6B4E-AEDD-449A6CED5DA6}"/>
                </a:ext>
              </a:extLst>
            </p:cNvPr>
            <p:cNvSpPr/>
            <p:nvPr/>
          </p:nvSpPr>
          <p:spPr>
            <a:xfrm>
              <a:off x="6046167" y="1615755"/>
              <a:ext cx="1127386" cy="32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A9C7BCA-34A5-C145-B6D1-F58CABB0F29B}"/>
                </a:ext>
              </a:extLst>
            </p:cNvPr>
            <p:cNvSpPr txBox="1"/>
            <p:nvPr/>
          </p:nvSpPr>
          <p:spPr>
            <a:xfrm>
              <a:off x="1171743" y="4109927"/>
              <a:ext cx="1793082" cy="1323439"/>
            </a:xfrm>
            <a:prstGeom prst="rect">
              <a:avLst/>
            </a:prstGeom>
            <a:no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Biopsy/</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ctDNA</a:t>
              </a:r>
              <a:r>
                <a:rPr kumimoji="0" lang="en-US" sz="1600" b="0" i="0" u="none" strike="noStrike" kern="1200" cap="none" spc="0" normalizeH="0" baseline="0" noProof="0" dirty="0">
                  <a:ln>
                    <a:noFill/>
                  </a:ln>
                  <a:solidFill>
                    <a:srgbClr val="000000"/>
                  </a:solidFill>
                  <a:effectLst/>
                  <a:uLnTx/>
                  <a:uFillTx/>
                  <a:latin typeface="Calibri"/>
                  <a:ea typeface="+mn-ea"/>
                  <a:cs typeface="+mn-cs"/>
                </a:rPr>
                <a:t> @ baseline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n-ea"/>
                  <a:cs typeface="+mn-cs"/>
                </a:rPr>
                <a:t>ctDNA</a:t>
              </a:r>
              <a:r>
                <a:rPr kumimoji="0" lang="en-US" sz="1600" b="0" i="0" u="none" strike="noStrike" kern="1200" cap="none" spc="0" normalizeH="0" baseline="0" noProof="0" dirty="0">
                  <a:ln>
                    <a:noFill/>
                  </a:ln>
                  <a:solidFill>
                    <a:srgbClr val="000000"/>
                  </a:solidFill>
                  <a:effectLst/>
                  <a:uLnTx/>
                  <a:uFillTx/>
                  <a:latin typeface="Calibri"/>
                  <a:ea typeface="+mn-ea"/>
                  <a:cs typeface="+mn-cs"/>
                </a:rPr>
                <a:t> @ progression</a:t>
              </a:r>
            </a:p>
          </p:txBody>
        </p:sp>
      </p:grpSp>
      <p:pic>
        <p:nvPicPr>
          <p:cNvPr id="11" name="Picture 10">
            <a:extLst>
              <a:ext uri="{FF2B5EF4-FFF2-40B4-BE49-F238E27FC236}">
                <a16:creationId xmlns:a16="http://schemas.microsoft.com/office/drawing/2014/main" id="{1C6439CD-1FDA-EE4F-82DB-970777A3ABC6}"/>
              </a:ext>
            </a:extLst>
          </p:cNvPr>
          <p:cNvPicPr>
            <a:picLocks noChangeAspect="1"/>
          </p:cNvPicPr>
          <p:nvPr/>
        </p:nvPicPr>
        <p:blipFill>
          <a:blip r:embed="rId2"/>
          <a:stretch>
            <a:fillRect/>
          </a:stretch>
        </p:blipFill>
        <p:spPr>
          <a:xfrm>
            <a:off x="520700" y="0"/>
            <a:ext cx="11150600" cy="1130300"/>
          </a:xfrm>
          <a:prstGeom prst="rect">
            <a:avLst/>
          </a:prstGeom>
        </p:spPr>
      </p:pic>
    </p:spTree>
    <p:extLst>
      <p:ext uri="{BB962C8B-B14F-4D97-AF65-F5344CB8AC3E}">
        <p14:creationId xmlns:p14="http://schemas.microsoft.com/office/powerpoint/2010/main" val="38419578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AB2E7E8-987E-CD40-880E-EC98AE1AE19A}"/>
              </a:ext>
            </a:extLst>
          </p:cNvPr>
          <p:cNvGrpSpPr/>
          <p:nvPr/>
        </p:nvGrpSpPr>
        <p:grpSpPr>
          <a:xfrm>
            <a:off x="468811" y="1376291"/>
            <a:ext cx="11230248" cy="4801315"/>
            <a:chOff x="132482" y="1271188"/>
            <a:chExt cx="11230248" cy="4801315"/>
          </a:xfrm>
        </p:grpSpPr>
        <p:sp>
          <p:nvSpPr>
            <p:cNvPr id="21" name="TextBox 20">
              <a:extLst>
                <a:ext uri="{FF2B5EF4-FFF2-40B4-BE49-F238E27FC236}">
                  <a16:creationId xmlns:a16="http://schemas.microsoft.com/office/drawing/2014/main" id="{1E863EBC-FED6-8B47-AE9A-354D263ACABE}"/>
                </a:ext>
              </a:extLst>
            </p:cNvPr>
            <p:cNvSpPr txBox="1"/>
            <p:nvPr/>
          </p:nvSpPr>
          <p:spPr>
            <a:xfrm>
              <a:off x="132482" y="1271189"/>
              <a:ext cx="2173612" cy="230832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a:t>
              </a:r>
              <a:r>
                <a:rPr kumimoji="0" lang="en-US" sz="1800" b="0" i="0" u="none" strike="noStrike" kern="1200" cap="none" spc="0" normalizeH="0" baseline="30000" noProof="0" dirty="0">
                  <a:ln>
                    <a:noFill/>
                  </a:ln>
                  <a:solidFill>
                    <a:srgbClr val="000000"/>
                  </a:solidFill>
                  <a:effectLst/>
                  <a:uLnTx/>
                  <a:uFillTx/>
                  <a:latin typeface="Calibri"/>
                  <a:ea typeface="+mn-ea"/>
                  <a:cs typeface="+mn-cs"/>
                </a:rPr>
                <a:t>st</a:t>
              </a:r>
              <a:r>
                <a:rPr kumimoji="0" lang="en-US" sz="1800" b="0" i="0" u="none" strike="noStrike" kern="1200" cap="none" spc="0" normalizeH="0" baseline="0" noProof="0" dirty="0">
                  <a:ln>
                    <a:noFill/>
                  </a:ln>
                  <a:solidFill>
                    <a:srgbClr val="000000"/>
                  </a:solidFill>
                  <a:effectLst/>
                  <a:uLnTx/>
                  <a:uFillTx/>
                  <a:latin typeface="Calibri"/>
                  <a:ea typeface="+mn-ea"/>
                  <a:cs typeface="+mn-cs"/>
                </a:rPr>
                <a:t>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a:ea typeface="+mn-ea"/>
                  <a:cs typeface="+mn-cs"/>
                </a:rPr>
                <a:t>AI/OS</a:t>
              </a:r>
              <a:r>
                <a:rPr kumimoji="0" lang="en-US" sz="1800" b="0" i="0" u="none" strike="noStrike" kern="1200" cap="none" spc="0" normalizeH="0" baseline="0" noProof="0" dirty="0">
                  <a:ln>
                    <a:noFill/>
                  </a:ln>
                  <a:solidFill>
                    <a:srgbClr val="009AA3">
                      <a:lumMod val="75000"/>
                    </a:srgbClr>
                  </a:solidFill>
                  <a:effectLst/>
                  <a:uLnTx/>
                  <a:uFillTx/>
                  <a:latin typeface="Calibri"/>
                  <a:ea typeface="+mn-ea"/>
                  <a:cs typeface="+mn-cs"/>
                </a:rPr>
                <a:t> </a:t>
              </a:r>
              <a:r>
                <a:rPr kumimoji="0" lang="en-US" sz="1800" b="0" i="0" u="none" strike="noStrike" kern="1200" cap="none" spc="0" normalizeH="0" baseline="0" noProof="0" dirty="0">
                  <a:ln>
                    <a:noFill/>
                  </a:ln>
                  <a:solidFill>
                    <a:srgbClr val="000000"/>
                  </a:solidFill>
                  <a:effectLst/>
                  <a:uLnTx/>
                  <a:uFillTx/>
                  <a:latin typeface="Calibri"/>
                  <a:ea typeface="+mn-ea"/>
                  <a:cs typeface="+mn-cs"/>
                </a:rPr>
                <a:t>+ CDK4/6i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Ribociclib</a:t>
              </a: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Fulvestrant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Palbo</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C00000"/>
                  </a:solidFill>
                  <a:effectLst/>
                  <a:uLnTx/>
                  <a:uFillTx/>
                  <a:latin typeface="Calibri"/>
                  <a:ea typeface="+mn-ea"/>
                  <a:cs typeface="+mn-cs"/>
                </a:rPr>
                <a:t>Inavolisib</a:t>
              </a: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FF0000"/>
                  </a:solidFill>
                  <a:effectLst/>
                  <a:uLnTx/>
                  <a:uFillTx/>
                  <a:latin typeface="Calibri"/>
                  <a:ea typeface="+mn-ea"/>
                  <a:cs typeface="+mn-cs"/>
                </a:rPr>
                <a:t>PIK3CAm</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ET refractory)</a:t>
              </a:r>
            </a:p>
          </p:txBody>
        </p:sp>
        <p:sp>
          <p:nvSpPr>
            <p:cNvPr id="22" name="TextBox 21">
              <a:extLst>
                <a:ext uri="{FF2B5EF4-FFF2-40B4-BE49-F238E27FC236}">
                  <a16:creationId xmlns:a16="http://schemas.microsoft.com/office/drawing/2014/main" id="{A3FD775B-96A0-FD4D-85DF-F1077C6E1121}"/>
                </a:ext>
              </a:extLst>
            </p:cNvPr>
            <p:cNvSpPr txBox="1"/>
            <p:nvPr/>
          </p:nvSpPr>
          <p:spPr>
            <a:xfrm>
              <a:off x="3194294" y="1271189"/>
              <a:ext cx="2809834" cy="480131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2</a:t>
              </a:r>
              <a:r>
                <a:rPr kumimoji="0" lang="en-US" sz="1800" b="0" i="0" u="none" strike="noStrike" kern="1200" cap="none" spc="0" normalizeH="0" baseline="30000" noProof="0" dirty="0">
                  <a:ln>
                    <a:noFill/>
                  </a:ln>
                  <a:solidFill>
                    <a:srgbClr val="000000"/>
                  </a:solidFill>
                  <a:effectLst/>
                  <a:uLnTx/>
                  <a:uFillTx/>
                  <a:latin typeface="Calibri"/>
                  <a:ea typeface="+mn-ea"/>
                  <a:cs typeface="+mn-cs"/>
                </a:rPr>
                <a:t>nd</a:t>
              </a:r>
              <a:r>
                <a:rPr kumimoji="0" lang="en-US" sz="1800" b="0" i="0" u="none" strike="noStrike" kern="1200" cap="none" spc="0" normalizeH="0" baseline="0" noProof="0" dirty="0">
                  <a:ln>
                    <a:noFill/>
                  </a:ln>
                  <a:solidFill>
                    <a:srgbClr val="000000"/>
                  </a:solidFill>
                  <a:effectLst/>
                  <a:uLnTx/>
                  <a:uFillTx/>
                  <a:latin typeface="Calibri"/>
                  <a:ea typeface="+mn-ea"/>
                  <a:cs typeface="+mn-cs"/>
                </a:rPr>
                <a:t>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C00000"/>
                  </a:solidFill>
                  <a:effectLst/>
                  <a:uLnTx/>
                  <a:uFillTx/>
                  <a:latin typeface="Calibri"/>
                  <a:ea typeface="+mn-ea"/>
                  <a:cs typeface="+mn-cs"/>
                </a:rPr>
                <a:t>Fulvestrant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Abemaciclib</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Antiestrogen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Everolimus</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FF0000"/>
                  </a:solidFill>
                  <a:effectLst/>
                  <a:uLnTx/>
                  <a:uFillTx/>
                  <a:latin typeface="Calibri"/>
                  <a:ea typeface="+mn-ea"/>
                  <a:cs typeface="+mn-cs"/>
                </a:rPr>
                <a:t>NGS Negative</a:t>
              </a:r>
              <a:r>
                <a:rPr kumimoji="0" lang="en-US" sz="1800" b="0" i="1" u="none" strike="noStrike" kern="1200" cap="none" spc="0" normalizeH="0" baseline="0" noProof="0" dirty="0">
                  <a:ln>
                    <a:noFill/>
                  </a:ln>
                  <a:solidFill>
                    <a:srgbClr val="000000"/>
                  </a:solidFill>
                  <a:effectLst/>
                  <a:uLnTx/>
                  <a:uFillTx/>
                  <a:latin typeface="Calibri"/>
                  <a:ea typeface="+mn-ea"/>
                  <a:cs typeface="+mn-cs"/>
                </a:rPr>
                <a:t>)</a:t>
              </a:r>
              <a:endParaRPr kumimoji="0" lang="en-US" sz="1800" b="0"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Fulvestrant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Alpelisib</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FF0000"/>
                  </a:solidFill>
                  <a:effectLst/>
                  <a:uLnTx/>
                  <a:uFillTx/>
                  <a:latin typeface="Calibri"/>
                  <a:ea typeface="+mn-ea"/>
                  <a:cs typeface="+mn-cs"/>
                </a:rPr>
                <a:t>PIK3CAm</a:t>
              </a: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Fulvestrant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Capivasertib</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FF0000"/>
                  </a:solidFill>
                  <a:effectLst/>
                  <a:uLnTx/>
                  <a:uFillTx/>
                  <a:latin typeface="Calibri"/>
                  <a:ea typeface="+mn-ea"/>
                  <a:cs typeface="+mn-cs"/>
                </a:rPr>
                <a:t>PIK3CAm, </a:t>
              </a:r>
              <a:r>
                <a:rPr kumimoji="0" lang="en-US" sz="1800" b="0" i="1" u="none" strike="noStrike" kern="1200" cap="none" spc="0" normalizeH="0" baseline="0" noProof="0" dirty="0" err="1">
                  <a:ln>
                    <a:noFill/>
                  </a:ln>
                  <a:solidFill>
                    <a:srgbClr val="FF0000"/>
                  </a:solidFill>
                  <a:effectLst/>
                  <a:uLnTx/>
                  <a:uFillTx/>
                  <a:latin typeface="Calibri"/>
                  <a:ea typeface="+mn-ea"/>
                  <a:cs typeface="+mn-cs"/>
                </a:rPr>
                <a:t>AKTm</a:t>
              </a:r>
              <a:r>
                <a:rPr kumimoji="0" lang="en-US" sz="1800" b="0" i="1" u="none" strike="noStrike" kern="1200" cap="none" spc="0" normalizeH="0" baseline="0" noProof="0" dirty="0">
                  <a:ln>
                    <a:noFill/>
                  </a:ln>
                  <a:solidFill>
                    <a:srgbClr val="FF0000"/>
                  </a:solidFill>
                  <a:effectLst/>
                  <a:uLnTx/>
                  <a:uFillTx/>
                  <a:latin typeface="Calibri"/>
                  <a:ea typeface="+mn-ea"/>
                  <a:cs typeface="+mn-cs"/>
                </a:rPr>
                <a:t>, </a:t>
              </a:r>
              <a:r>
                <a:rPr kumimoji="0" lang="en-US" sz="1800" b="0" i="1" u="none" strike="noStrike" kern="1200" cap="none" spc="0" normalizeH="0" baseline="0" noProof="0" dirty="0" err="1">
                  <a:ln>
                    <a:noFill/>
                  </a:ln>
                  <a:solidFill>
                    <a:srgbClr val="FF0000"/>
                  </a:solidFill>
                  <a:effectLst/>
                  <a:uLnTx/>
                  <a:uFillTx/>
                  <a:latin typeface="Calibri"/>
                  <a:ea typeface="+mn-ea"/>
                  <a:cs typeface="+mn-cs"/>
                </a:rPr>
                <a:t>PTENm</a:t>
              </a: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Elacestrant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Imlunestrant</a:t>
              </a:r>
              <a:r>
                <a:rPr kumimoji="0" lang="en-US" sz="1800" b="0" i="0" u="none" strike="noStrike" kern="1200" cap="none" spc="0" normalizeH="0" baseline="0" noProof="0" dirty="0">
                  <a:ln>
                    <a:noFill/>
                  </a:ln>
                  <a:solidFill>
                    <a:srgbClr val="000000"/>
                  </a:solidFill>
                  <a:effectLst/>
                  <a:uLnTx/>
                  <a:uFillTx/>
                  <a:latin typeface="Calibri"/>
                  <a:ea typeface="+mn-ea"/>
                  <a:cs typeface="+mn-cs"/>
                </a:rPr>
                <a:t>, or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Vepdegestrant</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a:ln>
                    <a:noFill/>
                  </a:ln>
                  <a:solidFill>
                    <a:srgbClr val="FF0000"/>
                  </a:solidFill>
                  <a:effectLst/>
                  <a:uLnTx/>
                  <a:uFillTx/>
                  <a:latin typeface="Calibri"/>
                  <a:ea typeface="+mn-ea"/>
                  <a:cs typeface="+mn-cs"/>
                </a:rPr>
                <a:t>ESR1m</a:t>
              </a: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Olaparib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r>
                <a:rPr kumimoji="0" lang="en-US" sz="1800" b="0" i="1" u="none" strike="noStrike" kern="1200" cap="none" spc="0" normalizeH="0" baseline="0" noProof="0" dirty="0" err="1">
                  <a:ln>
                    <a:noFill/>
                  </a:ln>
                  <a:solidFill>
                    <a:srgbClr val="FF0000"/>
                  </a:solidFill>
                  <a:effectLst/>
                  <a:uLnTx/>
                  <a:uFillTx/>
                  <a:latin typeface="Calibri"/>
                  <a:ea typeface="+mn-ea"/>
                  <a:cs typeface="+mn-cs"/>
                </a:rPr>
                <a:t>BRCAm</a:t>
              </a: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3" name="TextBox 22">
              <a:extLst>
                <a:ext uri="{FF2B5EF4-FFF2-40B4-BE49-F238E27FC236}">
                  <a16:creationId xmlns:a16="http://schemas.microsoft.com/office/drawing/2014/main" id="{5F1FA324-D573-E74B-9D56-7EBCBADBC958}"/>
                </a:ext>
              </a:extLst>
            </p:cNvPr>
            <p:cNvSpPr txBox="1"/>
            <p:nvPr/>
          </p:nvSpPr>
          <p:spPr>
            <a:xfrm>
              <a:off x="7237434" y="1271188"/>
              <a:ext cx="4125296" cy="1477328"/>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3</a:t>
              </a:r>
              <a:r>
                <a:rPr kumimoji="0" lang="en-US" sz="1800" b="0" i="0" u="none" strike="noStrike" kern="1200" cap="none" spc="0" normalizeH="0" baseline="30000" noProof="0" dirty="0">
                  <a:ln>
                    <a:noFill/>
                  </a:ln>
                  <a:solidFill>
                    <a:srgbClr val="000000"/>
                  </a:solidFill>
                  <a:effectLst/>
                  <a:uLnTx/>
                  <a:uFillTx/>
                  <a:latin typeface="Calibri"/>
                  <a:ea typeface="+mn-ea"/>
                  <a:cs typeface="+mn-cs"/>
                </a:rPr>
                <a:t>rd</a:t>
              </a:r>
              <a:r>
                <a:rPr kumimoji="0" lang="en-US" sz="1800" b="0" i="0" u="none" strike="noStrike" kern="1200" cap="none" spc="0" normalizeH="0" baseline="0" noProof="0" dirty="0">
                  <a:ln>
                    <a:noFill/>
                  </a:ln>
                  <a:solidFill>
                    <a:srgbClr val="000000"/>
                  </a:solidFill>
                  <a:effectLst/>
                  <a:uLnTx/>
                  <a:uFillTx/>
                  <a:latin typeface="Calibri"/>
                  <a:ea typeface="+mn-ea"/>
                  <a:cs typeface="+mn-cs"/>
                </a:rPr>
                <a:t> Line (and beyond)::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Trastuzumab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Deruxtecan</a:t>
              </a:r>
              <a:r>
                <a:rPr kumimoji="0" lang="en-US" sz="1800" b="0" i="0" u="none" strike="noStrike" kern="1200" cap="none" spc="0" normalizeH="0" baseline="0" noProof="0" dirty="0">
                  <a:ln>
                    <a:noFill/>
                  </a:ln>
                  <a:solidFill>
                    <a:srgbClr val="000000"/>
                  </a:solidFill>
                  <a:effectLst/>
                  <a:uLnTx/>
                  <a:uFillTx/>
                  <a:latin typeface="Calibri"/>
                  <a:ea typeface="+mn-ea"/>
                  <a:cs typeface="+mn-cs"/>
                </a:rPr>
                <a:t> (ADC, HER2-low)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a:ea typeface="+mn-ea"/>
                  <a:cs typeface="+mn-cs"/>
                </a:rPr>
                <a:t>Chemotherapy</a:t>
              </a:r>
              <a:r>
                <a:rPr kumimoji="0" lang="en-US" sz="1800" b="0" i="0" u="none" strike="noStrike" kern="1200" cap="none" spc="0" normalizeH="0" baseline="0" noProof="0" dirty="0">
                  <a:ln>
                    <a:noFill/>
                  </a:ln>
                  <a:solidFill>
                    <a:srgbClr val="000000"/>
                  </a:solidFill>
                  <a:effectLst/>
                  <a:uLnTx/>
                  <a:uFillTx/>
                  <a:latin typeface="Calibri"/>
                  <a:ea typeface="+mn-ea"/>
                  <a:cs typeface="+mn-cs"/>
                </a:rPr>
                <a:t> (many choices)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Sacituzumab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Govitecan</a:t>
              </a:r>
              <a:r>
                <a:rPr kumimoji="0" lang="en-US" sz="1800" b="0" i="0" u="none" strike="noStrike" kern="1200" cap="none" spc="0" normalizeH="0" baseline="0" noProof="0" dirty="0">
                  <a:ln>
                    <a:noFill/>
                  </a:ln>
                  <a:solidFill>
                    <a:srgbClr val="000000"/>
                  </a:solidFill>
                  <a:effectLst/>
                  <a:uLnTx/>
                  <a:uFillTx/>
                  <a:latin typeface="Calibri"/>
                  <a:ea typeface="+mn-ea"/>
                  <a:cs typeface="+mn-cs"/>
                </a:rPr>
                <a:t> (ADC)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Datopotamab</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Deruxtecan</a:t>
              </a:r>
              <a:r>
                <a:rPr kumimoji="0" lang="en-US" sz="1800" b="0" i="0" u="none" strike="noStrike" kern="1200" cap="none" spc="0" normalizeH="0" baseline="0" noProof="0" dirty="0">
                  <a:ln>
                    <a:noFill/>
                  </a:ln>
                  <a:solidFill>
                    <a:srgbClr val="000000"/>
                  </a:solidFill>
                  <a:effectLst/>
                  <a:uLnTx/>
                  <a:uFillTx/>
                  <a:latin typeface="Calibri"/>
                  <a:ea typeface="+mn-ea"/>
                  <a:cs typeface="+mn-cs"/>
                </a:rPr>
                <a:t> (ADC)</a:t>
              </a:r>
            </a:p>
          </p:txBody>
        </p:sp>
        <p:sp>
          <p:nvSpPr>
            <p:cNvPr id="24" name="Right Arrow 23">
              <a:extLst>
                <a:ext uri="{FF2B5EF4-FFF2-40B4-BE49-F238E27FC236}">
                  <a16:creationId xmlns:a16="http://schemas.microsoft.com/office/drawing/2014/main" id="{5BDABCA2-8888-6F4A-91BD-1D2295F0F324}"/>
                </a:ext>
              </a:extLst>
            </p:cNvPr>
            <p:cNvSpPr/>
            <p:nvPr/>
          </p:nvSpPr>
          <p:spPr>
            <a:xfrm>
              <a:off x="2363699" y="1615755"/>
              <a:ext cx="772988" cy="32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Right Arrow 24">
              <a:extLst>
                <a:ext uri="{FF2B5EF4-FFF2-40B4-BE49-F238E27FC236}">
                  <a16:creationId xmlns:a16="http://schemas.microsoft.com/office/drawing/2014/main" id="{1573D8C1-CB5B-5649-8CCC-61EC0DC144DE}"/>
                </a:ext>
              </a:extLst>
            </p:cNvPr>
            <p:cNvSpPr/>
            <p:nvPr/>
          </p:nvSpPr>
          <p:spPr>
            <a:xfrm>
              <a:off x="6046167" y="1615755"/>
              <a:ext cx="1127386" cy="32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32F41C47-0244-6B4F-A469-2A9ECAA7275F}"/>
                </a:ext>
              </a:extLst>
            </p:cNvPr>
            <p:cNvSpPr txBox="1"/>
            <p:nvPr/>
          </p:nvSpPr>
          <p:spPr>
            <a:xfrm>
              <a:off x="1171743" y="4109927"/>
              <a:ext cx="1793082" cy="1323439"/>
            </a:xfrm>
            <a:prstGeom prst="rect">
              <a:avLst/>
            </a:prstGeom>
            <a:no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Biopsy/</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ctDNA</a:t>
              </a:r>
              <a:r>
                <a:rPr kumimoji="0" lang="en-US" sz="1600" b="0" i="0" u="none" strike="noStrike" kern="1200" cap="none" spc="0" normalizeH="0" baseline="0" noProof="0" dirty="0">
                  <a:ln>
                    <a:noFill/>
                  </a:ln>
                  <a:solidFill>
                    <a:srgbClr val="000000"/>
                  </a:solidFill>
                  <a:effectLst/>
                  <a:uLnTx/>
                  <a:uFillTx/>
                  <a:latin typeface="Calibri"/>
                  <a:ea typeface="+mn-ea"/>
                  <a:cs typeface="+mn-cs"/>
                </a:rPr>
                <a:t> @ baseline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n-ea"/>
                  <a:cs typeface="+mn-cs"/>
                </a:rPr>
                <a:t>ctDNA</a:t>
              </a:r>
              <a:r>
                <a:rPr kumimoji="0" lang="en-US" sz="1600" b="0" i="0" u="none" strike="noStrike" kern="1200" cap="none" spc="0" normalizeH="0" baseline="0" noProof="0" dirty="0">
                  <a:ln>
                    <a:noFill/>
                  </a:ln>
                  <a:solidFill>
                    <a:srgbClr val="000000"/>
                  </a:solidFill>
                  <a:effectLst/>
                  <a:uLnTx/>
                  <a:uFillTx/>
                  <a:latin typeface="Calibri"/>
                  <a:ea typeface="+mn-ea"/>
                  <a:cs typeface="+mn-cs"/>
                </a:rPr>
                <a:t> @ progression</a:t>
              </a:r>
            </a:p>
          </p:txBody>
        </p:sp>
      </p:grpSp>
      <p:pic>
        <p:nvPicPr>
          <p:cNvPr id="27" name="Picture 26">
            <a:extLst>
              <a:ext uri="{FF2B5EF4-FFF2-40B4-BE49-F238E27FC236}">
                <a16:creationId xmlns:a16="http://schemas.microsoft.com/office/drawing/2014/main" id="{F45188FB-8E53-9543-A8C3-3267C06F475A}"/>
              </a:ext>
            </a:extLst>
          </p:cNvPr>
          <p:cNvPicPr>
            <a:picLocks noChangeAspect="1"/>
          </p:cNvPicPr>
          <p:nvPr/>
        </p:nvPicPr>
        <p:blipFill>
          <a:blip r:embed="rId2"/>
          <a:stretch>
            <a:fillRect/>
          </a:stretch>
        </p:blipFill>
        <p:spPr>
          <a:xfrm>
            <a:off x="520700" y="0"/>
            <a:ext cx="11150600" cy="1130300"/>
          </a:xfrm>
          <a:prstGeom prst="rect">
            <a:avLst/>
          </a:prstGeom>
        </p:spPr>
      </p:pic>
      <p:sp>
        <p:nvSpPr>
          <p:cNvPr id="28" name="TextBox 27">
            <a:extLst>
              <a:ext uri="{FF2B5EF4-FFF2-40B4-BE49-F238E27FC236}">
                <a16:creationId xmlns:a16="http://schemas.microsoft.com/office/drawing/2014/main" id="{5F3654F5-C3B0-DE46-B90E-FFC63AB9FF16}"/>
              </a:ext>
            </a:extLst>
          </p:cNvPr>
          <p:cNvSpPr txBox="1"/>
          <p:nvPr/>
        </p:nvSpPr>
        <p:spPr>
          <a:xfrm>
            <a:off x="6340456" y="4863164"/>
            <a:ext cx="490561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a:ea typeface="+mn-ea"/>
                <a:cs typeface="+mn-cs"/>
              </a:rPr>
              <a:t>(+) Phase III Data (not yet approved)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Calibri"/>
                <a:ea typeface="+mn-ea"/>
                <a:cs typeface="+mn-cs"/>
              </a:rPr>
              <a:t>Doublet/Triplet</a:t>
            </a:r>
            <a:r>
              <a:rPr kumimoji="0" lang="en-US" sz="1600" b="0" i="1"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srgbClr val="000000"/>
                </a:solidFill>
                <a:effectLst/>
                <a:uLnTx/>
                <a:uFillTx/>
                <a:latin typeface="Calibri"/>
                <a:ea typeface="+mn-ea"/>
                <a:cs typeface="+mn-cs"/>
              </a:rPr>
              <a:t>Imlunestrant</a:t>
            </a:r>
            <a:r>
              <a:rPr kumimoji="0" lang="en-US" sz="1600" b="0" i="1" u="none" strike="noStrike" kern="1200" cap="none" spc="0" normalizeH="0" baseline="0" noProof="0" dirty="0">
                <a:ln>
                  <a:noFill/>
                </a:ln>
                <a:solidFill>
                  <a:srgbClr val="000000"/>
                </a:solidFill>
                <a:effectLst/>
                <a:uLnTx/>
                <a:uFillTx/>
                <a:latin typeface="Calibri"/>
                <a:ea typeface="+mn-ea"/>
                <a:cs typeface="+mn-cs"/>
              </a:rPr>
              <a:t> +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Abemaciclib</a:t>
            </a:r>
            <a:r>
              <a:rPr kumimoji="0" lang="en-US" sz="1600" b="0" i="1" u="none" strike="noStrike" kern="1200" cap="none" spc="0" normalizeH="0" baseline="0" noProof="0" dirty="0">
                <a:ln>
                  <a:noFill/>
                </a:ln>
                <a:solidFill>
                  <a:srgbClr val="000000"/>
                </a:solidFill>
                <a:effectLst/>
                <a:uLnTx/>
                <a:uFillTx/>
                <a:latin typeface="Calibri"/>
                <a:ea typeface="+mn-ea"/>
                <a:cs typeface="+mn-cs"/>
              </a:rPr>
              <a:t>? </a:t>
            </a:r>
            <a:r>
              <a:rPr kumimoji="0" lang="en-US" sz="1600" b="0" i="1" u="none" strike="noStrike" kern="1200" cap="none" spc="0" normalizeH="0" baseline="0" noProof="0" dirty="0">
                <a:ln>
                  <a:noFill/>
                </a:ln>
                <a:solidFill>
                  <a:srgbClr val="FF0000"/>
                </a:solidFill>
                <a:effectLst/>
                <a:uLnTx/>
                <a:uFillTx/>
                <a:latin typeface="Calibri"/>
                <a:ea typeface="+mn-ea"/>
                <a:cs typeface="+mn-cs"/>
              </a:rPr>
              <a:t>NGS agnostic </a:t>
            </a:r>
            <a:r>
              <a:rPr kumimoji="0" lang="en-US" sz="1600" b="0" i="1" u="none" strike="noStrike" kern="1200" cap="none" spc="0" normalizeH="0" baseline="0" noProof="0" dirty="0">
                <a:ln>
                  <a:noFill/>
                </a:ln>
                <a:solidFill>
                  <a:srgbClr val="000000"/>
                </a:solidFill>
                <a:effectLst/>
                <a:uLnTx/>
                <a:uFillTx/>
                <a:latin typeface="Calibri"/>
                <a:ea typeface="+mn-ea"/>
                <a:cs typeface="+mn-cs"/>
              </a:rPr>
              <a:t>or</a:t>
            </a:r>
            <a:r>
              <a:rPr kumimoji="0" lang="en-US" sz="1600" b="0" i="1" u="none" strike="noStrike" kern="1200" cap="none" spc="0" normalizeH="0" baseline="0" noProof="0" dirty="0">
                <a:ln>
                  <a:noFill/>
                </a:ln>
                <a:solidFill>
                  <a:srgbClr val="FF0000"/>
                </a:solidFill>
                <a:effectLst/>
                <a:uLnTx/>
                <a:uFillTx/>
                <a:latin typeface="Calibri"/>
                <a:ea typeface="+mn-ea"/>
                <a:cs typeface="+mn-cs"/>
              </a:rPr>
              <a:t> ESR1m</a:t>
            </a:r>
            <a:r>
              <a:rPr kumimoji="0" lang="en-US" sz="1600" b="0" i="1"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srgbClr val="000000"/>
                </a:solidFill>
                <a:effectLst/>
                <a:uLnTx/>
                <a:uFillTx/>
                <a:latin typeface="Calibri"/>
                <a:ea typeface="+mn-ea"/>
                <a:cs typeface="+mn-cs"/>
              </a:rPr>
              <a:t>Giredestrant</a:t>
            </a:r>
            <a:r>
              <a:rPr kumimoji="0" lang="en-US" sz="1600" b="0" i="1" u="none" strike="noStrike" kern="1200" cap="none" spc="0" normalizeH="0" baseline="0" noProof="0" dirty="0">
                <a:ln>
                  <a:noFill/>
                </a:ln>
                <a:solidFill>
                  <a:srgbClr val="000000"/>
                </a:solidFill>
                <a:effectLst/>
                <a:uLnTx/>
                <a:uFillTx/>
                <a:latin typeface="Calibri"/>
                <a:ea typeface="+mn-ea"/>
                <a:cs typeface="+mn-cs"/>
              </a:rPr>
              <a:t> +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Everolimus</a:t>
            </a:r>
            <a:r>
              <a:rPr kumimoji="0" lang="en-US" sz="1600" b="0" i="1" u="none" strike="noStrike" kern="1200" cap="none" spc="0" normalizeH="0" baseline="0" noProof="0" dirty="0">
                <a:ln>
                  <a:noFill/>
                </a:ln>
                <a:solidFill>
                  <a:srgbClr val="000000"/>
                </a:solidFill>
                <a:effectLst/>
                <a:uLnTx/>
                <a:uFillTx/>
                <a:latin typeface="Calibri"/>
                <a:ea typeface="+mn-ea"/>
                <a:cs typeface="+mn-cs"/>
              </a:rPr>
              <a:t>? </a:t>
            </a:r>
            <a:r>
              <a:rPr kumimoji="0" lang="en-US" sz="1600" b="0" i="1" u="none" strike="noStrike" kern="1200" cap="none" spc="0" normalizeH="0" baseline="0" noProof="0" dirty="0">
                <a:ln>
                  <a:noFill/>
                </a:ln>
                <a:solidFill>
                  <a:srgbClr val="FF0000"/>
                </a:solidFill>
                <a:effectLst/>
                <a:uLnTx/>
                <a:uFillTx/>
                <a:latin typeface="Calibri"/>
                <a:ea typeface="+mn-ea"/>
                <a:cs typeface="+mn-cs"/>
              </a:rPr>
              <a:t>ESR1m</a:t>
            </a:r>
            <a:r>
              <a:rPr kumimoji="0" lang="en-US" sz="1600" b="0" i="1"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err="1">
                <a:ln>
                  <a:noFill/>
                </a:ln>
                <a:solidFill>
                  <a:srgbClr val="000000"/>
                </a:solidFill>
                <a:effectLst/>
                <a:uLnTx/>
                <a:uFillTx/>
                <a:latin typeface="Calibri"/>
                <a:ea typeface="+mn-ea"/>
                <a:cs typeface="+mn-cs"/>
              </a:rPr>
              <a:t>Gedatolisib</a:t>
            </a:r>
            <a:r>
              <a:rPr kumimoji="0" lang="en-US" sz="1600" b="1" i="1" u="sng" strike="noStrike" kern="1200" cap="none" spc="0" normalizeH="0" baseline="0" noProof="0" dirty="0">
                <a:ln>
                  <a:noFill/>
                </a:ln>
                <a:solidFill>
                  <a:srgbClr val="000000"/>
                </a:solidFill>
                <a:effectLst/>
                <a:uLnTx/>
                <a:uFillTx/>
                <a:latin typeface="Calibri"/>
                <a:ea typeface="+mn-ea"/>
                <a:cs typeface="+mn-cs"/>
              </a:rPr>
              <a:t> + </a:t>
            </a:r>
            <a:r>
              <a:rPr kumimoji="0" lang="en-US" sz="1600" b="1" i="1" u="sng" strike="noStrike" kern="1200" cap="none" spc="0" normalizeH="0" baseline="0" noProof="0" dirty="0" err="1">
                <a:ln>
                  <a:noFill/>
                </a:ln>
                <a:solidFill>
                  <a:srgbClr val="000000"/>
                </a:solidFill>
                <a:effectLst/>
                <a:uLnTx/>
                <a:uFillTx/>
                <a:latin typeface="Calibri"/>
                <a:ea typeface="+mn-ea"/>
                <a:cs typeface="+mn-cs"/>
              </a:rPr>
              <a:t>Fulvestrant</a:t>
            </a:r>
            <a:r>
              <a:rPr kumimoji="0" lang="en-US" sz="1600" b="1" i="1" u="sng" strike="noStrike" kern="1200" cap="none" spc="0" normalizeH="0" baseline="0" noProof="0" dirty="0">
                <a:ln>
                  <a:noFill/>
                </a:ln>
                <a:solidFill>
                  <a:srgbClr val="000000"/>
                </a:solidFill>
                <a:effectLst/>
                <a:uLnTx/>
                <a:uFillTx/>
                <a:latin typeface="Calibri"/>
                <a:ea typeface="+mn-ea"/>
                <a:cs typeface="+mn-cs"/>
              </a:rPr>
              <a:t> +/- Palbociclib</a:t>
            </a:r>
            <a:r>
              <a:rPr kumimoji="0" lang="en-US" sz="1600" b="0" i="1" u="none" strike="noStrike" kern="1200" cap="none" spc="0" normalizeH="0" baseline="0" noProof="0" dirty="0">
                <a:ln>
                  <a:noFill/>
                </a:ln>
                <a:solidFill>
                  <a:srgbClr val="000000"/>
                </a:solidFill>
                <a:effectLst/>
                <a:uLnTx/>
                <a:uFillTx/>
                <a:latin typeface="Calibri"/>
                <a:ea typeface="+mn-ea"/>
                <a:cs typeface="+mn-cs"/>
              </a:rPr>
              <a:t>? </a:t>
            </a:r>
            <a:r>
              <a:rPr kumimoji="0" lang="en-US" sz="1600" b="0" i="1" u="none" strike="noStrike" kern="1200" cap="none" spc="0" normalizeH="0" baseline="0" noProof="0" dirty="0">
                <a:ln>
                  <a:noFill/>
                </a:ln>
                <a:solidFill>
                  <a:srgbClr val="FF0000"/>
                </a:solidFill>
                <a:effectLst/>
                <a:uLnTx/>
                <a:uFillTx/>
                <a:latin typeface="Calibri"/>
                <a:ea typeface="+mn-ea"/>
                <a:cs typeface="+mn-cs"/>
              </a:rPr>
              <a:t>NGS agnostic</a:t>
            </a:r>
            <a:r>
              <a:rPr kumimoji="0" lang="en-US" sz="1600" b="0" i="1" u="none" strike="noStrike" kern="1200" cap="none" spc="0" normalizeH="0" baseline="0" noProof="0" dirty="0">
                <a:ln>
                  <a:noFill/>
                </a:ln>
                <a:solidFill>
                  <a:srgbClr val="000000"/>
                </a:solidFill>
                <a:effectLst/>
                <a:uLnTx/>
                <a:uFillTx/>
                <a:latin typeface="Calibri"/>
                <a:ea typeface="+mn-ea"/>
                <a:cs typeface="+mn-cs"/>
              </a:rPr>
              <a:t>?</a:t>
            </a:r>
          </a:p>
        </p:txBody>
      </p:sp>
      <p:sp>
        <p:nvSpPr>
          <p:cNvPr id="29" name="TextBox 28">
            <a:extLst>
              <a:ext uri="{FF2B5EF4-FFF2-40B4-BE49-F238E27FC236}">
                <a16:creationId xmlns:a16="http://schemas.microsoft.com/office/drawing/2014/main" id="{64A6662B-6BDD-1A40-A489-0D5FB6C23564}"/>
              </a:ext>
            </a:extLst>
          </p:cNvPr>
          <p:cNvSpPr txBox="1"/>
          <p:nvPr/>
        </p:nvSpPr>
        <p:spPr>
          <a:xfrm>
            <a:off x="1742782" y="677326"/>
            <a:ext cx="333659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a:ea typeface="+mn-ea"/>
                <a:cs typeface="+mn-cs"/>
              </a:rPr>
              <a:t>(+) Phase III Data (not yet approved)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srgbClr val="000000"/>
                </a:solidFill>
                <a:effectLst/>
                <a:uLnTx/>
                <a:uFillTx/>
                <a:latin typeface="Calibri"/>
                <a:ea typeface="+mn-ea"/>
                <a:cs typeface="+mn-cs"/>
              </a:rPr>
              <a:t>Camizestrant</a:t>
            </a:r>
            <a:r>
              <a:rPr kumimoji="0" lang="en-US" sz="1600" b="0" i="1" u="none" strike="noStrike" kern="1200" cap="none" spc="0" normalizeH="0" baseline="0" noProof="0" dirty="0">
                <a:ln>
                  <a:noFill/>
                </a:ln>
                <a:solidFill>
                  <a:srgbClr val="000000"/>
                </a:solidFill>
                <a:effectLst/>
                <a:uLnTx/>
                <a:uFillTx/>
                <a:latin typeface="Calibri"/>
                <a:ea typeface="+mn-ea"/>
                <a:cs typeface="+mn-cs"/>
              </a:rPr>
              <a:t> Switch via ESR1 </a:t>
            </a:r>
            <a:r>
              <a:rPr kumimoji="0" lang="en-US" sz="1600" b="0" i="1" u="none" strike="noStrike" kern="1200" cap="none" spc="0" normalizeH="0" baseline="0" noProof="0" dirty="0" err="1">
                <a:ln>
                  <a:noFill/>
                </a:ln>
                <a:solidFill>
                  <a:srgbClr val="000000"/>
                </a:solidFill>
                <a:effectLst/>
                <a:uLnTx/>
                <a:uFillTx/>
                <a:latin typeface="Calibri"/>
                <a:ea typeface="+mn-ea"/>
                <a:cs typeface="+mn-cs"/>
              </a:rPr>
              <a:t>ctDNA</a:t>
            </a:r>
            <a:r>
              <a:rPr kumimoji="0" lang="en-US" sz="1600" b="0" i="1" u="none" strike="noStrike" kern="1200" cap="none" spc="0" normalizeH="0" baseline="0" noProof="0" dirty="0">
                <a:ln>
                  <a:noFill/>
                </a:ln>
                <a:solidFill>
                  <a:srgbClr val="000000"/>
                </a:solidFill>
                <a:effectLst/>
                <a:uLnTx/>
                <a:uFillTx/>
                <a:latin typeface="Calibri"/>
                <a:ea typeface="+mn-ea"/>
                <a:cs typeface="+mn-cs"/>
              </a:rPr>
              <a:t>?</a:t>
            </a:r>
          </a:p>
        </p:txBody>
      </p:sp>
      <p:sp>
        <p:nvSpPr>
          <p:cNvPr id="30" name="Up Arrow 29">
            <a:extLst>
              <a:ext uri="{FF2B5EF4-FFF2-40B4-BE49-F238E27FC236}">
                <a16:creationId xmlns:a16="http://schemas.microsoft.com/office/drawing/2014/main" id="{5F995791-6846-7E44-BAE2-19AD53092B5E}"/>
              </a:ext>
            </a:extLst>
          </p:cNvPr>
          <p:cNvSpPr/>
          <p:nvPr/>
        </p:nvSpPr>
        <p:spPr>
          <a:xfrm>
            <a:off x="2956291" y="1251592"/>
            <a:ext cx="231228" cy="406614"/>
          </a:xfrm>
          <a:prstGeom prst="up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672DD5B1-FCAC-EC47-9107-B6099F72E890}"/>
              </a:ext>
            </a:extLst>
          </p:cNvPr>
          <p:cNvSpPr txBox="1"/>
          <p:nvPr/>
        </p:nvSpPr>
        <p:spPr>
          <a:xfrm>
            <a:off x="7573763" y="2908416"/>
            <a:ext cx="5271551"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**Ongoing clinical trials exploring: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New antiestrogens (KAT6i) and doublets/triplets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New CDK4/2 inhibitors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New targeted agents (PI3K, RAS pathway)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New ADCs</a:t>
            </a:r>
          </a:p>
        </p:txBody>
      </p:sp>
    </p:spTree>
    <p:extLst>
      <p:ext uri="{BB962C8B-B14F-4D97-AF65-F5344CB8AC3E}">
        <p14:creationId xmlns:p14="http://schemas.microsoft.com/office/powerpoint/2010/main" val="19146652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4" name="Picture 3">
            <a:extLst>
              <a:ext uri="{FF2B5EF4-FFF2-40B4-BE49-F238E27FC236}">
                <a16:creationId xmlns:a16="http://schemas.microsoft.com/office/drawing/2014/main" id="{C7596324-2F4B-C922-DE8A-608AE0D95E40}"/>
              </a:ext>
            </a:extLst>
          </p:cNvPr>
          <p:cNvPicPr>
            <a:picLocks noChangeAspect="1"/>
          </p:cNvPicPr>
          <p:nvPr/>
        </p:nvPicPr>
        <p:blipFill>
          <a:blip r:embed="rId3">
            <a:extLst>
              <a:ext uri="{28A0092B-C50C-407E-A947-70E740481C1C}">
                <a14:useLocalDpi xmlns:a14="http://schemas.microsoft.com/office/drawing/2010/main" val="0"/>
              </a:ext>
            </a:extLst>
          </a:blip>
          <a:srcRect l="2552" r="2552"/>
          <a:stretch/>
        </p:blipFill>
        <p:spPr>
          <a:xfrm>
            <a:off x="7551137" y="1268760"/>
            <a:ext cx="3904797"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4666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434E4-497D-2B4E-46E5-660C0F824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A50B5-A00F-5F1A-721E-0C2040235B2B}"/>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52198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2934-26EE-B549-B781-EB5069DD3726}"/>
              </a:ext>
            </a:extLst>
          </p:cNvPr>
          <p:cNvSpPr>
            <a:spLocks noGrp="1"/>
          </p:cNvSpPr>
          <p:nvPr>
            <p:ph type="title"/>
          </p:nvPr>
        </p:nvSpPr>
        <p:spPr/>
        <p:txBody>
          <a:bodyPr/>
          <a:lstStyle/>
          <a:p>
            <a:r>
              <a:rPr lang="en-US" dirty="0"/>
              <a:t>Case Presentation: </a:t>
            </a:r>
            <a:r>
              <a:rPr lang="en-US" dirty="0" err="1"/>
              <a:t>Gedatolisib</a:t>
            </a:r>
            <a:endParaRPr lang="en-US" dirty="0"/>
          </a:p>
        </p:txBody>
      </p:sp>
      <p:sp>
        <p:nvSpPr>
          <p:cNvPr id="3" name="Content Placeholder 2">
            <a:extLst>
              <a:ext uri="{FF2B5EF4-FFF2-40B4-BE49-F238E27FC236}">
                <a16:creationId xmlns:a16="http://schemas.microsoft.com/office/drawing/2014/main" id="{7C2A1509-FD12-EE46-AB42-080BA74B30F8}"/>
              </a:ext>
            </a:extLst>
          </p:cNvPr>
          <p:cNvSpPr>
            <a:spLocks noGrp="1"/>
          </p:cNvSpPr>
          <p:nvPr>
            <p:ph idx="1"/>
          </p:nvPr>
        </p:nvSpPr>
        <p:spPr>
          <a:xfrm>
            <a:off x="641350" y="1130493"/>
            <a:ext cx="10902950" cy="4023360"/>
          </a:xfrm>
        </p:spPr>
        <p:txBody>
          <a:bodyPr/>
          <a:lstStyle/>
          <a:p>
            <a:r>
              <a:rPr lang="en-US" dirty="0"/>
              <a:t>61yo woman with DMII (no insulin, A1c &lt;6%) and HLD</a:t>
            </a:r>
          </a:p>
          <a:p>
            <a:r>
              <a:rPr lang="en-US" dirty="0"/>
              <a:t>No mammograms &gt;5y; presented with progressive fatigue and abdominal discomfort</a:t>
            </a:r>
          </a:p>
          <a:p>
            <a:r>
              <a:rPr lang="en-US" dirty="0"/>
              <a:t>Imaging with multifocal liver lesions, peritoneal deposits, &gt;4cm R breast mass and regional adenopathy</a:t>
            </a:r>
          </a:p>
          <a:p>
            <a:r>
              <a:rPr lang="en-US" dirty="0"/>
              <a:t>Liver biopsy &gt; metastatic breast cancer, ER/PR positive, HER2 IHC 0/null</a:t>
            </a:r>
          </a:p>
          <a:p>
            <a:r>
              <a:rPr lang="en-US" dirty="0"/>
              <a:t>NGS (MGH Snapshot): GATA3 mutation, TP53 mutation, TMB 2, MSS</a:t>
            </a:r>
          </a:p>
          <a:p>
            <a:r>
              <a:rPr lang="en-US" dirty="0" err="1"/>
              <a:t>ctDNA</a:t>
            </a:r>
            <a:r>
              <a:rPr lang="en-US" dirty="0"/>
              <a:t> (Guardant): no actionable alterations</a:t>
            </a:r>
          </a:p>
          <a:p>
            <a:endParaRPr lang="en-US" dirty="0"/>
          </a:p>
          <a:p>
            <a:r>
              <a:rPr lang="en-US" dirty="0"/>
              <a:t>1</a:t>
            </a:r>
            <a:r>
              <a:rPr lang="en-US" baseline="30000" dirty="0"/>
              <a:t>st</a:t>
            </a:r>
            <a:r>
              <a:rPr lang="en-US" dirty="0"/>
              <a:t> line therapy with letrozole + </a:t>
            </a:r>
            <a:r>
              <a:rPr lang="en-US" dirty="0" err="1"/>
              <a:t>ribociclib</a:t>
            </a:r>
            <a:r>
              <a:rPr lang="en-US" dirty="0"/>
              <a:t> &gt; stable disease x10 months</a:t>
            </a:r>
          </a:p>
          <a:p>
            <a:r>
              <a:rPr lang="en-US" dirty="0"/>
              <a:t>New progression in liver and lung (normal LFTs)</a:t>
            </a:r>
          </a:p>
          <a:p>
            <a:r>
              <a:rPr lang="en-US" dirty="0"/>
              <a:t>Repeat </a:t>
            </a:r>
            <a:r>
              <a:rPr lang="en-US" dirty="0" err="1"/>
              <a:t>ctDNA</a:t>
            </a:r>
            <a:r>
              <a:rPr lang="en-US" dirty="0"/>
              <a:t> again negative</a:t>
            </a:r>
          </a:p>
          <a:p>
            <a:endParaRPr lang="en-US" dirty="0"/>
          </a:p>
          <a:p>
            <a:r>
              <a:rPr lang="en-US" dirty="0"/>
              <a:t>Current options: </a:t>
            </a:r>
            <a:r>
              <a:rPr lang="en-US" i="1" dirty="0" err="1"/>
              <a:t>Fulvestrant</a:t>
            </a:r>
            <a:r>
              <a:rPr lang="en-US" i="1" dirty="0"/>
              <a:t> </a:t>
            </a:r>
            <a:r>
              <a:rPr lang="en-US" dirty="0"/>
              <a:t>vs </a:t>
            </a:r>
            <a:r>
              <a:rPr lang="en-US" i="1" dirty="0" err="1"/>
              <a:t>Fulvestrant</a:t>
            </a:r>
            <a:r>
              <a:rPr lang="en-US" i="1" dirty="0"/>
              <a:t>/</a:t>
            </a:r>
            <a:r>
              <a:rPr lang="en-US" i="1" dirty="0" err="1"/>
              <a:t>Everolimus</a:t>
            </a:r>
            <a:r>
              <a:rPr lang="en-US" i="1" dirty="0"/>
              <a:t> </a:t>
            </a:r>
            <a:r>
              <a:rPr lang="en-US" dirty="0"/>
              <a:t>vs </a:t>
            </a:r>
            <a:r>
              <a:rPr lang="en-US" i="1" dirty="0" err="1"/>
              <a:t>Fulvestrant</a:t>
            </a:r>
            <a:r>
              <a:rPr lang="en-US" i="1" dirty="0"/>
              <a:t>/</a:t>
            </a:r>
            <a:r>
              <a:rPr lang="en-US" i="1" dirty="0" err="1"/>
              <a:t>Abemaciclib</a:t>
            </a:r>
            <a:r>
              <a:rPr lang="en-US" i="1" dirty="0"/>
              <a:t> </a:t>
            </a:r>
            <a:r>
              <a:rPr lang="en-US" dirty="0"/>
              <a:t>vs </a:t>
            </a:r>
            <a:r>
              <a:rPr lang="en-US" i="1" dirty="0"/>
              <a:t>Chemo</a:t>
            </a:r>
          </a:p>
          <a:p>
            <a:r>
              <a:rPr lang="en-US" dirty="0"/>
              <a:t>Future option: </a:t>
            </a:r>
            <a:r>
              <a:rPr lang="en-US" b="1" i="1" u="sng" dirty="0" err="1"/>
              <a:t>Fulvestrant</a:t>
            </a:r>
            <a:r>
              <a:rPr lang="en-US" b="1" i="1" u="sng" dirty="0"/>
              <a:t>/</a:t>
            </a:r>
            <a:r>
              <a:rPr lang="en-US" b="1" i="1" u="sng" dirty="0" err="1"/>
              <a:t>Gedatolisib</a:t>
            </a:r>
            <a:r>
              <a:rPr lang="en-US" b="1" i="1" u="sng" dirty="0"/>
              <a:t> +/- Palbociclib</a:t>
            </a:r>
            <a:r>
              <a:rPr lang="en-US" dirty="0"/>
              <a:t>?</a:t>
            </a:r>
          </a:p>
        </p:txBody>
      </p:sp>
    </p:spTree>
    <p:extLst>
      <p:ext uri="{BB962C8B-B14F-4D97-AF65-F5344CB8AC3E}">
        <p14:creationId xmlns:p14="http://schemas.microsoft.com/office/powerpoint/2010/main" val="21979017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08914-EAAD-6E97-21FB-8532BE03E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4C810-9CF2-C435-9883-448AE903AC8F}"/>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1508E1B-B3E9-7F86-9148-CEAF78162796}"/>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In which line of therapy do you envisage using gedatolisib opposite current options for patients with PIK3CA wild-type and PIK3CA-mutant disease? </a:t>
            </a:r>
          </a:p>
          <a:p>
            <a:pPr marL="98425" indent="0">
              <a:buNone/>
            </a:pPr>
            <a:r>
              <a:rPr lang="en-US" sz="2800" dirty="0">
                <a:latin typeface="Arial" panose="020B0604020202020204" pitchFamily="34" charset="0"/>
                <a:cs typeface="Arial" panose="020B0604020202020204" pitchFamily="34" charset="0"/>
              </a:rPr>
              <a:t>Which patients do you see as the optimal candidates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for gedatolisib/fulvestrant/palbociclib versus gedatolisib/</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fulvestrant? </a:t>
            </a:r>
          </a:p>
          <a:p>
            <a:pPr marL="98425" indent="0">
              <a:buNone/>
            </a:pPr>
            <a:r>
              <a:rPr lang="en-US" sz="2800" dirty="0">
                <a:latin typeface="Arial" panose="020B0604020202020204" pitchFamily="34" charset="0"/>
                <a:cs typeface="Arial" panose="020B0604020202020204" pitchFamily="34" charset="0"/>
              </a:rPr>
              <a:t>If gedatolisib were to become available, how would your </a:t>
            </a:r>
            <a:r>
              <a:rPr lang="en-US" sz="2800" kern="100" dirty="0">
                <a:latin typeface="Arial" panose="020B0604020202020204" pitchFamily="34" charset="0"/>
                <a:ea typeface="Aptos" panose="020B0004020202020204" pitchFamily="34" charset="0"/>
                <a:cs typeface="Times New Roman" panose="02020603050405020304" pitchFamily="18" charset="0"/>
              </a:rPr>
              <a:t>pretreatment counseling/education differ for patients who are going to receive that agent versus others targeting the PI3K/AKT/mTOR pathway?</a:t>
            </a:r>
          </a:p>
        </p:txBody>
      </p:sp>
    </p:spTree>
    <p:extLst>
      <p:ext uri="{BB962C8B-B14F-4D97-AF65-F5344CB8AC3E}">
        <p14:creationId xmlns:p14="http://schemas.microsoft.com/office/powerpoint/2010/main" val="30798362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3042E-30CF-575D-8F69-E3A70357EE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9FC8ED0-9872-32DB-5504-0C029C471CA7}"/>
              </a:ext>
            </a:extLst>
          </p:cNvPr>
          <p:cNvSpPr/>
          <p:nvPr/>
        </p:nvSpPr>
        <p:spPr bwMode="auto">
          <a:xfrm>
            <a:off x="758948" y="5895528"/>
            <a:ext cx="10520766" cy="485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F71E5F8-BBB2-C8C5-5DA7-448A3C0DA145}"/>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1620FA88-28ED-9F54-3D97-A0C1E306BB80}"/>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Identification of Appropriate Candidates for Agents Targeting the PI3K/AKT/mTOR Pathway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Inavolisib in HR-Positive Metastatic Breast Cancer (mBC)</a:t>
            </a:r>
          </a:p>
          <a:p>
            <a:pPr marL="0" indent="0">
              <a:spcBef>
                <a:spcPts val="1800"/>
              </a:spcBef>
              <a:spcAft>
                <a:spcPts val="0"/>
              </a:spcAft>
              <a:buNone/>
            </a:pPr>
            <a:r>
              <a:rPr lang="en-US" sz="2500" dirty="0">
                <a:solidFill>
                  <a:srgbClr val="0432FF"/>
                </a:solidFill>
              </a:rPr>
              <a:t>Module 2: </a:t>
            </a:r>
            <a:r>
              <a:rPr lang="en-US" sz="2500" dirty="0">
                <a:solidFill>
                  <a:schemeClr val="tx1"/>
                </a:solidFill>
              </a:rPr>
              <a:t>Strategies to Prevent and Manage Hyperglycemia</a:t>
            </a: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Capivasertib for HR-Positive mBC </a:t>
            </a:r>
          </a:p>
          <a:p>
            <a:pPr marL="0" indent="0">
              <a:spcBef>
                <a:spcPts val="1800"/>
              </a:spcBef>
              <a:spcAft>
                <a:spcPts val="0"/>
              </a:spcAft>
              <a:buNone/>
            </a:pPr>
            <a:r>
              <a:rPr lang="en-US" sz="2500" dirty="0">
                <a:solidFill>
                  <a:srgbClr val="0432FF"/>
                </a:solidFill>
              </a:rPr>
              <a:t>Module 4: </a:t>
            </a:r>
            <a:r>
              <a:rPr lang="en-US" sz="2500" dirty="0">
                <a:solidFill>
                  <a:schemeClr val="tx1"/>
                </a:solidFill>
              </a:rPr>
              <a:t>Mitigation and Management of Gastrointestinal Adverse Events </a:t>
            </a:r>
          </a:p>
          <a:p>
            <a:pPr marL="0" indent="0">
              <a:spcBef>
                <a:spcPts val="1800"/>
              </a:spcBef>
              <a:spcAft>
                <a:spcPts val="0"/>
              </a:spcAft>
              <a:buNone/>
            </a:pPr>
            <a:r>
              <a:rPr lang="en-US" sz="2500" dirty="0">
                <a:solidFill>
                  <a:srgbClr val="0432FF"/>
                </a:solidFill>
              </a:rPr>
              <a:t>Module 5: </a:t>
            </a:r>
            <a:r>
              <a:rPr lang="en-US" sz="2500" dirty="0">
                <a:solidFill>
                  <a:schemeClr val="tx1"/>
                </a:solidFill>
              </a:rPr>
              <a:t>Management of Dermatologic Adverse Events </a:t>
            </a:r>
          </a:p>
          <a:p>
            <a:pPr marL="0" indent="0">
              <a:spcBef>
                <a:spcPts val="1800"/>
              </a:spcBef>
              <a:spcAft>
                <a:spcPts val="0"/>
              </a:spcAft>
              <a:buNone/>
            </a:pPr>
            <a:r>
              <a:rPr lang="en-US" sz="2500" dirty="0">
                <a:solidFill>
                  <a:srgbClr val="0432FF"/>
                </a:solidFill>
              </a:rPr>
              <a:t>Module 6: </a:t>
            </a:r>
            <a:r>
              <a:rPr lang="en-US" sz="2500" dirty="0">
                <a:solidFill>
                  <a:schemeClr val="tx1"/>
                </a:solidFill>
              </a:rPr>
              <a:t>Potential Role of Gedatolisib in the Management of HR-Positive mBC</a:t>
            </a:r>
          </a:p>
          <a:p>
            <a:pPr marL="0" indent="0">
              <a:spcBef>
                <a:spcPts val="1800"/>
              </a:spcBef>
              <a:spcAft>
                <a:spcPts val="0"/>
              </a:spcAft>
              <a:buNone/>
            </a:pPr>
            <a:r>
              <a:rPr lang="en-US" sz="2500" dirty="0">
                <a:solidFill>
                  <a:schemeClr val="bg1"/>
                </a:solidFill>
              </a:rPr>
              <a:t>Module 7: Monitoring and Management of Cytopenias</a:t>
            </a:r>
          </a:p>
        </p:txBody>
      </p:sp>
    </p:spTree>
    <p:extLst>
      <p:ext uri="{BB962C8B-B14F-4D97-AF65-F5344CB8AC3E}">
        <p14:creationId xmlns:p14="http://schemas.microsoft.com/office/powerpoint/2010/main" val="2463868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3C3780F-0B3A-13D1-1763-561ACA5DDAA9}"/>
              </a:ext>
            </a:extLst>
          </p:cNvPr>
          <p:cNvSpPr>
            <a:spLocks noGrp="1"/>
          </p:cNvSpPr>
          <p:nvPr>
            <p:ph type="title"/>
          </p:nvPr>
        </p:nvSpPr>
        <p:spPr>
          <a:xfrm>
            <a:off x="1524000" y="551962"/>
            <a:ext cx="9144000" cy="2877038"/>
          </a:xfrm>
        </p:spPr>
        <p:txBody>
          <a:bodyPr vert="horz" lIns="91440" tIns="45720" rIns="91440" bIns="45720" rtlCol="0" anchor="ctr">
            <a:normAutofit/>
          </a:bodyPr>
          <a:lstStyle/>
          <a:p>
            <a:pPr algn="ctr"/>
            <a:r>
              <a:rPr lang="en-US" sz="4800" kern="1200" dirty="0">
                <a:solidFill>
                  <a:schemeClr val="tx1"/>
                </a:solidFill>
                <a:latin typeface="+mj-lt"/>
                <a:ea typeface="+mj-ea"/>
                <a:cs typeface="+mj-cs"/>
              </a:rPr>
              <a:t>Cytopenias Documented with Agents Targeting the PI3K/AKT/mTOR Pathway</a:t>
            </a:r>
          </a:p>
        </p:txBody>
      </p:sp>
      <p:cxnSp>
        <p:nvCxnSpPr>
          <p:cNvPr id="8" name="Straight Connector 7">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itle 3">
            <a:extLst>
              <a:ext uri="{FF2B5EF4-FFF2-40B4-BE49-F238E27FC236}">
                <a16:creationId xmlns:a16="http://schemas.microsoft.com/office/drawing/2014/main" id="{1D55ACF4-56CD-80D6-2203-9C37E0173595}"/>
              </a:ext>
            </a:extLst>
          </p:cNvPr>
          <p:cNvSpPr txBox="1">
            <a:spLocks/>
          </p:cNvSpPr>
          <p:nvPr/>
        </p:nvSpPr>
        <p:spPr>
          <a:xfrm>
            <a:off x="1524000" y="3062689"/>
            <a:ext cx="9144000" cy="2094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Display" panose="02110004020202020204"/>
                <a:ea typeface="+mj-ea"/>
                <a:cs typeface="+mj-cs"/>
              </a:rPr>
              <a:t>Kelly Fischer, MSN, FNP-BC</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panose="02110004020202020204"/>
                <a:ea typeface="+mj-ea"/>
                <a:cs typeface="+mj-cs"/>
              </a:rPr>
              <a:t>Family Nurse Practitioner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panose="02110004020202020204"/>
                <a:ea typeface="+mj-ea"/>
                <a:cs typeface="+mj-cs"/>
              </a:rPr>
              <a:t>Dana-Farber Cancer Institute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panose="02110004020202020204"/>
                <a:ea typeface="+mj-ea"/>
                <a:cs typeface="+mj-cs"/>
              </a:rPr>
              <a:t>Boston, Massachusetts</a:t>
            </a:r>
          </a:p>
        </p:txBody>
      </p:sp>
    </p:spTree>
    <p:extLst>
      <p:ext uri="{BB962C8B-B14F-4D97-AF65-F5344CB8AC3E}">
        <p14:creationId xmlns:p14="http://schemas.microsoft.com/office/powerpoint/2010/main" val="3862458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4" name="Table 3">
            <a:extLst>
              <a:ext uri="{FF2B5EF4-FFF2-40B4-BE49-F238E27FC236}">
                <a16:creationId xmlns:a16="http://schemas.microsoft.com/office/drawing/2014/main" id="{C8F67C3B-376F-0623-A6B1-47EF8C7F72F4}"/>
              </a:ext>
            </a:extLst>
          </p:cNvPr>
          <p:cNvGraphicFramePr>
            <a:graphicFrameLocks noGrp="1"/>
          </p:cNvGraphicFramePr>
          <p:nvPr/>
        </p:nvGraphicFramePr>
        <p:xfrm>
          <a:off x="643467" y="1769968"/>
          <a:ext cx="10905070" cy="3318065"/>
        </p:xfrm>
        <a:graphic>
          <a:graphicData uri="http://schemas.openxmlformats.org/drawingml/2006/table">
            <a:tbl>
              <a:tblPr firstRow="1" bandRow="1">
                <a:tableStyleId>{5C22544A-7EE6-4342-B048-85BDC9FD1C3A}</a:tableStyleId>
              </a:tblPr>
              <a:tblGrid>
                <a:gridCol w="2303102">
                  <a:extLst>
                    <a:ext uri="{9D8B030D-6E8A-4147-A177-3AD203B41FA5}">
                      <a16:colId xmlns:a16="http://schemas.microsoft.com/office/drawing/2014/main" val="2159229225"/>
                    </a:ext>
                  </a:extLst>
                </a:gridCol>
                <a:gridCol w="2495540">
                  <a:extLst>
                    <a:ext uri="{9D8B030D-6E8A-4147-A177-3AD203B41FA5}">
                      <a16:colId xmlns:a16="http://schemas.microsoft.com/office/drawing/2014/main" val="1825375958"/>
                    </a:ext>
                  </a:extLst>
                </a:gridCol>
                <a:gridCol w="1826738">
                  <a:extLst>
                    <a:ext uri="{9D8B030D-6E8A-4147-A177-3AD203B41FA5}">
                      <a16:colId xmlns:a16="http://schemas.microsoft.com/office/drawing/2014/main" val="1891430931"/>
                    </a:ext>
                  </a:extLst>
                </a:gridCol>
                <a:gridCol w="1987629">
                  <a:extLst>
                    <a:ext uri="{9D8B030D-6E8A-4147-A177-3AD203B41FA5}">
                      <a16:colId xmlns:a16="http://schemas.microsoft.com/office/drawing/2014/main" val="1803303691"/>
                    </a:ext>
                  </a:extLst>
                </a:gridCol>
                <a:gridCol w="2292061">
                  <a:extLst>
                    <a:ext uri="{9D8B030D-6E8A-4147-A177-3AD203B41FA5}">
                      <a16:colId xmlns:a16="http://schemas.microsoft.com/office/drawing/2014/main" val="327624079"/>
                    </a:ext>
                  </a:extLst>
                </a:gridCol>
              </a:tblGrid>
              <a:tr h="1454153">
                <a:tc>
                  <a:txBody>
                    <a:bodyPr/>
                    <a:lstStyle/>
                    <a:p>
                      <a:r>
                        <a:rPr lang="en-US" sz="2800"/>
                        <a:t>Adverse Reaction: Cytopenias</a:t>
                      </a:r>
                      <a:endParaRPr lang="en-US" sz="2800" dirty="0"/>
                    </a:p>
                  </a:txBody>
                  <a:tcPr marL="145823" marR="145823" marT="72911" marB="72911"/>
                </a:tc>
                <a:tc>
                  <a:txBody>
                    <a:bodyPr/>
                    <a:lstStyle/>
                    <a:p>
                      <a:r>
                        <a:rPr lang="en-US" sz="2900"/>
                        <a:t>Capivasertib</a:t>
                      </a:r>
                      <a:endParaRPr lang="en-US" sz="2900" dirty="0"/>
                    </a:p>
                  </a:txBody>
                  <a:tcPr marL="145823" marR="145823" marT="72911" marB="72911"/>
                </a:tc>
                <a:tc>
                  <a:txBody>
                    <a:bodyPr/>
                    <a:lstStyle/>
                    <a:p>
                      <a:r>
                        <a:rPr lang="en-US" sz="2900"/>
                        <a:t>Alpelisib</a:t>
                      </a:r>
                    </a:p>
                  </a:txBody>
                  <a:tcPr marL="145823" marR="145823" marT="72911" marB="72911"/>
                </a:tc>
                <a:tc>
                  <a:txBody>
                    <a:bodyPr/>
                    <a:lstStyle/>
                    <a:p>
                      <a:r>
                        <a:rPr lang="en-US" sz="2900"/>
                        <a:t>Inavolisib</a:t>
                      </a:r>
                    </a:p>
                  </a:txBody>
                  <a:tcPr marL="145823" marR="145823" marT="72911" marB="72911"/>
                </a:tc>
                <a:tc>
                  <a:txBody>
                    <a:bodyPr/>
                    <a:lstStyle/>
                    <a:p>
                      <a:r>
                        <a:rPr lang="en-US" sz="2900"/>
                        <a:t>Gedatolisib</a:t>
                      </a:r>
                      <a:endParaRPr lang="en-US" sz="2900" dirty="0"/>
                    </a:p>
                  </a:txBody>
                  <a:tcPr marL="145823" marR="145823" marT="72911" marB="72911"/>
                </a:tc>
                <a:extLst>
                  <a:ext uri="{0D108BD9-81ED-4DB2-BD59-A6C34878D82A}">
                    <a16:rowId xmlns:a16="http://schemas.microsoft.com/office/drawing/2014/main" val="3202643661"/>
                  </a:ext>
                </a:extLst>
              </a:tr>
              <a:tr h="621304">
                <a:tc>
                  <a:txBody>
                    <a:bodyPr/>
                    <a:lstStyle/>
                    <a:p>
                      <a:r>
                        <a:rPr lang="en-US" sz="2400"/>
                        <a:t>Neutropenia</a:t>
                      </a:r>
                      <a:endParaRPr lang="en-US" sz="2400" dirty="0"/>
                    </a:p>
                  </a:txBody>
                  <a:tcPr marL="145823" marR="145823" marT="72911" marB="72911"/>
                </a:tc>
                <a:tc>
                  <a:txBody>
                    <a:bodyPr/>
                    <a:lstStyle/>
                    <a:p>
                      <a:r>
                        <a:rPr lang="en-US" sz="2900"/>
                        <a:t>23%</a:t>
                      </a:r>
                      <a:endParaRPr lang="en-US" sz="2900" dirty="0"/>
                    </a:p>
                  </a:txBody>
                  <a:tcPr marL="145823" marR="145823" marT="72911" marB="72911"/>
                </a:tc>
                <a:tc>
                  <a:txBody>
                    <a:bodyPr/>
                    <a:lstStyle/>
                    <a:p>
                      <a:r>
                        <a:rPr lang="en-US" sz="2900"/>
                        <a:t>-</a:t>
                      </a:r>
                      <a:endParaRPr lang="en-US" sz="2900" dirty="0"/>
                    </a:p>
                  </a:txBody>
                  <a:tcPr marL="145823" marR="145823" marT="72911" marB="72911"/>
                </a:tc>
                <a:tc>
                  <a:txBody>
                    <a:bodyPr/>
                    <a:lstStyle/>
                    <a:p>
                      <a:r>
                        <a:rPr lang="en-US" sz="2900"/>
                        <a:t>89%</a:t>
                      </a:r>
                      <a:endParaRPr lang="en-US" sz="2900" dirty="0"/>
                    </a:p>
                  </a:txBody>
                  <a:tcPr marL="145823" marR="145823" marT="72911" marB="72911"/>
                </a:tc>
                <a:tc>
                  <a:txBody>
                    <a:bodyPr/>
                    <a:lstStyle/>
                    <a:p>
                      <a:r>
                        <a:rPr lang="en-US" sz="2900"/>
                        <a:t>65%</a:t>
                      </a:r>
                      <a:endParaRPr lang="en-US" sz="2900" dirty="0"/>
                    </a:p>
                  </a:txBody>
                  <a:tcPr marL="145823" marR="145823" marT="72911" marB="72911"/>
                </a:tc>
                <a:extLst>
                  <a:ext uri="{0D108BD9-81ED-4DB2-BD59-A6C34878D82A}">
                    <a16:rowId xmlns:a16="http://schemas.microsoft.com/office/drawing/2014/main" val="2159217213"/>
                  </a:ext>
                </a:extLst>
              </a:tr>
              <a:tr h="621304">
                <a:tc>
                  <a:txBody>
                    <a:bodyPr/>
                    <a:lstStyle/>
                    <a:p>
                      <a:r>
                        <a:rPr lang="en-US" sz="2400"/>
                        <a:t>Anemia</a:t>
                      </a:r>
                      <a:endParaRPr lang="en-US" sz="2400" dirty="0"/>
                    </a:p>
                  </a:txBody>
                  <a:tcPr marL="145823" marR="145823" marT="72911" marB="72911"/>
                </a:tc>
                <a:tc>
                  <a:txBody>
                    <a:bodyPr/>
                    <a:lstStyle/>
                    <a:p>
                      <a:r>
                        <a:rPr lang="en-US" sz="2900"/>
                        <a:t>45%</a:t>
                      </a:r>
                      <a:endParaRPr lang="en-US" sz="2900" dirty="0"/>
                    </a:p>
                  </a:txBody>
                  <a:tcPr marL="145823" marR="145823" marT="72911" marB="72911"/>
                </a:tc>
                <a:tc>
                  <a:txBody>
                    <a:bodyPr/>
                    <a:lstStyle/>
                    <a:p>
                      <a:r>
                        <a:rPr lang="en-US" sz="2900"/>
                        <a:t>42%</a:t>
                      </a:r>
                      <a:endParaRPr lang="en-US" sz="2900" dirty="0"/>
                    </a:p>
                  </a:txBody>
                  <a:tcPr marL="145823" marR="145823" marT="72911" marB="72911"/>
                </a:tc>
                <a:tc>
                  <a:txBody>
                    <a:bodyPr/>
                    <a:lstStyle/>
                    <a:p>
                      <a:r>
                        <a:rPr lang="en-US" sz="2900"/>
                        <a:t>37%</a:t>
                      </a:r>
                      <a:endParaRPr lang="en-US" sz="2900" dirty="0"/>
                    </a:p>
                  </a:txBody>
                  <a:tcPr marL="145823" marR="145823" marT="72911" marB="72911"/>
                </a:tc>
                <a:tc>
                  <a:txBody>
                    <a:bodyPr/>
                    <a:lstStyle/>
                    <a:p>
                      <a:r>
                        <a:rPr lang="en-US" sz="2900"/>
                        <a:t>42%</a:t>
                      </a:r>
                      <a:endParaRPr lang="en-US" sz="2900" dirty="0"/>
                    </a:p>
                  </a:txBody>
                  <a:tcPr marL="145823" marR="145823" marT="72911" marB="72911"/>
                </a:tc>
                <a:extLst>
                  <a:ext uri="{0D108BD9-81ED-4DB2-BD59-A6C34878D82A}">
                    <a16:rowId xmlns:a16="http://schemas.microsoft.com/office/drawing/2014/main" val="204407484"/>
                  </a:ext>
                </a:extLst>
              </a:tr>
              <a:tr h="621304">
                <a:tc>
                  <a:txBody>
                    <a:bodyPr/>
                    <a:lstStyle/>
                    <a:p>
                      <a:r>
                        <a:rPr lang="en-US" sz="1800"/>
                        <a:t>Thrombocytopenia</a:t>
                      </a:r>
                      <a:endParaRPr lang="en-US" sz="1800" dirty="0"/>
                    </a:p>
                  </a:txBody>
                  <a:tcPr marL="145823" marR="145823" marT="72911" marB="72911"/>
                </a:tc>
                <a:tc>
                  <a:txBody>
                    <a:bodyPr/>
                    <a:lstStyle/>
                    <a:p>
                      <a:r>
                        <a:rPr lang="en-US" sz="2900"/>
                        <a:t>12%</a:t>
                      </a:r>
                      <a:endParaRPr lang="en-US" sz="2900" dirty="0"/>
                    </a:p>
                  </a:txBody>
                  <a:tcPr marL="145823" marR="145823" marT="72911" marB="72911"/>
                </a:tc>
                <a:tc>
                  <a:txBody>
                    <a:bodyPr/>
                    <a:lstStyle/>
                    <a:p>
                      <a:r>
                        <a:rPr lang="en-US" sz="2900"/>
                        <a:t>14%</a:t>
                      </a:r>
                      <a:endParaRPr lang="en-US" sz="2900" dirty="0"/>
                    </a:p>
                  </a:txBody>
                  <a:tcPr marL="145823" marR="145823" marT="72911" marB="72911"/>
                </a:tc>
                <a:tc>
                  <a:txBody>
                    <a:bodyPr/>
                    <a:lstStyle/>
                    <a:p>
                      <a:r>
                        <a:rPr lang="en-US" sz="2900"/>
                        <a:t>48%</a:t>
                      </a:r>
                      <a:endParaRPr lang="en-US" sz="2900" dirty="0"/>
                    </a:p>
                  </a:txBody>
                  <a:tcPr marL="145823" marR="145823" marT="72911" marB="72911"/>
                </a:tc>
                <a:tc>
                  <a:txBody>
                    <a:bodyPr/>
                    <a:lstStyle/>
                    <a:p>
                      <a:r>
                        <a:rPr lang="en-US" sz="2900"/>
                        <a:t>4%</a:t>
                      </a:r>
                      <a:endParaRPr lang="en-US" sz="2900" dirty="0"/>
                    </a:p>
                  </a:txBody>
                  <a:tcPr marL="145823" marR="145823" marT="72911" marB="72911"/>
                </a:tc>
                <a:extLst>
                  <a:ext uri="{0D108BD9-81ED-4DB2-BD59-A6C34878D82A}">
                    <a16:rowId xmlns:a16="http://schemas.microsoft.com/office/drawing/2014/main" val="2027730070"/>
                  </a:ext>
                </a:extLst>
              </a:tr>
            </a:tbl>
          </a:graphicData>
        </a:graphic>
      </p:graphicFrame>
    </p:spTree>
    <p:extLst>
      <p:ext uri="{BB962C8B-B14F-4D97-AF65-F5344CB8AC3E}">
        <p14:creationId xmlns:p14="http://schemas.microsoft.com/office/powerpoint/2010/main" val="10538175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99F4C19-B5C4-695A-C43B-FB1B49EAC6BA}"/>
              </a:ext>
            </a:extLst>
          </p:cNvPr>
          <p:cNvSpPr>
            <a:spLocks noGrp="1"/>
          </p:cNvSpPr>
          <p:nvPr>
            <p:ph type="title"/>
          </p:nvPr>
        </p:nvSpPr>
        <p:spPr>
          <a:xfrm>
            <a:off x="1043631" y="809898"/>
            <a:ext cx="10173010" cy="1554480"/>
          </a:xfrm>
        </p:spPr>
        <p:txBody>
          <a:bodyPr anchor="ctr">
            <a:normAutofit/>
          </a:bodyPr>
          <a:lstStyle/>
          <a:p>
            <a:r>
              <a:rPr lang="en-US" sz="3400"/>
              <a:t>Appropriate monitoring of complete blood counts in patients receiving agents targeting the PI3K/AKT/mTOR pathway</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2">
            <a:extLst>
              <a:ext uri="{FF2B5EF4-FFF2-40B4-BE49-F238E27FC236}">
                <a16:creationId xmlns:a16="http://schemas.microsoft.com/office/drawing/2014/main" id="{692BBE5D-0AF0-FF04-9037-AE135DACA2AB}"/>
              </a:ext>
            </a:extLst>
          </p:cNvPr>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38287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F157720-4C12-EDB9-60F5-ADC26131945D}"/>
              </a:ext>
            </a:extLst>
          </p:cNvPr>
          <p:cNvSpPr>
            <a:spLocks noGrp="1"/>
          </p:cNvSpPr>
          <p:nvPr>
            <p:ph type="title"/>
          </p:nvPr>
        </p:nvSpPr>
        <p:spPr>
          <a:xfrm>
            <a:off x="1383564" y="348865"/>
            <a:ext cx="9718111" cy="1576446"/>
          </a:xfrm>
        </p:spPr>
        <p:txBody>
          <a:bodyPr anchor="ctr">
            <a:normAutofit/>
          </a:bodyPr>
          <a:lstStyle/>
          <a:p>
            <a:pPr algn="ctr"/>
            <a:r>
              <a:rPr lang="en-US" sz="3400" dirty="0">
                <a:solidFill>
                  <a:srgbClr val="FFFFFF"/>
                </a:solidFill>
              </a:rPr>
              <a:t>Thresholds for dose modification, treatment interruption and treatment discontinuation in patients experiencing cytopenias: </a:t>
            </a:r>
            <a:r>
              <a:rPr lang="en-US" sz="3400" dirty="0" err="1">
                <a:solidFill>
                  <a:srgbClr val="FFFFFF"/>
                </a:solidFill>
              </a:rPr>
              <a:t>Inavolisib</a:t>
            </a:r>
            <a:r>
              <a:rPr lang="en-US" sz="3400" dirty="0">
                <a:solidFill>
                  <a:srgbClr val="FFFFFF"/>
                </a:solidFill>
              </a:rPr>
              <a:t> </a:t>
            </a:r>
          </a:p>
        </p:txBody>
      </p:sp>
      <p:graphicFrame>
        <p:nvGraphicFramePr>
          <p:cNvPr id="4" name="Content Placeholder 3">
            <a:extLst>
              <a:ext uri="{FF2B5EF4-FFF2-40B4-BE49-F238E27FC236}">
                <a16:creationId xmlns:a16="http://schemas.microsoft.com/office/drawing/2014/main" id="{4E84D110-8347-88B5-ABED-2A5F05808E8E}"/>
              </a:ext>
            </a:extLst>
          </p:cNvPr>
          <p:cNvGraphicFramePr>
            <a:graphicFrameLocks noGrp="1"/>
          </p:cNvGraphicFramePr>
          <p:nvPr>
            <p:ph idx="1"/>
          </p:nvPr>
        </p:nvGraphicFramePr>
        <p:xfrm>
          <a:off x="644056" y="2628218"/>
          <a:ext cx="10927829" cy="3664928"/>
        </p:xfrm>
        <a:graphic>
          <a:graphicData uri="http://schemas.openxmlformats.org/drawingml/2006/table">
            <a:tbl>
              <a:tblPr firstRow="1" bandRow="1">
                <a:tableStyleId>{5C22544A-7EE6-4342-B048-85BDC9FD1C3A}</a:tableStyleId>
              </a:tblPr>
              <a:tblGrid>
                <a:gridCol w="3572295">
                  <a:extLst>
                    <a:ext uri="{9D8B030D-6E8A-4147-A177-3AD203B41FA5}">
                      <a16:colId xmlns:a16="http://schemas.microsoft.com/office/drawing/2014/main" val="3674828784"/>
                    </a:ext>
                  </a:extLst>
                </a:gridCol>
                <a:gridCol w="7355534">
                  <a:extLst>
                    <a:ext uri="{9D8B030D-6E8A-4147-A177-3AD203B41FA5}">
                      <a16:colId xmlns:a16="http://schemas.microsoft.com/office/drawing/2014/main" val="267256826"/>
                    </a:ext>
                  </a:extLst>
                </a:gridCol>
              </a:tblGrid>
              <a:tr h="726382">
                <a:tc>
                  <a:txBody>
                    <a:bodyPr/>
                    <a:lstStyle/>
                    <a:p>
                      <a:r>
                        <a:rPr lang="en-US" sz="3200"/>
                        <a:t>Severity </a:t>
                      </a:r>
                    </a:p>
                  </a:txBody>
                  <a:tcPr marL="165087" marR="165087" marT="82543" marB="82543"/>
                </a:tc>
                <a:tc>
                  <a:txBody>
                    <a:bodyPr/>
                    <a:lstStyle/>
                    <a:p>
                      <a:r>
                        <a:rPr lang="en-US" sz="3200"/>
                        <a:t>Dose Modification </a:t>
                      </a:r>
                    </a:p>
                  </a:txBody>
                  <a:tcPr marL="165087" marR="165087" marT="82543" marB="82543"/>
                </a:tc>
                <a:extLst>
                  <a:ext uri="{0D108BD9-81ED-4DB2-BD59-A6C34878D82A}">
                    <a16:rowId xmlns:a16="http://schemas.microsoft.com/office/drawing/2014/main" val="1075932055"/>
                  </a:ext>
                </a:extLst>
              </a:tr>
              <a:tr h="726382">
                <a:tc>
                  <a:txBody>
                    <a:bodyPr/>
                    <a:lstStyle/>
                    <a:p>
                      <a:r>
                        <a:rPr lang="en-US" sz="3200"/>
                        <a:t>Grade 1, 2, or 3 </a:t>
                      </a:r>
                    </a:p>
                  </a:txBody>
                  <a:tcPr marL="165087" marR="165087" marT="82543" marB="82543"/>
                </a:tc>
                <a:tc>
                  <a:txBody>
                    <a:bodyPr/>
                    <a:lstStyle/>
                    <a:p>
                      <a:r>
                        <a:rPr lang="en-US" sz="3200" dirty="0"/>
                        <a:t>None required</a:t>
                      </a:r>
                    </a:p>
                  </a:txBody>
                  <a:tcPr marL="165087" marR="165087" marT="82543" marB="82543"/>
                </a:tc>
                <a:extLst>
                  <a:ext uri="{0D108BD9-81ED-4DB2-BD59-A6C34878D82A}">
                    <a16:rowId xmlns:a16="http://schemas.microsoft.com/office/drawing/2014/main" val="879561196"/>
                  </a:ext>
                </a:extLst>
              </a:tr>
              <a:tr h="2212164">
                <a:tc>
                  <a:txBody>
                    <a:bodyPr/>
                    <a:lstStyle/>
                    <a:p>
                      <a:r>
                        <a:rPr lang="en-US" sz="3200"/>
                        <a:t>Grade 4 </a:t>
                      </a:r>
                    </a:p>
                  </a:txBody>
                  <a:tcPr marL="165087" marR="165087" marT="82543" marB="82543"/>
                </a:tc>
                <a:tc>
                  <a:txBody>
                    <a:bodyPr/>
                    <a:lstStyle/>
                    <a:p>
                      <a:r>
                        <a:rPr lang="en-US" sz="3200" dirty="0"/>
                        <a:t>Hold until recover to less than or equal to grade 2</a:t>
                      </a:r>
                    </a:p>
                    <a:p>
                      <a:r>
                        <a:rPr lang="en-US" sz="3200" dirty="0"/>
                        <a:t>Resume at same dose or reduce one dose level</a:t>
                      </a:r>
                    </a:p>
                  </a:txBody>
                  <a:tcPr marL="165087" marR="165087" marT="82543" marB="82543"/>
                </a:tc>
                <a:extLst>
                  <a:ext uri="{0D108BD9-81ED-4DB2-BD59-A6C34878D82A}">
                    <a16:rowId xmlns:a16="http://schemas.microsoft.com/office/drawing/2014/main" val="198262981"/>
                  </a:ext>
                </a:extLst>
              </a:tr>
            </a:tbl>
          </a:graphicData>
        </a:graphic>
      </p:graphicFrame>
    </p:spTree>
    <p:extLst>
      <p:ext uri="{BB962C8B-B14F-4D97-AF65-F5344CB8AC3E}">
        <p14:creationId xmlns:p14="http://schemas.microsoft.com/office/powerpoint/2010/main" val="2558255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1E63C20-3DFF-FDC9-1463-ACFB561133DC}"/>
              </a:ext>
            </a:extLst>
          </p:cNvPr>
          <p:cNvSpPr>
            <a:spLocks noGrp="1"/>
          </p:cNvSpPr>
          <p:nvPr>
            <p:ph type="title"/>
          </p:nvPr>
        </p:nvSpPr>
        <p:spPr>
          <a:xfrm>
            <a:off x="1372547" y="149861"/>
            <a:ext cx="9718111" cy="1576446"/>
          </a:xfrm>
        </p:spPr>
        <p:txBody>
          <a:bodyPr anchor="ctr">
            <a:noAutofit/>
          </a:bodyPr>
          <a:lstStyle/>
          <a:p>
            <a:pPr algn="ctr"/>
            <a:br>
              <a:rPr lang="en-US" sz="3400" dirty="0">
                <a:solidFill>
                  <a:srgbClr val="FFFFFF"/>
                </a:solidFill>
              </a:rPr>
            </a:br>
            <a:r>
              <a:rPr lang="en-US" sz="3400" dirty="0">
                <a:solidFill>
                  <a:srgbClr val="FFFFFF"/>
                </a:solidFill>
              </a:rPr>
              <a:t>Thresholds for dose modification, treatment interruption and treatment discontinuation in patients experiencing cytopenias: </a:t>
            </a:r>
            <a:r>
              <a:rPr lang="en-US" sz="3400" dirty="0" err="1">
                <a:solidFill>
                  <a:srgbClr val="FFFFFF"/>
                </a:solidFill>
              </a:rPr>
              <a:t>Capivasertib</a:t>
            </a:r>
            <a:endParaRPr lang="en-US" sz="3400" dirty="0">
              <a:solidFill>
                <a:srgbClr val="FFFFFF"/>
              </a:solidFill>
            </a:endParaRPr>
          </a:p>
        </p:txBody>
      </p:sp>
      <p:graphicFrame>
        <p:nvGraphicFramePr>
          <p:cNvPr id="4" name="Content Placeholder 3">
            <a:extLst>
              <a:ext uri="{FF2B5EF4-FFF2-40B4-BE49-F238E27FC236}">
                <a16:creationId xmlns:a16="http://schemas.microsoft.com/office/drawing/2014/main" id="{41BA3966-A6B2-1A84-1893-40AE7CCC3F79}"/>
              </a:ext>
            </a:extLst>
          </p:cNvPr>
          <p:cNvGraphicFramePr>
            <a:graphicFrameLocks noGrp="1"/>
          </p:cNvGraphicFramePr>
          <p:nvPr>
            <p:ph idx="1"/>
          </p:nvPr>
        </p:nvGraphicFramePr>
        <p:xfrm>
          <a:off x="644056" y="2752363"/>
          <a:ext cx="10927830" cy="3416639"/>
        </p:xfrm>
        <a:graphic>
          <a:graphicData uri="http://schemas.openxmlformats.org/drawingml/2006/table">
            <a:tbl>
              <a:tblPr firstRow="1" bandRow="1">
                <a:tableStyleId>{5C22544A-7EE6-4342-B048-85BDC9FD1C3A}</a:tableStyleId>
              </a:tblPr>
              <a:tblGrid>
                <a:gridCol w="2890739">
                  <a:extLst>
                    <a:ext uri="{9D8B030D-6E8A-4147-A177-3AD203B41FA5}">
                      <a16:colId xmlns:a16="http://schemas.microsoft.com/office/drawing/2014/main" val="3062122281"/>
                    </a:ext>
                  </a:extLst>
                </a:gridCol>
                <a:gridCol w="8037091">
                  <a:extLst>
                    <a:ext uri="{9D8B030D-6E8A-4147-A177-3AD203B41FA5}">
                      <a16:colId xmlns:a16="http://schemas.microsoft.com/office/drawing/2014/main" val="3744765579"/>
                    </a:ext>
                  </a:extLst>
                </a:gridCol>
              </a:tblGrid>
              <a:tr h="461142">
                <a:tc>
                  <a:txBody>
                    <a:bodyPr/>
                    <a:lstStyle/>
                    <a:p>
                      <a:r>
                        <a:rPr lang="en-US" sz="2100"/>
                        <a:t>Severity </a:t>
                      </a:r>
                    </a:p>
                  </a:txBody>
                  <a:tcPr marL="104805" marR="104805" marT="52402" marB="52402"/>
                </a:tc>
                <a:tc>
                  <a:txBody>
                    <a:bodyPr/>
                    <a:lstStyle/>
                    <a:p>
                      <a:r>
                        <a:rPr lang="en-US" sz="2100" dirty="0"/>
                        <a:t>Dose Modification </a:t>
                      </a:r>
                    </a:p>
                  </a:txBody>
                  <a:tcPr marL="104805" marR="104805" marT="52402" marB="52402"/>
                </a:tc>
                <a:extLst>
                  <a:ext uri="{0D108BD9-81ED-4DB2-BD59-A6C34878D82A}">
                    <a16:rowId xmlns:a16="http://schemas.microsoft.com/office/drawing/2014/main" val="3008503258"/>
                  </a:ext>
                </a:extLst>
              </a:tr>
              <a:tr h="775556">
                <a:tc>
                  <a:txBody>
                    <a:bodyPr/>
                    <a:lstStyle/>
                    <a:p>
                      <a:r>
                        <a:rPr lang="en-US" sz="2100" dirty="0"/>
                        <a:t>Grade 2</a:t>
                      </a:r>
                    </a:p>
                  </a:txBody>
                  <a:tcPr marL="104805" marR="104805" marT="52402" marB="52402"/>
                </a:tc>
                <a:tc>
                  <a:txBody>
                    <a:bodyPr/>
                    <a:lstStyle/>
                    <a:p>
                      <a:r>
                        <a:rPr lang="en-US" sz="2100" dirty="0"/>
                        <a:t>Withhold </a:t>
                      </a:r>
                      <a:r>
                        <a:rPr lang="en-US" sz="2100" dirty="0" err="1"/>
                        <a:t>Capivaertib</a:t>
                      </a:r>
                      <a:r>
                        <a:rPr lang="en-US" sz="2100" dirty="0"/>
                        <a:t> until recovery to less than or equal to Grade 1 </a:t>
                      </a:r>
                    </a:p>
                    <a:p>
                      <a:r>
                        <a:rPr lang="en-US" sz="2100" dirty="0"/>
                        <a:t>Resume </a:t>
                      </a:r>
                      <a:r>
                        <a:rPr lang="en-US" sz="2100" dirty="0" err="1"/>
                        <a:t>Capivasertib</a:t>
                      </a:r>
                      <a:r>
                        <a:rPr lang="en-US" sz="2100" dirty="0"/>
                        <a:t> at same dose </a:t>
                      </a:r>
                    </a:p>
                  </a:txBody>
                  <a:tcPr marL="104805" marR="104805" marT="52402" marB="52402"/>
                </a:tc>
                <a:extLst>
                  <a:ext uri="{0D108BD9-81ED-4DB2-BD59-A6C34878D82A}">
                    <a16:rowId xmlns:a16="http://schemas.microsoft.com/office/drawing/2014/main" val="1274212762"/>
                  </a:ext>
                </a:extLst>
              </a:tr>
              <a:tr h="1718799">
                <a:tc>
                  <a:txBody>
                    <a:bodyPr/>
                    <a:lstStyle/>
                    <a:p>
                      <a:r>
                        <a:rPr lang="en-US" sz="2100"/>
                        <a:t>Grade 3</a:t>
                      </a:r>
                    </a:p>
                  </a:txBody>
                  <a:tcPr marL="104805" marR="104805" marT="52402" marB="52402"/>
                </a:tc>
                <a:tc>
                  <a:txBody>
                    <a:bodyPr/>
                    <a:lstStyle/>
                    <a:p>
                      <a:r>
                        <a:rPr lang="en-US" sz="2100"/>
                        <a:t>Withhold Capivasertib until recovery to less than or equal to Grade 1</a:t>
                      </a:r>
                    </a:p>
                    <a:p>
                      <a:r>
                        <a:rPr lang="en-US" sz="2100"/>
                        <a:t>If recovery occurs in less than or equal to 28 days, resume at same dose. If recovery occurs in greater than 28 days, resume at one lower dose</a:t>
                      </a:r>
                    </a:p>
                  </a:txBody>
                  <a:tcPr marL="104805" marR="104805" marT="52402" marB="52402"/>
                </a:tc>
                <a:extLst>
                  <a:ext uri="{0D108BD9-81ED-4DB2-BD59-A6C34878D82A}">
                    <a16:rowId xmlns:a16="http://schemas.microsoft.com/office/drawing/2014/main" val="1607420164"/>
                  </a:ext>
                </a:extLst>
              </a:tr>
              <a:tr h="461142">
                <a:tc>
                  <a:txBody>
                    <a:bodyPr/>
                    <a:lstStyle/>
                    <a:p>
                      <a:r>
                        <a:rPr lang="en-US" sz="2100"/>
                        <a:t>Grade 4 </a:t>
                      </a:r>
                    </a:p>
                  </a:txBody>
                  <a:tcPr marL="104805" marR="104805" marT="52402" marB="52402"/>
                </a:tc>
                <a:tc>
                  <a:txBody>
                    <a:bodyPr/>
                    <a:lstStyle/>
                    <a:p>
                      <a:r>
                        <a:rPr lang="en-US" sz="2100" dirty="0"/>
                        <a:t>Permanently discontinue </a:t>
                      </a:r>
                    </a:p>
                  </a:txBody>
                  <a:tcPr marL="104805" marR="104805" marT="52402" marB="52402"/>
                </a:tc>
                <a:extLst>
                  <a:ext uri="{0D108BD9-81ED-4DB2-BD59-A6C34878D82A}">
                    <a16:rowId xmlns:a16="http://schemas.microsoft.com/office/drawing/2014/main" val="2261668382"/>
                  </a:ext>
                </a:extLst>
              </a:tr>
            </a:tbl>
          </a:graphicData>
        </a:graphic>
      </p:graphicFrame>
    </p:spTree>
    <p:extLst>
      <p:ext uri="{BB962C8B-B14F-4D97-AF65-F5344CB8AC3E}">
        <p14:creationId xmlns:p14="http://schemas.microsoft.com/office/powerpoint/2010/main" val="4135000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0B7B-E1A6-EF13-521A-57CDB6EAB693}"/>
              </a:ext>
            </a:extLst>
          </p:cNvPr>
          <p:cNvSpPr>
            <a:spLocks noGrp="1"/>
          </p:cNvSpPr>
          <p:nvPr>
            <p:ph type="title"/>
          </p:nvPr>
        </p:nvSpPr>
        <p:spPr>
          <a:xfrm>
            <a:off x="838200" y="681037"/>
            <a:ext cx="10515600" cy="1325563"/>
          </a:xfrm>
        </p:spPr>
        <p:txBody>
          <a:bodyPr>
            <a:normAutofit fontScale="90000"/>
          </a:bodyPr>
          <a:lstStyle/>
          <a:p>
            <a:r>
              <a:rPr lang="en-US"/>
              <a:t>Role of other supportive care strategies to manage cytopenias with agents targeting the PI3K/AKT/mTOR pathway</a:t>
            </a:r>
            <a:endParaRPr lang="en-US" dirty="0"/>
          </a:p>
        </p:txBody>
      </p:sp>
      <p:sp>
        <p:nvSpPr>
          <p:cNvPr id="3" name="Content Placeholder 2">
            <a:extLst>
              <a:ext uri="{FF2B5EF4-FFF2-40B4-BE49-F238E27FC236}">
                <a16:creationId xmlns:a16="http://schemas.microsoft.com/office/drawing/2014/main" id="{7BCCE2F5-06F6-A1C2-E49E-B1C2568D12F7}"/>
              </a:ext>
            </a:extLst>
          </p:cNvPr>
          <p:cNvSpPr>
            <a:spLocks noGrp="1"/>
          </p:cNvSpPr>
          <p:nvPr>
            <p:ph idx="1"/>
          </p:nvPr>
        </p:nvSpPr>
        <p:spPr>
          <a:xfrm>
            <a:off x="699304" y="2506662"/>
            <a:ext cx="10515600" cy="4351338"/>
          </a:xfrm>
        </p:spPr>
        <p:txBody>
          <a:bodyPr/>
          <a:lstStyle/>
          <a:p>
            <a:r>
              <a:rPr lang="en-US"/>
              <a:t>Usually, first step in managing cytopenias is to interrupt therapy and/or modify dose if needed </a:t>
            </a:r>
          </a:p>
          <a:p>
            <a:r>
              <a:rPr lang="en-US"/>
              <a:t>Growth factor support (ie filgrastim) is not usually recommended as a prophylactic measure when starting these therapies</a:t>
            </a:r>
          </a:p>
          <a:p>
            <a:r>
              <a:rPr lang="en-US"/>
              <a:t>Can consider transfusions as needed for anemia, thrombocytopenia</a:t>
            </a:r>
            <a:endParaRPr lang="en-US" dirty="0"/>
          </a:p>
        </p:txBody>
      </p:sp>
    </p:spTree>
    <p:extLst>
      <p:ext uri="{BB962C8B-B14F-4D97-AF65-F5344CB8AC3E}">
        <p14:creationId xmlns:p14="http://schemas.microsoft.com/office/powerpoint/2010/main" val="12058588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0F0AF-91E4-6E66-D7E5-3CCC208ED5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83ADB-7E4F-BFEA-5830-353FC189169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41433432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82A57-3398-AE3D-8567-B3EC1B94A19E}"/>
              </a:ext>
            </a:extLst>
          </p:cNvPr>
          <p:cNvSpPr>
            <a:spLocks noGrp="1"/>
          </p:cNvSpPr>
          <p:nvPr>
            <p:ph type="title"/>
          </p:nvPr>
        </p:nvSpPr>
        <p:spPr>
          <a:xfrm>
            <a:off x="757177" y="399849"/>
            <a:ext cx="10515600" cy="1325563"/>
          </a:xfrm>
        </p:spPr>
        <p:txBody>
          <a:bodyPr>
            <a:normAutofit/>
          </a:bodyPr>
          <a:lstStyle/>
          <a:p>
            <a:r>
              <a:rPr lang="en-US" sz="3600" dirty="0"/>
              <a:t>Case Presentation: A 54-year-old female with hormone positive, HER2 negative metastatic breast cancer</a:t>
            </a:r>
          </a:p>
        </p:txBody>
      </p:sp>
      <p:sp>
        <p:nvSpPr>
          <p:cNvPr id="3" name="Content Placeholder 2">
            <a:extLst>
              <a:ext uri="{FF2B5EF4-FFF2-40B4-BE49-F238E27FC236}">
                <a16:creationId xmlns:a16="http://schemas.microsoft.com/office/drawing/2014/main" id="{4692B373-5821-6962-BC52-BDA23D4E56E9}"/>
              </a:ext>
            </a:extLst>
          </p:cNvPr>
          <p:cNvSpPr>
            <a:spLocks noGrp="1"/>
          </p:cNvSpPr>
          <p:nvPr>
            <p:ph idx="1"/>
          </p:nvPr>
        </p:nvSpPr>
        <p:spPr>
          <a:xfrm>
            <a:off x="676153" y="1818009"/>
            <a:ext cx="10814439" cy="4902280"/>
          </a:xfrm>
        </p:spPr>
        <p:txBody>
          <a:bodyPr>
            <a:normAutofit fontScale="92500" lnSpcReduction="20000"/>
          </a:bodyPr>
          <a:lstStyle/>
          <a:p>
            <a:pPr>
              <a:lnSpc>
                <a:spcPct val="110000"/>
              </a:lnSpc>
              <a:buFontTx/>
              <a:buChar char="-"/>
            </a:pPr>
            <a:r>
              <a:rPr lang="en-US" sz="2400" dirty="0"/>
              <a:t>March 2023: Diagnosed with left invasive ductal carcinoma, ER+, PR+, HER2- (IHC 1+). </a:t>
            </a:r>
          </a:p>
          <a:p>
            <a:pPr>
              <a:lnSpc>
                <a:spcPct val="110000"/>
              </a:lnSpc>
              <a:buFontTx/>
              <a:buChar char="-"/>
            </a:pPr>
            <a:r>
              <a:rPr lang="en-US" sz="2400" dirty="0"/>
              <a:t>April 2023: Underwent left mastectomy and SLNB, showed IDC, grade 3, 4 cm, multifocal LVI, 0/3 SLNs involved by malignancy though one with ITCs </a:t>
            </a:r>
            <a:r>
              <a:rPr lang="en-US" sz="2400" dirty="0">
                <a:sym typeface="Wingdings" panose="05000000000000000000" pitchFamily="2" charset="2"/>
              </a:rPr>
              <a:t> pT2N0(</a:t>
            </a:r>
            <a:r>
              <a:rPr lang="en-US" sz="2400" dirty="0" err="1">
                <a:sym typeface="Wingdings" panose="05000000000000000000" pitchFamily="2" charset="2"/>
              </a:rPr>
              <a:t>i</a:t>
            </a:r>
            <a:r>
              <a:rPr lang="en-US" sz="2400" dirty="0">
                <a:sym typeface="Wingdings" panose="05000000000000000000" pitchFamily="2" charset="2"/>
              </a:rPr>
              <a:t>+)(</a:t>
            </a:r>
            <a:r>
              <a:rPr lang="en-US" sz="2400" dirty="0" err="1">
                <a:sym typeface="Wingdings" panose="05000000000000000000" pitchFamily="2" charset="2"/>
              </a:rPr>
              <a:t>sn</a:t>
            </a:r>
            <a:r>
              <a:rPr lang="en-US" sz="2400" dirty="0">
                <a:sym typeface="Wingdings" panose="05000000000000000000" pitchFamily="2" charset="2"/>
              </a:rPr>
              <a:t>). Oncotype 33.</a:t>
            </a:r>
          </a:p>
          <a:p>
            <a:pPr>
              <a:lnSpc>
                <a:spcPct val="110000"/>
              </a:lnSpc>
              <a:buFontTx/>
              <a:buChar char="-"/>
            </a:pPr>
            <a:r>
              <a:rPr lang="en-US" sz="2400" dirty="0">
                <a:sym typeface="Wingdings" panose="05000000000000000000" pitchFamily="2" charset="2"/>
              </a:rPr>
              <a:t>May-August 2023: </a:t>
            </a:r>
            <a:r>
              <a:rPr lang="en-US" sz="2400" dirty="0" err="1">
                <a:sym typeface="Wingdings" panose="05000000000000000000" pitchFamily="2" charset="2"/>
              </a:rPr>
              <a:t>ddAC</a:t>
            </a:r>
            <a:r>
              <a:rPr lang="en-US" sz="2400" dirty="0">
                <a:sym typeface="Wingdings" panose="05000000000000000000" pitchFamily="2" charset="2"/>
              </a:rPr>
              <a:t>-T (</a:t>
            </a:r>
            <a:r>
              <a:rPr lang="en-US" sz="2400" dirty="0" err="1">
                <a:sym typeface="Wingdings" panose="05000000000000000000" pitchFamily="2" charset="2"/>
              </a:rPr>
              <a:t>taxol</a:t>
            </a:r>
            <a:r>
              <a:rPr lang="en-US" sz="2400" dirty="0">
                <a:sym typeface="Wingdings" panose="05000000000000000000" pitchFamily="2" charset="2"/>
              </a:rPr>
              <a:t> DR for neuropathy).</a:t>
            </a:r>
          </a:p>
          <a:p>
            <a:pPr>
              <a:lnSpc>
                <a:spcPct val="110000"/>
              </a:lnSpc>
              <a:buFontTx/>
              <a:buChar char="-"/>
            </a:pPr>
            <a:r>
              <a:rPr lang="en-US" sz="2400" dirty="0">
                <a:sym typeface="Wingdings" panose="05000000000000000000" pitchFamily="2" charset="2"/>
              </a:rPr>
              <a:t>October-November 2023: PMRT.</a:t>
            </a:r>
          </a:p>
          <a:p>
            <a:pPr>
              <a:lnSpc>
                <a:spcPct val="110000"/>
              </a:lnSpc>
              <a:buFontTx/>
              <a:buChar char="-"/>
            </a:pPr>
            <a:r>
              <a:rPr lang="en-US" sz="2400" dirty="0">
                <a:sym typeface="Wingdings" panose="05000000000000000000" pitchFamily="2" charset="2"/>
              </a:rPr>
              <a:t>December 2023: Start anastrozole. Then switch to exemestane in June 2024.</a:t>
            </a:r>
          </a:p>
          <a:p>
            <a:pPr>
              <a:lnSpc>
                <a:spcPct val="110000"/>
              </a:lnSpc>
              <a:buFontTx/>
              <a:buChar char="-"/>
            </a:pPr>
            <a:r>
              <a:rPr lang="en-US" sz="2400" dirty="0">
                <a:sym typeface="Wingdings" panose="05000000000000000000" pitchFamily="2" charset="2"/>
              </a:rPr>
              <a:t>March 2025: Develops left groin pain.</a:t>
            </a:r>
          </a:p>
          <a:p>
            <a:pPr>
              <a:lnSpc>
                <a:spcPct val="110000"/>
              </a:lnSpc>
              <a:buFontTx/>
              <a:buChar char="-"/>
            </a:pPr>
            <a:r>
              <a:rPr lang="en-US" sz="2400" dirty="0">
                <a:sym typeface="Wingdings" panose="05000000000000000000" pitchFamily="2" charset="2"/>
              </a:rPr>
              <a:t>June 2025: PET CT shows diffuse avid lytic bone lesions, and a large 9.6 cm lesion in left iliac with non-displaced pathologic fracture.</a:t>
            </a:r>
          </a:p>
          <a:p>
            <a:pPr>
              <a:lnSpc>
                <a:spcPct val="110000"/>
              </a:lnSpc>
              <a:buFontTx/>
              <a:buChar char="-"/>
            </a:pPr>
            <a:r>
              <a:rPr lang="en-US" sz="2400" dirty="0">
                <a:sym typeface="Wingdings" panose="05000000000000000000" pitchFamily="2" charset="2"/>
              </a:rPr>
              <a:t>June 2025: Bone biopsy confirms metastatic ER+, PR low, HER2- (IHC 0+ aka ultralow) breast cancer. </a:t>
            </a:r>
          </a:p>
        </p:txBody>
      </p:sp>
    </p:spTree>
    <p:extLst>
      <p:ext uri="{BB962C8B-B14F-4D97-AF65-F5344CB8AC3E}">
        <p14:creationId xmlns:p14="http://schemas.microsoft.com/office/powerpoint/2010/main" val="16358469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ED74F-017D-1AE7-927B-ED1C97B47ABE}"/>
              </a:ext>
            </a:extLst>
          </p:cNvPr>
          <p:cNvSpPr>
            <a:spLocks noGrp="1"/>
          </p:cNvSpPr>
          <p:nvPr>
            <p:ph type="title"/>
          </p:nvPr>
        </p:nvSpPr>
        <p:spPr/>
        <p:txBody>
          <a:bodyPr>
            <a:normAutofit/>
          </a:bodyPr>
          <a:lstStyle/>
          <a:p>
            <a:r>
              <a:rPr lang="en-US" sz="3600" dirty="0"/>
              <a:t>Case Presentation: A 54-year-old female with hormone positive, HER2 negative metastatic breast cancer</a:t>
            </a:r>
          </a:p>
        </p:txBody>
      </p:sp>
      <p:sp>
        <p:nvSpPr>
          <p:cNvPr id="3" name="Content Placeholder 2">
            <a:extLst>
              <a:ext uri="{FF2B5EF4-FFF2-40B4-BE49-F238E27FC236}">
                <a16:creationId xmlns:a16="http://schemas.microsoft.com/office/drawing/2014/main" id="{6CE9911B-D3D6-BA16-927E-E3C109B9FB9D}"/>
              </a:ext>
            </a:extLst>
          </p:cNvPr>
          <p:cNvSpPr>
            <a:spLocks noGrp="1"/>
          </p:cNvSpPr>
          <p:nvPr>
            <p:ph idx="1"/>
          </p:nvPr>
        </p:nvSpPr>
        <p:spPr>
          <a:xfrm>
            <a:off x="838200" y="1825625"/>
            <a:ext cx="10515600" cy="4667250"/>
          </a:xfrm>
        </p:spPr>
        <p:txBody>
          <a:bodyPr>
            <a:normAutofit fontScale="92500" lnSpcReduction="10000"/>
          </a:bodyPr>
          <a:lstStyle/>
          <a:p>
            <a:r>
              <a:rPr lang="en-US" sz="2400" dirty="0"/>
              <a:t>June 2025: Palliative RT to left hip.</a:t>
            </a:r>
          </a:p>
          <a:p>
            <a:r>
              <a:rPr lang="en-US" sz="2400" dirty="0"/>
              <a:t>July 2025: Started</a:t>
            </a:r>
            <a:r>
              <a:rPr lang="en-US" sz="2400" b="1" dirty="0"/>
              <a:t> fulvestrant </a:t>
            </a:r>
            <a:r>
              <a:rPr lang="en-US" sz="2400" dirty="0"/>
              <a:t>+ </a:t>
            </a:r>
            <a:r>
              <a:rPr lang="en-US" sz="2400" b="1" dirty="0"/>
              <a:t>palbociclib</a:t>
            </a:r>
            <a:r>
              <a:rPr lang="en-US" sz="2400" dirty="0"/>
              <a:t>. Also monthly denosumab.</a:t>
            </a:r>
          </a:p>
          <a:p>
            <a:r>
              <a:rPr lang="en-US" sz="2400" dirty="0"/>
              <a:t>August 2025: Found to have </a:t>
            </a:r>
            <a:r>
              <a:rPr lang="en-US" sz="2400" b="1" dirty="0"/>
              <a:t>PIK3CA mutation </a:t>
            </a:r>
            <a:r>
              <a:rPr lang="en-US" sz="2400" dirty="0"/>
              <a:t>on NGS. </a:t>
            </a:r>
            <a:r>
              <a:rPr lang="en-US" sz="2400" b="1" dirty="0" err="1"/>
              <a:t>Inavolisib</a:t>
            </a:r>
            <a:r>
              <a:rPr lang="en-US" sz="2400" b="1" dirty="0"/>
              <a:t> </a:t>
            </a:r>
            <a:r>
              <a:rPr lang="en-US" sz="2400" dirty="0"/>
              <a:t>added to regimen.</a:t>
            </a:r>
          </a:p>
          <a:p>
            <a:r>
              <a:rPr lang="en-US" sz="2400" dirty="0"/>
              <a:t>September 2025: Admitted with hyperglycemia (blood sugar &gt; 600). </a:t>
            </a:r>
            <a:r>
              <a:rPr lang="en-US" sz="2400" dirty="0" err="1"/>
              <a:t>Inavolisib</a:t>
            </a:r>
            <a:r>
              <a:rPr lang="en-US" sz="2400" dirty="0"/>
              <a:t> held for several weeks. </a:t>
            </a:r>
          </a:p>
          <a:p>
            <a:r>
              <a:rPr lang="en-US" sz="2400" dirty="0"/>
              <a:t>October-November 2025: RT to cervical spine (pain due to lytic lesion and fracture). Palbo and </a:t>
            </a:r>
            <a:r>
              <a:rPr lang="en-US" sz="2400" dirty="0" err="1"/>
              <a:t>inavo</a:t>
            </a:r>
            <a:r>
              <a:rPr lang="en-US" sz="2400" dirty="0"/>
              <a:t> held during RT.</a:t>
            </a:r>
          </a:p>
          <a:p>
            <a:r>
              <a:rPr lang="en-US" sz="2400" dirty="0"/>
              <a:t>October 2025: New baseline re-staging scans show similar mixed sclerotic/lytic osseous lesions.</a:t>
            </a:r>
          </a:p>
          <a:p>
            <a:r>
              <a:rPr lang="en-US" sz="2400" dirty="0"/>
              <a:t>December 2025: Re-staging scans show increased sclerosis of osseous lesions, likely treatment effect. </a:t>
            </a:r>
          </a:p>
          <a:p>
            <a:r>
              <a:rPr lang="en-US" sz="2400" dirty="0"/>
              <a:t>February 2025: Scans stable. </a:t>
            </a:r>
          </a:p>
        </p:txBody>
      </p:sp>
    </p:spTree>
    <p:extLst>
      <p:ext uri="{BB962C8B-B14F-4D97-AF65-F5344CB8AC3E}">
        <p14:creationId xmlns:p14="http://schemas.microsoft.com/office/powerpoint/2010/main" val="12480412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a:extLst>
              <a:ext uri="{FF2B5EF4-FFF2-40B4-BE49-F238E27FC236}">
                <a16:creationId xmlns:a16="http://schemas.microsoft.com/office/drawing/2014/main" id="{BAE63708-18DF-19F6-9A8C-6A33A389342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97778" y="1595582"/>
            <a:ext cx="11196443" cy="3666835"/>
          </a:xfrm>
          <a:prstGeom prst="rect">
            <a:avLst/>
          </a:prstGeom>
        </p:spPr>
      </p:pic>
    </p:spTree>
    <p:extLst>
      <p:ext uri="{BB962C8B-B14F-4D97-AF65-F5344CB8AC3E}">
        <p14:creationId xmlns:p14="http://schemas.microsoft.com/office/powerpoint/2010/main" val="1850300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BB27-B12D-36CF-5CE6-DC79895AFB2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41591E7E-9DA7-6F11-8AC2-70CC40740D91}"/>
              </a:ext>
            </a:extLst>
          </p:cNvPr>
          <p:cNvSpPr>
            <a:spLocks noGrp="1" noChangeArrowheads="1"/>
          </p:cNvSpPr>
          <p:nvPr>
            <p:ph type="title"/>
          </p:nvPr>
        </p:nvSpPr>
        <p:spPr>
          <a:xfrm>
            <a:off x="0" y="1805030"/>
            <a:ext cx="12192000" cy="822960"/>
          </a:xfrm>
        </p:spPr>
        <p:txBody>
          <a:bodyPr wrap="square" anchor="ctr">
            <a:noAutofit/>
          </a:bodyPr>
          <a:lstStyle/>
          <a:p>
            <a:pPr>
              <a:lnSpc>
                <a:spcPts val="3900"/>
              </a:lnSpc>
              <a:spcBef>
                <a:spcPts val="2400"/>
              </a:spcBef>
            </a:pPr>
            <a:r>
              <a:rPr lang="en-US" sz="3600" dirty="0"/>
              <a:t>Bispecific Antibodies and Antibody-Drug Conjugates for </a:t>
            </a:r>
            <a:br>
              <a:rPr lang="en-US" sz="3600" dirty="0"/>
            </a:br>
            <a:r>
              <a:rPr lang="en-US" sz="3600" dirty="0"/>
              <a:t>Non-Hodgkin Lymphoma and Chronic Lymphocytic Leukemia</a:t>
            </a:r>
          </a:p>
        </p:txBody>
      </p:sp>
      <p:sp>
        <p:nvSpPr>
          <p:cNvPr id="12" name="Text Box 3">
            <a:extLst>
              <a:ext uri="{FF2B5EF4-FFF2-40B4-BE49-F238E27FC236}">
                <a16:creationId xmlns:a16="http://schemas.microsoft.com/office/drawing/2014/main" id="{DA7EF544-0E4E-B1EE-61BF-756C1DF2F30E}"/>
              </a:ext>
            </a:extLst>
          </p:cNvPr>
          <p:cNvSpPr txBox="1">
            <a:spLocks noChangeArrowheads="1"/>
          </p:cNvSpPr>
          <p:nvPr/>
        </p:nvSpPr>
        <p:spPr bwMode="auto">
          <a:xfrm>
            <a:off x="2945650" y="5796342"/>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Brad S Kahl, MD</a:t>
            </a:r>
          </a:p>
        </p:txBody>
      </p:sp>
      <p:sp>
        <p:nvSpPr>
          <p:cNvPr id="7" name="Text Box 6">
            <a:extLst>
              <a:ext uri="{FF2B5EF4-FFF2-40B4-BE49-F238E27FC236}">
                <a16:creationId xmlns:a16="http://schemas.microsoft.com/office/drawing/2014/main" id="{68EC2C72-4EA1-B785-647A-55EFF38B3114}"/>
              </a:ext>
            </a:extLst>
          </p:cNvPr>
          <p:cNvSpPr txBox="1">
            <a:spLocks noChangeArrowheads="1"/>
          </p:cNvSpPr>
          <p:nvPr/>
        </p:nvSpPr>
        <p:spPr bwMode="auto">
          <a:xfrm>
            <a:off x="0" y="4451742"/>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Farrukh T Awan, MD, MS, MBA</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Robin </a:t>
            </a:r>
            <a:r>
              <a:rPr lang="en-US" sz="3200" dirty="0" err="1">
                <a:solidFill>
                  <a:srgbClr val="02225C"/>
                </a:solidFill>
                <a:latin typeface="Calibri" panose="020F0502020204030204" pitchFamily="34" charset="0"/>
                <a:cs typeface="Calibri" panose="020F0502020204030204" pitchFamily="34" charset="0"/>
              </a:rPr>
              <a:t>Klebig</a:t>
            </a:r>
            <a:r>
              <a:rPr lang="en-US" sz="3200" dirty="0">
                <a:solidFill>
                  <a:srgbClr val="02225C"/>
                </a:solidFill>
                <a:latin typeface="Calibri" panose="020F0502020204030204" pitchFamily="34" charset="0"/>
                <a:cs typeface="Calibri" panose="020F0502020204030204" pitchFamily="34" charset="0"/>
              </a:rPr>
              <a:t>, MSN, APRN, CNP, AOCNP</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Mollie Moran, APRN-CNP, AOCNP</a:t>
            </a:r>
          </a:p>
        </p:txBody>
      </p:sp>
      <p:sp>
        <p:nvSpPr>
          <p:cNvPr id="8" name="Text Box 7">
            <a:extLst>
              <a:ext uri="{FF2B5EF4-FFF2-40B4-BE49-F238E27FC236}">
                <a16:creationId xmlns:a16="http://schemas.microsoft.com/office/drawing/2014/main" id="{E42ABC5C-D8AB-9288-EA09-387F81BF9BA4}"/>
              </a:ext>
            </a:extLst>
          </p:cNvPr>
          <p:cNvSpPr txBox="1">
            <a:spLocks noChangeArrowheads="1"/>
          </p:cNvSpPr>
          <p:nvPr/>
        </p:nvSpPr>
        <p:spPr bwMode="auto">
          <a:xfrm>
            <a:off x="4647392" y="385212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7350C22E-BB69-C4D5-4A61-963DD89F30FE}"/>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155B179C-E638-B6B0-68A1-ED4E16D42C16}"/>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0488E2A5-3BBD-44D3-3E33-566A1DCA2CE6}"/>
              </a:ext>
            </a:extLst>
          </p:cNvPr>
          <p:cNvSpPr txBox="1">
            <a:spLocks noChangeArrowheads="1"/>
          </p:cNvSpPr>
          <p:nvPr/>
        </p:nvSpPr>
        <p:spPr bwMode="auto">
          <a:xfrm>
            <a:off x="119336" y="2781985"/>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Friday, May 15,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PM – 8:00 PM</a:t>
            </a:r>
          </a:p>
        </p:txBody>
      </p:sp>
    </p:spTree>
    <p:custDataLst>
      <p:tags r:id="rId1"/>
    </p:custDataLst>
    <p:extLst>
      <p:ext uri="{BB962C8B-B14F-4D97-AF65-F5344CB8AC3E}">
        <p14:creationId xmlns:p14="http://schemas.microsoft.com/office/powerpoint/2010/main" val="3670507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609600" y="2636912"/>
            <a:ext cx="10972800" cy="1143000"/>
          </a:xfrm>
        </p:spPr>
        <p:txBody>
          <a:bodyPr/>
          <a:lstStyle/>
          <a:p>
            <a:r>
              <a:rPr lang="en-US" i="1" dirty="0"/>
              <a:t>Thank you for joining us! Please take a moment to complete the survey currently up on Zoom. Your feedback is very important to us. The survey will remain open up to 5 minutes after the meeting ends.</a:t>
            </a:r>
            <a:br>
              <a:rPr lang="en-US" i="1" dirty="0"/>
            </a:br>
            <a:r>
              <a:rPr lang="en-US" i="1" dirty="0"/>
              <a:t> </a:t>
            </a:r>
            <a:br>
              <a:rPr lang="en-US" i="1" dirty="0"/>
            </a:br>
            <a:r>
              <a:rPr lang="en-US" i="1" dirty="0">
                <a:solidFill>
                  <a:srgbClr val="002060"/>
                </a:solidFill>
              </a:rPr>
              <a:t>To Claim NCPD Credit</a:t>
            </a:r>
            <a:br>
              <a:rPr lang="en-US" i="1" dirty="0"/>
            </a:br>
            <a:r>
              <a:rPr lang="en-US" i="1" dirty="0"/>
              <a:t>In-person attendees: Please refer to the program syllabus</a:t>
            </a:r>
            <a:br>
              <a:rPr lang="en-US" i="1" dirty="0"/>
            </a:br>
            <a:r>
              <a:rPr lang="en-US" i="1" dirty="0"/>
              <a:t>for the NCPD credit link or QR code.</a:t>
            </a:r>
            <a:br>
              <a:rPr lang="en-US" i="1" dirty="0"/>
            </a:br>
            <a:br>
              <a:rPr lang="en-US" i="1" dirty="0"/>
            </a:br>
            <a:r>
              <a:rPr lang="en-US" i="1" dirty="0"/>
              <a:t>Virtual attendees: The NCPD credit link is posted in the chat room.</a:t>
            </a:r>
            <a:br>
              <a:rPr lang="en-US" i="1" dirty="0"/>
            </a:br>
            <a:br>
              <a:rPr lang="en-US" i="1" dirty="0"/>
            </a:br>
            <a:r>
              <a:rPr lang="en-US" i="1" dirty="0"/>
              <a:t>NCPD/ONCC credit information will be emailed </a:t>
            </a:r>
            <a:br>
              <a:rPr lang="en-US" i="1" dirty="0"/>
            </a:br>
            <a:r>
              <a:rPr lang="en-US" i="1" dirty="0"/>
              <a:t>to each participant within 1 to 2 business days.</a:t>
            </a:r>
          </a:p>
        </p:txBody>
      </p:sp>
    </p:spTree>
    <p:extLst>
      <p:ext uri="{BB962C8B-B14F-4D97-AF65-F5344CB8AC3E}">
        <p14:creationId xmlns:p14="http://schemas.microsoft.com/office/powerpoint/2010/main" val="2321331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2286" y="35024"/>
            <a:ext cx="10358967" cy="1412776"/>
          </a:xfrm>
        </p:spPr>
        <p:txBody>
          <a:bodyPr anchor="ctr"/>
          <a:lstStyle/>
          <a:p>
            <a:pPr eaLnBrk="1" hangingPunct="1">
              <a:lnSpc>
                <a:spcPct val="90000"/>
              </a:lnSpc>
              <a:spcAft>
                <a:spcPts val="600"/>
              </a:spcAft>
              <a:defRPr/>
            </a:pPr>
            <a:r>
              <a:rPr lang="en-US" sz="2800" dirty="0">
                <a:solidFill>
                  <a:schemeClr val="tx1"/>
                </a:solidFill>
              </a:rPr>
              <a:t>“Recent Advances in Cancer Care — New Paradigms, </a:t>
            </a:r>
            <a:br>
              <a:rPr lang="en-US" sz="2800" dirty="0">
                <a:solidFill>
                  <a:schemeClr val="tx1"/>
                </a:solidFill>
              </a:rPr>
            </a:br>
            <a:r>
              <a:rPr lang="en-US" sz="2800" dirty="0">
                <a:solidFill>
                  <a:schemeClr val="tx1"/>
                </a:solidFill>
              </a:rPr>
              <a:t>Novel Agents and What It Means for the Oncology Nurse”</a:t>
            </a:r>
            <a:br>
              <a:rPr lang="en-US" sz="2800" dirty="0">
                <a:solidFill>
                  <a:schemeClr val="tx1"/>
                </a:solidFill>
              </a:rPr>
            </a:br>
            <a:r>
              <a:rPr lang="en-US" sz="2800" dirty="0">
                <a:solidFill>
                  <a:schemeClr val="tx1"/>
                </a:solidFill>
              </a:rPr>
              <a:t>Eighteenth Annual RTP-ONS NCPD Symposium Series</a:t>
            </a:r>
            <a:endParaRPr lang="en-US" sz="2400" b="0" dirty="0">
              <a:solidFill>
                <a:schemeClr val="tx1"/>
              </a:solidFill>
            </a:endParaRPr>
          </a:p>
        </p:txBody>
      </p:sp>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2182" y="1431777"/>
            <a:ext cx="6787636" cy="5212076"/>
          </a:xfrm>
          <a:prstGeom prst="rect">
            <a:avLst/>
          </a:prstGeom>
          <a:effectLst>
            <a:glow rad="190500">
              <a:schemeClr val="bg2">
                <a:alpha val="20000"/>
              </a:schemeClr>
            </a:glow>
          </a:effectLst>
        </p:spPr>
      </p:pic>
    </p:spTree>
    <p:extLst>
      <p:ext uri="{BB962C8B-B14F-4D97-AF65-F5344CB8AC3E}">
        <p14:creationId xmlns:p14="http://schemas.microsoft.com/office/powerpoint/2010/main" val="7297136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4585-14C5-3C69-E4D8-A11EB5ECB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D5388-81AC-3715-1E27-7AFD9A8DB962}"/>
              </a:ext>
            </a:extLst>
          </p:cNvPr>
          <p:cNvSpPr>
            <a:spLocks noGrp="1"/>
          </p:cNvSpPr>
          <p:nvPr>
            <p:ph type="title"/>
          </p:nvPr>
        </p:nvSpPr>
        <p:spPr>
          <a:xfrm>
            <a:off x="916516" y="1188487"/>
            <a:ext cx="10358967" cy="747135"/>
          </a:xfrm>
        </p:spPr>
        <p:txBody>
          <a:bodyPr/>
          <a:lstStyle/>
          <a:p>
            <a:r>
              <a:rPr lang="en-US" i="1" dirty="0">
                <a:solidFill>
                  <a:schemeClr val="tx1"/>
                </a:solidFill>
              </a:rPr>
              <a:t>New Agents, Therapies and Regimens </a:t>
            </a:r>
          </a:p>
        </p:txBody>
      </p:sp>
      <p:sp>
        <p:nvSpPr>
          <p:cNvPr id="3" name="TextBox 2">
            <a:extLst>
              <a:ext uri="{FF2B5EF4-FFF2-40B4-BE49-F238E27FC236}">
                <a16:creationId xmlns:a16="http://schemas.microsoft.com/office/drawing/2014/main" id="{F7A65550-C6F9-87EF-04B5-372E5668A992}"/>
              </a:ext>
            </a:extLst>
          </p:cNvPr>
          <p:cNvSpPr txBox="1"/>
          <p:nvPr/>
        </p:nvSpPr>
        <p:spPr>
          <a:xfrm>
            <a:off x="1836832" y="1927923"/>
            <a:ext cx="8093381" cy="38985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When should it be used, for whom and why?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How to prevent and manage side effects: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dose holds and reductions</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Kaplan Meier curves —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HR and absolute benefit</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457200" marR="0" lvl="1" indent="0" algn="l" defTabSz="914400" rtl="0" eaLnBrk="1" fontAlgn="auto" latinLnBrk="0" hangingPunct="1">
              <a:lnSpc>
                <a:spcPct val="100000"/>
              </a:lnSpc>
              <a:spcBef>
                <a:spcPts val="4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Waterfall plots</a:t>
            </a:r>
          </a:p>
        </p:txBody>
      </p:sp>
      <p:sp>
        <p:nvSpPr>
          <p:cNvPr id="5" name="Title 1">
            <a:extLst>
              <a:ext uri="{FF2B5EF4-FFF2-40B4-BE49-F238E27FC236}">
                <a16:creationId xmlns:a16="http://schemas.microsoft.com/office/drawing/2014/main" id="{4AB726B5-7A00-1B4D-6746-C0430C5439F0}"/>
              </a:ext>
            </a:extLst>
          </p:cNvPr>
          <p:cNvSpPr txBox="1">
            <a:spLocks/>
          </p:cNvSpPr>
          <p:nvPr/>
        </p:nvSpPr>
        <p:spPr bwMode="auto">
          <a:xfrm>
            <a:off x="916516" y="-45404"/>
            <a:ext cx="10358967" cy="163946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Recent Advances in Cancer Care — New Paradigms, </a:t>
            </a:r>
            <a:b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Novel Agents and What It Means for the Oncology Nurse</a:t>
            </a:r>
            <a:endParaRPr kumimoji="0" lang="en-US" sz="3000" b="1" i="0" u="none" strike="sngStrike" kern="0" cap="none" spc="0" normalizeH="0" baseline="0" noProof="0" dirty="0">
              <a:ln>
                <a:noFill/>
              </a:ln>
              <a:solidFill>
                <a:srgbClr val="000000"/>
              </a:solidFill>
              <a:effectLst/>
              <a:uLnTx/>
              <a:uFillTx/>
              <a:latin typeface="Calibri"/>
              <a:ea typeface="MS PGothic" pitchFamily="34" charset="-128"/>
              <a:cs typeface="Calibri"/>
            </a:endParaRPr>
          </a:p>
        </p:txBody>
      </p:sp>
      <p:pic>
        <p:nvPicPr>
          <p:cNvPr id="6" name="Picture 5" descr="A graph of cancer patients&#10;&#10;AI-generated content may be incorrect.">
            <a:extLst>
              <a:ext uri="{FF2B5EF4-FFF2-40B4-BE49-F238E27FC236}">
                <a16:creationId xmlns:a16="http://schemas.microsoft.com/office/drawing/2014/main" id="{39F5A6C2-B614-EF8F-7610-7883F7B47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483" y="3553362"/>
            <a:ext cx="1916615" cy="1178540"/>
          </a:xfrm>
          <a:prstGeom prst="rect">
            <a:avLst/>
          </a:prstGeom>
        </p:spPr>
      </p:pic>
      <p:pic>
        <p:nvPicPr>
          <p:cNvPr id="7" name="Picture 6" descr="A graph of a patient's recovery&#10;&#10;AI-generated content may be incorrect.">
            <a:extLst>
              <a:ext uri="{FF2B5EF4-FFF2-40B4-BE49-F238E27FC236}">
                <a16:creationId xmlns:a16="http://schemas.microsoft.com/office/drawing/2014/main" id="{609C4A3A-1861-9229-0463-72B3F0A43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783" y="5010787"/>
            <a:ext cx="1901300" cy="1241136"/>
          </a:xfrm>
          <a:prstGeom prst="rect">
            <a:avLst/>
          </a:prstGeom>
        </p:spPr>
      </p:pic>
    </p:spTree>
    <p:extLst>
      <p:ext uri="{BB962C8B-B14F-4D97-AF65-F5344CB8AC3E}">
        <p14:creationId xmlns:p14="http://schemas.microsoft.com/office/powerpoint/2010/main" val="31947857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01D0A-0842-97D5-099B-ABF5AB7536A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FD971A3-268B-02A1-B4C6-7F0CFF78984D}"/>
              </a:ext>
            </a:extLst>
          </p:cNvPr>
          <p:cNvSpPr>
            <a:spLocks noGrp="1" noChangeArrowheads="1"/>
          </p:cNvSpPr>
          <p:nvPr>
            <p:ph type="title"/>
          </p:nvPr>
        </p:nvSpPr>
        <p:spPr>
          <a:xfrm>
            <a:off x="0" y="1885960"/>
            <a:ext cx="12192000" cy="822960"/>
          </a:xfrm>
        </p:spPr>
        <p:txBody>
          <a:bodyPr wrap="square" anchor="ctr">
            <a:noAutofit/>
          </a:bodyPr>
          <a:lstStyle/>
          <a:p>
            <a:pPr>
              <a:lnSpc>
                <a:spcPts val="3200"/>
              </a:lnSpc>
              <a:spcBef>
                <a:spcPts val="1800"/>
              </a:spcBef>
            </a:pPr>
            <a:r>
              <a:rPr lang="en-US" sz="3200" dirty="0"/>
              <a:t>Targeting the PI3K/AKT/mTOR Pathway in HR-Positive </a:t>
            </a:r>
            <a:br>
              <a:rPr lang="en-US" sz="3200" dirty="0"/>
            </a:br>
            <a:r>
              <a:rPr lang="en-US" sz="3200" dirty="0"/>
              <a:t>Metastatic Breast Cancer</a:t>
            </a:r>
          </a:p>
        </p:txBody>
      </p:sp>
      <p:sp>
        <p:nvSpPr>
          <p:cNvPr id="12" name="Text Box 3">
            <a:extLst>
              <a:ext uri="{FF2B5EF4-FFF2-40B4-BE49-F238E27FC236}">
                <a16:creationId xmlns:a16="http://schemas.microsoft.com/office/drawing/2014/main" id="{6203A2EC-7ED2-12D6-9550-4B0576C6A417}"/>
              </a:ext>
            </a:extLst>
          </p:cNvPr>
          <p:cNvSpPr txBox="1">
            <a:spLocks noChangeArrowheads="1"/>
          </p:cNvSpPr>
          <p:nvPr/>
        </p:nvSpPr>
        <p:spPr bwMode="auto">
          <a:xfrm>
            <a:off x="2945650" y="5868350"/>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Seth Wander, MD, PhD</a:t>
            </a:r>
          </a:p>
        </p:txBody>
      </p:sp>
      <p:sp>
        <p:nvSpPr>
          <p:cNvPr id="7" name="Text Box 6">
            <a:extLst>
              <a:ext uri="{FF2B5EF4-FFF2-40B4-BE49-F238E27FC236}">
                <a16:creationId xmlns:a16="http://schemas.microsoft.com/office/drawing/2014/main" id="{C371ADBC-BD58-AEB8-00D9-298F451BDB89}"/>
              </a:ext>
            </a:extLst>
          </p:cNvPr>
          <p:cNvSpPr txBox="1">
            <a:spLocks noChangeArrowheads="1"/>
          </p:cNvSpPr>
          <p:nvPr/>
        </p:nvSpPr>
        <p:spPr bwMode="auto">
          <a:xfrm>
            <a:off x="0" y="4523750"/>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Reva Basho,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Kelly Fischer, MSN, FNP-BC</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Melissa Rikal, FNP-BC, AOCNP</a:t>
            </a:r>
          </a:p>
        </p:txBody>
      </p:sp>
      <p:sp>
        <p:nvSpPr>
          <p:cNvPr id="8" name="Text Box 7">
            <a:extLst>
              <a:ext uri="{FF2B5EF4-FFF2-40B4-BE49-F238E27FC236}">
                <a16:creationId xmlns:a16="http://schemas.microsoft.com/office/drawing/2014/main" id="{A1D37B46-5A32-D631-9DEF-EBCDF350A5E1}"/>
              </a:ext>
            </a:extLst>
          </p:cNvPr>
          <p:cNvSpPr txBox="1">
            <a:spLocks noChangeArrowheads="1"/>
          </p:cNvSpPr>
          <p:nvPr/>
        </p:nvSpPr>
        <p:spPr bwMode="auto">
          <a:xfrm>
            <a:off x="4647392" y="392413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F60E1C58-3188-C384-6127-F8DB2DD5FA87}"/>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Symposium Series Held During the 51</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st</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89A4CEDC-0C06-C093-6D00-6DF4CAF6CE77}"/>
              </a:ext>
            </a:extLst>
          </p:cNvPr>
          <p:cNvSpPr txBox="1"/>
          <p:nvPr/>
        </p:nvSpPr>
        <p:spPr>
          <a:xfrm>
            <a:off x="0" y="187775"/>
            <a:ext cx="12192000" cy="1118255"/>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Recent Advances in Cancer Care — New Paradigms,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Novel Agents and What It Means for the Oncology Nurse</a:t>
            </a:r>
          </a:p>
        </p:txBody>
      </p:sp>
      <p:sp>
        <p:nvSpPr>
          <p:cNvPr id="3" name="Rectangle 4">
            <a:extLst>
              <a:ext uri="{FF2B5EF4-FFF2-40B4-BE49-F238E27FC236}">
                <a16:creationId xmlns:a16="http://schemas.microsoft.com/office/drawing/2014/main" id="{75419F58-C13F-22E0-97CC-D7C00436D1D4}"/>
              </a:ext>
            </a:extLst>
          </p:cNvPr>
          <p:cNvSpPr txBox="1">
            <a:spLocks noChangeArrowheads="1"/>
          </p:cNvSpPr>
          <p:nvPr/>
        </p:nvSpPr>
        <p:spPr bwMode="auto">
          <a:xfrm>
            <a:off x="119336" y="2853993"/>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900"/>
              </a:lnSpc>
              <a:spcBef>
                <a:spcPts val="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Friday, May 15, 2026</a:t>
            </a:r>
          </a:p>
          <a:p>
            <a:pPr marL="0" marR="0" lvl="0" indent="0" algn="ctr" defTabSz="412750" rtl="0" eaLnBrk="0" fontAlgn="base" latinLnBrk="0" hangingPunct="0">
              <a:lnSpc>
                <a:spcPts val="3900"/>
              </a:lnSpc>
              <a:spcBef>
                <a:spcPts val="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12:15 PM – 1:45 PM</a:t>
            </a:r>
          </a:p>
        </p:txBody>
      </p:sp>
    </p:spTree>
    <p:custDataLst>
      <p:tags r:id="rId1"/>
    </p:custDataLst>
    <p:extLst>
      <p:ext uri="{BB962C8B-B14F-4D97-AF65-F5344CB8AC3E}">
        <p14:creationId xmlns:p14="http://schemas.microsoft.com/office/powerpoint/2010/main" val="2626716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2BDC-6D3E-2071-657F-B53E2F9C72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6A18DE-3B44-6460-6B1A-7D1A3AA74B8E}"/>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316232A-E5A2-7C48-40ED-4D1DD1847CB5}"/>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Identification of Appropriate Candidates for Agents Targeting the PI3K/AKT/mTOR Pathway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Inavolisib in HR-Positive Metastatic Breast Cancer (mBC)</a:t>
            </a:r>
          </a:p>
          <a:p>
            <a:pPr marL="0" indent="0">
              <a:spcBef>
                <a:spcPts val="1800"/>
              </a:spcBef>
              <a:spcAft>
                <a:spcPts val="0"/>
              </a:spcAft>
              <a:buNone/>
            </a:pPr>
            <a:r>
              <a:rPr lang="en-US" sz="2500" dirty="0">
                <a:solidFill>
                  <a:srgbClr val="0432FF"/>
                </a:solidFill>
              </a:rPr>
              <a:t>Module 2: </a:t>
            </a:r>
            <a:r>
              <a:rPr lang="en-US" sz="2500" dirty="0">
                <a:solidFill>
                  <a:schemeClr val="tx1"/>
                </a:solidFill>
              </a:rPr>
              <a:t>Strategies to Prevent and Manage Hyperglycemia</a:t>
            </a: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Capivasertib for HR-Positive mBC</a:t>
            </a:r>
            <a:r>
              <a:rPr lang="en-US" sz="2500" dirty="0">
                <a:solidFill>
                  <a:srgbClr val="0432FF"/>
                </a:solidFill>
              </a:rPr>
              <a:t> </a:t>
            </a:r>
          </a:p>
          <a:p>
            <a:pPr marL="0" indent="0">
              <a:spcBef>
                <a:spcPts val="1800"/>
              </a:spcBef>
              <a:spcAft>
                <a:spcPts val="0"/>
              </a:spcAft>
              <a:buNone/>
            </a:pPr>
            <a:r>
              <a:rPr lang="en-US" sz="2500" dirty="0">
                <a:solidFill>
                  <a:srgbClr val="0432FF"/>
                </a:solidFill>
              </a:rPr>
              <a:t>Module 4: </a:t>
            </a:r>
            <a:r>
              <a:rPr lang="en-US" sz="2500" dirty="0">
                <a:solidFill>
                  <a:schemeClr val="tx1"/>
                </a:solidFill>
              </a:rPr>
              <a:t>Mitigation and Management of Gastrointestinal Adverse Events </a:t>
            </a:r>
          </a:p>
          <a:p>
            <a:pPr marL="0" indent="0">
              <a:spcBef>
                <a:spcPts val="1800"/>
              </a:spcBef>
              <a:spcAft>
                <a:spcPts val="0"/>
              </a:spcAft>
              <a:buNone/>
            </a:pPr>
            <a:r>
              <a:rPr lang="en-US" sz="2500" dirty="0">
                <a:solidFill>
                  <a:srgbClr val="0432FF"/>
                </a:solidFill>
              </a:rPr>
              <a:t>Module 5: </a:t>
            </a:r>
            <a:r>
              <a:rPr lang="en-US" sz="2500" dirty="0">
                <a:solidFill>
                  <a:schemeClr val="tx1"/>
                </a:solidFill>
              </a:rPr>
              <a:t>Management of Dermatologic Adverse Events </a:t>
            </a:r>
          </a:p>
          <a:p>
            <a:pPr marL="0" indent="0">
              <a:spcBef>
                <a:spcPts val="1800"/>
              </a:spcBef>
              <a:spcAft>
                <a:spcPts val="0"/>
              </a:spcAft>
              <a:buNone/>
            </a:pPr>
            <a:r>
              <a:rPr lang="en-US" sz="2500" dirty="0">
                <a:solidFill>
                  <a:srgbClr val="0432FF"/>
                </a:solidFill>
              </a:rPr>
              <a:t>Module 6: </a:t>
            </a:r>
            <a:r>
              <a:rPr lang="en-US" sz="2500" dirty="0">
                <a:solidFill>
                  <a:schemeClr val="tx1"/>
                </a:solidFill>
              </a:rPr>
              <a:t>Potential Role of Gedatolisib in the Management of HR-Positive mBC</a:t>
            </a:r>
          </a:p>
          <a:p>
            <a:pPr marL="0" indent="0">
              <a:spcBef>
                <a:spcPts val="1800"/>
              </a:spcBef>
              <a:spcAft>
                <a:spcPts val="0"/>
              </a:spcAft>
              <a:buNone/>
            </a:pPr>
            <a:r>
              <a:rPr lang="en-US" sz="2500" dirty="0">
                <a:solidFill>
                  <a:srgbClr val="0432FF"/>
                </a:solidFill>
              </a:rPr>
              <a:t>Module 7: </a:t>
            </a:r>
            <a:r>
              <a:rPr lang="en-US" sz="2500" dirty="0">
                <a:solidFill>
                  <a:schemeClr val="tx1"/>
                </a:solidFill>
              </a:rPr>
              <a:t>Monitoring and Management of Cytopenias</a:t>
            </a:r>
          </a:p>
        </p:txBody>
      </p:sp>
    </p:spTree>
    <p:extLst>
      <p:ext uri="{BB962C8B-B14F-4D97-AF65-F5344CB8AC3E}">
        <p14:creationId xmlns:p14="http://schemas.microsoft.com/office/powerpoint/2010/main" val="18332440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023607-D86F-90AB-AB69-7A8812296BCC}"/>
              </a:ext>
            </a:extLst>
          </p:cNvPr>
          <p:cNvSpPr/>
          <p:nvPr/>
        </p:nvSpPr>
        <p:spPr bwMode="auto">
          <a:xfrm>
            <a:off x="758948" y="1124744"/>
            <a:ext cx="1080966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chemeClr val="bg1"/>
                </a:solidFill>
              </a:rPr>
              <a:t>Introduction: Identification of Appropriate Candidates for Agents Targeting the PI3K/AKT/mTOR Pathway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Inavolisib in HR-Positive Metastatic Breast Cancer (mBC)</a:t>
            </a:r>
          </a:p>
          <a:p>
            <a:pPr marL="0" indent="0">
              <a:spcBef>
                <a:spcPts val="1800"/>
              </a:spcBef>
              <a:spcAft>
                <a:spcPts val="0"/>
              </a:spcAft>
              <a:buNone/>
            </a:pPr>
            <a:r>
              <a:rPr lang="en-US" sz="2500" dirty="0">
                <a:solidFill>
                  <a:srgbClr val="0432FF"/>
                </a:solidFill>
              </a:rPr>
              <a:t>Module 2: </a:t>
            </a:r>
            <a:r>
              <a:rPr lang="en-US" sz="2500" dirty="0">
                <a:solidFill>
                  <a:schemeClr val="tx1"/>
                </a:solidFill>
              </a:rPr>
              <a:t>Strategies to Prevent and Manage Hyperglycemia</a:t>
            </a: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Capivasertib for HR-Positive mBC</a:t>
            </a:r>
            <a:r>
              <a:rPr lang="en-US" sz="2500" dirty="0">
                <a:solidFill>
                  <a:srgbClr val="0432FF"/>
                </a:solidFill>
              </a:rPr>
              <a:t> </a:t>
            </a:r>
          </a:p>
          <a:p>
            <a:pPr marL="0" indent="0">
              <a:spcBef>
                <a:spcPts val="1800"/>
              </a:spcBef>
              <a:spcAft>
                <a:spcPts val="0"/>
              </a:spcAft>
              <a:buNone/>
            </a:pPr>
            <a:r>
              <a:rPr lang="en-US" sz="2500" dirty="0">
                <a:solidFill>
                  <a:srgbClr val="0432FF"/>
                </a:solidFill>
              </a:rPr>
              <a:t>Module 4: </a:t>
            </a:r>
            <a:r>
              <a:rPr lang="en-US" sz="2500" dirty="0">
                <a:solidFill>
                  <a:schemeClr val="tx1"/>
                </a:solidFill>
              </a:rPr>
              <a:t>Mitigation and Management of Gastrointestinal Adverse Events </a:t>
            </a:r>
          </a:p>
          <a:p>
            <a:pPr marL="0" indent="0">
              <a:spcBef>
                <a:spcPts val="1800"/>
              </a:spcBef>
              <a:spcAft>
                <a:spcPts val="0"/>
              </a:spcAft>
              <a:buNone/>
            </a:pPr>
            <a:r>
              <a:rPr lang="en-US" sz="2500" dirty="0">
                <a:solidFill>
                  <a:srgbClr val="0432FF"/>
                </a:solidFill>
              </a:rPr>
              <a:t>Module 5: </a:t>
            </a:r>
            <a:r>
              <a:rPr lang="en-US" sz="2500" dirty="0">
                <a:solidFill>
                  <a:schemeClr val="tx1"/>
                </a:solidFill>
              </a:rPr>
              <a:t>Management of Dermatologic Adverse Events </a:t>
            </a:r>
          </a:p>
          <a:p>
            <a:pPr marL="0" indent="0">
              <a:spcBef>
                <a:spcPts val="1800"/>
              </a:spcBef>
              <a:spcAft>
                <a:spcPts val="0"/>
              </a:spcAft>
              <a:buNone/>
            </a:pPr>
            <a:r>
              <a:rPr lang="en-US" sz="2500" dirty="0">
                <a:solidFill>
                  <a:srgbClr val="0432FF"/>
                </a:solidFill>
              </a:rPr>
              <a:t>Module 6: </a:t>
            </a:r>
            <a:r>
              <a:rPr lang="en-US" sz="2500" dirty="0">
                <a:solidFill>
                  <a:schemeClr val="tx1"/>
                </a:solidFill>
              </a:rPr>
              <a:t>Potential Role of Gedatolisib in the Management of HR-Positive mBC</a:t>
            </a:r>
          </a:p>
          <a:p>
            <a:pPr marL="0" indent="0">
              <a:spcBef>
                <a:spcPts val="1800"/>
              </a:spcBef>
              <a:spcAft>
                <a:spcPts val="0"/>
              </a:spcAft>
              <a:buNone/>
            </a:pPr>
            <a:r>
              <a:rPr lang="en-US" sz="2500" dirty="0">
                <a:solidFill>
                  <a:srgbClr val="0432FF"/>
                </a:solidFill>
              </a:rPr>
              <a:t>Module 7: </a:t>
            </a:r>
            <a:r>
              <a:rPr lang="en-US" sz="2500" dirty="0">
                <a:solidFill>
                  <a:schemeClr val="tx1"/>
                </a:solidFill>
              </a:rPr>
              <a:t>Monitoring and Management of Cytopenias</a:t>
            </a:r>
          </a:p>
        </p:txBody>
      </p:sp>
    </p:spTree>
    <p:extLst>
      <p:ext uri="{BB962C8B-B14F-4D97-AF65-F5344CB8AC3E}">
        <p14:creationId xmlns:p14="http://schemas.microsoft.com/office/powerpoint/2010/main" val="21523451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5EB88-3189-84E1-0623-F72019F32E35}"/>
              </a:ext>
            </a:extLst>
          </p:cNvPr>
          <p:cNvSpPr>
            <a:spLocks noGrp="1"/>
          </p:cNvSpPr>
          <p:nvPr>
            <p:ph type="ctrTitle"/>
          </p:nvPr>
        </p:nvSpPr>
        <p:spPr/>
        <p:txBody>
          <a:bodyPr>
            <a:normAutofit/>
          </a:bodyPr>
          <a:lstStyle/>
          <a:p>
            <a:r>
              <a:rPr lang="en-US" dirty="0"/>
              <a:t>The Role of the PI3K Pathway in HR+ Breast Cancer</a:t>
            </a:r>
          </a:p>
        </p:txBody>
      </p:sp>
      <p:sp>
        <p:nvSpPr>
          <p:cNvPr id="3" name="Subtitle 2">
            <a:extLst>
              <a:ext uri="{FF2B5EF4-FFF2-40B4-BE49-F238E27FC236}">
                <a16:creationId xmlns:a16="http://schemas.microsoft.com/office/drawing/2014/main" id="{D22E62E9-EE0D-3299-6D3F-430CBC468CC9}"/>
              </a:ext>
            </a:extLst>
          </p:cNvPr>
          <p:cNvSpPr>
            <a:spLocks noGrp="1"/>
          </p:cNvSpPr>
          <p:nvPr>
            <p:ph type="subTitle" idx="1"/>
          </p:nvPr>
        </p:nvSpPr>
        <p:spPr>
          <a:xfrm>
            <a:off x="704849" y="5648003"/>
            <a:ext cx="10572751" cy="1069526"/>
          </a:xfrm>
        </p:spPr>
        <p:txBody>
          <a:bodyPr>
            <a:normAutofit fontScale="85000" lnSpcReduction="20000"/>
          </a:bodyPr>
          <a:lstStyle/>
          <a:p>
            <a:r>
              <a:rPr lang="en-US" dirty="0"/>
              <a:t>Reva Basho, MD</a:t>
            </a:r>
          </a:p>
          <a:p>
            <a:r>
              <a:rPr lang="en-US" dirty="0"/>
              <a:t>Associate Professor of Medicine</a:t>
            </a:r>
          </a:p>
          <a:p>
            <a:r>
              <a:rPr lang="en-US" dirty="0"/>
              <a:t>Chief Medical Officer</a:t>
            </a:r>
          </a:p>
          <a:p>
            <a:r>
              <a:rPr lang="en-US" dirty="0"/>
              <a:t>Ellison Medical Institute</a:t>
            </a:r>
          </a:p>
        </p:txBody>
      </p:sp>
      <p:sp>
        <p:nvSpPr>
          <p:cNvPr id="4" name="AutoShape 2">
            <a:extLst>
              <a:ext uri="{FF2B5EF4-FFF2-40B4-BE49-F238E27FC236}">
                <a16:creationId xmlns:a16="http://schemas.microsoft.com/office/drawing/2014/main" id="{71E64968-0140-C73C-B538-0065DBFE263A}"/>
              </a:ext>
            </a:extLst>
          </p:cNvPr>
          <p:cNvSpPr/>
          <p:nvPr/>
        </p:nvSpPr>
        <p:spPr>
          <a:xfrm flipV="1">
            <a:off x="698500" y="5308601"/>
            <a:ext cx="10579100" cy="39951"/>
          </a:xfrm>
          <a:prstGeom prst="line">
            <a:avLst/>
          </a:prstGeom>
          <a:ln w="47625" cap="flat">
            <a:solidFill>
              <a:srgbClr val="FFFFFF"/>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8446599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1D611-8C7F-D185-B67A-15129FDCB1D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953F4D8-9FBC-6F5E-B4DA-001070C46AA4}"/>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23" name="TextBox 22">
            <a:extLst>
              <a:ext uri="{FF2B5EF4-FFF2-40B4-BE49-F238E27FC236}">
                <a16:creationId xmlns:a16="http://schemas.microsoft.com/office/drawing/2014/main" id="{B6E05B77-340F-0985-94CA-29149D6DEDFE}"/>
              </a:ext>
            </a:extLst>
          </p:cNvPr>
          <p:cNvSpPr txBox="1"/>
          <p:nvPr/>
        </p:nvSpPr>
        <p:spPr>
          <a:xfrm>
            <a:off x="8720727" y="5923002"/>
            <a:ext cx="2945414" cy="584968"/>
          </a:xfrm>
          <a:prstGeom prst="rect">
            <a:avLst/>
          </a:prstGeom>
          <a:noFill/>
        </p:spPr>
        <p:txBody>
          <a:bodyPr wrap="square" rtlCol="0">
            <a:spAutoFit/>
          </a:bodyPr>
          <a:lstStyle/>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Janku. Nat Rev Clin Oncol 2018. </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TCGA. Nature 2012. </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Bareche</a:t>
            </a: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 Annals of Oncology 2018.</a:t>
            </a:r>
          </a:p>
        </p:txBody>
      </p:sp>
      <p:grpSp>
        <p:nvGrpSpPr>
          <p:cNvPr id="2" name="Group 1">
            <a:extLst>
              <a:ext uri="{FF2B5EF4-FFF2-40B4-BE49-F238E27FC236}">
                <a16:creationId xmlns:a16="http://schemas.microsoft.com/office/drawing/2014/main" id="{63B7C98F-D515-1AE4-3575-4006174AA66F}"/>
              </a:ext>
            </a:extLst>
          </p:cNvPr>
          <p:cNvGrpSpPr/>
          <p:nvPr/>
        </p:nvGrpSpPr>
        <p:grpSpPr>
          <a:xfrm>
            <a:off x="8040319" y="1545631"/>
            <a:ext cx="3556102" cy="1619619"/>
            <a:chOff x="11637180" y="2400300"/>
            <a:chExt cx="5334153" cy="2429429"/>
          </a:xfrm>
        </p:grpSpPr>
        <p:grpSp>
          <p:nvGrpSpPr>
            <p:cNvPr id="14" name="Group 13">
              <a:extLst>
                <a:ext uri="{FF2B5EF4-FFF2-40B4-BE49-F238E27FC236}">
                  <a16:creationId xmlns:a16="http://schemas.microsoft.com/office/drawing/2014/main" id="{872AE8F1-E1CC-B11D-6C94-5867386D835A}"/>
                </a:ext>
              </a:extLst>
            </p:cNvPr>
            <p:cNvGrpSpPr/>
            <p:nvPr/>
          </p:nvGrpSpPr>
          <p:grpSpPr>
            <a:xfrm>
              <a:off x="11637180" y="3467100"/>
              <a:ext cx="5334153" cy="1362629"/>
              <a:chOff x="7780102" y="1257669"/>
              <a:chExt cx="3556102" cy="908419"/>
            </a:xfrm>
          </p:grpSpPr>
          <p:sp>
            <p:nvSpPr>
              <p:cNvPr id="15" name="Oval 14">
                <a:extLst>
                  <a:ext uri="{FF2B5EF4-FFF2-40B4-BE49-F238E27FC236}">
                    <a16:creationId xmlns:a16="http://schemas.microsoft.com/office/drawing/2014/main" id="{1390D9F0-1A58-26FC-8A32-1107A0A3A6B5}"/>
                  </a:ext>
                </a:extLst>
              </p:cNvPr>
              <p:cNvSpPr/>
              <p:nvPr/>
            </p:nvSpPr>
            <p:spPr>
              <a:xfrm>
                <a:off x="9336038" y="1257669"/>
                <a:ext cx="2000166" cy="90841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p85</a:t>
                </a:r>
              </a:p>
            </p:txBody>
          </p:sp>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D1F06C1-D211-283F-E3C3-33FABA97AFE9}"/>
                      </a:ext>
                    </a:extLst>
                  </p:cNvPr>
                  <p:cNvSpPr/>
                  <p:nvPr/>
                </p:nvSpPr>
                <p:spPr>
                  <a:xfrm>
                    <a:off x="7780102" y="1257669"/>
                    <a:ext cx="2000166" cy="908419"/>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p110</a:t>
                    </a:r>
                    <a14:m>
                      <m:oMath xmlns:m="http://schemas.openxmlformats.org/officeDocument/2006/math">
                        <m:r>
                          <a:rPr kumimoji="0" lang="en-US" sz="2933" b="1" i="1" u="none" strike="noStrike" kern="1200" cap="none" spc="0" normalizeH="0" baseline="0" noProof="0">
                            <a:ln>
                              <a:noFill/>
                            </a:ln>
                            <a:solidFill>
                              <a:srgbClr val="494747"/>
                            </a:solidFill>
                            <a:effectLst/>
                            <a:uLnTx/>
                            <a:uFillTx/>
                            <a:latin typeface="Cambria Math" panose="02040503050406030204" pitchFamily="18" charset="0"/>
                            <a:ea typeface="Cambria Math" panose="02040503050406030204" pitchFamily="18" charset="0"/>
                            <a:cs typeface="Tahoma" panose="020B0604030504040204" pitchFamily="34" charset="0"/>
                          </a:rPr>
                          <m:t>𝜶</m:t>
                        </m:r>
                      </m:oMath>
                    </a14:m>
                    <a:endParaRPr kumimoji="0" lang="en-US" sz="2933" b="1"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7" name="Oval 16">
                    <a:extLst>
                      <a:ext uri="{FF2B5EF4-FFF2-40B4-BE49-F238E27FC236}">
                        <a16:creationId xmlns:a16="http://schemas.microsoft.com/office/drawing/2014/main" id="{4D1F06C1-D211-283F-E3C3-33FABA97AFE9}"/>
                      </a:ext>
                    </a:extLst>
                  </p:cNvPr>
                  <p:cNvSpPr>
                    <a:spLocks noRot="1" noChangeAspect="1" noMove="1" noResize="1" noEditPoints="1" noAdjustHandles="1" noChangeArrowheads="1" noChangeShapeType="1" noTextEdit="1"/>
                  </p:cNvSpPr>
                  <p:nvPr/>
                </p:nvSpPr>
                <p:spPr>
                  <a:xfrm>
                    <a:off x="7780102" y="1257669"/>
                    <a:ext cx="2000166" cy="908419"/>
                  </a:xfrm>
                  <a:prstGeom prst="ellipse">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59D4797-9892-04BC-F46C-E4C8625048EF}"/>
                    </a:ext>
                  </a:extLst>
                </p:cNvPr>
                <p:cNvSpPr txBox="1"/>
                <p:nvPr/>
              </p:nvSpPr>
              <p:spPr>
                <a:xfrm>
                  <a:off x="13286219" y="2400300"/>
                  <a:ext cx="2036075" cy="754149"/>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67" b="1" i="0" u="sng"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PI3K</a:t>
                  </a:r>
                  <a14:m>
                    <m:oMath xmlns:m="http://schemas.openxmlformats.org/officeDocument/2006/math">
                      <m:r>
                        <a:rPr kumimoji="0" lang="en-US" sz="2667" b="1" i="1" u="sng" strike="noStrike" kern="1200" cap="none" spc="0" normalizeH="0" baseline="0" noProof="0">
                          <a:ln>
                            <a:noFill/>
                          </a:ln>
                          <a:solidFill>
                            <a:srgbClr val="494747"/>
                          </a:solidFill>
                          <a:effectLst/>
                          <a:uLnTx/>
                          <a:uFillTx/>
                          <a:latin typeface="Cambria Math" panose="02040503050406030204" pitchFamily="18" charset="0"/>
                          <a:ea typeface="Cambria Math" panose="02040503050406030204" pitchFamily="18" charset="0"/>
                          <a:cs typeface="Tahoma" panose="020B0604030504040204" pitchFamily="34" charset="0"/>
                        </a:rPr>
                        <m:t>𝜶</m:t>
                      </m:r>
                    </m:oMath>
                  </a14:m>
                  <a:endParaRPr kumimoji="0" lang="en-US" sz="2667" b="1" i="0" u="sng"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2" name="TextBox 31">
                  <a:extLst>
                    <a:ext uri="{FF2B5EF4-FFF2-40B4-BE49-F238E27FC236}">
                      <a16:creationId xmlns:a16="http://schemas.microsoft.com/office/drawing/2014/main" id="{E59D4797-9892-04BC-F46C-E4C8625048EF}"/>
                    </a:ext>
                  </a:extLst>
                </p:cNvPr>
                <p:cNvSpPr txBox="1">
                  <a:spLocks noRot="1" noChangeAspect="1" noMove="1" noResize="1" noEditPoints="1" noAdjustHandles="1" noChangeArrowheads="1" noChangeShapeType="1" noTextEdit="1"/>
                </p:cNvSpPr>
                <p:nvPr/>
              </p:nvSpPr>
              <p:spPr>
                <a:xfrm>
                  <a:off x="13286219" y="2400300"/>
                  <a:ext cx="2036075" cy="754149"/>
                </a:xfrm>
                <a:prstGeom prst="rect">
                  <a:avLst/>
                </a:prstGeom>
                <a:blipFill>
                  <a:blip r:embed="rId4"/>
                  <a:stretch>
                    <a:fillRect l="-4630" t="-12195" b="-26829"/>
                  </a:stretch>
                </a:blipFill>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id="{24D42225-1CD9-41B7-4ACA-60B8277D075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b="9309"/>
          <a:stretch/>
        </p:blipFill>
        <p:spPr>
          <a:xfrm>
            <a:off x="877778" y="1153809"/>
            <a:ext cx="6255873" cy="4999600"/>
          </a:xfrm>
          <a:prstGeom prst="rect">
            <a:avLst/>
          </a:prstGeom>
        </p:spPr>
      </p:pic>
      <p:graphicFrame>
        <p:nvGraphicFramePr>
          <p:cNvPr id="6" name="Table 5">
            <a:extLst>
              <a:ext uri="{FF2B5EF4-FFF2-40B4-BE49-F238E27FC236}">
                <a16:creationId xmlns:a16="http://schemas.microsoft.com/office/drawing/2014/main" id="{BD3C443A-7CED-3ABB-BFC6-1F3A5B07BC3E}"/>
              </a:ext>
            </a:extLst>
          </p:cNvPr>
          <p:cNvGraphicFramePr>
            <a:graphicFrameLocks noGrp="1"/>
          </p:cNvGraphicFramePr>
          <p:nvPr/>
        </p:nvGraphicFramePr>
        <p:xfrm>
          <a:off x="7533320" y="3429000"/>
          <a:ext cx="4132821" cy="2042160"/>
        </p:xfrm>
        <a:graphic>
          <a:graphicData uri="http://schemas.openxmlformats.org/drawingml/2006/table">
            <a:tbl>
              <a:tblPr firstRow="1" bandRow="1">
                <a:tableStyleId>{EB344D84-9AFB-497E-A393-DC336BA19D2E}</a:tableStyleId>
              </a:tblPr>
              <a:tblGrid>
                <a:gridCol w="2432416">
                  <a:extLst>
                    <a:ext uri="{9D8B030D-6E8A-4147-A177-3AD203B41FA5}">
                      <a16:colId xmlns:a16="http://schemas.microsoft.com/office/drawing/2014/main" val="1517185882"/>
                    </a:ext>
                  </a:extLst>
                </a:gridCol>
                <a:gridCol w="1700405">
                  <a:extLst>
                    <a:ext uri="{9D8B030D-6E8A-4147-A177-3AD203B41FA5}">
                      <a16:colId xmlns:a16="http://schemas.microsoft.com/office/drawing/2014/main" val="1227194484"/>
                    </a:ext>
                  </a:extLst>
                </a:gridCol>
              </a:tblGrid>
              <a:tr h="518160">
                <a:tc>
                  <a:txBody>
                    <a:bodyPr/>
                    <a:lstStyle/>
                    <a:p>
                      <a:r>
                        <a:rPr lang="en-US" sz="1900" dirty="0"/>
                        <a:t>Gene</a:t>
                      </a:r>
                      <a:endParaRPr lang="en-US" sz="19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1900"/>
                        <a:t>HR+ HER2-</a:t>
                      </a:r>
                      <a:endParaRPr lang="en-US" sz="19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4087357126"/>
                  </a:ext>
                </a:extLst>
              </a:tr>
              <a:tr h="375920">
                <a:tc>
                  <a:txBody>
                    <a:bodyPr/>
                    <a:lstStyle/>
                    <a:p>
                      <a:r>
                        <a:rPr lang="en-US" sz="1900" dirty="0"/>
                        <a:t>PIK3CA mut</a:t>
                      </a:r>
                      <a:endParaRPr lang="en-US" sz="19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1900" dirty="0">
                          <a:solidFill>
                            <a:srgbClr val="FF0000"/>
                          </a:solidFill>
                        </a:rPr>
                        <a:t>40%</a:t>
                      </a:r>
                      <a:endParaRPr lang="en-US" sz="1900"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842696037"/>
                  </a:ext>
                </a:extLst>
              </a:tr>
              <a:tr h="375920">
                <a:tc>
                  <a:txBody>
                    <a:bodyPr/>
                    <a:lstStyle/>
                    <a:p>
                      <a:r>
                        <a:rPr lang="en-US" sz="1900" dirty="0"/>
                        <a:t>PTEN mut/loss</a:t>
                      </a:r>
                      <a:endParaRPr lang="en-US" sz="19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1900"/>
                        <a:t>2-4%</a:t>
                      </a:r>
                      <a:endParaRPr lang="en-US" sz="19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4133282888"/>
                  </a:ext>
                </a:extLst>
              </a:tr>
              <a:tr h="375920">
                <a:tc>
                  <a:txBody>
                    <a:bodyPr/>
                    <a:lstStyle/>
                    <a:p>
                      <a:r>
                        <a:rPr lang="en-US" sz="1900"/>
                        <a:t>PIK3R1 mut</a:t>
                      </a:r>
                      <a:endParaRPr lang="en-US" sz="1900" i="1">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1900"/>
                        <a:t>3%</a:t>
                      </a:r>
                      <a:endParaRPr lang="en-US" sz="19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209011533"/>
                  </a:ext>
                </a:extLst>
              </a:tr>
              <a:tr h="375920">
                <a:tc>
                  <a:txBody>
                    <a:bodyPr/>
                    <a:lstStyle/>
                    <a:p>
                      <a:r>
                        <a:rPr lang="en-US" sz="1900"/>
                        <a:t>AKT1 </a:t>
                      </a:r>
                      <a:r>
                        <a:rPr lang="en-US" sz="1900" err="1"/>
                        <a:t>mut</a:t>
                      </a:r>
                      <a:endParaRPr lang="en-US" sz="19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1900" dirty="0"/>
                        <a:t>2-3%</a:t>
                      </a:r>
                      <a:endParaRPr lang="en-US" sz="19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317784562"/>
                  </a:ext>
                </a:extLst>
              </a:tr>
            </a:tbl>
          </a:graphicData>
        </a:graphic>
      </p:graphicFrame>
      <p:sp>
        <p:nvSpPr>
          <p:cNvPr id="10" name="Title 1">
            <a:extLst>
              <a:ext uri="{FF2B5EF4-FFF2-40B4-BE49-F238E27FC236}">
                <a16:creationId xmlns:a16="http://schemas.microsoft.com/office/drawing/2014/main" id="{CC05FC41-60C0-60EC-C9C9-631B37E9CD46}"/>
              </a:ext>
            </a:extLst>
          </p:cNvPr>
          <p:cNvSpPr>
            <a:spLocks noGrp="1"/>
          </p:cNvSpPr>
          <p:nvPr>
            <p:ph type="title"/>
          </p:nvPr>
        </p:nvSpPr>
        <p:spPr>
          <a:xfrm>
            <a:off x="1117600" y="133349"/>
            <a:ext cx="10261600" cy="704851"/>
          </a:xfrm>
        </p:spPr>
        <p:txBody>
          <a:bodyPr/>
          <a:lstStyle/>
          <a:p>
            <a:pPr algn="ctr"/>
            <a:r>
              <a:rPr lang="en-US"/>
              <a:t>The PI3K-AKT Pathway</a:t>
            </a:r>
          </a:p>
        </p:txBody>
      </p:sp>
      <p:sp>
        <p:nvSpPr>
          <p:cNvPr id="11" name="AutoShape 4">
            <a:extLst>
              <a:ext uri="{FF2B5EF4-FFF2-40B4-BE49-F238E27FC236}">
                <a16:creationId xmlns:a16="http://schemas.microsoft.com/office/drawing/2014/main" id="{28A20A59-C106-437A-A768-38A2C04703DB}"/>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Tree>
    <p:extLst>
      <p:ext uri="{BB962C8B-B14F-4D97-AF65-F5344CB8AC3E}">
        <p14:creationId xmlns:p14="http://schemas.microsoft.com/office/powerpoint/2010/main" val="6929995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4707E-4C5C-07F6-FC89-DE7BC5450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63BB2-8AF3-0412-03EF-D19253810A3E}"/>
              </a:ext>
            </a:extLst>
          </p:cNvPr>
          <p:cNvSpPr>
            <a:spLocks noGrp="1"/>
          </p:cNvSpPr>
          <p:nvPr>
            <p:ph type="title"/>
          </p:nvPr>
        </p:nvSpPr>
        <p:spPr>
          <a:xfrm>
            <a:off x="575221" y="5366"/>
            <a:ext cx="11041558" cy="903354"/>
          </a:xfrm>
        </p:spPr>
        <p:txBody>
          <a:bodyPr/>
          <a:lstStyle/>
          <a:p>
            <a:r>
              <a:rPr lang="en-US" dirty="0"/>
              <a:t>Faculty</a:t>
            </a:r>
          </a:p>
        </p:txBody>
      </p:sp>
      <p:sp>
        <p:nvSpPr>
          <p:cNvPr id="12" name="Text Box 7">
            <a:extLst>
              <a:ext uri="{FF2B5EF4-FFF2-40B4-BE49-F238E27FC236}">
                <a16:creationId xmlns:a16="http://schemas.microsoft.com/office/drawing/2014/main" id="{F076DD26-7D0A-49CA-B25F-1D25D7CFC35C}"/>
              </a:ext>
            </a:extLst>
          </p:cNvPr>
          <p:cNvSpPr txBox="1">
            <a:spLocks noChangeArrowheads="1"/>
          </p:cNvSpPr>
          <p:nvPr/>
        </p:nvSpPr>
        <p:spPr bwMode="auto">
          <a:xfrm>
            <a:off x="1575812" y="1228900"/>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Reva Basho,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Breast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Medical Officer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Ellison Medical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a:t>
            </a:r>
          </a:p>
        </p:txBody>
      </p:sp>
      <p:pic>
        <p:nvPicPr>
          <p:cNvPr id="15" name="Picture 14">
            <a:extLst>
              <a:ext uri="{FF2B5EF4-FFF2-40B4-BE49-F238E27FC236}">
                <a16:creationId xmlns:a16="http://schemas.microsoft.com/office/drawing/2014/main" id="{AFD09EDB-71F4-81D0-F810-9A31ABC704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1228900"/>
            <a:ext cx="1261872" cy="1261872"/>
          </a:xfrm>
          <a:prstGeom prst="rect">
            <a:avLst/>
          </a:prstGeom>
        </p:spPr>
      </p:pic>
      <p:sp>
        <p:nvSpPr>
          <p:cNvPr id="14" name="Text Box 7">
            <a:extLst>
              <a:ext uri="{FF2B5EF4-FFF2-40B4-BE49-F238E27FC236}">
                <a16:creationId xmlns:a16="http://schemas.microsoft.com/office/drawing/2014/main" id="{FFF38A00-E6A1-FA80-816C-A51879CECA91}"/>
              </a:ext>
            </a:extLst>
          </p:cNvPr>
          <p:cNvSpPr txBox="1">
            <a:spLocks noChangeArrowheads="1"/>
          </p:cNvSpPr>
          <p:nvPr/>
        </p:nvSpPr>
        <p:spPr bwMode="auto">
          <a:xfrm>
            <a:off x="1575812" y="3736293"/>
            <a:ext cx="4325112"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Kelly Fischer, MSN, FNP-BC</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Family Nurse Practitioner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Dana-Farber Cancer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p>
        </p:txBody>
      </p:sp>
      <p:sp>
        <p:nvSpPr>
          <p:cNvPr id="18" name="Text Box 7">
            <a:extLst>
              <a:ext uri="{FF2B5EF4-FFF2-40B4-BE49-F238E27FC236}">
                <a16:creationId xmlns:a16="http://schemas.microsoft.com/office/drawing/2014/main" id="{500B0546-B479-9BBE-1054-600101BAE499}"/>
              </a:ext>
            </a:extLst>
          </p:cNvPr>
          <p:cNvSpPr txBox="1">
            <a:spLocks noChangeArrowheads="1"/>
          </p:cNvSpPr>
          <p:nvPr/>
        </p:nvSpPr>
        <p:spPr bwMode="auto">
          <a:xfrm>
            <a:off x="7705670" y="1228900"/>
            <a:ext cx="4325112" cy="137970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Melissa Rikal, FNP-BC, AOCNP</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Nurse Practitioner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Sarah Cannon Research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Nashville, Tennessee</a:t>
            </a:r>
          </a:p>
        </p:txBody>
      </p:sp>
      <p:sp>
        <p:nvSpPr>
          <p:cNvPr id="3" name="Text Box 9">
            <a:extLst>
              <a:ext uri="{FF2B5EF4-FFF2-40B4-BE49-F238E27FC236}">
                <a16:creationId xmlns:a16="http://schemas.microsoft.com/office/drawing/2014/main" id="{3306D6E8-C889-87FD-BB73-528F7BEB0718}"/>
              </a:ext>
            </a:extLst>
          </p:cNvPr>
          <p:cNvSpPr txBox="1">
            <a:spLocks noChangeArrowheads="1"/>
          </p:cNvSpPr>
          <p:nvPr/>
        </p:nvSpPr>
        <p:spPr bwMode="auto">
          <a:xfrm>
            <a:off x="7673960" y="3736293"/>
            <a:ext cx="4038664"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Seth Wander, MD, PhD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Director of Precision Medicine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Termeer Center for Targeted Therapies</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Director of Translational Research</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Breast Oncology Program</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Massachusetts General Hospital</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Assistant Professor of Medicine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Harvard Medical School</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Boston, Massachusetts</a:t>
            </a:r>
          </a:p>
        </p:txBody>
      </p:sp>
      <p:pic>
        <p:nvPicPr>
          <p:cNvPr id="4" name="Picture 3">
            <a:extLst>
              <a:ext uri="{FF2B5EF4-FFF2-40B4-BE49-F238E27FC236}">
                <a16:creationId xmlns:a16="http://schemas.microsoft.com/office/drawing/2014/main" id="{FE410752-0B0B-5EC4-185E-AAD981DD0F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321" y="3736293"/>
            <a:ext cx="1261872" cy="1261872"/>
          </a:xfrm>
          <a:prstGeom prst="rect">
            <a:avLst/>
          </a:prstGeom>
        </p:spPr>
      </p:pic>
      <p:pic>
        <p:nvPicPr>
          <p:cNvPr id="7" name="Picture 6">
            <a:extLst>
              <a:ext uri="{FF2B5EF4-FFF2-40B4-BE49-F238E27FC236}">
                <a16:creationId xmlns:a16="http://schemas.microsoft.com/office/drawing/2014/main" id="{6E53AE19-C189-8852-596A-CC31000B84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84032" y="1228900"/>
            <a:ext cx="1261872" cy="1261872"/>
          </a:xfrm>
          <a:prstGeom prst="rect">
            <a:avLst/>
          </a:prstGeom>
        </p:spPr>
      </p:pic>
      <p:pic>
        <p:nvPicPr>
          <p:cNvPr id="5" name="Picture 4">
            <a:extLst>
              <a:ext uri="{FF2B5EF4-FFF2-40B4-BE49-F238E27FC236}">
                <a16:creationId xmlns:a16="http://schemas.microsoft.com/office/drawing/2014/main" id="{9CB9D2D1-3418-2A21-E607-7BC9B2BC02B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4173" y="3736293"/>
            <a:ext cx="1261872" cy="1261872"/>
          </a:xfrm>
          <a:prstGeom prst="rect">
            <a:avLst/>
          </a:prstGeom>
        </p:spPr>
      </p:pic>
    </p:spTree>
    <p:custDataLst>
      <p:tags r:id="rId1"/>
    </p:custDataLst>
    <p:extLst>
      <p:ext uri="{BB962C8B-B14F-4D97-AF65-F5344CB8AC3E}">
        <p14:creationId xmlns:p14="http://schemas.microsoft.com/office/powerpoint/2010/main" val="2911970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3CAB1-054F-B5A0-34E2-617321D9926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B93A8E-20E5-5BBE-944E-4E5A7E9032AB}"/>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6" name="object 4">
            <a:extLst>
              <a:ext uri="{FF2B5EF4-FFF2-40B4-BE49-F238E27FC236}">
                <a16:creationId xmlns:a16="http://schemas.microsoft.com/office/drawing/2014/main" id="{61DD8136-706B-A88A-6B85-E3D86ADFDEC1}"/>
              </a:ext>
            </a:extLst>
          </p:cNvPr>
          <p:cNvSpPr txBox="1"/>
          <p:nvPr/>
        </p:nvSpPr>
        <p:spPr>
          <a:xfrm>
            <a:off x="2155825" y="6405817"/>
            <a:ext cx="2749550" cy="172762"/>
          </a:xfrm>
          <a:prstGeom prst="rect">
            <a:avLst/>
          </a:prstGeom>
        </p:spPr>
        <p:txBody>
          <a:bodyPr vert="horz" wrap="square" lIns="0" tIns="8467" rIns="0" bIns="0" rtlCol="0">
            <a:spAutoFit/>
          </a:bodyPr>
          <a:lstStyle/>
          <a:p>
            <a:pPr marL="0" marR="0" lvl="0" indent="0" algn="ctr" defTabSz="609660" rtl="0" eaLnBrk="1" fontAlgn="auto" latinLnBrk="0" hangingPunct="1">
              <a:lnSpc>
                <a:spcPct val="100000"/>
              </a:lnSpc>
              <a:spcBef>
                <a:spcPts val="67"/>
              </a:spcBef>
              <a:spcAft>
                <a:spcPts val="0"/>
              </a:spcAft>
              <a:buClrTx/>
              <a:buSzTx/>
              <a:buFontTx/>
              <a:buNone/>
              <a:tabLst/>
              <a:defRPr/>
            </a:pPr>
            <a:r>
              <a:rPr kumimoji="0" lang="en-US" sz="1067" b="0" i="0" u="none" strike="noStrike" kern="1200" cap="none" spc="0" normalizeH="0" baseline="0" noProof="0" dirty="0">
                <a:ln>
                  <a:noFill/>
                </a:ln>
                <a:solidFill>
                  <a:srgbClr val="484646"/>
                </a:solidFill>
                <a:effectLst/>
                <a:uLnTx/>
                <a:uFillTx/>
                <a:latin typeface="Tahoma" panose="020B0604030504040204" pitchFamily="34" charset="0"/>
                <a:ea typeface="Tahoma" panose="020B0604030504040204" pitchFamily="34" charset="0"/>
                <a:cs typeface="Tahoma" panose="020B0604030504040204" pitchFamily="34" charset="0"/>
              </a:rPr>
              <a:t>Mosele. Annals of Oncology 2020. </a:t>
            </a:r>
            <a:endParaRPr kumimoji="0"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43891768-26BD-3AFE-BC92-7F6852522104}"/>
              </a:ext>
            </a:extLst>
          </p:cNvPr>
          <p:cNvSpPr txBox="1"/>
          <p:nvPr/>
        </p:nvSpPr>
        <p:spPr>
          <a:xfrm>
            <a:off x="1727200" y="1489678"/>
            <a:ext cx="3606800" cy="272960"/>
          </a:xfrm>
          <a:prstGeom prst="rect">
            <a:avLst/>
          </a:prstGeom>
          <a:noFill/>
        </p:spPr>
        <p:txBody>
          <a:bodyPr wrap="square" lIns="0" tIns="0" rIns="0" bIns="0" rtlCol="0" anchor="ctr" anchorCtr="0">
            <a:spAutoFit/>
          </a:bodyPr>
          <a:lstStyle/>
          <a:p>
            <a:pPr marL="0" marR="0" lvl="0" indent="0" algn="ctr" defTabSz="609660" rtl="0" eaLnBrk="1" fontAlgn="auto" latinLnBrk="0" hangingPunct="1">
              <a:lnSpc>
                <a:spcPct val="95000"/>
              </a:lnSpc>
              <a:spcBef>
                <a:spcPts val="0"/>
              </a:spcBef>
              <a:spcAft>
                <a:spcPts val="0"/>
              </a:spcAft>
              <a:buClrTx/>
              <a:buSzTx/>
              <a:buFontTx/>
              <a:buNone/>
              <a:tabLst/>
              <a:defRPr/>
            </a:pPr>
            <a:r>
              <a:rPr kumimoji="0" lang="en-US" sz="1867" b="1" i="0" u="none" strike="noStrike" kern="1200" cap="none" spc="0" normalizeH="0" baseline="0" noProof="0">
                <a:ln>
                  <a:noFill/>
                </a:ln>
                <a:solidFill>
                  <a:srgbClr val="4E3B30"/>
                </a:solidFill>
                <a:effectLst/>
                <a:uLnTx/>
                <a:uFillTx/>
                <a:latin typeface="Tahoma" panose="020B0604030504040204" pitchFamily="34" charset="0"/>
                <a:ea typeface="Tahoma" panose="020B0604030504040204" pitchFamily="34" charset="0"/>
                <a:cs typeface="Tahoma" panose="020B0604030504040204" pitchFamily="34" charset="0"/>
              </a:rPr>
              <a:t>SAFIR02</a:t>
            </a:r>
          </a:p>
        </p:txBody>
      </p:sp>
      <p:sp>
        <p:nvSpPr>
          <p:cNvPr id="12" name="TextBox 11">
            <a:extLst>
              <a:ext uri="{FF2B5EF4-FFF2-40B4-BE49-F238E27FC236}">
                <a16:creationId xmlns:a16="http://schemas.microsoft.com/office/drawing/2014/main" id="{C15FC8CF-8E8B-03C0-3CC5-9B1C9FCBAEFB}"/>
              </a:ext>
            </a:extLst>
          </p:cNvPr>
          <p:cNvSpPr txBox="1"/>
          <p:nvPr/>
        </p:nvSpPr>
        <p:spPr>
          <a:xfrm>
            <a:off x="6231925" y="1489678"/>
            <a:ext cx="5429679" cy="272960"/>
          </a:xfrm>
          <a:prstGeom prst="rect">
            <a:avLst/>
          </a:prstGeom>
          <a:noFill/>
        </p:spPr>
        <p:txBody>
          <a:bodyPr wrap="square" lIns="0" tIns="0" rIns="0" bIns="0" rtlCol="0" anchor="ctr" anchorCtr="0">
            <a:spAutoFit/>
          </a:bodyPr>
          <a:lstStyle/>
          <a:p>
            <a:pPr marL="0" marR="0" lvl="0" indent="0" algn="ctr" defTabSz="609660" rtl="0" eaLnBrk="1" fontAlgn="auto" latinLnBrk="0" hangingPunct="1">
              <a:lnSpc>
                <a:spcPct val="95000"/>
              </a:lnSpc>
              <a:spcBef>
                <a:spcPts val="0"/>
              </a:spcBef>
              <a:spcAft>
                <a:spcPts val="0"/>
              </a:spcAft>
              <a:buClrTx/>
              <a:buSzTx/>
              <a:buFontTx/>
              <a:buNone/>
              <a:tabLst/>
              <a:defRPr/>
            </a:pPr>
            <a:r>
              <a:rPr kumimoji="0" lang="en-US" sz="1867" b="1" i="0" u="none" strike="noStrike" kern="1200" cap="none" spc="0" normalizeH="0" baseline="0" noProof="0">
                <a:ln>
                  <a:noFill/>
                </a:ln>
                <a:solidFill>
                  <a:srgbClr val="4E3B30"/>
                </a:solidFill>
                <a:effectLst/>
                <a:uLnTx/>
                <a:uFillTx/>
                <a:latin typeface="Tahoma" panose="020B0604030504040204" pitchFamily="34" charset="0"/>
                <a:ea typeface="Tahoma" panose="020B0604030504040204" pitchFamily="34" charset="0"/>
                <a:cs typeface="Tahoma" panose="020B0604030504040204" pitchFamily="34" charset="0"/>
              </a:rPr>
              <a:t>Meta-Analysis of Published Trials in HR+ ABC</a:t>
            </a:r>
          </a:p>
        </p:txBody>
      </p:sp>
      <p:sp>
        <p:nvSpPr>
          <p:cNvPr id="13" name="object 4">
            <a:extLst>
              <a:ext uri="{FF2B5EF4-FFF2-40B4-BE49-F238E27FC236}">
                <a16:creationId xmlns:a16="http://schemas.microsoft.com/office/drawing/2014/main" id="{A27737AB-148C-E7DB-4AFD-9383F0536313}"/>
              </a:ext>
            </a:extLst>
          </p:cNvPr>
          <p:cNvSpPr txBox="1"/>
          <p:nvPr/>
        </p:nvSpPr>
        <p:spPr>
          <a:xfrm>
            <a:off x="7450416" y="6405817"/>
            <a:ext cx="2749550" cy="172762"/>
          </a:xfrm>
          <a:prstGeom prst="rect">
            <a:avLst/>
          </a:prstGeom>
        </p:spPr>
        <p:txBody>
          <a:bodyPr vert="horz" wrap="square" lIns="0" tIns="8467" rIns="0" bIns="0" rtlCol="0">
            <a:spAutoFit/>
          </a:bodyPr>
          <a:lstStyle/>
          <a:p>
            <a:pPr marL="0" marR="0" lvl="0" indent="0" algn="ctr" defTabSz="609660" rtl="0" eaLnBrk="1" fontAlgn="auto" latinLnBrk="0" hangingPunct="1">
              <a:lnSpc>
                <a:spcPct val="100000"/>
              </a:lnSpc>
              <a:spcBef>
                <a:spcPts val="67"/>
              </a:spcBef>
              <a:spcAft>
                <a:spcPts val="0"/>
              </a:spcAft>
              <a:buClrTx/>
              <a:buSzTx/>
              <a:buFontTx/>
              <a:buNone/>
              <a:tabLst/>
              <a:defRPr/>
            </a:pPr>
            <a:r>
              <a:rPr kumimoji="0" lang="en-US" sz="1067" b="0" i="0" u="none" strike="noStrike" kern="1200" cap="none" spc="0" normalizeH="0" baseline="0" noProof="0" dirty="0" err="1">
                <a:ln>
                  <a:noFill/>
                </a:ln>
                <a:solidFill>
                  <a:srgbClr val="484646"/>
                </a:solidFill>
                <a:effectLst/>
                <a:uLnTx/>
                <a:uFillTx/>
                <a:latin typeface="Tahoma" panose="020B0604030504040204" pitchFamily="34" charset="0"/>
                <a:ea typeface="Tahoma" panose="020B0604030504040204" pitchFamily="34" charset="0"/>
                <a:cs typeface="Tahoma" panose="020B0604030504040204" pitchFamily="34" charset="0"/>
              </a:rPr>
              <a:t>Fillbrunn</a:t>
            </a:r>
            <a:r>
              <a:rPr kumimoji="0" lang="en-US" sz="1067" b="0" i="0" u="none" strike="noStrike" kern="1200" cap="none" spc="0" normalizeH="0" baseline="0" noProof="0" dirty="0">
                <a:ln>
                  <a:noFill/>
                </a:ln>
                <a:solidFill>
                  <a:srgbClr val="484646"/>
                </a:solidFill>
                <a:effectLst/>
                <a:uLnTx/>
                <a:uFillTx/>
                <a:latin typeface="Tahoma" panose="020B0604030504040204" pitchFamily="34" charset="0"/>
                <a:ea typeface="Tahoma" panose="020B0604030504040204" pitchFamily="34" charset="0"/>
                <a:cs typeface="Tahoma" panose="020B0604030504040204" pitchFamily="34" charset="0"/>
              </a:rPr>
              <a:t>. BMC Cancer 2022. </a:t>
            </a:r>
            <a:endParaRPr kumimoji="0"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itle 1">
            <a:extLst>
              <a:ext uri="{FF2B5EF4-FFF2-40B4-BE49-F238E27FC236}">
                <a16:creationId xmlns:a16="http://schemas.microsoft.com/office/drawing/2014/main" id="{42CFBEB6-7D56-DCA0-EC03-F0E79CA58579}"/>
              </a:ext>
            </a:extLst>
          </p:cNvPr>
          <p:cNvSpPr>
            <a:spLocks noGrp="1"/>
          </p:cNvSpPr>
          <p:nvPr>
            <p:ph type="title"/>
          </p:nvPr>
        </p:nvSpPr>
        <p:spPr>
          <a:xfrm>
            <a:off x="1117600" y="133349"/>
            <a:ext cx="10261600" cy="704851"/>
          </a:xfrm>
        </p:spPr>
        <p:txBody>
          <a:bodyPr/>
          <a:lstStyle/>
          <a:p>
            <a:pPr algn="ctr"/>
            <a:r>
              <a:rPr lang="en-US" dirty="0"/>
              <a:t>PIK3CA Mutation is Associated with Worse Outcomes</a:t>
            </a:r>
          </a:p>
        </p:txBody>
      </p:sp>
      <p:sp>
        <p:nvSpPr>
          <p:cNvPr id="15" name="AutoShape 4">
            <a:extLst>
              <a:ext uri="{FF2B5EF4-FFF2-40B4-BE49-F238E27FC236}">
                <a16:creationId xmlns:a16="http://schemas.microsoft.com/office/drawing/2014/main" id="{91DD2475-79E5-D58B-EC13-3D3EB05E2238}"/>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2" name="TextBox 1">
            <a:extLst>
              <a:ext uri="{FF2B5EF4-FFF2-40B4-BE49-F238E27FC236}">
                <a16:creationId xmlns:a16="http://schemas.microsoft.com/office/drawing/2014/main" id="{ACE64540-4F59-78D4-544D-CB80A55133D7}"/>
              </a:ext>
            </a:extLst>
          </p:cNvPr>
          <p:cNvSpPr txBox="1"/>
          <p:nvPr/>
        </p:nvSpPr>
        <p:spPr>
          <a:xfrm>
            <a:off x="508000" y="1762605"/>
            <a:ext cx="497305" cy="1207318"/>
          </a:xfrm>
          <a:prstGeom prst="rect">
            <a:avLst/>
          </a:prstGeom>
        </p:spPr>
        <p:txBody>
          <a:bodyPr wrap="square" lIns="0" tIns="0" rIns="0" bIns="0" rtlCol="0" anchor="t">
            <a:spAutoFit/>
          </a:bodyPr>
          <a:lstStyle/>
          <a:p>
            <a:pPr marL="0" marR="0" lvl="0" indent="0" algn="l" defTabSz="609539" rtl="0" eaLnBrk="1" fontAlgn="auto" latinLnBrk="0" hangingPunct="1">
              <a:lnSpc>
                <a:spcPts val="10827"/>
              </a:lnSpc>
              <a:spcBef>
                <a:spcPts val="0"/>
              </a:spcBef>
              <a:spcAft>
                <a:spcPts val="0"/>
              </a:spcAft>
              <a:buClrTx/>
              <a:buSzTx/>
              <a:buFontTx/>
              <a:buNone/>
              <a:tabLst/>
              <a:defRPr/>
            </a:pPr>
            <a:endParaRPr kumimoji="0" lang="en-US" sz="6400" b="1" i="0" u="none" strike="noStrike" kern="1200" cap="none" spc="0" normalizeH="0" baseline="0" noProof="0" dirty="0" err="1">
              <a:ln>
                <a:noFill/>
              </a:ln>
              <a:solidFill>
                <a:srgbClr val="F6F4EC"/>
              </a:solidFill>
              <a:effectLst/>
              <a:uLnTx/>
              <a:uFillTx/>
              <a:latin typeface="Tahoma Bold"/>
              <a:ea typeface="Tahoma Bold"/>
              <a:cs typeface="Tahoma Bold"/>
              <a:sym typeface="Tahoma Bold"/>
            </a:endParaRPr>
          </a:p>
        </p:txBody>
      </p:sp>
      <p:grpSp>
        <p:nvGrpSpPr>
          <p:cNvPr id="9" name="Group 8">
            <a:extLst>
              <a:ext uri="{FF2B5EF4-FFF2-40B4-BE49-F238E27FC236}">
                <a16:creationId xmlns:a16="http://schemas.microsoft.com/office/drawing/2014/main" id="{F38623C7-D418-64DA-E513-BC0B384C5323}"/>
              </a:ext>
            </a:extLst>
          </p:cNvPr>
          <p:cNvGrpSpPr/>
          <p:nvPr/>
        </p:nvGrpSpPr>
        <p:grpSpPr>
          <a:xfrm>
            <a:off x="508000" y="1762606"/>
            <a:ext cx="5093110" cy="3952395"/>
            <a:chOff x="762000" y="2643908"/>
            <a:chExt cx="7639665" cy="5928593"/>
          </a:xfrm>
        </p:grpSpPr>
        <p:pic>
          <p:nvPicPr>
            <p:cNvPr id="5" name="Picture 2">
              <a:extLst>
                <a:ext uri="{FF2B5EF4-FFF2-40B4-BE49-F238E27FC236}">
                  <a16:creationId xmlns:a16="http://schemas.microsoft.com/office/drawing/2014/main" id="{EEF0CDA5-BED6-703C-50B3-D4732CF649B9}"/>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762000" y="2705100"/>
              <a:ext cx="7639665" cy="58674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7177BEF-4D2E-AA40-553D-A2EE821D0CD5}"/>
                </a:ext>
              </a:extLst>
            </p:cNvPr>
            <p:cNvSpPr txBox="1"/>
            <p:nvPr/>
          </p:nvSpPr>
          <p:spPr>
            <a:xfrm>
              <a:off x="978569" y="2643908"/>
              <a:ext cx="385011" cy="1810977"/>
            </a:xfrm>
            <a:prstGeom prst="rect">
              <a:avLst/>
            </a:prstGeom>
            <a:solidFill>
              <a:srgbClr val="FFFFFF"/>
            </a:solidFill>
            <a:ln>
              <a:noFill/>
            </a:ln>
          </p:spPr>
          <p:txBody>
            <a:bodyPr wrap="square" lIns="0" tIns="0" rIns="0" bIns="0" rtlCol="0" anchor="t">
              <a:spAutoFit/>
            </a:bodyPr>
            <a:lstStyle/>
            <a:p>
              <a:pPr marL="0" marR="0" lvl="0" indent="0" algn="l" defTabSz="609539" rtl="0" eaLnBrk="1" fontAlgn="auto" latinLnBrk="0" hangingPunct="1">
                <a:lnSpc>
                  <a:spcPts val="10827"/>
                </a:lnSpc>
                <a:spcBef>
                  <a:spcPts val="0"/>
                </a:spcBef>
                <a:spcAft>
                  <a:spcPts val="0"/>
                </a:spcAft>
                <a:buClrTx/>
                <a:buSzTx/>
                <a:buFontTx/>
                <a:buNone/>
                <a:tabLst/>
                <a:defRPr/>
              </a:pPr>
              <a:endParaRPr kumimoji="0" lang="en-US" sz="6400" b="1" i="0" u="none" strike="noStrike" kern="1200" cap="none" spc="0" normalizeH="0" baseline="0" noProof="0" dirty="0" err="1">
                <a:ln>
                  <a:noFill/>
                </a:ln>
                <a:solidFill>
                  <a:srgbClr val="F6F4EC"/>
                </a:solidFill>
                <a:effectLst/>
                <a:uLnTx/>
                <a:uFillTx/>
                <a:latin typeface="Tahoma Bold"/>
                <a:ea typeface="Tahoma Bold"/>
                <a:cs typeface="Tahoma Bold"/>
                <a:sym typeface="Tahoma Bold"/>
              </a:endParaRPr>
            </a:p>
          </p:txBody>
        </p:sp>
      </p:grpSp>
      <p:grpSp>
        <p:nvGrpSpPr>
          <p:cNvPr id="21" name="Group 20">
            <a:extLst>
              <a:ext uri="{FF2B5EF4-FFF2-40B4-BE49-F238E27FC236}">
                <a16:creationId xmlns:a16="http://schemas.microsoft.com/office/drawing/2014/main" id="{59A8E047-674F-99DF-6166-C6223D25B776}"/>
              </a:ext>
            </a:extLst>
          </p:cNvPr>
          <p:cNvGrpSpPr/>
          <p:nvPr/>
        </p:nvGrpSpPr>
        <p:grpSpPr>
          <a:xfrm>
            <a:off x="5923321" y="2098446"/>
            <a:ext cx="6244023" cy="2996950"/>
            <a:chOff x="1598744" y="9608725"/>
            <a:chExt cx="10104118" cy="4495425"/>
          </a:xfrm>
        </p:grpSpPr>
        <p:grpSp>
          <p:nvGrpSpPr>
            <p:cNvPr id="19" name="Group 18">
              <a:extLst>
                <a:ext uri="{FF2B5EF4-FFF2-40B4-BE49-F238E27FC236}">
                  <a16:creationId xmlns:a16="http://schemas.microsoft.com/office/drawing/2014/main" id="{C07FFEEA-29C9-8A72-962B-98B923DD5BF8}"/>
                </a:ext>
              </a:extLst>
            </p:cNvPr>
            <p:cNvGrpSpPr/>
            <p:nvPr/>
          </p:nvGrpSpPr>
          <p:grpSpPr>
            <a:xfrm>
              <a:off x="1598744" y="9608725"/>
              <a:ext cx="10104118" cy="4495425"/>
              <a:chOff x="2895384" y="6179898"/>
              <a:chExt cx="10104118" cy="4495425"/>
            </a:xfrm>
          </p:grpSpPr>
          <p:pic>
            <p:nvPicPr>
              <p:cNvPr id="1028" name="Picture 4">
                <a:extLst>
                  <a:ext uri="{FF2B5EF4-FFF2-40B4-BE49-F238E27FC236}">
                    <a16:creationId xmlns:a16="http://schemas.microsoft.com/office/drawing/2014/main" id="{643F7F8E-6649-4A2C-ED87-DD7751D8689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 r="45364" b="8459"/>
              <a:stretch>
                <a:fillRect/>
              </a:stretch>
            </p:blipFill>
            <p:spPr bwMode="auto">
              <a:xfrm>
                <a:off x="3007485" y="6179898"/>
                <a:ext cx="9992017" cy="40384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60589E86-D057-F32E-7B60-7605F57FB89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99" t="89642" r="43864"/>
              <a:stretch>
                <a:fillRect/>
              </a:stretch>
            </p:blipFill>
            <p:spPr bwMode="auto">
              <a:xfrm>
                <a:off x="2895384" y="10218363"/>
                <a:ext cx="9992018" cy="45696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46034945-CC85-A018-F71F-E2DCE739FA59}"/>
                </a:ext>
              </a:extLst>
            </p:cNvPr>
            <p:cNvSpPr/>
            <p:nvPr/>
          </p:nvSpPr>
          <p:spPr>
            <a:xfrm>
              <a:off x="1676400" y="9608725"/>
              <a:ext cx="360218" cy="3925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6F3EC"/>
                </a:solidFill>
                <a:effectLst/>
                <a:uLnTx/>
                <a:uFillTx/>
                <a:latin typeface="Calibri"/>
                <a:ea typeface="+mn-ea"/>
                <a:cs typeface="+mn-cs"/>
              </a:endParaRPr>
            </a:p>
          </p:txBody>
        </p:sp>
      </p:grpSp>
    </p:spTree>
    <p:extLst>
      <p:ext uri="{BB962C8B-B14F-4D97-AF65-F5344CB8AC3E}">
        <p14:creationId xmlns:p14="http://schemas.microsoft.com/office/powerpoint/2010/main" val="2230036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8AC5-68DD-A54D-EA46-F978B18D1D8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118084-2E12-8D58-B140-F8C84C61D8E6}"/>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19" name="Title 1">
            <a:extLst>
              <a:ext uri="{FF2B5EF4-FFF2-40B4-BE49-F238E27FC236}">
                <a16:creationId xmlns:a16="http://schemas.microsoft.com/office/drawing/2014/main" id="{67DB3797-9DE3-F4EB-764E-4237363C76A8}"/>
              </a:ext>
            </a:extLst>
          </p:cNvPr>
          <p:cNvSpPr>
            <a:spLocks noGrp="1"/>
          </p:cNvSpPr>
          <p:nvPr>
            <p:ph type="title"/>
          </p:nvPr>
        </p:nvSpPr>
        <p:spPr>
          <a:xfrm>
            <a:off x="1117600" y="133349"/>
            <a:ext cx="10261600" cy="704851"/>
          </a:xfrm>
        </p:spPr>
        <p:txBody>
          <a:bodyPr/>
          <a:lstStyle/>
          <a:p>
            <a:pPr algn="ctr"/>
            <a:r>
              <a:rPr lang="en-US"/>
              <a:t>AI + CDK4/6 Inhibition 1</a:t>
            </a:r>
            <a:r>
              <a:rPr lang="en-US" baseline="30000"/>
              <a:t>st</a:t>
            </a:r>
            <a:r>
              <a:rPr lang="en-US"/>
              <a:t> Line</a:t>
            </a:r>
          </a:p>
        </p:txBody>
      </p:sp>
      <p:sp>
        <p:nvSpPr>
          <p:cNvPr id="20" name="AutoShape 4">
            <a:extLst>
              <a:ext uri="{FF2B5EF4-FFF2-40B4-BE49-F238E27FC236}">
                <a16:creationId xmlns:a16="http://schemas.microsoft.com/office/drawing/2014/main" id="{E9D655E8-C073-4CAE-07D7-3E0DE18484FF}"/>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712CD7C0-3935-DF60-7444-6BCCBEFA78FC}"/>
              </a:ext>
            </a:extLst>
          </p:cNvPr>
          <p:cNvGraphicFramePr>
            <a:graphicFrameLocks noGrp="1"/>
          </p:cNvGraphicFramePr>
          <p:nvPr/>
        </p:nvGraphicFramePr>
        <p:xfrm>
          <a:off x="1117600" y="1415176"/>
          <a:ext cx="10261600" cy="4383248"/>
        </p:xfrm>
        <a:graphic>
          <a:graphicData uri="http://schemas.openxmlformats.org/drawingml/2006/table">
            <a:tbl>
              <a:tblPr firstRow="1" bandRow="1">
                <a:tableStyleId>{F5AB1C69-6EDB-4FF4-983F-18BD219EF322}</a:tableStyleId>
              </a:tblPr>
              <a:tblGrid>
                <a:gridCol w="2782007">
                  <a:extLst>
                    <a:ext uri="{9D8B030D-6E8A-4147-A177-3AD203B41FA5}">
                      <a16:colId xmlns:a16="http://schemas.microsoft.com/office/drawing/2014/main" val="290366680"/>
                    </a:ext>
                  </a:extLst>
                </a:gridCol>
                <a:gridCol w="2782007">
                  <a:extLst>
                    <a:ext uri="{9D8B030D-6E8A-4147-A177-3AD203B41FA5}">
                      <a16:colId xmlns:a16="http://schemas.microsoft.com/office/drawing/2014/main" val="830798308"/>
                    </a:ext>
                  </a:extLst>
                </a:gridCol>
                <a:gridCol w="2348793">
                  <a:extLst>
                    <a:ext uri="{9D8B030D-6E8A-4147-A177-3AD203B41FA5}">
                      <a16:colId xmlns:a16="http://schemas.microsoft.com/office/drawing/2014/main" val="4089606345"/>
                    </a:ext>
                  </a:extLst>
                </a:gridCol>
                <a:gridCol w="2348793">
                  <a:extLst>
                    <a:ext uri="{9D8B030D-6E8A-4147-A177-3AD203B41FA5}">
                      <a16:colId xmlns:a16="http://schemas.microsoft.com/office/drawing/2014/main" val="3670628081"/>
                    </a:ext>
                  </a:extLst>
                </a:gridCol>
              </a:tblGrid>
              <a:tr h="930087">
                <a:tc>
                  <a:txBody>
                    <a:bodyPr/>
                    <a:lstStyle/>
                    <a:p>
                      <a:pPr algn="ctr"/>
                      <a:r>
                        <a:rPr lang="en-US" sz="1700" b="1" dirty="0">
                          <a:latin typeface="Tahoma" panose="020B0604030504040204" pitchFamily="34" charset="0"/>
                          <a:ea typeface="Tahoma" panose="020B0604030504040204" pitchFamily="34" charset="0"/>
                          <a:cs typeface="Tahoma" panose="020B0604030504040204" pitchFamily="34" charset="0"/>
                        </a:rPr>
                        <a:t>Study</a:t>
                      </a:r>
                    </a:p>
                  </a:txBody>
                  <a:tcPr marL="60960" marR="60960" marT="30480" marB="30480" anchor="ctr"/>
                </a:tc>
                <a:tc>
                  <a:txBody>
                    <a:bodyPr/>
                    <a:lstStyle/>
                    <a:p>
                      <a:pPr algn="ctr"/>
                      <a:r>
                        <a:rPr lang="en-US" sz="1700" dirty="0">
                          <a:latin typeface="Tahoma" panose="020B0604030504040204" pitchFamily="34" charset="0"/>
                          <a:ea typeface="Tahoma" panose="020B0604030504040204" pitchFamily="34" charset="0"/>
                          <a:cs typeface="Tahoma" panose="020B0604030504040204" pitchFamily="34" charset="0"/>
                        </a:rPr>
                        <a:t>Agents</a:t>
                      </a:r>
                    </a:p>
                  </a:txBody>
                  <a:tcPr marL="60960" marR="60960" marT="30480" marB="30480" anchor="ctr"/>
                </a:tc>
                <a:tc>
                  <a:txBody>
                    <a:bodyPr/>
                    <a:lstStyle/>
                    <a:p>
                      <a:pPr algn="ctr"/>
                      <a:r>
                        <a:rPr lang="en-US" sz="1700" dirty="0">
                          <a:latin typeface="Tahoma" panose="020B0604030504040204" pitchFamily="34" charset="0"/>
                          <a:ea typeface="Tahoma" panose="020B0604030504040204" pitchFamily="34" charset="0"/>
                          <a:cs typeface="Tahoma" panose="020B0604030504040204" pitchFamily="34" charset="0"/>
                        </a:rPr>
                        <a:t>PFS (months)</a:t>
                      </a:r>
                    </a:p>
                  </a:txBody>
                  <a:tcPr marL="60960" marR="60960" marT="30480" marB="30480" anchor="ctr"/>
                </a:tc>
                <a:tc>
                  <a:txBody>
                    <a:bodyPr/>
                    <a:lstStyle/>
                    <a:p>
                      <a:pPr algn="ctr"/>
                      <a:r>
                        <a:rPr lang="en-US" sz="1700" dirty="0">
                          <a:latin typeface="Tahoma" panose="020B0604030504040204" pitchFamily="34" charset="0"/>
                          <a:ea typeface="Tahoma" panose="020B0604030504040204" pitchFamily="34" charset="0"/>
                          <a:cs typeface="Tahoma" panose="020B0604030504040204" pitchFamily="34" charset="0"/>
                        </a:rPr>
                        <a:t>OS (months)</a:t>
                      </a:r>
                    </a:p>
                  </a:txBody>
                  <a:tcPr marL="60960" marR="60960" marT="30480" marB="30480" anchor="ctr"/>
                </a:tc>
                <a:extLst>
                  <a:ext uri="{0D108BD9-81ED-4DB2-BD59-A6C34878D82A}">
                    <a16:rowId xmlns:a16="http://schemas.microsoft.com/office/drawing/2014/main" val="4058108671"/>
                  </a:ext>
                </a:extLst>
              </a:tr>
              <a:tr h="1159893">
                <a:tc>
                  <a:txBody>
                    <a:bodyPr/>
                    <a:lstStyle/>
                    <a:p>
                      <a:pPr algn="ctr"/>
                      <a:r>
                        <a:rPr lang="en-US" sz="1700" b="1" dirty="0">
                          <a:latin typeface="Tahoma" panose="020B0604030504040204" pitchFamily="34" charset="0"/>
                          <a:ea typeface="Tahoma" panose="020B0604030504040204" pitchFamily="34" charset="0"/>
                          <a:cs typeface="Tahoma" panose="020B0604030504040204" pitchFamily="34" charset="0"/>
                        </a:rPr>
                        <a:t>PALOMA-2</a:t>
                      </a:r>
                    </a:p>
                  </a:txBody>
                  <a:tcPr marL="60960" marR="60960" marT="30480" marB="30480" anchor="ctr"/>
                </a:tc>
                <a:tc>
                  <a:txBody>
                    <a:bodyPr/>
                    <a:lstStyle/>
                    <a:p>
                      <a:pPr algn="ctr"/>
                      <a:r>
                        <a:rPr lang="en-US" sz="1700" dirty="0">
                          <a:latin typeface="Tahoma" panose="020B0604030504040204" pitchFamily="34" charset="0"/>
                          <a:ea typeface="Tahoma" panose="020B0604030504040204" pitchFamily="34" charset="0"/>
                          <a:cs typeface="Tahoma" panose="020B0604030504040204" pitchFamily="34" charset="0"/>
                        </a:rPr>
                        <a:t>Palbociclib + letrozole</a:t>
                      </a:r>
                    </a:p>
                  </a:txBody>
                  <a:tcPr marL="60960" marR="60960" marT="30480" marB="30480" anchor="ctr"/>
                </a:tc>
                <a:tc>
                  <a:txBody>
                    <a:bodyPr/>
                    <a:lstStyle/>
                    <a:p>
                      <a:pPr algn="ctr"/>
                      <a:r>
                        <a:rPr lang="en-US" sz="1700" dirty="0">
                          <a:solidFill>
                            <a:srgbClr val="C00000"/>
                          </a:solidFill>
                          <a:latin typeface="Tahoma" panose="020B0604030504040204" pitchFamily="34" charset="0"/>
                          <a:ea typeface="Tahoma" panose="020B0604030504040204" pitchFamily="34" charset="0"/>
                          <a:cs typeface="Tahoma" panose="020B0604030504040204" pitchFamily="34" charset="0"/>
                        </a:rPr>
                        <a:t>24.8 vs 14.5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solidFill>
                            <a:srgbClr val="C00000"/>
                          </a:solidFill>
                          <a:latin typeface="Tahoma" panose="020B0604030504040204" pitchFamily="34" charset="0"/>
                          <a:ea typeface="Tahoma" panose="020B0604030504040204" pitchFamily="34" charset="0"/>
                          <a:cs typeface="Tahoma" panose="020B0604030504040204" pitchFamily="34" charset="0"/>
                        </a:rPr>
                        <a:t>HR </a:t>
                      </a:r>
                      <a:r>
                        <a:rPr lang="en-GB" sz="1700" b="0" u="none" strike="noStrike" cap="none" spc="-1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rPr>
                        <a:t>0.58 (0.46-0.72)</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u="none" strike="noStrike" cap="none" spc="-10" dirty="0">
                          <a:solidFill>
                            <a:srgbClr val="484646"/>
                          </a:solidFill>
                          <a:latin typeface="Tahoma" panose="020B0604030504040204" pitchFamily="34" charset="0"/>
                          <a:ea typeface="Tahoma" panose="020B0604030504040204" pitchFamily="34" charset="0"/>
                          <a:cs typeface="Tahoma" panose="020B0604030504040204" pitchFamily="34" charset="0"/>
                          <a:sym typeface="Arial"/>
                        </a:rPr>
                        <a:t>53.9 vs 51.2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i="0" u="none" strike="noStrike" cap="none" spc="-10" dirty="0">
                          <a:solidFill>
                            <a:srgbClr val="484646"/>
                          </a:solidFill>
                          <a:latin typeface="Tahoma" panose="020B0604030504040204" pitchFamily="34" charset="0"/>
                          <a:ea typeface="Tahoma" panose="020B0604030504040204" pitchFamily="34" charset="0"/>
                          <a:cs typeface="Tahoma" panose="020B0604030504040204" pitchFamily="34" charset="0"/>
                          <a:sym typeface="Arial"/>
                        </a:rPr>
                        <a:t>HR </a:t>
                      </a:r>
                      <a:r>
                        <a:rPr lang="en-US" sz="1700" b="0" u="none" strike="noStrike" cap="none" spc="-10" dirty="0">
                          <a:solidFill>
                            <a:srgbClr val="484646"/>
                          </a:solidFill>
                          <a:latin typeface="Tahoma" panose="020B0604030504040204" pitchFamily="34" charset="0"/>
                          <a:ea typeface="Tahoma" panose="020B0604030504040204" pitchFamily="34" charset="0"/>
                          <a:cs typeface="Tahoma" panose="020B0604030504040204" pitchFamily="34" charset="0"/>
                          <a:sym typeface="Arial"/>
                        </a:rPr>
                        <a:t>0.96 (0.78-1.18)</a:t>
                      </a:r>
                      <a:endParaRPr lang="en-US" sz="1700" b="0" i="0" u="none" strike="noStrike" cap="none" spc="-10" dirty="0">
                        <a:solidFill>
                          <a:srgbClr val="484646"/>
                        </a:solidFill>
                        <a:latin typeface="Tahoma" panose="020B0604030504040204" pitchFamily="34" charset="0"/>
                        <a:ea typeface="Tahoma" panose="020B0604030504040204" pitchFamily="34" charset="0"/>
                        <a:cs typeface="Tahoma" panose="020B0604030504040204" pitchFamily="34" charset="0"/>
                        <a:sym typeface="Arial"/>
                      </a:endParaRPr>
                    </a:p>
                  </a:txBody>
                  <a:tcPr marL="60960" marR="60960" marT="30480" marB="30480" anchor="ctr"/>
                </a:tc>
                <a:extLst>
                  <a:ext uri="{0D108BD9-81ED-4DB2-BD59-A6C34878D82A}">
                    <a16:rowId xmlns:a16="http://schemas.microsoft.com/office/drawing/2014/main" val="88032998"/>
                  </a:ext>
                </a:extLst>
              </a:tr>
              <a:tr h="1146634">
                <a:tc>
                  <a:txBody>
                    <a:bodyPr/>
                    <a:lstStyle/>
                    <a:p>
                      <a:pPr algn="ctr"/>
                      <a:r>
                        <a:rPr lang="en-US" sz="1700" b="1" dirty="0">
                          <a:latin typeface="Tahoma" panose="020B0604030504040204" pitchFamily="34" charset="0"/>
                          <a:ea typeface="Tahoma" panose="020B0604030504040204" pitchFamily="34" charset="0"/>
                          <a:cs typeface="Tahoma" panose="020B0604030504040204" pitchFamily="34" charset="0"/>
                        </a:rPr>
                        <a:t>MONALEESA-2</a:t>
                      </a:r>
                    </a:p>
                  </a:txBody>
                  <a:tcPr marL="60960" marR="60960" marT="30480" marB="30480" anchor="ctr"/>
                </a:tc>
                <a:tc>
                  <a:txBody>
                    <a:bodyPr/>
                    <a:lstStyle/>
                    <a:p>
                      <a:pPr algn="ctr"/>
                      <a:r>
                        <a:rPr lang="en-US" sz="1700" dirty="0">
                          <a:latin typeface="Tahoma" panose="020B0604030504040204" pitchFamily="34" charset="0"/>
                          <a:ea typeface="Tahoma" panose="020B0604030504040204" pitchFamily="34" charset="0"/>
                          <a:cs typeface="Tahoma" panose="020B0604030504040204" pitchFamily="34" charset="0"/>
                        </a:rPr>
                        <a:t>Ribociclib + letrozole</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0" u="none" strike="noStrike" cap="none" spc="-1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rPr>
                        <a:t>25.3 vs 16.0</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0" i="0" u="none" strike="noStrike" cap="none" spc="-1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rPr>
                        <a:t>HR </a:t>
                      </a:r>
                      <a:r>
                        <a:rPr lang="en-GB" sz="1700" b="0" u="none" strike="noStrike" cap="none" spc="-1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rPr>
                        <a:t>0.57 (0.46-0.70)</a:t>
                      </a:r>
                      <a:endParaRPr lang="en-GB" sz="1700" b="0" i="0" u="none" strike="noStrike" cap="none" spc="-1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endParaRP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u="none" strike="noStrike" cap="none" spc="-1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rPr>
                        <a:t>63.9 vs 51.4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i="0" u="none" strike="noStrike" cap="none" spc="-1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rPr>
                        <a:t>HR </a:t>
                      </a:r>
                      <a:r>
                        <a:rPr lang="en-US" sz="1700" b="0" u="none" strike="noStrike" cap="none" spc="-1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rPr>
                        <a:t>0.76 (0.63-0.93)</a:t>
                      </a:r>
                      <a:endParaRPr lang="en-US" sz="1700" b="0" i="0" u="none" strike="noStrike" cap="none" spc="-1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endParaRPr>
                    </a:p>
                  </a:txBody>
                  <a:tcPr marL="60960" marR="60960" marT="30480" marB="30480" anchor="ctr"/>
                </a:tc>
                <a:extLst>
                  <a:ext uri="{0D108BD9-81ED-4DB2-BD59-A6C34878D82A}">
                    <a16:rowId xmlns:a16="http://schemas.microsoft.com/office/drawing/2014/main" val="1718194329"/>
                  </a:ext>
                </a:extLst>
              </a:tr>
              <a:tr h="1146634">
                <a:tc>
                  <a:txBody>
                    <a:bodyPr/>
                    <a:lstStyle/>
                    <a:p>
                      <a:pPr algn="ctr"/>
                      <a:r>
                        <a:rPr lang="en-US" sz="1700" b="1" dirty="0">
                          <a:latin typeface="Tahoma" panose="020B0604030504040204" pitchFamily="34" charset="0"/>
                          <a:ea typeface="Tahoma" panose="020B0604030504040204" pitchFamily="34" charset="0"/>
                          <a:cs typeface="Tahoma" panose="020B0604030504040204" pitchFamily="34" charset="0"/>
                        </a:rPr>
                        <a:t>MONARCH-3</a:t>
                      </a:r>
                    </a:p>
                  </a:txBody>
                  <a:tcPr marL="60960" marR="60960" marT="30480" marB="30480" anchor="ctr"/>
                </a:tc>
                <a:tc>
                  <a:txBody>
                    <a:bodyPr/>
                    <a:lstStyle/>
                    <a:p>
                      <a:pPr algn="ctr"/>
                      <a:r>
                        <a:rPr lang="en-US" sz="1700" dirty="0">
                          <a:latin typeface="Tahoma" panose="020B0604030504040204" pitchFamily="34" charset="0"/>
                          <a:ea typeface="Tahoma" panose="020B0604030504040204" pitchFamily="34" charset="0"/>
                          <a:cs typeface="Tahoma" panose="020B0604030504040204" pitchFamily="34" charset="0"/>
                        </a:rPr>
                        <a:t>Abemaciclib + letrozole/</a:t>
                      </a:r>
                    </a:p>
                    <a:p>
                      <a:pPr algn="ctr"/>
                      <a:r>
                        <a:rPr lang="en-US" sz="1700" dirty="0">
                          <a:latin typeface="Tahoma" panose="020B0604030504040204" pitchFamily="34" charset="0"/>
                          <a:ea typeface="Tahoma" panose="020B0604030504040204" pitchFamily="34" charset="0"/>
                          <a:cs typeface="Tahoma" panose="020B0604030504040204" pitchFamily="34" charset="0"/>
                        </a:rPr>
                        <a:t>anastrozole</a:t>
                      </a:r>
                    </a:p>
                  </a:txBody>
                  <a:tcPr marL="60960" marR="60960" marT="30480" marB="30480" anchor="ctr"/>
                </a:tc>
                <a:tc>
                  <a:txBody>
                    <a:bodyPr/>
                    <a:lstStyle/>
                    <a:p>
                      <a:pPr algn="ctr"/>
                      <a:r>
                        <a:rPr lang="en-US" sz="1700" dirty="0">
                          <a:solidFill>
                            <a:srgbClr val="C00000"/>
                          </a:solidFill>
                          <a:latin typeface="Tahoma" panose="020B0604030504040204" pitchFamily="34" charset="0"/>
                          <a:ea typeface="Tahoma" panose="020B0604030504040204" pitchFamily="34" charset="0"/>
                          <a:cs typeface="Tahoma" panose="020B0604030504040204" pitchFamily="34" charset="0"/>
                        </a:rPr>
                        <a:t>28.2 vs 14.8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solidFill>
                            <a:srgbClr val="C00000"/>
                          </a:solidFill>
                          <a:latin typeface="Tahoma" panose="020B0604030504040204" pitchFamily="34" charset="0"/>
                          <a:ea typeface="Tahoma" panose="020B0604030504040204" pitchFamily="34" charset="0"/>
                          <a:cs typeface="Tahoma" panose="020B0604030504040204" pitchFamily="34" charset="0"/>
                        </a:rPr>
                        <a:t>HR </a:t>
                      </a:r>
                      <a:r>
                        <a:rPr lang="en-GB" sz="1700" b="0" u="none" strike="noStrike" cap="none" spc="-1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rPr>
                        <a:t>0.54 (0.42-0.70)</a:t>
                      </a:r>
                      <a:endParaRPr lang="en-GB" sz="1700" b="0" i="0" u="none" strike="noStrike" cap="none" spc="-1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endParaRP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u="none" strike="noStrike" cap="none" spc="-10" dirty="0">
                          <a:solidFill>
                            <a:srgbClr val="484646"/>
                          </a:solidFill>
                          <a:latin typeface="Tahoma" panose="020B0604030504040204" pitchFamily="34" charset="0"/>
                          <a:ea typeface="Tahoma" panose="020B0604030504040204" pitchFamily="34" charset="0"/>
                          <a:cs typeface="Tahoma" panose="020B0604030504040204" pitchFamily="34" charset="0"/>
                          <a:sym typeface="Arial"/>
                        </a:rPr>
                        <a:t>66.8 vs 53.7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i="0" u="none" strike="noStrike" cap="none" spc="-10" dirty="0">
                          <a:solidFill>
                            <a:srgbClr val="484646"/>
                          </a:solidFill>
                          <a:latin typeface="Tahoma" panose="020B0604030504040204" pitchFamily="34" charset="0"/>
                          <a:ea typeface="Tahoma" panose="020B0604030504040204" pitchFamily="34" charset="0"/>
                          <a:cs typeface="Tahoma" panose="020B0604030504040204" pitchFamily="34" charset="0"/>
                          <a:sym typeface="Arial"/>
                        </a:rPr>
                        <a:t>HR </a:t>
                      </a:r>
                      <a:r>
                        <a:rPr lang="en-US" sz="1700" b="0" u="none" strike="noStrike" cap="none" spc="-10" dirty="0">
                          <a:solidFill>
                            <a:srgbClr val="484646"/>
                          </a:solidFill>
                          <a:latin typeface="Tahoma" panose="020B0604030504040204" pitchFamily="34" charset="0"/>
                          <a:ea typeface="Tahoma" panose="020B0604030504040204" pitchFamily="34" charset="0"/>
                          <a:cs typeface="Tahoma" panose="020B0604030504040204" pitchFamily="34" charset="0"/>
                          <a:sym typeface="Arial"/>
                        </a:rPr>
                        <a:t>0.80 (0.64-1.02)</a:t>
                      </a:r>
                      <a:endParaRPr lang="en-US" sz="1700" b="0" i="0" u="none" strike="noStrike" cap="none" spc="-10" dirty="0">
                        <a:solidFill>
                          <a:srgbClr val="484646"/>
                        </a:solidFill>
                        <a:latin typeface="Tahoma" panose="020B0604030504040204" pitchFamily="34" charset="0"/>
                        <a:ea typeface="Tahoma" panose="020B0604030504040204" pitchFamily="34" charset="0"/>
                        <a:cs typeface="Tahoma" panose="020B0604030504040204" pitchFamily="34" charset="0"/>
                        <a:sym typeface="Arial"/>
                      </a:endParaRPr>
                    </a:p>
                  </a:txBody>
                  <a:tcPr marL="60960" marR="60960" marT="30480" marB="30480" anchor="ctr"/>
                </a:tc>
                <a:extLst>
                  <a:ext uri="{0D108BD9-81ED-4DB2-BD59-A6C34878D82A}">
                    <a16:rowId xmlns:a16="http://schemas.microsoft.com/office/drawing/2014/main" val="905887624"/>
                  </a:ext>
                </a:extLst>
              </a:tr>
            </a:tbl>
          </a:graphicData>
        </a:graphic>
      </p:graphicFrame>
    </p:spTree>
    <p:extLst>
      <p:ext uri="{BB962C8B-B14F-4D97-AF65-F5344CB8AC3E}">
        <p14:creationId xmlns:p14="http://schemas.microsoft.com/office/powerpoint/2010/main" val="1286192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C8323-DAF2-66B1-CD64-4843DE4B161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675B5B2-696A-542B-B0D4-0FEBCA5A3F54}"/>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8" name="TextBox 7">
            <a:extLst>
              <a:ext uri="{FF2B5EF4-FFF2-40B4-BE49-F238E27FC236}">
                <a16:creationId xmlns:a16="http://schemas.microsoft.com/office/drawing/2014/main" id="{11A01D98-D809-A746-211C-E961E329D1DF}"/>
              </a:ext>
            </a:extLst>
          </p:cNvPr>
          <p:cNvSpPr txBox="1"/>
          <p:nvPr/>
        </p:nvSpPr>
        <p:spPr>
          <a:xfrm>
            <a:off x="3628846" y="6477000"/>
            <a:ext cx="4934307" cy="25654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Hortobagyi</a:t>
            </a: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 Annals of Oncology 2018. Kalinsky. J Clin Oncol 2023.</a:t>
            </a:r>
          </a:p>
        </p:txBody>
      </p:sp>
      <p:sp>
        <p:nvSpPr>
          <p:cNvPr id="6" name="TextBox 5">
            <a:extLst>
              <a:ext uri="{FF2B5EF4-FFF2-40B4-BE49-F238E27FC236}">
                <a16:creationId xmlns:a16="http://schemas.microsoft.com/office/drawing/2014/main" id="{46C9D898-B1BF-DD38-45E1-43A0A24D96BE}"/>
              </a:ext>
            </a:extLst>
          </p:cNvPr>
          <p:cNvSpPr txBox="1"/>
          <p:nvPr/>
        </p:nvSpPr>
        <p:spPr>
          <a:xfrm>
            <a:off x="1989589" y="1282903"/>
            <a:ext cx="2743200" cy="328231"/>
          </a:xfrm>
          <a:prstGeom prst="rect">
            <a:avLst/>
          </a:prstGeom>
        </p:spPr>
        <p:txBody>
          <a:bodyPr wrap="square" lIns="0" tIns="0" rIns="0" bIns="0" rtlCol="0" anchor="t">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494747"/>
                </a:solidFill>
                <a:effectLst/>
                <a:uLnTx/>
                <a:uFillTx/>
                <a:latin typeface="Tahoma Bold"/>
                <a:ea typeface="Tahoma Bold"/>
                <a:cs typeface="Tahoma Bold"/>
                <a:sym typeface="Tahoma Bold"/>
              </a:rPr>
              <a:t>MONALEESA-2</a:t>
            </a:r>
          </a:p>
        </p:txBody>
      </p:sp>
      <p:pic>
        <p:nvPicPr>
          <p:cNvPr id="13" name="object 10">
            <a:extLst>
              <a:ext uri="{FF2B5EF4-FFF2-40B4-BE49-F238E27FC236}">
                <a16:creationId xmlns:a16="http://schemas.microsoft.com/office/drawing/2014/main" id="{89077486-0E58-023B-CCCF-7548521CA95A}"/>
              </a:ext>
            </a:extLst>
          </p:cNvPr>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b="10109"/>
          <a:stretch>
            <a:fillRect/>
          </a:stretch>
        </p:blipFill>
        <p:spPr>
          <a:xfrm>
            <a:off x="6464383" y="1778734"/>
            <a:ext cx="4914817" cy="2172426"/>
          </a:xfrm>
          <a:prstGeom prst="rect">
            <a:avLst/>
          </a:prstGeom>
        </p:spPr>
      </p:pic>
      <p:pic>
        <p:nvPicPr>
          <p:cNvPr id="14" name="object 11">
            <a:extLst>
              <a:ext uri="{FF2B5EF4-FFF2-40B4-BE49-F238E27FC236}">
                <a16:creationId xmlns:a16="http://schemas.microsoft.com/office/drawing/2014/main" id="{3D3B7C02-B9B8-3CEB-5F48-B20763F0048F}"/>
              </a:ext>
            </a:extLst>
          </p:cNvPr>
          <p:cNvPicPr/>
          <p:nvPr/>
        </p:nvPicPr>
        <p:blipFill>
          <a:blip r:embed="rId5" cstate="screen">
            <a:extLst>
              <a:ext uri="{28A0092B-C50C-407E-A947-70E740481C1C}">
                <a14:useLocalDpi xmlns:a14="http://schemas.microsoft.com/office/drawing/2010/main"/>
              </a:ext>
            </a:extLst>
          </a:blip>
          <a:srcRect b="4062"/>
          <a:stretch>
            <a:fillRect/>
          </a:stretch>
        </p:blipFill>
        <p:spPr>
          <a:xfrm>
            <a:off x="6444893" y="4183213"/>
            <a:ext cx="4934307" cy="1965731"/>
          </a:xfrm>
          <a:prstGeom prst="rect">
            <a:avLst/>
          </a:prstGeom>
          <a:solidFill>
            <a:schemeClr val="bg1"/>
          </a:solidFill>
        </p:spPr>
      </p:pic>
      <p:sp>
        <p:nvSpPr>
          <p:cNvPr id="15" name="TextBox 14">
            <a:extLst>
              <a:ext uri="{FF2B5EF4-FFF2-40B4-BE49-F238E27FC236}">
                <a16:creationId xmlns:a16="http://schemas.microsoft.com/office/drawing/2014/main" id="{F85BD47A-E066-1CAF-0E7B-D116EED18418}"/>
              </a:ext>
            </a:extLst>
          </p:cNvPr>
          <p:cNvSpPr txBox="1"/>
          <p:nvPr/>
        </p:nvSpPr>
        <p:spPr>
          <a:xfrm>
            <a:off x="7550191" y="1282902"/>
            <a:ext cx="2743200" cy="328231"/>
          </a:xfrm>
          <a:prstGeom prst="rect">
            <a:avLst/>
          </a:prstGeom>
        </p:spPr>
        <p:txBody>
          <a:bodyPr wrap="square" lIns="0" tIns="0" rIns="0" bIns="0" rtlCol="0" anchor="t">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494747"/>
                </a:solidFill>
                <a:effectLst/>
                <a:uLnTx/>
                <a:uFillTx/>
                <a:latin typeface="Tahoma Bold"/>
                <a:ea typeface="Tahoma Bold"/>
                <a:cs typeface="Tahoma Bold"/>
                <a:sym typeface="Tahoma Bold"/>
              </a:rPr>
              <a:t>MAINTAIN</a:t>
            </a:r>
          </a:p>
        </p:txBody>
      </p:sp>
      <p:grpSp>
        <p:nvGrpSpPr>
          <p:cNvPr id="17" name="Group 16">
            <a:extLst>
              <a:ext uri="{FF2B5EF4-FFF2-40B4-BE49-F238E27FC236}">
                <a16:creationId xmlns:a16="http://schemas.microsoft.com/office/drawing/2014/main" id="{4F72C018-6FD6-81CB-4BCB-A66DE4CF22E4}"/>
              </a:ext>
            </a:extLst>
          </p:cNvPr>
          <p:cNvGrpSpPr/>
          <p:nvPr/>
        </p:nvGrpSpPr>
        <p:grpSpPr>
          <a:xfrm>
            <a:off x="478705" y="1843251"/>
            <a:ext cx="5826664" cy="4074943"/>
            <a:chOff x="718057" y="3086100"/>
            <a:chExt cx="8417728" cy="5784029"/>
          </a:xfrm>
        </p:grpSpPr>
        <p:pic>
          <p:nvPicPr>
            <p:cNvPr id="5" name="Picture 4">
              <a:extLst>
                <a:ext uri="{FF2B5EF4-FFF2-40B4-BE49-F238E27FC236}">
                  <a16:creationId xmlns:a16="http://schemas.microsoft.com/office/drawing/2014/main" id="{A40D1D0A-86FA-922D-81AA-5DF2D1A2936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1" t="21765" r="45860" b="17059"/>
            <a:stretch>
              <a:fillRect/>
            </a:stretch>
          </p:blipFill>
          <p:spPr>
            <a:xfrm>
              <a:off x="718057" y="3109495"/>
              <a:ext cx="8417728" cy="5760634"/>
            </a:xfrm>
            <a:prstGeom prst="rect">
              <a:avLst/>
            </a:prstGeom>
          </p:spPr>
        </p:pic>
        <p:sp>
          <p:nvSpPr>
            <p:cNvPr id="16" name="Rectangle 15">
              <a:extLst>
                <a:ext uri="{FF2B5EF4-FFF2-40B4-BE49-F238E27FC236}">
                  <a16:creationId xmlns:a16="http://schemas.microsoft.com/office/drawing/2014/main" id="{362409CC-4D4C-3060-E4C8-B55EE4F17F66}"/>
                </a:ext>
              </a:extLst>
            </p:cNvPr>
            <p:cNvSpPr/>
            <p:nvPr/>
          </p:nvSpPr>
          <p:spPr>
            <a:xfrm>
              <a:off x="762000" y="3086100"/>
              <a:ext cx="914400" cy="23622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6F3EC"/>
                </a:solidFill>
                <a:effectLst/>
                <a:uLnTx/>
                <a:uFillTx/>
                <a:latin typeface="Calibri"/>
                <a:ea typeface="+mn-ea"/>
                <a:cs typeface="+mn-cs"/>
              </a:endParaRPr>
            </a:p>
          </p:txBody>
        </p:sp>
      </p:grpSp>
      <p:sp>
        <p:nvSpPr>
          <p:cNvPr id="11" name="Title 1">
            <a:extLst>
              <a:ext uri="{FF2B5EF4-FFF2-40B4-BE49-F238E27FC236}">
                <a16:creationId xmlns:a16="http://schemas.microsoft.com/office/drawing/2014/main" id="{25C3B708-8021-0A00-5197-D816E952CD70}"/>
              </a:ext>
            </a:extLst>
          </p:cNvPr>
          <p:cNvSpPr>
            <a:spLocks noGrp="1"/>
          </p:cNvSpPr>
          <p:nvPr>
            <p:ph type="title"/>
          </p:nvPr>
        </p:nvSpPr>
        <p:spPr>
          <a:xfrm>
            <a:off x="1117600" y="133349"/>
            <a:ext cx="10261600" cy="704851"/>
          </a:xfrm>
        </p:spPr>
        <p:txBody>
          <a:bodyPr/>
          <a:lstStyle/>
          <a:p>
            <a:pPr algn="ctr"/>
            <a:r>
              <a:rPr lang="en-US" dirty="0"/>
              <a:t>PI3K-Altered Tumors: </a:t>
            </a:r>
            <a:br>
              <a:rPr lang="en-US" dirty="0"/>
            </a:br>
            <a:r>
              <a:rPr lang="en-US" dirty="0"/>
              <a:t>Inferior Response to CDK4/6 Inhibition</a:t>
            </a:r>
          </a:p>
        </p:txBody>
      </p:sp>
      <p:sp>
        <p:nvSpPr>
          <p:cNvPr id="12" name="AutoShape 4">
            <a:extLst>
              <a:ext uri="{FF2B5EF4-FFF2-40B4-BE49-F238E27FC236}">
                <a16:creationId xmlns:a16="http://schemas.microsoft.com/office/drawing/2014/main" id="{213F4574-B784-5C74-C3DC-9FD23C2550FF}"/>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Tree>
    <p:extLst>
      <p:ext uri="{BB962C8B-B14F-4D97-AF65-F5344CB8AC3E}">
        <p14:creationId xmlns:p14="http://schemas.microsoft.com/office/powerpoint/2010/main" val="4272321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D24C6-FF76-38BC-ED0E-86D72471261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5FB182-C165-724A-F67F-3A83E819C11C}"/>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dirty="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8" name="Title 1">
            <a:extLst>
              <a:ext uri="{FF2B5EF4-FFF2-40B4-BE49-F238E27FC236}">
                <a16:creationId xmlns:a16="http://schemas.microsoft.com/office/drawing/2014/main" id="{F3800405-7651-CBCB-971D-146DCCD4507E}"/>
              </a:ext>
            </a:extLst>
          </p:cNvPr>
          <p:cNvSpPr>
            <a:spLocks noGrp="1"/>
          </p:cNvSpPr>
          <p:nvPr>
            <p:ph type="title"/>
          </p:nvPr>
        </p:nvSpPr>
        <p:spPr>
          <a:xfrm>
            <a:off x="1117600" y="133349"/>
            <a:ext cx="10261600" cy="704851"/>
          </a:xfrm>
        </p:spPr>
        <p:txBody>
          <a:bodyPr/>
          <a:lstStyle/>
          <a:p>
            <a:pPr algn="ctr"/>
            <a:r>
              <a:rPr lang="en-US" dirty="0"/>
              <a:t>Treatment after Progression on 1L CDK4/6i</a:t>
            </a:r>
          </a:p>
        </p:txBody>
      </p:sp>
      <p:sp>
        <p:nvSpPr>
          <p:cNvPr id="13" name="AutoShape 4">
            <a:extLst>
              <a:ext uri="{FF2B5EF4-FFF2-40B4-BE49-F238E27FC236}">
                <a16:creationId xmlns:a16="http://schemas.microsoft.com/office/drawing/2014/main" id="{55753E57-988F-A3F7-0830-EC9CD4320960}"/>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D3E8858A-723C-3838-A126-09E66B75BEB9}"/>
              </a:ext>
            </a:extLst>
          </p:cNvPr>
          <p:cNvGrpSpPr/>
          <p:nvPr/>
        </p:nvGrpSpPr>
        <p:grpSpPr>
          <a:xfrm>
            <a:off x="1117600" y="1333178"/>
            <a:ext cx="10261600" cy="5042222"/>
            <a:chOff x="642552" y="1804088"/>
            <a:chExt cx="15392400" cy="7563333"/>
          </a:xfrm>
        </p:grpSpPr>
        <p:sp>
          <p:nvSpPr>
            <p:cNvPr id="7" name="Rectangle: Rounded Corners 2">
              <a:extLst>
                <a:ext uri="{FF2B5EF4-FFF2-40B4-BE49-F238E27FC236}">
                  <a16:creationId xmlns:a16="http://schemas.microsoft.com/office/drawing/2014/main" id="{383312A1-3D55-031B-5605-98B02A2FC8D6}"/>
                </a:ext>
              </a:extLst>
            </p:cNvPr>
            <p:cNvSpPr/>
            <p:nvPr/>
          </p:nvSpPr>
          <p:spPr>
            <a:xfrm>
              <a:off x="642552" y="1804088"/>
              <a:ext cx="15392400" cy="7563333"/>
            </a:xfrm>
            <a:prstGeom prst="roundRect">
              <a:avLst>
                <a:gd name="adj" fmla="val 8135"/>
              </a:avLst>
            </a:prstGeom>
            <a:solidFill>
              <a:schemeClr val="bg1"/>
            </a:solidFill>
            <a:ln>
              <a:noFill/>
            </a:ln>
            <a:effectLst>
              <a:outerShdw blurRad="635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object 4">
              <a:extLst>
                <a:ext uri="{FF2B5EF4-FFF2-40B4-BE49-F238E27FC236}">
                  <a16:creationId xmlns:a16="http://schemas.microsoft.com/office/drawing/2014/main" id="{1B12C51D-3751-4DB6-847D-7D133AC110EA}"/>
                </a:ext>
              </a:extLst>
            </p:cNvPr>
            <p:cNvSpPr txBox="1"/>
            <p:nvPr/>
          </p:nvSpPr>
          <p:spPr>
            <a:xfrm>
              <a:off x="1003857" y="4712104"/>
              <a:ext cx="3343577" cy="2312967"/>
            </a:xfrm>
            <a:prstGeom prst="rect">
              <a:avLst/>
            </a:prstGeom>
            <a:solidFill>
              <a:schemeClr val="accent5">
                <a:alpha val="67842"/>
              </a:schemeClr>
            </a:solidFill>
          </p:spPr>
          <p:txBody>
            <a:bodyPr vert="horz" wrap="square" lIns="0" tIns="0" rIns="0" bIns="0" rtlCol="0" anchor="ctr">
              <a:noAutofit/>
            </a:bodyPr>
            <a:lstStyle/>
            <a:p>
              <a:pPr marL="0" marR="96530" lvl="0" indent="0" algn="ctr" defTabSz="609660" rtl="0" eaLnBrk="1" fontAlgn="auto" latinLnBrk="0" hangingPunct="1">
                <a:lnSpc>
                  <a:spcPct val="100000"/>
                </a:lnSpc>
                <a:spcBef>
                  <a:spcPts val="1910"/>
                </a:spcBef>
                <a:spcAft>
                  <a:spcPts val="0"/>
                </a:spcAft>
                <a:buClrTx/>
                <a:buSzTx/>
                <a:buFontTx/>
                <a:buNone/>
                <a:tabLst/>
                <a:defRPr/>
              </a:pPr>
              <a:r>
                <a:rPr kumimoji="0" sz="2400" b="1" i="0" u="none" strike="noStrike" kern="1200" cap="none" spc="0" normalizeH="0" baseline="0" noProof="0" dirty="0">
                  <a:ln>
                    <a:noFill/>
                  </a:ln>
                  <a:solidFill>
                    <a:srgbClr val="494747"/>
                  </a:solidFill>
                  <a:effectLst/>
                  <a:uLnTx/>
                  <a:uFillTx/>
                  <a:latin typeface="Calibri" panose="020F0502020204030204" pitchFamily="34" charset="0"/>
                  <a:ea typeface="+mn-ea"/>
                  <a:cs typeface="Calibri" panose="020F0502020204030204" pitchFamily="34" charset="0"/>
                </a:rPr>
                <a:t>Progression</a:t>
              </a:r>
              <a:r>
                <a:rPr kumimoji="0" sz="2400" b="1" i="0" u="none" strike="noStrike" kern="1200" cap="none" spc="-37" normalizeH="0" baseline="0" noProof="0" dirty="0">
                  <a:ln>
                    <a:noFill/>
                  </a:ln>
                  <a:solidFill>
                    <a:srgbClr val="494747"/>
                  </a:solidFill>
                  <a:effectLst/>
                  <a:uLnTx/>
                  <a:uFillTx/>
                  <a:latin typeface="Calibri" panose="020F0502020204030204" pitchFamily="34" charset="0"/>
                  <a:ea typeface="+mn-ea"/>
                  <a:cs typeface="Calibri" panose="020F0502020204030204" pitchFamily="34" charset="0"/>
                </a:rPr>
                <a:t> </a:t>
              </a:r>
              <a:r>
                <a:rPr kumimoji="0" sz="2400" b="1" i="0" u="none" strike="noStrike" kern="1200" cap="none" spc="0" normalizeH="0" baseline="0" noProof="0" dirty="0">
                  <a:ln>
                    <a:noFill/>
                  </a:ln>
                  <a:solidFill>
                    <a:srgbClr val="494747"/>
                  </a:solidFill>
                  <a:effectLst/>
                  <a:uLnTx/>
                  <a:uFillTx/>
                  <a:latin typeface="Calibri" panose="020F0502020204030204" pitchFamily="34" charset="0"/>
                  <a:ea typeface="+mn-ea"/>
                  <a:cs typeface="Calibri" panose="020F0502020204030204" pitchFamily="34" charset="0"/>
                </a:rPr>
                <a:t>on</a:t>
              </a:r>
              <a:r>
                <a:rPr kumimoji="0" sz="2400" b="1" i="0" u="none" strike="noStrike" kern="1200" cap="none" spc="-20" normalizeH="0" baseline="0" noProof="0" dirty="0">
                  <a:ln>
                    <a:noFill/>
                  </a:ln>
                  <a:solidFill>
                    <a:srgbClr val="494747"/>
                  </a:solidFill>
                  <a:effectLst/>
                  <a:uLnTx/>
                  <a:uFillTx/>
                  <a:latin typeface="Calibri" panose="020F0502020204030204" pitchFamily="34" charset="0"/>
                  <a:ea typeface="+mn-ea"/>
                  <a:cs typeface="Calibri" panose="020F0502020204030204" pitchFamily="34" charset="0"/>
                </a:rPr>
                <a:t> </a:t>
              </a:r>
              <a:r>
                <a:rPr kumimoji="0" sz="2400" b="1" i="0" u="none" strike="noStrike" kern="1200" cap="none" spc="-17" normalizeH="0" baseline="0" noProof="0" dirty="0">
                  <a:ln>
                    <a:noFill/>
                  </a:ln>
                  <a:solidFill>
                    <a:srgbClr val="494747"/>
                  </a:solidFill>
                  <a:effectLst/>
                  <a:uLnTx/>
                  <a:uFillTx/>
                  <a:latin typeface="Calibri" panose="020F0502020204030204" pitchFamily="34" charset="0"/>
                  <a:ea typeface="+mn-ea"/>
                  <a:cs typeface="Calibri" panose="020F0502020204030204" pitchFamily="34" charset="0"/>
                </a:rPr>
                <a:t>1L </a:t>
              </a:r>
              <a:r>
                <a:rPr kumimoji="0" sz="2400" b="1" i="0" u="none" strike="noStrike" kern="1200" cap="none" spc="-7" normalizeH="0" baseline="0" noProof="0" dirty="0">
                  <a:ln>
                    <a:noFill/>
                  </a:ln>
                  <a:solidFill>
                    <a:srgbClr val="494747"/>
                  </a:solidFill>
                  <a:effectLst/>
                  <a:uLnTx/>
                  <a:uFillTx/>
                  <a:latin typeface="Calibri" panose="020F0502020204030204" pitchFamily="34" charset="0"/>
                  <a:ea typeface="+mn-ea"/>
                  <a:cs typeface="Calibri" panose="020F0502020204030204" pitchFamily="34" charset="0"/>
                </a:rPr>
                <a:t>CDK4/6i</a:t>
              </a:r>
              <a:endParaRPr kumimoji="0" sz="2400" b="0" i="0" u="none" strike="noStrike" kern="1200" cap="none" spc="0" normalizeH="0" baseline="0" noProof="0" dirty="0">
                <a:ln>
                  <a:noFill/>
                </a:ln>
                <a:solidFill>
                  <a:srgbClr val="494747"/>
                </a:solidFill>
                <a:effectLst/>
                <a:uLnTx/>
                <a:uFillTx/>
                <a:latin typeface="Calibri" panose="020F0502020204030204" pitchFamily="34" charset="0"/>
                <a:ea typeface="+mn-ea"/>
                <a:cs typeface="Calibri" panose="020F0502020204030204" pitchFamily="34" charset="0"/>
              </a:endParaRPr>
            </a:p>
          </p:txBody>
        </p:sp>
        <p:sp>
          <p:nvSpPr>
            <p:cNvPr id="22" name="object 11">
              <a:extLst>
                <a:ext uri="{FF2B5EF4-FFF2-40B4-BE49-F238E27FC236}">
                  <a16:creationId xmlns:a16="http://schemas.microsoft.com/office/drawing/2014/main" id="{FB6475C1-D6EB-885E-A965-97D10ED77DB7}"/>
                </a:ext>
              </a:extLst>
            </p:cNvPr>
            <p:cNvSpPr txBox="1"/>
            <p:nvPr/>
          </p:nvSpPr>
          <p:spPr>
            <a:xfrm>
              <a:off x="10427523" y="4207388"/>
              <a:ext cx="5195270" cy="1085650"/>
            </a:xfrm>
            <a:prstGeom prst="rect">
              <a:avLst/>
            </a:prstGeom>
            <a:solidFill>
              <a:schemeClr val="accent3"/>
            </a:solidFill>
          </p:spPr>
          <p:txBody>
            <a:bodyPr vert="horz" wrap="square" lIns="0" tIns="0" rIns="0" bIns="0" rtlCol="0" anchor="ctr">
              <a:noAutofit/>
            </a:bodyPr>
            <a:lstStyle/>
            <a:p>
              <a:pPr marL="0" marR="0" lvl="0" indent="0" algn="ctr" defTabSz="609660" rtl="0" eaLnBrk="1" fontAlgn="auto" latinLnBrk="0" hangingPunct="1">
                <a:lnSpc>
                  <a:spcPct val="100000"/>
                </a:lnSpc>
                <a:spcBef>
                  <a:spcPts val="1430"/>
                </a:spcBef>
                <a:spcAft>
                  <a:spcPts val="0"/>
                </a:spcAft>
                <a:buClrTx/>
                <a:buSzTx/>
                <a:buFontTx/>
                <a:buNone/>
                <a:tabLst/>
                <a:defRPr/>
              </a:pPr>
              <a:r>
                <a:rPr kumimoji="0"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Targetable</a:t>
              </a:r>
              <a:r>
                <a:rPr kumimoji="0" sz="2400" b="1" i="0" u="none" strike="noStrike" kern="1200" cap="none" spc="-8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2400" b="1" i="0" u="none" strike="noStrike" kern="1200" cap="none" spc="-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Mutations</a:t>
              </a:r>
              <a:endParaRPr kumimoji="0"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object 12">
              <a:extLst>
                <a:ext uri="{FF2B5EF4-FFF2-40B4-BE49-F238E27FC236}">
                  <a16:creationId xmlns:a16="http://schemas.microsoft.com/office/drawing/2014/main" id="{8462C84B-C0BB-C978-BA9B-E6E1F27129E3}"/>
                </a:ext>
              </a:extLst>
            </p:cNvPr>
            <p:cNvSpPr txBox="1"/>
            <p:nvPr/>
          </p:nvSpPr>
          <p:spPr>
            <a:xfrm>
              <a:off x="10427523" y="6482246"/>
              <a:ext cx="5195270" cy="1085650"/>
            </a:xfrm>
            <a:prstGeom prst="rect">
              <a:avLst/>
            </a:prstGeom>
            <a:solidFill>
              <a:schemeClr val="accent3"/>
            </a:solidFill>
          </p:spPr>
          <p:txBody>
            <a:bodyPr vert="horz" wrap="square" lIns="0" tIns="0" rIns="0" bIns="0" rtlCol="0" anchor="ctr">
              <a:noAutofit/>
            </a:bodyPr>
            <a:lstStyle/>
            <a:p>
              <a:pPr marL="0" marR="0" lvl="0" indent="0" algn="ctr" defTabSz="609660" rtl="0" eaLnBrk="1" fontAlgn="auto" latinLnBrk="0" hangingPunct="1">
                <a:lnSpc>
                  <a:spcPct val="100000"/>
                </a:lnSpc>
                <a:spcBef>
                  <a:spcPts val="1437"/>
                </a:spcBef>
                <a:spcAft>
                  <a:spcPts val="0"/>
                </a:spcAft>
                <a:buClrTx/>
                <a:buSzTx/>
                <a:buFontTx/>
                <a:buNone/>
                <a:tabLst/>
                <a:defRPr/>
              </a:pPr>
              <a:r>
                <a:rPr kumimoji="0"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No</a:t>
              </a:r>
              <a:r>
                <a:rPr kumimoji="0" sz="2400" b="1" i="0" u="none" strike="noStrike" kern="1200" cap="none" spc="-6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Targetable</a:t>
              </a:r>
              <a:r>
                <a:rPr kumimoji="0" sz="2400" b="1" i="0" u="none" strike="noStrike" kern="1200" cap="none" spc="-5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sz="2400" b="1" i="0" u="none" strike="noStrike" kern="1200" cap="none" spc="-7"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Mutations</a:t>
              </a:r>
              <a:endParaRPr kumimoji="0"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4" name="object 13">
              <a:extLst>
                <a:ext uri="{FF2B5EF4-FFF2-40B4-BE49-F238E27FC236}">
                  <a16:creationId xmlns:a16="http://schemas.microsoft.com/office/drawing/2014/main" id="{D6DAD3D2-2D48-2CB2-9F1D-538D22465B0B}"/>
                </a:ext>
              </a:extLst>
            </p:cNvPr>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795380" y="2263561"/>
              <a:ext cx="2459555" cy="1943827"/>
            </a:xfrm>
            <a:prstGeom prst="rect">
              <a:avLst/>
            </a:prstGeom>
          </p:spPr>
        </p:pic>
        <p:sp>
          <p:nvSpPr>
            <p:cNvPr id="2" name="object 11">
              <a:extLst>
                <a:ext uri="{FF2B5EF4-FFF2-40B4-BE49-F238E27FC236}">
                  <a16:creationId xmlns:a16="http://schemas.microsoft.com/office/drawing/2014/main" id="{7AD66793-1C68-DC6F-F308-439A281F767E}"/>
                </a:ext>
              </a:extLst>
            </p:cNvPr>
            <p:cNvSpPr txBox="1"/>
            <p:nvPr/>
          </p:nvSpPr>
          <p:spPr>
            <a:xfrm>
              <a:off x="5937027" y="5026196"/>
              <a:ext cx="1923447" cy="1728808"/>
            </a:xfrm>
            <a:prstGeom prst="rect">
              <a:avLst/>
            </a:prstGeom>
            <a:solidFill>
              <a:schemeClr val="accent3"/>
            </a:solidFill>
          </p:spPr>
          <p:txBody>
            <a:bodyPr vert="horz" wrap="square" lIns="0" tIns="0" rIns="0" bIns="0" rtlCol="0" anchor="ctr">
              <a:noAutofit/>
            </a:bodyPr>
            <a:lstStyle/>
            <a:p>
              <a:pPr marL="0" marR="0" lvl="0" indent="0" algn="ctr" defTabSz="609660" rtl="0" eaLnBrk="1" fontAlgn="auto" latinLnBrk="0" hangingPunct="1">
                <a:lnSpc>
                  <a:spcPct val="100000"/>
                </a:lnSpc>
                <a:spcBef>
                  <a:spcPts val="143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NGS Testing</a:t>
              </a:r>
              <a:endParaRPr kumimoji="0"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ight Arrow 5">
              <a:extLst>
                <a:ext uri="{FF2B5EF4-FFF2-40B4-BE49-F238E27FC236}">
                  <a16:creationId xmlns:a16="http://schemas.microsoft.com/office/drawing/2014/main" id="{E6017575-7573-AA2A-05DE-507C5C7B328B}"/>
                </a:ext>
              </a:extLst>
            </p:cNvPr>
            <p:cNvSpPr/>
            <p:nvPr/>
          </p:nvSpPr>
          <p:spPr>
            <a:xfrm>
              <a:off x="4697387" y="5602528"/>
              <a:ext cx="889687" cy="53211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6F3EC"/>
                </a:solidFill>
                <a:effectLst/>
                <a:uLnTx/>
                <a:uFillTx/>
                <a:latin typeface="Calibri" panose="020F0502020204030204" pitchFamily="34" charset="0"/>
                <a:ea typeface="+mn-ea"/>
                <a:cs typeface="Calibri" panose="020F0502020204030204" pitchFamily="34" charset="0"/>
              </a:endParaRPr>
            </a:p>
          </p:txBody>
        </p:sp>
        <p:sp>
          <p:nvSpPr>
            <p:cNvPr id="9" name="object 9">
              <a:extLst>
                <a:ext uri="{FF2B5EF4-FFF2-40B4-BE49-F238E27FC236}">
                  <a16:creationId xmlns:a16="http://schemas.microsoft.com/office/drawing/2014/main" id="{FDFF72C1-D46D-3E1B-510E-67619DBC3DAD}"/>
                </a:ext>
              </a:extLst>
            </p:cNvPr>
            <p:cNvSpPr/>
            <p:nvPr/>
          </p:nvSpPr>
          <p:spPr>
            <a:xfrm rot="255672" flipV="1">
              <a:off x="8182275" y="6048610"/>
              <a:ext cx="1923447" cy="1085650"/>
            </a:xfrm>
            <a:custGeom>
              <a:avLst/>
              <a:gdLst/>
              <a:ahLst/>
              <a:cxnLst/>
              <a:rect l="l" t="t" r="r" b="b"/>
              <a:pathLst>
                <a:path w="1838959" h="956945">
                  <a:moveTo>
                    <a:pt x="1472692" y="0"/>
                  </a:moveTo>
                  <a:lnTo>
                    <a:pt x="1521587" y="134238"/>
                  </a:lnTo>
                  <a:lnTo>
                    <a:pt x="0" y="687958"/>
                  </a:lnTo>
                  <a:lnTo>
                    <a:pt x="97663" y="956563"/>
                  </a:lnTo>
                  <a:lnTo>
                    <a:pt x="1619250" y="402716"/>
                  </a:lnTo>
                  <a:lnTo>
                    <a:pt x="1668145" y="536955"/>
                  </a:lnTo>
                  <a:lnTo>
                    <a:pt x="1838960" y="170687"/>
                  </a:lnTo>
                  <a:lnTo>
                    <a:pt x="1472692" y="0"/>
                  </a:lnTo>
                  <a:close/>
                </a:path>
              </a:pathLst>
            </a:custGeom>
            <a:solidFill>
              <a:srgbClr val="433D2D"/>
            </a:solidFill>
          </p:spPr>
          <p:txBody>
            <a:bodyPr wrap="square" lIns="0" tIns="0" rIns="0" bIns="0" rtlCol="0"/>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494747"/>
                </a:solidFill>
                <a:effectLst/>
                <a:uLnTx/>
                <a:uFillTx/>
                <a:latin typeface="Calibri" panose="020F0502020204030204" pitchFamily="34" charset="0"/>
                <a:ea typeface="+mn-ea"/>
                <a:cs typeface="Calibri" panose="020F0502020204030204" pitchFamily="34" charset="0"/>
              </a:endParaRPr>
            </a:p>
          </p:txBody>
        </p:sp>
        <p:sp>
          <p:nvSpPr>
            <p:cNvPr id="14" name="object 9">
              <a:extLst>
                <a:ext uri="{FF2B5EF4-FFF2-40B4-BE49-F238E27FC236}">
                  <a16:creationId xmlns:a16="http://schemas.microsoft.com/office/drawing/2014/main" id="{0A488624-4580-7E85-491D-4FFEC259F375}"/>
                </a:ext>
              </a:extLst>
            </p:cNvPr>
            <p:cNvSpPr/>
            <p:nvPr/>
          </p:nvSpPr>
          <p:spPr>
            <a:xfrm rot="21176645">
              <a:off x="8182275" y="4712104"/>
              <a:ext cx="1923447" cy="1085650"/>
            </a:xfrm>
            <a:custGeom>
              <a:avLst/>
              <a:gdLst/>
              <a:ahLst/>
              <a:cxnLst/>
              <a:rect l="l" t="t" r="r" b="b"/>
              <a:pathLst>
                <a:path w="1838959" h="956945">
                  <a:moveTo>
                    <a:pt x="1472692" y="0"/>
                  </a:moveTo>
                  <a:lnTo>
                    <a:pt x="1521587" y="134238"/>
                  </a:lnTo>
                  <a:lnTo>
                    <a:pt x="0" y="687958"/>
                  </a:lnTo>
                  <a:lnTo>
                    <a:pt x="97663" y="956563"/>
                  </a:lnTo>
                  <a:lnTo>
                    <a:pt x="1619250" y="402716"/>
                  </a:lnTo>
                  <a:lnTo>
                    <a:pt x="1668145" y="536955"/>
                  </a:lnTo>
                  <a:lnTo>
                    <a:pt x="1838960" y="170687"/>
                  </a:lnTo>
                  <a:lnTo>
                    <a:pt x="1472692" y="0"/>
                  </a:lnTo>
                  <a:close/>
                </a:path>
              </a:pathLst>
            </a:custGeom>
            <a:solidFill>
              <a:srgbClr val="433D2D"/>
            </a:solidFill>
          </p:spPr>
          <p:txBody>
            <a:bodyPr wrap="square" lIns="0" tIns="0" rIns="0" bIns="0" rtlCol="0"/>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494747"/>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674529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1CACF-819F-E5E8-8E0D-7052192502C3}"/>
            </a:ext>
          </a:extLst>
        </p:cNvPr>
        <p:cNvGrpSpPr/>
        <p:nvPr/>
      </p:nvGrpSpPr>
      <p:grpSpPr>
        <a:xfrm>
          <a:off x="0" y="0"/>
          <a:ext cx="0" cy="0"/>
          <a:chOff x="0" y="0"/>
          <a:chExt cx="0" cy="0"/>
        </a:xfrm>
      </p:grpSpPr>
      <p:pic>
        <p:nvPicPr>
          <p:cNvPr id="16" name="New picture">
            <a:extLst>
              <a:ext uri="{FF2B5EF4-FFF2-40B4-BE49-F238E27FC236}">
                <a16:creationId xmlns:a16="http://schemas.microsoft.com/office/drawing/2014/main" id="{96285CF7-2E08-9D3B-DF87-8AACC85E95DA}"/>
              </a:ext>
            </a:extLst>
          </p:cNvPr>
          <p:cNvPicPr>
            <a:picLocks noChangeAspect="1" noChangeArrowheads="1"/>
          </p:cNvPicPr>
          <p:nvPr>
            <p:custDataLst>
              <p:tags r:id="rId1"/>
            </p:custDataLst>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338" t="34264" r="54102" b="35565"/>
          <a:stretch>
            <a:fillRect/>
          </a:stretch>
        </p:blipFill>
        <p:spPr bwMode="auto">
          <a:xfrm>
            <a:off x="6609910" y="1410778"/>
            <a:ext cx="5178154" cy="507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 name="Footer Placeholder 2">
            <a:extLst>
              <a:ext uri="{FF2B5EF4-FFF2-40B4-BE49-F238E27FC236}">
                <a16:creationId xmlns:a16="http://schemas.microsoft.com/office/drawing/2014/main" id="{04D8FE9F-ED2C-910E-6999-694AFFC36ABA}"/>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8" name="TextBox 7">
            <a:extLst>
              <a:ext uri="{FF2B5EF4-FFF2-40B4-BE49-F238E27FC236}">
                <a16:creationId xmlns:a16="http://schemas.microsoft.com/office/drawing/2014/main" id="{52013154-BB0F-CE9D-B7C1-F087E1A3D0D4}"/>
              </a:ext>
            </a:extLst>
          </p:cNvPr>
          <p:cNvSpPr txBox="1"/>
          <p:nvPr/>
        </p:nvSpPr>
        <p:spPr>
          <a:xfrm>
            <a:off x="6751605" y="6320339"/>
            <a:ext cx="4934307" cy="25654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O’Leary. Cancer </a:t>
            </a:r>
            <a:r>
              <a:rPr kumimoji="0" lang="en-US" sz="1067" b="0" i="0" u="none" strike="noStrike" kern="1200" cap="none" spc="0" normalizeH="0" baseline="0" noProof="0" dirty="0" err="1">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Discov</a:t>
            </a: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 2018.</a:t>
            </a:r>
          </a:p>
        </p:txBody>
      </p:sp>
      <p:sp>
        <p:nvSpPr>
          <p:cNvPr id="10" name="Title 1">
            <a:extLst>
              <a:ext uri="{FF2B5EF4-FFF2-40B4-BE49-F238E27FC236}">
                <a16:creationId xmlns:a16="http://schemas.microsoft.com/office/drawing/2014/main" id="{11EE2A9E-CE6E-5CFB-D7F7-34AD66541C83}"/>
              </a:ext>
            </a:extLst>
          </p:cNvPr>
          <p:cNvSpPr>
            <a:spLocks noGrp="1"/>
          </p:cNvSpPr>
          <p:nvPr>
            <p:ph type="title"/>
          </p:nvPr>
        </p:nvSpPr>
        <p:spPr>
          <a:xfrm>
            <a:off x="1117600" y="133349"/>
            <a:ext cx="10261600" cy="704851"/>
          </a:xfrm>
        </p:spPr>
        <p:txBody>
          <a:bodyPr/>
          <a:lstStyle/>
          <a:p>
            <a:pPr algn="ctr"/>
            <a:r>
              <a:rPr lang="en-US" dirty="0"/>
              <a:t>PI3K Pathway</a:t>
            </a:r>
            <a:br>
              <a:rPr lang="en-US" dirty="0"/>
            </a:br>
            <a:r>
              <a:rPr lang="en-US" dirty="0"/>
              <a:t>Through the Course of CDK4/6i Treatment</a:t>
            </a:r>
          </a:p>
        </p:txBody>
      </p:sp>
      <p:sp>
        <p:nvSpPr>
          <p:cNvPr id="11" name="AutoShape 4">
            <a:extLst>
              <a:ext uri="{FF2B5EF4-FFF2-40B4-BE49-F238E27FC236}">
                <a16:creationId xmlns:a16="http://schemas.microsoft.com/office/drawing/2014/main" id="{5EDDDF08-124A-F5D1-E9EC-69964B575AD3}"/>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86E5F79C-1125-DF9E-8F17-9BCB21F6A646}"/>
              </a:ext>
            </a:extLst>
          </p:cNvPr>
          <p:cNvGrpSpPr/>
          <p:nvPr/>
        </p:nvGrpSpPr>
        <p:grpSpPr>
          <a:xfrm>
            <a:off x="685879" y="1716633"/>
            <a:ext cx="5451641" cy="4241799"/>
            <a:chOff x="3212973" y="1829691"/>
            <a:chExt cx="11382921" cy="7429796"/>
          </a:xfrm>
        </p:grpSpPr>
        <p:sp>
          <p:nvSpPr>
            <p:cNvPr id="6" name="Rectangle: Rounded Corners 4">
              <a:extLst>
                <a:ext uri="{FF2B5EF4-FFF2-40B4-BE49-F238E27FC236}">
                  <a16:creationId xmlns:a16="http://schemas.microsoft.com/office/drawing/2014/main" id="{395C9231-4B16-8E9A-4EC3-9DC5B460FD43}"/>
                </a:ext>
              </a:extLst>
            </p:cNvPr>
            <p:cNvSpPr/>
            <p:nvPr/>
          </p:nvSpPr>
          <p:spPr>
            <a:xfrm>
              <a:off x="3692106" y="1829691"/>
              <a:ext cx="10903788" cy="7429796"/>
            </a:xfrm>
            <a:prstGeom prst="roundRect">
              <a:avLst>
                <a:gd name="adj" fmla="val 8135"/>
              </a:avLst>
            </a:prstGeom>
            <a:solidFill>
              <a:schemeClr val="bg1"/>
            </a:solidFill>
            <a:ln>
              <a:noFill/>
            </a:ln>
            <a:effectLst>
              <a:outerShdw blurRad="635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Roche Sans Light Light" panose="020B0304030201040101" pitchFamily="34" charset="0"/>
                <a:ea typeface="+mn-ea"/>
                <a:cs typeface="+mn-cs"/>
              </a:endParaRPr>
            </a:p>
          </p:txBody>
        </p:sp>
        <p:pic>
          <p:nvPicPr>
            <p:cNvPr id="7" name="object 7">
              <a:extLst>
                <a:ext uri="{FF2B5EF4-FFF2-40B4-BE49-F238E27FC236}">
                  <a16:creationId xmlns:a16="http://schemas.microsoft.com/office/drawing/2014/main" id="{13DEC4A9-4D77-EC73-2596-B7273B8A7A49}"/>
                </a:ext>
              </a:extLst>
            </p:cNvPr>
            <p:cNvPicPr/>
            <p:nvPr/>
          </p:nvPicPr>
          <p:blipFill>
            <a:blip r:embed="rId6" cstate="print">
              <a:extLst>
                <a:ext uri="{28A0092B-C50C-407E-A947-70E740481C1C}">
                  <a14:useLocalDpi xmlns:a14="http://schemas.microsoft.com/office/drawing/2010/main"/>
                </a:ext>
              </a:extLst>
            </a:blip>
            <a:stretch>
              <a:fillRect/>
            </a:stretch>
          </p:blipFill>
          <p:spPr>
            <a:xfrm>
              <a:off x="4724400" y="2072303"/>
              <a:ext cx="9296400" cy="6881197"/>
            </a:xfrm>
            <a:prstGeom prst="rect">
              <a:avLst/>
            </a:prstGeom>
          </p:spPr>
        </p:pic>
        <p:grpSp>
          <p:nvGrpSpPr>
            <p:cNvPr id="9" name="object 8">
              <a:extLst>
                <a:ext uri="{FF2B5EF4-FFF2-40B4-BE49-F238E27FC236}">
                  <a16:creationId xmlns:a16="http://schemas.microsoft.com/office/drawing/2014/main" id="{709717AA-E863-2D59-E6CA-3F4303853DF4}"/>
                </a:ext>
              </a:extLst>
            </p:cNvPr>
            <p:cNvGrpSpPr/>
            <p:nvPr/>
          </p:nvGrpSpPr>
          <p:grpSpPr>
            <a:xfrm>
              <a:off x="3212973" y="4720144"/>
              <a:ext cx="1295401" cy="847092"/>
              <a:chOff x="3124580" y="4944998"/>
              <a:chExt cx="1295401" cy="847091"/>
            </a:xfrm>
          </p:grpSpPr>
          <p:sp>
            <p:nvSpPr>
              <p:cNvPr id="12" name="object 9">
                <a:extLst>
                  <a:ext uri="{FF2B5EF4-FFF2-40B4-BE49-F238E27FC236}">
                    <a16:creationId xmlns:a16="http://schemas.microsoft.com/office/drawing/2014/main" id="{B3643E66-CEE6-B278-6781-8DD38F54FC6B}"/>
                  </a:ext>
                </a:extLst>
              </p:cNvPr>
              <p:cNvSpPr/>
              <p:nvPr/>
            </p:nvSpPr>
            <p:spPr>
              <a:xfrm>
                <a:off x="3124580" y="4944999"/>
                <a:ext cx="1295400" cy="847090"/>
              </a:xfrm>
              <a:custGeom>
                <a:avLst/>
                <a:gdLst/>
                <a:ahLst/>
                <a:cxnLst/>
                <a:rect l="l" t="t" r="r" b="b"/>
                <a:pathLst>
                  <a:path w="1295400" h="847089">
                    <a:moveTo>
                      <a:pt x="872108" y="0"/>
                    </a:moveTo>
                    <a:lnTo>
                      <a:pt x="872108" y="211581"/>
                    </a:lnTo>
                    <a:lnTo>
                      <a:pt x="0" y="211581"/>
                    </a:lnTo>
                    <a:lnTo>
                      <a:pt x="0" y="634873"/>
                    </a:lnTo>
                    <a:lnTo>
                      <a:pt x="872108" y="634873"/>
                    </a:lnTo>
                    <a:lnTo>
                      <a:pt x="872108" y="846581"/>
                    </a:lnTo>
                    <a:lnTo>
                      <a:pt x="1295399" y="423290"/>
                    </a:lnTo>
                    <a:lnTo>
                      <a:pt x="872108" y="0"/>
                    </a:lnTo>
                    <a:close/>
                  </a:path>
                </a:pathLst>
              </a:custGeom>
              <a:solidFill>
                <a:srgbClr val="A96C4A"/>
              </a:solidFill>
            </p:spPr>
            <p:txBody>
              <a:bodyPr wrap="square" lIns="0" tIns="0" rIns="0" bIns="0" rtlCol="0"/>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494747"/>
                  </a:solidFill>
                  <a:effectLst/>
                  <a:uLnTx/>
                  <a:uFillTx/>
                  <a:latin typeface="Calibri"/>
                  <a:ea typeface="+mn-ea"/>
                  <a:cs typeface="+mn-cs"/>
                </a:endParaRPr>
              </a:p>
            </p:txBody>
          </p:sp>
          <p:sp>
            <p:nvSpPr>
              <p:cNvPr id="13" name="object 10">
                <a:extLst>
                  <a:ext uri="{FF2B5EF4-FFF2-40B4-BE49-F238E27FC236}">
                    <a16:creationId xmlns:a16="http://schemas.microsoft.com/office/drawing/2014/main" id="{4700DA81-1273-5717-11C8-F7AF0E8C32F8}"/>
                  </a:ext>
                </a:extLst>
              </p:cNvPr>
              <p:cNvSpPr/>
              <p:nvPr/>
            </p:nvSpPr>
            <p:spPr>
              <a:xfrm>
                <a:off x="3124580" y="4944999"/>
                <a:ext cx="1295400" cy="847090"/>
              </a:xfrm>
              <a:custGeom>
                <a:avLst/>
                <a:gdLst/>
                <a:ahLst/>
                <a:cxnLst/>
                <a:rect l="l" t="t" r="r" b="b"/>
                <a:pathLst>
                  <a:path w="1295400" h="847089">
                    <a:moveTo>
                      <a:pt x="0" y="211581"/>
                    </a:moveTo>
                    <a:lnTo>
                      <a:pt x="872108" y="211581"/>
                    </a:lnTo>
                    <a:lnTo>
                      <a:pt x="872108" y="0"/>
                    </a:lnTo>
                    <a:lnTo>
                      <a:pt x="1295399" y="423290"/>
                    </a:lnTo>
                    <a:lnTo>
                      <a:pt x="872108" y="846581"/>
                    </a:lnTo>
                    <a:lnTo>
                      <a:pt x="872108" y="634873"/>
                    </a:lnTo>
                    <a:lnTo>
                      <a:pt x="0" y="634873"/>
                    </a:lnTo>
                    <a:lnTo>
                      <a:pt x="0" y="211581"/>
                    </a:lnTo>
                    <a:close/>
                  </a:path>
                </a:pathLst>
              </a:custGeom>
              <a:ln w="25146">
                <a:solidFill>
                  <a:srgbClr val="A96C4A"/>
                </a:solidFill>
              </a:ln>
            </p:spPr>
            <p:txBody>
              <a:bodyPr wrap="square" lIns="0" tIns="0" rIns="0" bIns="0" rtlCol="0"/>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494747"/>
                  </a:solidFill>
                  <a:effectLst/>
                  <a:uLnTx/>
                  <a:uFillTx/>
                  <a:latin typeface="Calibri"/>
                  <a:ea typeface="+mn-ea"/>
                  <a:cs typeface="+mn-cs"/>
                </a:endParaRPr>
              </a:p>
            </p:txBody>
          </p:sp>
        </p:grpSp>
      </p:grpSp>
      <p:sp>
        <p:nvSpPr>
          <p:cNvPr id="14" name="TextBox 13">
            <a:extLst>
              <a:ext uri="{FF2B5EF4-FFF2-40B4-BE49-F238E27FC236}">
                <a16:creationId xmlns:a16="http://schemas.microsoft.com/office/drawing/2014/main" id="{7614D798-A3C9-A5D0-5FD2-A71FC6EC1456}"/>
              </a:ext>
            </a:extLst>
          </p:cNvPr>
          <p:cNvSpPr txBox="1"/>
          <p:nvPr/>
        </p:nvSpPr>
        <p:spPr>
          <a:xfrm>
            <a:off x="6731834" y="1082483"/>
            <a:ext cx="4934307" cy="328231"/>
          </a:xfrm>
          <a:prstGeom prst="rect">
            <a:avLst/>
          </a:prstGeom>
        </p:spPr>
        <p:txBody>
          <a:bodyPr wrap="square" lIns="0" tIns="0" rIns="0" bIns="0" rtlCol="0" anchor="t">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494747"/>
                </a:solidFill>
                <a:effectLst/>
                <a:uLnTx/>
                <a:uFillTx/>
                <a:latin typeface="Tahoma Bold"/>
                <a:ea typeface="Tahoma Bold"/>
                <a:cs typeface="Tahoma Bold"/>
                <a:sym typeface="Tahoma Bold"/>
              </a:rPr>
              <a:t>MONALEESA-2 PIK3CA Mutations</a:t>
            </a:r>
          </a:p>
        </p:txBody>
      </p:sp>
      <p:sp>
        <p:nvSpPr>
          <p:cNvPr id="15" name="TextBox 14">
            <a:extLst>
              <a:ext uri="{FF2B5EF4-FFF2-40B4-BE49-F238E27FC236}">
                <a16:creationId xmlns:a16="http://schemas.microsoft.com/office/drawing/2014/main" id="{F648B4B1-8894-907D-FCC4-A747F7165BCF}"/>
              </a:ext>
            </a:extLst>
          </p:cNvPr>
          <p:cNvSpPr txBox="1"/>
          <p:nvPr/>
        </p:nvSpPr>
        <p:spPr>
          <a:xfrm>
            <a:off x="1059282" y="6320339"/>
            <a:ext cx="4934307" cy="25654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Portman. </a:t>
            </a:r>
            <a:r>
              <a:rPr kumimoji="0" lang="en-US" sz="1067" b="0" i="0" u="none" strike="noStrike" kern="1200" cap="none" spc="0" normalizeH="0" baseline="0" noProof="0" dirty="0" err="1">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Endocr</a:t>
            </a: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067" b="0" i="0" u="none" strike="noStrike" kern="1200" cap="none" spc="0" normalizeH="0" baseline="0" noProof="0" dirty="0" err="1">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Relat</a:t>
            </a: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 Cancer 2019.</a:t>
            </a:r>
          </a:p>
        </p:txBody>
      </p:sp>
    </p:spTree>
    <p:extLst>
      <p:ext uri="{BB962C8B-B14F-4D97-AF65-F5344CB8AC3E}">
        <p14:creationId xmlns:p14="http://schemas.microsoft.com/office/powerpoint/2010/main" val="42283792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4E4E6-94F0-A36C-51F3-8C66FB0B3E9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5DE6EC8-20AF-7DC3-A45D-32800B9F9C92}"/>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7" name="Title 1">
            <a:extLst>
              <a:ext uri="{FF2B5EF4-FFF2-40B4-BE49-F238E27FC236}">
                <a16:creationId xmlns:a16="http://schemas.microsoft.com/office/drawing/2014/main" id="{1FDBC17B-CAD6-3F75-637D-0994F0525291}"/>
              </a:ext>
            </a:extLst>
          </p:cNvPr>
          <p:cNvSpPr>
            <a:spLocks noGrp="1"/>
          </p:cNvSpPr>
          <p:nvPr>
            <p:ph type="title"/>
          </p:nvPr>
        </p:nvSpPr>
        <p:spPr>
          <a:xfrm>
            <a:off x="1117600" y="133349"/>
            <a:ext cx="10261600" cy="704851"/>
          </a:xfrm>
        </p:spPr>
        <p:txBody>
          <a:bodyPr/>
          <a:lstStyle/>
          <a:p>
            <a:pPr algn="ctr"/>
            <a:r>
              <a:rPr lang="en-US" dirty="0"/>
              <a:t>NGS Testing to Guide 2L Therapy</a:t>
            </a:r>
          </a:p>
        </p:txBody>
      </p:sp>
      <p:sp>
        <p:nvSpPr>
          <p:cNvPr id="10" name="AutoShape 4">
            <a:extLst>
              <a:ext uri="{FF2B5EF4-FFF2-40B4-BE49-F238E27FC236}">
                <a16:creationId xmlns:a16="http://schemas.microsoft.com/office/drawing/2014/main" id="{6DB46C9C-0E16-FA94-44CA-5A1F8DAB27E4}"/>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E013A8EF-7D3A-F20B-D1ED-B10050E4AA46}"/>
              </a:ext>
            </a:extLst>
          </p:cNvPr>
          <p:cNvGraphicFramePr>
            <a:graphicFrameLocks noGrp="1"/>
          </p:cNvGraphicFramePr>
          <p:nvPr/>
        </p:nvGraphicFramePr>
        <p:xfrm>
          <a:off x="457800" y="3634596"/>
          <a:ext cx="5409249" cy="2857346"/>
        </p:xfrm>
        <a:graphic>
          <a:graphicData uri="http://schemas.openxmlformats.org/drawingml/2006/table">
            <a:tbl>
              <a:tblPr firstRow="1" bandRow="1">
                <a:tableStyleId>{F5AB1C69-6EDB-4FF4-983F-18BD219EF322}</a:tableStyleId>
              </a:tblPr>
              <a:tblGrid>
                <a:gridCol w="5409249">
                  <a:extLst>
                    <a:ext uri="{9D8B030D-6E8A-4147-A177-3AD203B41FA5}">
                      <a16:colId xmlns:a16="http://schemas.microsoft.com/office/drawing/2014/main" val="3807518629"/>
                    </a:ext>
                  </a:extLst>
                </a:gridCol>
              </a:tblGrid>
              <a:tr h="386080">
                <a:tc>
                  <a:txBody>
                    <a:bodyPr/>
                    <a:lstStyle/>
                    <a:p>
                      <a:pPr algn="ctr"/>
                      <a:r>
                        <a:rPr lang="en-US" sz="2100" dirty="0"/>
                        <a:t>Pros</a:t>
                      </a:r>
                    </a:p>
                  </a:txBody>
                  <a:tcPr marL="60960" marR="60960" marT="30480" marB="30480" anchor="ctr"/>
                </a:tc>
                <a:extLst>
                  <a:ext uri="{0D108BD9-81ED-4DB2-BD59-A6C34878D82A}">
                    <a16:rowId xmlns:a16="http://schemas.microsoft.com/office/drawing/2014/main" val="1205348596"/>
                  </a:ext>
                </a:extLst>
              </a:tr>
              <a:tr h="1042593">
                <a:tc>
                  <a:txBody>
                    <a:bodyPr/>
                    <a:lstStyle/>
                    <a:p>
                      <a:pPr marL="0" indent="0" algn="l">
                        <a:buFontTx/>
                        <a:buNone/>
                      </a:pPr>
                      <a:r>
                        <a:rPr lang="en-US" sz="2100" dirty="0"/>
                        <a:t>- Can use archival samples</a:t>
                      </a:r>
                    </a:p>
                    <a:p>
                      <a:pPr marL="0" indent="0" algn="l">
                        <a:buFontTx/>
                        <a:buNone/>
                      </a:pPr>
                      <a:r>
                        <a:rPr lang="en-US" sz="2100" dirty="0"/>
                        <a:t>- Histology/molecular profiling</a:t>
                      </a:r>
                    </a:p>
                  </a:txBody>
                  <a:tcPr marL="60960" marR="60960" marT="30480" marB="30480" anchor="ctr"/>
                </a:tc>
                <a:extLst>
                  <a:ext uri="{0D108BD9-81ED-4DB2-BD59-A6C34878D82A}">
                    <a16:rowId xmlns:a16="http://schemas.microsoft.com/office/drawing/2014/main" val="3063808846"/>
                  </a:ext>
                </a:extLst>
              </a:tr>
              <a:tr h="386080">
                <a:tc>
                  <a:txBody>
                    <a:bodyPr/>
                    <a:lstStyle/>
                    <a:p>
                      <a:pPr algn="ctr"/>
                      <a:r>
                        <a:rPr lang="en-US" sz="2100" b="1" dirty="0">
                          <a:solidFill>
                            <a:srgbClr val="FFFFFF"/>
                          </a:solidFill>
                        </a:rPr>
                        <a:t>Cons</a:t>
                      </a:r>
                    </a:p>
                  </a:txBody>
                  <a:tcPr marL="60960" marR="60960" marT="30480" marB="30480" anchor="ctr">
                    <a:solidFill>
                      <a:srgbClr val="7E98AB"/>
                    </a:solidFill>
                  </a:tcPr>
                </a:tc>
                <a:extLst>
                  <a:ext uri="{0D108BD9-81ED-4DB2-BD59-A6C34878D82A}">
                    <a16:rowId xmlns:a16="http://schemas.microsoft.com/office/drawing/2014/main" val="618523595"/>
                  </a:ext>
                </a:extLst>
              </a:tr>
              <a:tr h="1042593">
                <a:tc>
                  <a:txBody>
                    <a:bodyPr/>
                    <a:lstStyle/>
                    <a:p>
                      <a:pPr marL="0" indent="0" algn="l">
                        <a:buFontTx/>
                        <a:buNone/>
                      </a:pPr>
                      <a:r>
                        <a:rPr lang="en-US" sz="2100" dirty="0"/>
                        <a:t>- Invasive</a:t>
                      </a:r>
                    </a:p>
                    <a:p>
                      <a:pPr marL="0" indent="0" algn="l">
                        <a:buFontTx/>
                        <a:buNone/>
                      </a:pPr>
                      <a:r>
                        <a:rPr lang="en-US" sz="2100" dirty="0"/>
                        <a:t>- Limited insights into tumor heterogeneity</a:t>
                      </a:r>
                    </a:p>
                  </a:txBody>
                  <a:tcPr marL="60960" marR="60960" marT="30480" marB="30480" anchor="ctr"/>
                </a:tc>
                <a:extLst>
                  <a:ext uri="{0D108BD9-81ED-4DB2-BD59-A6C34878D82A}">
                    <a16:rowId xmlns:a16="http://schemas.microsoft.com/office/drawing/2014/main" val="2707721433"/>
                  </a:ext>
                </a:extLst>
              </a:tr>
            </a:tbl>
          </a:graphicData>
        </a:graphic>
      </p:graphicFrame>
      <p:pic>
        <p:nvPicPr>
          <p:cNvPr id="15" name="Picture 14">
            <a:extLst>
              <a:ext uri="{FF2B5EF4-FFF2-40B4-BE49-F238E27FC236}">
                <a16:creationId xmlns:a16="http://schemas.microsoft.com/office/drawing/2014/main" id="{8A23EA59-C802-0774-FEA2-42FAEEB93B36}"/>
              </a:ext>
              <a:ext uri="{C183D7F6-B498-43B3-948B-1728B52AA6E4}">
                <adec:decorative xmlns:adec="http://schemas.microsoft.com/office/drawing/2017/decorative" val="1"/>
              </a:ext>
            </a:extLst>
          </p:cNvPr>
          <p:cNvPicPr>
            <a:picLocks noChangeAspect="1"/>
          </p:cNvPicPr>
          <p:nvPr/>
        </p:nvPicPr>
        <p:blipFill>
          <a:blip r:embed="rId3"/>
          <a:srcRect l="62329" t="24866" r="17636" b="33854"/>
          <a:stretch>
            <a:fillRect/>
          </a:stretch>
        </p:blipFill>
        <p:spPr>
          <a:xfrm>
            <a:off x="8295107" y="1522989"/>
            <a:ext cx="1468939" cy="1964997"/>
          </a:xfrm>
          <a:prstGeom prst="rect">
            <a:avLst/>
          </a:prstGeom>
        </p:spPr>
      </p:pic>
      <p:grpSp>
        <p:nvGrpSpPr>
          <p:cNvPr id="20" name="Group 19">
            <a:extLst>
              <a:ext uri="{FF2B5EF4-FFF2-40B4-BE49-F238E27FC236}">
                <a16:creationId xmlns:a16="http://schemas.microsoft.com/office/drawing/2014/main" id="{F06B517B-6701-47A1-1D2E-210653AEF2F2}"/>
              </a:ext>
            </a:extLst>
          </p:cNvPr>
          <p:cNvGrpSpPr/>
          <p:nvPr/>
        </p:nvGrpSpPr>
        <p:grpSpPr>
          <a:xfrm>
            <a:off x="2058891" y="1476006"/>
            <a:ext cx="2207067" cy="2146014"/>
            <a:chOff x="3379520" y="1448755"/>
            <a:chExt cx="2146637" cy="1832279"/>
          </a:xfrm>
        </p:grpSpPr>
        <p:pic>
          <p:nvPicPr>
            <p:cNvPr id="11" name="Picture 10">
              <a:extLst>
                <a:ext uri="{FF2B5EF4-FFF2-40B4-BE49-F238E27FC236}">
                  <a16:creationId xmlns:a16="http://schemas.microsoft.com/office/drawing/2014/main" id="{AD127AC9-8D7B-E093-D2D7-1617537BB418}"/>
                </a:ext>
                <a:ext uri="{C183D7F6-B498-43B3-948B-1728B52AA6E4}">
                  <adec:decorative xmlns:adec="http://schemas.microsoft.com/office/drawing/2017/decorative" val="1"/>
                </a:ext>
              </a:extLst>
            </p:cNvPr>
            <p:cNvPicPr>
              <a:picLocks noChangeAspect="1"/>
            </p:cNvPicPr>
            <p:nvPr/>
          </p:nvPicPr>
          <p:blipFill>
            <a:blip r:embed="rId3"/>
            <a:srcRect t="5735" r="50000" b="31657"/>
            <a:stretch>
              <a:fillRect/>
            </a:stretch>
          </p:blipFill>
          <p:spPr>
            <a:xfrm>
              <a:off x="3379520" y="1488870"/>
              <a:ext cx="2063748" cy="1677725"/>
            </a:xfrm>
            <a:prstGeom prst="rect">
              <a:avLst/>
            </a:prstGeom>
          </p:spPr>
        </p:pic>
        <p:sp>
          <p:nvSpPr>
            <p:cNvPr id="17" name="TextBox 16">
              <a:extLst>
                <a:ext uri="{FF2B5EF4-FFF2-40B4-BE49-F238E27FC236}">
                  <a16:creationId xmlns:a16="http://schemas.microsoft.com/office/drawing/2014/main" id="{D38627B1-9EBA-812F-3762-EFE4846130C3}"/>
                </a:ext>
              </a:extLst>
            </p:cNvPr>
            <p:cNvSpPr txBox="1"/>
            <p:nvPr/>
          </p:nvSpPr>
          <p:spPr>
            <a:xfrm>
              <a:off x="5160397" y="2250219"/>
              <a:ext cx="365760" cy="1030815"/>
            </a:xfrm>
            <a:prstGeom prst="rect">
              <a:avLst/>
            </a:prstGeom>
            <a:solidFill>
              <a:srgbClr val="FFFFFF"/>
            </a:solidFill>
          </p:spPr>
          <p:txBody>
            <a:bodyPr wrap="square" lIns="0" tIns="0" rIns="0" bIns="0" rtlCol="0" anchor="t">
              <a:spAutoFit/>
            </a:bodyPr>
            <a:lstStyle/>
            <a:p>
              <a:pPr marL="0" marR="0" lvl="0" indent="0" algn="l" defTabSz="609539" rtl="0" eaLnBrk="1" fontAlgn="auto" latinLnBrk="0" hangingPunct="1">
                <a:lnSpc>
                  <a:spcPts val="10827"/>
                </a:lnSpc>
                <a:spcBef>
                  <a:spcPts val="0"/>
                </a:spcBef>
                <a:spcAft>
                  <a:spcPts val="0"/>
                </a:spcAft>
                <a:buClrTx/>
                <a:buSzTx/>
                <a:buFontTx/>
                <a:buNone/>
                <a:tabLst/>
                <a:defRPr/>
              </a:pPr>
              <a:endParaRPr kumimoji="0" lang="en-US" sz="6400" b="1" i="0" u="none" strike="noStrike" kern="1200" cap="none" spc="0" normalizeH="0" baseline="0" noProof="0" dirty="0" err="1">
                <a:ln>
                  <a:noFill/>
                </a:ln>
                <a:solidFill>
                  <a:srgbClr val="F6F4EC"/>
                </a:solidFill>
                <a:effectLst/>
                <a:uLnTx/>
                <a:uFillTx/>
                <a:latin typeface="Tahoma Bold"/>
                <a:ea typeface="Tahoma Bold"/>
                <a:cs typeface="Tahoma Bold"/>
                <a:sym typeface="Tahoma Bold"/>
              </a:endParaRPr>
            </a:p>
          </p:txBody>
        </p:sp>
        <p:sp>
          <p:nvSpPr>
            <p:cNvPr id="19" name="TextBox 18">
              <a:extLst>
                <a:ext uri="{FF2B5EF4-FFF2-40B4-BE49-F238E27FC236}">
                  <a16:creationId xmlns:a16="http://schemas.microsoft.com/office/drawing/2014/main" id="{EE842EE7-2F05-D40C-6493-6E096316DC1F}"/>
                </a:ext>
              </a:extLst>
            </p:cNvPr>
            <p:cNvSpPr txBox="1"/>
            <p:nvPr/>
          </p:nvSpPr>
          <p:spPr>
            <a:xfrm>
              <a:off x="3873710" y="1448755"/>
              <a:ext cx="914400" cy="350430"/>
            </a:xfrm>
            <a:prstGeom prst="rect">
              <a:avLst/>
            </a:prstGeom>
            <a:solidFill>
              <a:srgbClr val="FFFFFF"/>
            </a:solidFill>
          </p:spPr>
          <p:txBody>
            <a:bodyPr wrap="square" lIns="0" tIns="0" rIns="0" bIns="0" rtlCol="0" anchor="t">
              <a:noAutofit/>
            </a:bodyPr>
            <a:lstStyle/>
            <a:p>
              <a:pPr marL="0" marR="0" lvl="0" indent="0" algn="l" defTabSz="609539" rtl="0" eaLnBrk="1" fontAlgn="auto" latinLnBrk="0" hangingPunct="1">
                <a:lnSpc>
                  <a:spcPts val="10827"/>
                </a:lnSpc>
                <a:spcBef>
                  <a:spcPts val="0"/>
                </a:spcBef>
                <a:spcAft>
                  <a:spcPts val="0"/>
                </a:spcAft>
                <a:buClrTx/>
                <a:buSzTx/>
                <a:buFontTx/>
                <a:buNone/>
                <a:tabLst/>
                <a:defRPr/>
              </a:pPr>
              <a:endParaRPr kumimoji="0" lang="en-US" sz="6400" b="1" i="0" u="none" strike="noStrike" kern="1200" cap="none" spc="0" normalizeH="0" baseline="0" noProof="0" dirty="0" err="1">
                <a:ln>
                  <a:noFill/>
                </a:ln>
                <a:solidFill>
                  <a:srgbClr val="F6F4EC"/>
                </a:solidFill>
                <a:effectLst/>
                <a:uLnTx/>
                <a:uFillTx/>
                <a:latin typeface="Tahoma Bold"/>
                <a:ea typeface="Tahoma Bold"/>
                <a:cs typeface="Tahoma Bold"/>
                <a:sym typeface="Tahoma Bold"/>
              </a:endParaRPr>
            </a:p>
          </p:txBody>
        </p:sp>
      </p:grpSp>
      <p:sp>
        <p:nvSpPr>
          <p:cNvPr id="21" name="TextBox 20">
            <a:extLst>
              <a:ext uri="{FF2B5EF4-FFF2-40B4-BE49-F238E27FC236}">
                <a16:creationId xmlns:a16="http://schemas.microsoft.com/office/drawing/2014/main" id="{65CCD747-E31E-B253-7410-CE11ABB523B2}"/>
              </a:ext>
            </a:extLst>
          </p:cNvPr>
          <p:cNvSpPr txBox="1"/>
          <p:nvPr/>
        </p:nvSpPr>
        <p:spPr>
          <a:xfrm>
            <a:off x="1965434" y="1065573"/>
            <a:ext cx="2393981" cy="410433"/>
          </a:xfrm>
          <a:prstGeom prst="rect">
            <a:avLst/>
          </a:prstGeom>
        </p:spPr>
        <p:txBody>
          <a:bodyPr wrap="square" lIns="0" tIns="0" rIns="0" bIns="0" rtlCol="0" anchor="t">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67" b="1" i="0" u="sng" strike="noStrike" kern="1200" cap="none" spc="0" normalizeH="0" baseline="0" noProof="0" dirty="0">
                <a:ln>
                  <a:noFill/>
                </a:ln>
                <a:solidFill>
                  <a:srgbClr val="494747"/>
                </a:solidFill>
                <a:effectLst/>
                <a:uLnTx/>
                <a:uFillTx/>
                <a:latin typeface="Tahoma Bold"/>
                <a:ea typeface="Tahoma Bold"/>
                <a:cs typeface="Tahoma Bold"/>
                <a:sym typeface="Tahoma Bold"/>
              </a:rPr>
              <a:t>Tissue Biopsy</a:t>
            </a:r>
          </a:p>
        </p:txBody>
      </p:sp>
      <p:sp>
        <p:nvSpPr>
          <p:cNvPr id="22" name="TextBox 21">
            <a:extLst>
              <a:ext uri="{FF2B5EF4-FFF2-40B4-BE49-F238E27FC236}">
                <a16:creationId xmlns:a16="http://schemas.microsoft.com/office/drawing/2014/main" id="{6FA923B5-0E90-D7D5-02E5-A00FDD1D2B33}"/>
              </a:ext>
            </a:extLst>
          </p:cNvPr>
          <p:cNvSpPr txBox="1"/>
          <p:nvPr/>
        </p:nvSpPr>
        <p:spPr>
          <a:xfrm>
            <a:off x="7832587" y="1065573"/>
            <a:ext cx="2393981" cy="410433"/>
          </a:xfrm>
          <a:prstGeom prst="rect">
            <a:avLst/>
          </a:prstGeom>
        </p:spPr>
        <p:txBody>
          <a:bodyPr wrap="square" lIns="0" tIns="0" rIns="0" bIns="0" rtlCol="0" anchor="t">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67" b="1" i="0" u="sng" strike="noStrike" kern="1200" cap="none" spc="0" normalizeH="0" baseline="0" noProof="0" dirty="0">
                <a:ln>
                  <a:noFill/>
                </a:ln>
                <a:solidFill>
                  <a:srgbClr val="494747"/>
                </a:solidFill>
                <a:effectLst/>
                <a:uLnTx/>
                <a:uFillTx/>
                <a:latin typeface="Tahoma Bold"/>
                <a:ea typeface="Tahoma Bold"/>
                <a:cs typeface="Tahoma Bold"/>
                <a:sym typeface="Tahoma Bold"/>
              </a:rPr>
              <a:t>Liquid Biopsy</a:t>
            </a:r>
          </a:p>
        </p:txBody>
      </p:sp>
      <p:graphicFrame>
        <p:nvGraphicFramePr>
          <p:cNvPr id="23" name="Table 22">
            <a:extLst>
              <a:ext uri="{FF2B5EF4-FFF2-40B4-BE49-F238E27FC236}">
                <a16:creationId xmlns:a16="http://schemas.microsoft.com/office/drawing/2014/main" id="{EF2D76A8-C63C-F7B4-DD34-6D692CE3C030}"/>
              </a:ext>
            </a:extLst>
          </p:cNvPr>
          <p:cNvGraphicFramePr>
            <a:graphicFrameLocks noGrp="1"/>
          </p:cNvGraphicFramePr>
          <p:nvPr/>
        </p:nvGraphicFramePr>
        <p:xfrm>
          <a:off x="6324952" y="3592117"/>
          <a:ext cx="5409249" cy="2857346"/>
        </p:xfrm>
        <a:graphic>
          <a:graphicData uri="http://schemas.openxmlformats.org/drawingml/2006/table">
            <a:tbl>
              <a:tblPr firstRow="1" bandRow="1">
                <a:tableStyleId>{F5AB1C69-6EDB-4FF4-983F-18BD219EF322}</a:tableStyleId>
              </a:tblPr>
              <a:tblGrid>
                <a:gridCol w="5409249">
                  <a:extLst>
                    <a:ext uri="{9D8B030D-6E8A-4147-A177-3AD203B41FA5}">
                      <a16:colId xmlns:a16="http://schemas.microsoft.com/office/drawing/2014/main" val="3807518629"/>
                    </a:ext>
                  </a:extLst>
                </a:gridCol>
              </a:tblGrid>
              <a:tr h="386080">
                <a:tc>
                  <a:txBody>
                    <a:bodyPr/>
                    <a:lstStyle/>
                    <a:p>
                      <a:pPr algn="ctr"/>
                      <a:r>
                        <a:rPr lang="en-US" sz="2100" dirty="0"/>
                        <a:t>Pros</a:t>
                      </a:r>
                    </a:p>
                  </a:txBody>
                  <a:tcPr marL="60960" marR="60960" marT="30480" marB="30480" anchor="ctr"/>
                </a:tc>
                <a:extLst>
                  <a:ext uri="{0D108BD9-81ED-4DB2-BD59-A6C34878D82A}">
                    <a16:rowId xmlns:a16="http://schemas.microsoft.com/office/drawing/2014/main" val="1205348596"/>
                  </a:ext>
                </a:extLst>
              </a:tr>
              <a:tr h="1042593">
                <a:tc>
                  <a:txBody>
                    <a:bodyPr/>
                    <a:lstStyle/>
                    <a:p>
                      <a:pPr marL="0" indent="0" algn="l">
                        <a:buFontTx/>
                        <a:buNone/>
                      </a:pPr>
                      <a:r>
                        <a:rPr lang="en-US" sz="2100" dirty="0"/>
                        <a:t>- Non-invasive blood test</a:t>
                      </a:r>
                    </a:p>
                    <a:p>
                      <a:pPr marL="0" indent="0" algn="l">
                        <a:buFontTx/>
                        <a:buNone/>
                      </a:pPr>
                      <a:r>
                        <a:rPr lang="en-US" sz="2100" dirty="0"/>
                        <a:t>- Reflects tumor heterogeneity</a:t>
                      </a:r>
                    </a:p>
                    <a:p>
                      <a:pPr marL="0" indent="0" algn="l">
                        <a:buFontTx/>
                        <a:buNone/>
                      </a:pPr>
                      <a:r>
                        <a:rPr lang="en-US" sz="2100" dirty="0"/>
                        <a:t>- Real-time sequencing</a:t>
                      </a:r>
                    </a:p>
                  </a:txBody>
                  <a:tcPr marL="60960" marR="60960" marT="30480" marB="30480" anchor="ctr"/>
                </a:tc>
                <a:extLst>
                  <a:ext uri="{0D108BD9-81ED-4DB2-BD59-A6C34878D82A}">
                    <a16:rowId xmlns:a16="http://schemas.microsoft.com/office/drawing/2014/main" val="3063808846"/>
                  </a:ext>
                </a:extLst>
              </a:tr>
              <a:tr h="386080">
                <a:tc>
                  <a:txBody>
                    <a:bodyPr/>
                    <a:lstStyle/>
                    <a:p>
                      <a:pPr algn="ctr"/>
                      <a:r>
                        <a:rPr lang="en-US" sz="2100" b="1" dirty="0">
                          <a:solidFill>
                            <a:srgbClr val="FFFFFF"/>
                          </a:solidFill>
                        </a:rPr>
                        <a:t>Cons</a:t>
                      </a:r>
                    </a:p>
                  </a:txBody>
                  <a:tcPr marL="60960" marR="60960" marT="30480" marB="30480" anchor="ctr">
                    <a:solidFill>
                      <a:srgbClr val="7E98AB"/>
                    </a:solidFill>
                  </a:tcPr>
                </a:tc>
                <a:extLst>
                  <a:ext uri="{0D108BD9-81ED-4DB2-BD59-A6C34878D82A}">
                    <a16:rowId xmlns:a16="http://schemas.microsoft.com/office/drawing/2014/main" val="618523595"/>
                  </a:ext>
                </a:extLst>
              </a:tr>
              <a:tr h="1042593">
                <a:tc>
                  <a:txBody>
                    <a:bodyPr/>
                    <a:lstStyle/>
                    <a:p>
                      <a:pPr marL="0" indent="0" algn="l">
                        <a:buFontTx/>
                        <a:buNone/>
                      </a:pPr>
                      <a:r>
                        <a:rPr lang="en-US" sz="2100" dirty="0"/>
                        <a:t>- False positives from clonal hematopoiesis</a:t>
                      </a:r>
                    </a:p>
                    <a:p>
                      <a:pPr marL="0" indent="0" algn="l">
                        <a:buFontTx/>
                        <a:buNone/>
                      </a:pPr>
                      <a:r>
                        <a:rPr lang="en-US" sz="2100" dirty="0"/>
                        <a:t>- Lower sensitivity</a:t>
                      </a:r>
                    </a:p>
                  </a:txBody>
                  <a:tcPr marL="60960" marR="60960" marT="30480" marB="30480" anchor="ctr"/>
                </a:tc>
                <a:extLst>
                  <a:ext uri="{0D108BD9-81ED-4DB2-BD59-A6C34878D82A}">
                    <a16:rowId xmlns:a16="http://schemas.microsoft.com/office/drawing/2014/main" val="2707721433"/>
                  </a:ext>
                </a:extLst>
              </a:tr>
            </a:tbl>
          </a:graphicData>
        </a:graphic>
      </p:graphicFrame>
    </p:spTree>
    <p:extLst>
      <p:ext uri="{BB962C8B-B14F-4D97-AF65-F5344CB8AC3E}">
        <p14:creationId xmlns:p14="http://schemas.microsoft.com/office/powerpoint/2010/main" val="19733840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0641E-0710-EC90-BEE4-0CB7B186B9DC}"/>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75067FF-D281-EDE6-B257-EA0B99029CBF}"/>
              </a:ext>
            </a:extLst>
          </p:cNvPr>
          <p:cNvSpPr>
            <a:spLocks noGrp="1"/>
          </p:cNvSpPr>
          <p:nvPr>
            <p:ph type="title"/>
          </p:nvPr>
        </p:nvSpPr>
        <p:spPr>
          <a:xfrm>
            <a:off x="1117600" y="133349"/>
            <a:ext cx="10261600" cy="704851"/>
          </a:xfrm>
        </p:spPr>
        <p:txBody>
          <a:bodyPr/>
          <a:lstStyle/>
          <a:p>
            <a:pPr algn="ctr"/>
            <a:r>
              <a:rPr lang="en-US" dirty="0"/>
              <a:t>FDA Approvals of Targeted Therapies for HR+ Advanced Breast Cancer over the Years</a:t>
            </a:r>
          </a:p>
        </p:txBody>
      </p:sp>
      <p:sp>
        <p:nvSpPr>
          <p:cNvPr id="15" name="AutoShape 4">
            <a:extLst>
              <a:ext uri="{FF2B5EF4-FFF2-40B4-BE49-F238E27FC236}">
                <a16:creationId xmlns:a16="http://schemas.microsoft.com/office/drawing/2014/main" id="{854E7BC0-2218-3F74-65FA-DC4CC9FFDD3C}"/>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2" name="TextBox 1">
            <a:extLst>
              <a:ext uri="{FF2B5EF4-FFF2-40B4-BE49-F238E27FC236}">
                <a16:creationId xmlns:a16="http://schemas.microsoft.com/office/drawing/2014/main" id="{19FEE53A-37C6-6251-174B-F52B0F6E795F}"/>
              </a:ext>
            </a:extLst>
          </p:cNvPr>
          <p:cNvSpPr txBox="1"/>
          <p:nvPr/>
        </p:nvSpPr>
        <p:spPr>
          <a:xfrm>
            <a:off x="508000" y="1762605"/>
            <a:ext cx="497305" cy="1207318"/>
          </a:xfrm>
          <a:prstGeom prst="rect">
            <a:avLst/>
          </a:prstGeom>
        </p:spPr>
        <p:txBody>
          <a:bodyPr wrap="square" lIns="0" tIns="0" rIns="0" bIns="0" rtlCol="0" anchor="t">
            <a:spAutoFit/>
          </a:bodyPr>
          <a:lstStyle/>
          <a:p>
            <a:pPr marL="0" marR="0" lvl="0" indent="0" algn="l" defTabSz="609539" rtl="0" eaLnBrk="1" fontAlgn="auto" latinLnBrk="0" hangingPunct="1">
              <a:lnSpc>
                <a:spcPts val="10827"/>
              </a:lnSpc>
              <a:spcBef>
                <a:spcPts val="0"/>
              </a:spcBef>
              <a:spcAft>
                <a:spcPts val="0"/>
              </a:spcAft>
              <a:buClrTx/>
              <a:buSzTx/>
              <a:buFontTx/>
              <a:buNone/>
              <a:tabLst/>
              <a:defRPr/>
            </a:pPr>
            <a:endParaRPr kumimoji="0" lang="en-US" sz="6400" b="1" i="0" u="none" strike="noStrike" kern="1200" cap="none" spc="0" normalizeH="0" baseline="0" noProof="0" dirty="0" err="1">
              <a:ln>
                <a:noFill/>
              </a:ln>
              <a:solidFill>
                <a:srgbClr val="F6F4EC"/>
              </a:solidFill>
              <a:effectLst/>
              <a:uLnTx/>
              <a:uFillTx/>
              <a:latin typeface="Tahoma Bold"/>
              <a:ea typeface="Tahoma Bold"/>
              <a:cs typeface="Tahoma Bold"/>
              <a:sym typeface="Tahoma Bold"/>
            </a:endParaRPr>
          </a:p>
        </p:txBody>
      </p:sp>
      <p:pic>
        <p:nvPicPr>
          <p:cNvPr id="5" name="Picture 4">
            <a:extLst>
              <a:ext uri="{FF2B5EF4-FFF2-40B4-BE49-F238E27FC236}">
                <a16:creationId xmlns:a16="http://schemas.microsoft.com/office/drawing/2014/main" id="{FE59D884-B0CC-655D-8504-7281C9A609A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06770" y="1130303"/>
            <a:ext cx="9578460" cy="5537197"/>
          </a:xfrm>
          <a:prstGeom prst="rect">
            <a:avLst/>
          </a:prstGeom>
        </p:spPr>
      </p:pic>
      <p:sp>
        <p:nvSpPr>
          <p:cNvPr id="6" name="5-Point Star 5">
            <a:extLst>
              <a:ext uri="{FF2B5EF4-FFF2-40B4-BE49-F238E27FC236}">
                <a16:creationId xmlns:a16="http://schemas.microsoft.com/office/drawing/2014/main" id="{5C8D305B-E0BE-7546-68C6-70DC2CD95CCB}"/>
              </a:ext>
            </a:extLst>
          </p:cNvPr>
          <p:cNvSpPr/>
          <p:nvPr/>
        </p:nvSpPr>
        <p:spPr>
          <a:xfrm>
            <a:off x="1932561" y="2127115"/>
            <a:ext cx="376136" cy="350196"/>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6F3EC"/>
              </a:solidFill>
              <a:effectLst/>
              <a:uLnTx/>
              <a:uFillTx/>
              <a:latin typeface="Calibri"/>
              <a:ea typeface="+mn-ea"/>
              <a:cs typeface="+mn-cs"/>
            </a:endParaRPr>
          </a:p>
        </p:txBody>
      </p:sp>
      <p:sp>
        <p:nvSpPr>
          <p:cNvPr id="8" name="5-Point Star 7">
            <a:extLst>
              <a:ext uri="{FF2B5EF4-FFF2-40B4-BE49-F238E27FC236}">
                <a16:creationId xmlns:a16="http://schemas.microsoft.com/office/drawing/2014/main" id="{8D939C88-7C44-5453-F69A-ED924BA7F6F3}"/>
              </a:ext>
            </a:extLst>
          </p:cNvPr>
          <p:cNvSpPr/>
          <p:nvPr/>
        </p:nvSpPr>
        <p:spPr>
          <a:xfrm>
            <a:off x="1813669" y="2851283"/>
            <a:ext cx="376136" cy="350196"/>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6F3EC"/>
              </a:solidFill>
              <a:effectLst/>
              <a:uLnTx/>
              <a:uFillTx/>
              <a:latin typeface="Calibri"/>
              <a:ea typeface="+mn-ea"/>
              <a:cs typeface="+mn-cs"/>
            </a:endParaRPr>
          </a:p>
        </p:txBody>
      </p:sp>
      <p:sp>
        <p:nvSpPr>
          <p:cNvPr id="9" name="5-Point Star 8">
            <a:extLst>
              <a:ext uri="{FF2B5EF4-FFF2-40B4-BE49-F238E27FC236}">
                <a16:creationId xmlns:a16="http://schemas.microsoft.com/office/drawing/2014/main" id="{88364EE6-6419-5732-A584-262F6FEF938F}"/>
              </a:ext>
            </a:extLst>
          </p:cNvPr>
          <p:cNvSpPr/>
          <p:nvPr/>
        </p:nvSpPr>
        <p:spPr>
          <a:xfrm>
            <a:off x="2008221" y="3214453"/>
            <a:ext cx="376136" cy="350196"/>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6F3EC"/>
              </a:solidFill>
              <a:effectLst/>
              <a:uLnTx/>
              <a:uFillTx/>
              <a:latin typeface="Calibri"/>
              <a:ea typeface="+mn-ea"/>
              <a:cs typeface="+mn-cs"/>
            </a:endParaRPr>
          </a:p>
        </p:txBody>
      </p:sp>
      <p:sp>
        <p:nvSpPr>
          <p:cNvPr id="11" name="5-Point Star 10">
            <a:extLst>
              <a:ext uri="{FF2B5EF4-FFF2-40B4-BE49-F238E27FC236}">
                <a16:creationId xmlns:a16="http://schemas.microsoft.com/office/drawing/2014/main" id="{BC00FE2C-07C1-142D-8E9F-1CB33F8BFDB6}"/>
              </a:ext>
            </a:extLst>
          </p:cNvPr>
          <p:cNvSpPr/>
          <p:nvPr/>
        </p:nvSpPr>
        <p:spPr>
          <a:xfrm>
            <a:off x="1748816" y="4693055"/>
            <a:ext cx="376136" cy="350196"/>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6F3EC"/>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851CF6A0-E953-BAB7-1246-97A5E673E4AA}"/>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dirty="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Tree>
    <p:extLst>
      <p:ext uri="{BB962C8B-B14F-4D97-AF65-F5344CB8AC3E}">
        <p14:creationId xmlns:p14="http://schemas.microsoft.com/office/powerpoint/2010/main" val="1423538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4475970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2C1C-B513-570D-2F5E-3F65538FEC0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25DE8B-BB32-DB48-C933-17AC374879B5}"/>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11" name="Title 1">
            <a:extLst>
              <a:ext uri="{FF2B5EF4-FFF2-40B4-BE49-F238E27FC236}">
                <a16:creationId xmlns:a16="http://schemas.microsoft.com/office/drawing/2014/main" id="{07494E38-B2EB-6292-902A-DA35887B9101}"/>
              </a:ext>
            </a:extLst>
          </p:cNvPr>
          <p:cNvSpPr>
            <a:spLocks noGrp="1"/>
          </p:cNvSpPr>
          <p:nvPr>
            <p:ph type="title"/>
          </p:nvPr>
        </p:nvSpPr>
        <p:spPr>
          <a:xfrm>
            <a:off x="1117600" y="133349"/>
            <a:ext cx="10261600" cy="704851"/>
          </a:xfrm>
        </p:spPr>
        <p:txBody>
          <a:bodyPr/>
          <a:lstStyle/>
          <a:p>
            <a:pPr algn="ctr"/>
            <a:r>
              <a:rPr lang="en-US" dirty="0"/>
              <a:t>Case Presentation</a:t>
            </a:r>
          </a:p>
        </p:txBody>
      </p:sp>
      <p:sp>
        <p:nvSpPr>
          <p:cNvPr id="12" name="AutoShape 4">
            <a:extLst>
              <a:ext uri="{FF2B5EF4-FFF2-40B4-BE49-F238E27FC236}">
                <a16:creationId xmlns:a16="http://schemas.microsoft.com/office/drawing/2014/main" id="{FABBD10F-A53B-40C5-5A31-A326B9730FC0}"/>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6" name="Content Placeholder 4">
            <a:extLst>
              <a:ext uri="{FF2B5EF4-FFF2-40B4-BE49-F238E27FC236}">
                <a16:creationId xmlns:a16="http://schemas.microsoft.com/office/drawing/2014/main" id="{388BEC5B-1D71-1497-A48B-0A75072CBED9}"/>
              </a:ext>
            </a:extLst>
          </p:cNvPr>
          <p:cNvSpPr txBox="1">
            <a:spLocks/>
          </p:cNvSpPr>
          <p:nvPr/>
        </p:nvSpPr>
        <p:spPr>
          <a:xfrm>
            <a:off x="1117600" y="1804708"/>
            <a:ext cx="10261600" cy="4216400"/>
          </a:xfrm>
          <a:prstGeom prst="rect">
            <a:avLst/>
          </a:prstGeom>
        </p:spPr>
        <p:txBody>
          <a:bodyPr vert="horz" lIns="60960" tIns="30480" rIns="60960" bIns="30480" rtlCol="0">
            <a:normAutofit fontScale="92500" lnSpcReduction="10000"/>
          </a:bodyPr>
          <a:lstStyle>
            <a:lvl1pPr marL="342900" indent="-342900" algn="l" defTabSz="914400" rtl="0" eaLnBrk="1" latinLnBrk="0" hangingPunct="1">
              <a:spcBef>
                <a:spcPct val="20000"/>
              </a:spcBef>
              <a:buClr>
                <a:schemeClr val="accent3"/>
              </a:buClr>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7E98AB"/>
              </a:buClr>
              <a:buSzTx/>
              <a:buFont typeface="Arial" pitchFamily="34" charset="0"/>
              <a:buNone/>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Patient is a 62 </a:t>
            </a:r>
            <a:r>
              <a:rPr kumimoji="0" lang="en-US" sz="2133" b="0" i="0" u="none" strike="noStrike" kern="1200" cap="none" spc="0" normalizeH="0" baseline="0" noProof="0" dirty="0" err="1">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yo</a:t>
            </a: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 F with no significant PMH who presents with L breast mass and worsening R hip pain</a:t>
            </a:r>
          </a:p>
          <a:p>
            <a:pPr marL="0" marR="0" lvl="0" indent="0" algn="l" defTabSz="914400" rtl="0" eaLnBrk="1" fontAlgn="auto" latinLnBrk="0" hangingPunct="1">
              <a:lnSpc>
                <a:spcPct val="100000"/>
              </a:lnSpc>
              <a:spcBef>
                <a:spcPct val="20000"/>
              </a:spcBef>
              <a:spcAft>
                <a:spcPts val="0"/>
              </a:spcAft>
              <a:buClr>
                <a:srgbClr val="7E98AB"/>
              </a:buClr>
              <a:buSzTx/>
              <a:buFont typeface="Arial" pitchFamily="34" charset="0"/>
              <a:buNone/>
              <a:tabLst/>
              <a:defRPr/>
            </a:pPr>
            <a:endPar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She is diagnosed with HR+/HER2- MBC with disease in the hip and spine</a:t>
            </a:r>
          </a:p>
          <a:p>
            <a:pPr marL="342900" marR="0" lvl="0" indent="-342900" algn="l" defTabSz="914400" rtl="0" eaLnBrk="1" fontAlgn="auto" latinLnBrk="0" hangingPunct="1">
              <a:lnSpc>
                <a:spcPct val="10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She is started on 1L therapy with letrozole + ribociclib + denosumab</a:t>
            </a:r>
          </a:p>
          <a:p>
            <a:pPr marL="342900" marR="0" lvl="0" indent="-342900" algn="l" defTabSz="914400" rtl="0" eaLnBrk="1" fontAlgn="auto" latinLnBrk="0" hangingPunct="1">
              <a:lnSpc>
                <a:spcPct val="10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She does well for approximately 2 years</a:t>
            </a:r>
          </a:p>
          <a:p>
            <a:pPr marL="342900" marR="0" lvl="0" indent="-342900" algn="l" defTabSz="914400" rtl="0" eaLnBrk="1" fontAlgn="auto" latinLnBrk="0" hangingPunct="1">
              <a:lnSpc>
                <a:spcPct val="10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Recently, she was found to have progression of her disease with new liver metastases</a:t>
            </a:r>
          </a:p>
          <a:p>
            <a:pPr marL="342900" marR="0" lvl="0" indent="-342900" algn="l" defTabSz="914400" rtl="0" eaLnBrk="1" fontAlgn="auto" latinLnBrk="0" hangingPunct="1">
              <a:lnSpc>
                <a:spcPct val="10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Change in therapy is planned</a:t>
            </a:r>
          </a:p>
          <a:p>
            <a:pPr marL="342900" marR="0" lvl="0" indent="-342900" algn="l" defTabSz="914400" rtl="0" eaLnBrk="1" fontAlgn="auto" latinLnBrk="0" hangingPunct="1">
              <a:lnSpc>
                <a:spcPct val="10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What should you do to guide 2L therapy?</a:t>
            </a:r>
          </a:p>
          <a:p>
            <a:pPr marL="0" marR="0" lvl="0" indent="0" algn="l" defTabSz="914400" rtl="0" eaLnBrk="1" fontAlgn="auto" latinLnBrk="0" hangingPunct="1">
              <a:lnSpc>
                <a:spcPct val="100000"/>
              </a:lnSpc>
              <a:spcBef>
                <a:spcPct val="20000"/>
              </a:spcBef>
              <a:spcAft>
                <a:spcPts val="0"/>
              </a:spcAft>
              <a:buClr>
                <a:srgbClr val="7E98AB"/>
              </a:buClr>
              <a:buSzTx/>
              <a:buFont typeface="Arial" pitchFamily="34" charset="0"/>
              <a:buNone/>
              <a:tabLst/>
              <a:defRPr/>
            </a:pPr>
            <a:endPar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ct val="20000"/>
              </a:spcBef>
              <a:spcAft>
                <a:spcPts val="0"/>
              </a:spcAft>
              <a:buClr>
                <a:srgbClr val="7E98AB"/>
              </a:buClr>
              <a:buSzTx/>
              <a:buFont typeface="Arial" pitchFamily="34" charset="0"/>
              <a:buNone/>
              <a:tabLst/>
              <a:defRPr/>
            </a:pPr>
            <a:r>
              <a:rPr kumimoji="0" lang="en-US" sz="2133"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NGS testing to guide next-line therapy. Can test archival tissue biopsy (if not already done) and/or send liquid biopsy.</a:t>
            </a:r>
          </a:p>
        </p:txBody>
      </p:sp>
    </p:spTree>
    <p:extLst>
      <p:ext uri="{BB962C8B-B14F-4D97-AF65-F5344CB8AC3E}">
        <p14:creationId xmlns:p14="http://schemas.microsoft.com/office/powerpoint/2010/main" val="34079015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9A8D-6C56-010E-BC5C-F05D871F7AB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54BDF9-A782-CDA7-BAC0-CDC850C93649}"/>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11" name="Title 1">
            <a:extLst>
              <a:ext uri="{FF2B5EF4-FFF2-40B4-BE49-F238E27FC236}">
                <a16:creationId xmlns:a16="http://schemas.microsoft.com/office/drawing/2014/main" id="{211994D2-AAC0-0265-7C48-28AE5F879609}"/>
              </a:ext>
            </a:extLst>
          </p:cNvPr>
          <p:cNvSpPr>
            <a:spLocks noGrp="1"/>
          </p:cNvSpPr>
          <p:nvPr>
            <p:ph type="title"/>
          </p:nvPr>
        </p:nvSpPr>
        <p:spPr>
          <a:xfrm>
            <a:off x="1117600" y="133349"/>
            <a:ext cx="10261600" cy="704851"/>
          </a:xfrm>
        </p:spPr>
        <p:txBody>
          <a:bodyPr/>
          <a:lstStyle/>
          <a:p>
            <a:pPr algn="ctr"/>
            <a:r>
              <a:rPr lang="en-US" dirty="0"/>
              <a:t>Take Home Points</a:t>
            </a:r>
          </a:p>
        </p:txBody>
      </p:sp>
      <p:sp>
        <p:nvSpPr>
          <p:cNvPr id="12" name="AutoShape 4">
            <a:extLst>
              <a:ext uri="{FF2B5EF4-FFF2-40B4-BE49-F238E27FC236}">
                <a16:creationId xmlns:a16="http://schemas.microsoft.com/office/drawing/2014/main" id="{2DDF295F-2AEB-5E91-8780-A35292324107}"/>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6" name="Content Placeholder 4">
            <a:extLst>
              <a:ext uri="{FF2B5EF4-FFF2-40B4-BE49-F238E27FC236}">
                <a16:creationId xmlns:a16="http://schemas.microsoft.com/office/drawing/2014/main" id="{2F681735-54D6-39C4-D3E9-55DAD68E1AE7}"/>
              </a:ext>
            </a:extLst>
          </p:cNvPr>
          <p:cNvSpPr txBox="1">
            <a:spLocks/>
          </p:cNvSpPr>
          <p:nvPr/>
        </p:nvSpPr>
        <p:spPr>
          <a:xfrm>
            <a:off x="1117600" y="1804708"/>
            <a:ext cx="10261600" cy="4216400"/>
          </a:xfrm>
          <a:prstGeom prst="rect">
            <a:avLst/>
          </a:prstGeom>
        </p:spPr>
        <p:txBody>
          <a:bodyPr vert="horz" lIns="60960" tIns="30480" rIns="60960" bIns="30480" rtlCol="0">
            <a:normAutofit/>
          </a:bodyPr>
          <a:lstStyle>
            <a:lvl1pPr marL="342900" indent="-342900" algn="l" defTabSz="914400" rtl="0" eaLnBrk="1" latinLnBrk="0" hangingPunct="1">
              <a:spcBef>
                <a:spcPct val="20000"/>
              </a:spcBef>
              <a:buClr>
                <a:schemeClr val="accent3"/>
              </a:buClr>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5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Alterations in the PI3K pathway are prevalent in HR+ metastatic breast cancer</a:t>
            </a:r>
          </a:p>
          <a:p>
            <a:pPr marL="742950" marR="0" lvl="1" indent="-28575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~40% have PIK3CA mutation</a:t>
            </a:r>
          </a:p>
          <a:p>
            <a:pPr marL="342900" marR="0" lvl="0" indent="-342900" algn="l" defTabSz="914400" rtl="0" eaLnBrk="1" fontAlgn="auto" latinLnBrk="0" hangingPunct="1">
              <a:lnSpc>
                <a:spcPct val="15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PI3K pathway activation is associated with worse clinical outcomes</a:t>
            </a:r>
          </a:p>
          <a:p>
            <a:pPr marL="342900" marR="0" lvl="0" indent="-342900" algn="l" defTabSz="914400" rtl="0" eaLnBrk="1" fontAlgn="auto" latinLnBrk="0" hangingPunct="1">
              <a:lnSpc>
                <a:spcPct val="15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There are a growing number of agents targeting the PI3K pathway</a:t>
            </a:r>
          </a:p>
          <a:p>
            <a:pPr marL="342900" marR="0" lvl="0" indent="-342900" algn="l" defTabSz="914400" rtl="0" eaLnBrk="1" fontAlgn="auto" latinLnBrk="0" hangingPunct="1">
              <a:lnSpc>
                <a:spcPct val="15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Timely sequencing for identification of patients for pathway-directed therapy is important</a:t>
            </a:r>
          </a:p>
        </p:txBody>
      </p:sp>
    </p:spTree>
    <p:extLst>
      <p:ext uri="{BB962C8B-B14F-4D97-AF65-F5344CB8AC3E}">
        <p14:creationId xmlns:p14="http://schemas.microsoft.com/office/powerpoint/2010/main" val="6562674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E413D-2FB8-1D18-316B-0D0F57C51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E103F-B6CE-9519-E36D-F3F40771F379}"/>
              </a:ext>
            </a:extLst>
          </p:cNvPr>
          <p:cNvSpPr>
            <a:spLocks noGrp="1"/>
          </p:cNvSpPr>
          <p:nvPr>
            <p:ph type="title"/>
          </p:nvPr>
        </p:nvSpPr>
        <p:spPr>
          <a:xfrm>
            <a:off x="916516" y="116632"/>
            <a:ext cx="10358967" cy="1196752"/>
          </a:xfrm>
        </p:spPr>
        <p:txBody>
          <a:bodyPr/>
          <a:lstStyle/>
          <a:p>
            <a:r>
              <a:rPr lang="en-US" sz="3200" dirty="0">
                <a:solidFill>
                  <a:srgbClr val="0432FF"/>
                </a:solidFill>
              </a:rPr>
              <a:t>Dr Basho — Disclosures</a:t>
            </a:r>
          </a:p>
        </p:txBody>
      </p:sp>
      <p:graphicFrame>
        <p:nvGraphicFramePr>
          <p:cNvPr id="5" name="Content Placeholder 3">
            <a:extLst>
              <a:ext uri="{FF2B5EF4-FFF2-40B4-BE49-F238E27FC236}">
                <a16:creationId xmlns:a16="http://schemas.microsoft.com/office/drawing/2014/main" id="{E5F2F703-45F2-4B35-210B-6D58DD6F3540}"/>
              </a:ext>
            </a:extLst>
          </p:cNvPr>
          <p:cNvGraphicFramePr>
            <a:graphicFrameLocks/>
          </p:cNvGraphicFramePr>
          <p:nvPr>
            <p:extLst>
              <p:ext uri="{D42A27DB-BD31-4B8C-83A1-F6EECF244321}">
                <p14:modId xmlns:p14="http://schemas.microsoft.com/office/powerpoint/2010/main" val="4285520417"/>
              </p:ext>
            </p:extLst>
          </p:nvPr>
        </p:nvGraphicFramePr>
        <p:xfrm>
          <a:off x="527050" y="1340768"/>
          <a:ext cx="11185573" cy="4536502"/>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8280919">
                  <a:extLst>
                    <a:ext uri="{9D8B030D-6E8A-4147-A177-3AD203B41FA5}">
                      <a16:colId xmlns:a16="http://schemas.microsoft.com/office/drawing/2014/main" val="20001"/>
                    </a:ext>
                  </a:extLst>
                </a:gridCol>
              </a:tblGrid>
              <a:tr h="548087">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Celcuity</a:t>
                      </a:r>
                      <a:r>
                        <a:rPr lang="en-US" sz="1800" b="0" kern="1200" dirty="0">
                          <a:solidFill>
                            <a:schemeClr val="tx1"/>
                          </a:solidFill>
                          <a:effectLst/>
                          <a:latin typeface="+mn-lt"/>
                          <a:ea typeface="+mn-ea"/>
                          <a:cs typeface="+mn-cs"/>
                        </a:rPr>
                        <a:t>,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60082">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Celcuity</a:t>
                      </a:r>
                      <a:r>
                        <a:rPr lang="en-US" sz="1800" b="0" kern="1200" dirty="0">
                          <a:solidFill>
                            <a:schemeClr val="tx1"/>
                          </a:solidFill>
                          <a:effectLst/>
                          <a:latin typeface="+mn-lt"/>
                          <a:ea typeface="+mn-ea"/>
                          <a:cs typeface="+mn-cs"/>
                        </a:rPr>
                        <a:t>, Daiichi Sankyo Inc, Genentech, a member of the Roche Group,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r h="860082">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Boehringer Ingelheim Pharmaceuticals Inc, Genentech, a member of the Roche Group, Scorpion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611131"/>
                  </a:ext>
                </a:extLst>
              </a:tr>
              <a:tr h="860082">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1841958"/>
                  </a:ext>
                </a:extLst>
              </a:tr>
              <a:tr h="548087">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DAVA Oncology, </a:t>
                      </a:r>
                      <a:r>
                        <a:rPr lang="en-US" sz="1800" b="0" kern="1200" dirty="0" err="1">
                          <a:solidFill>
                            <a:schemeClr val="tx1"/>
                          </a:solidFill>
                          <a:effectLst/>
                          <a:latin typeface="+mn-lt"/>
                          <a:ea typeface="+mn-ea"/>
                          <a:cs typeface="+mn-cs"/>
                        </a:rPr>
                        <a:t>MDOutlook</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4130068"/>
                  </a:ext>
                </a:extLst>
              </a:tr>
              <a:tr h="860082">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Community Health Media, </a:t>
                      </a:r>
                      <a:r>
                        <a:rPr lang="en-US" sz="1800" b="0" kern="1200" dirty="0" err="1">
                          <a:solidFill>
                            <a:schemeClr val="tx1"/>
                          </a:solidFill>
                          <a:effectLst/>
                          <a:latin typeface="+mn-lt"/>
                          <a:ea typeface="+mn-ea"/>
                          <a:cs typeface="+mn-cs"/>
                        </a:rPr>
                        <a:t>OncLive</a:t>
                      </a:r>
                      <a:r>
                        <a:rPr lang="en-US" sz="1800" b="0" kern="1200" dirty="0">
                          <a:solidFill>
                            <a:schemeClr val="tx1"/>
                          </a:solidFill>
                          <a:effectLst/>
                          <a:latin typeface="+mn-lt"/>
                          <a:ea typeface="+mn-ea"/>
                          <a:cs typeface="+mn-cs"/>
                        </a:rPr>
                        <a:t>, Targeted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2836138"/>
                  </a:ext>
                </a:extLst>
              </a:tr>
            </a:tbl>
          </a:graphicData>
        </a:graphic>
      </p:graphicFrame>
    </p:spTree>
    <p:custDataLst>
      <p:tags r:id="rId1"/>
    </p:custDataLst>
    <p:extLst>
      <p:ext uri="{BB962C8B-B14F-4D97-AF65-F5344CB8AC3E}">
        <p14:creationId xmlns:p14="http://schemas.microsoft.com/office/powerpoint/2010/main" val="1653671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F44D-26E7-72E3-CE12-85C0DB362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B38C0-2750-6987-1C55-B3161C8A412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5852E0E7-FAB9-5B6A-2D61-96A2C2E82960}"/>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How do you approach testing for alterations in the PI3K/AKT/mTOR pathway in your own practice? What role can oncology nurses play in facilitating appropriate testing?</a:t>
            </a:r>
          </a:p>
        </p:txBody>
      </p:sp>
    </p:spTree>
    <p:extLst>
      <p:ext uri="{BB962C8B-B14F-4D97-AF65-F5344CB8AC3E}">
        <p14:creationId xmlns:p14="http://schemas.microsoft.com/office/powerpoint/2010/main" val="24360715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C8DCD-FB67-C0EF-B901-5B07ADD373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B9890C1-C800-B9F8-3345-DAAAE24DEBF2}"/>
              </a:ext>
            </a:extLst>
          </p:cNvPr>
          <p:cNvSpPr/>
          <p:nvPr/>
        </p:nvSpPr>
        <p:spPr bwMode="auto">
          <a:xfrm>
            <a:off x="758948" y="2132856"/>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7DBC697-4C17-539A-812E-76B6ABDFD44C}"/>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9F305D3-D674-171F-F3BC-71CB8655FEF5}"/>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Identification of Appropriate Candidates for Agents Targeting the PI3K/AKT/mTOR Pathway </a:t>
            </a:r>
          </a:p>
          <a:p>
            <a:pPr marL="0" indent="0">
              <a:spcBef>
                <a:spcPts val="1800"/>
              </a:spcBef>
              <a:spcAft>
                <a:spcPts val="0"/>
              </a:spcAft>
              <a:buNone/>
            </a:pPr>
            <a:r>
              <a:rPr lang="en-US" sz="2500" dirty="0">
                <a:solidFill>
                  <a:schemeClr val="bg1"/>
                </a:solidFill>
              </a:rPr>
              <a:t>Module 1: Role of Inavolisib in HR-Positive Metastatic Breast Cancer (mBC)</a:t>
            </a:r>
          </a:p>
          <a:p>
            <a:pPr marL="0" indent="0">
              <a:spcBef>
                <a:spcPts val="1800"/>
              </a:spcBef>
              <a:spcAft>
                <a:spcPts val="0"/>
              </a:spcAft>
              <a:buNone/>
            </a:pPr>
            <a:r>
              <a:rPr lang="en-US" sz="2500" dirty="0">
                <a:solidFill>
                  <a:srgbClr val="0432FF"/>
                </a:solidFill>
              </a:rPr>
              <a:t>Module 2: </a:t>
            </a:r>
            <a:r>
              <a:rPr lang="en-US" sz="2500" dirty="0">
                <a:solidFill>
                  <a:schemeClr val="tx1"/>
                </a:solidFill>
              </a:rPr>
              <a:t>Strategies to Prevent and Manage Hyperglycemia</a:t>
            </a: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Capivasertib for HR-Positive mBC</a:t>
            </a:r>
            <a:r>
              <a:rPr lang="en-US" sz="2500" dirty="0">
                <a:solidFill>
                  <a:srgbClr val="0432FF"/>
                </a:solidFill>
              </a:rPr>
              <a:t> </a:t>
            </a:r>
          </a:p>
          <a:p>
            <a:pPr marL="0" indent="0">
              <a:spcBef>
                <a:spcPts val="1800"/>
              </a:spcBef>
              <a:spcAft>
                <a:spcPts val="0"/>
              </a:spcAft>
              <a:buNone/>
            </a:pPr>
            <a:r>
              <a:rPr lang="en-US" sz="2500" dirty="0">
                <a:solidFill>
                  <a:srgbClr val="0432FF"/>
                </a:solidFill>
              </a:rPr>
              <a:t>Module 4: </a:t>
            </a:r>
            <a:r>
              <a:rPr lang="en-US" sz="2500" dirty="0">
                <a:solidFill>
                  <a:schemeClr val="tx1"/>
                </a:solidFill>
              </a:rPr>
              <a:t>Mitigation and Management of Gastrointestinal Adverse Events </a:t>
            </a:r>
          </a:p>
          <a:p>
            <a:pPr marL="0" indent="0">
              <a:spcBef>
                <a:spcPts val="1800"/>
              </a:spcBef>
              <a:spcAft>
                <a:spcPts val="0"/>
              </a:spcAft>
              <a:buNone/>
            </a:pPr>
            <a:r>
              <a:rPr lang="en-US" sz="2500" dirty="0">
                <a:solidFill>
                  <a:srgbClr val="0432FF"/>
                </a:solidFill>
              </a:rPr>
              <a:t>Module 5: </a:t>
            </a:r>
            <a:r>
              <a:rPr lang="en-US" sz="2500" dirty="0">
                <a:solidFill>
                  <a:schemeClr val="tx1"/>
                </a:solidFill>
              </a:rPr>
              <a:t>Management of Dermatologic Adverse Events </a:t>
            </a:r>
          </a:p>
          <a:p>
            <a:pPr marL="0" indent="0">
              <a:spcBef>
                <a:spcPts val="1800"/>
              </a:spcBef>
              <a:spcAft>
                <a:spcPts val="0"/>
              </a:spcAft>
              <a:buNone/>
            </a:pPr>
            <a:r>
              <a:rPr lang="en-US" sz="2500" dirty="0">
                <a:solidFill>
                  <a:srgbClr val="0432FF"/>
                </a:solidFill>
              </a:rPr>
              <a:t>Module 6: </a:t>
            </a:r>
            <a:r>
              <a:rPr lang="en-US" sz="2500" dirty="0">
                <a:solidFill>
                  <a:schemeClr val="tx1"/>
                </a:solidFill>
              </a:rPr>
              <a:t>Potential Role of Gedatolisib in the Management of HR-Positive mBC</a:t>
            </a:r>
          </a:p>
          <a:p>
            <a:pPr marL="0" indent="0">
              <a:spcBef>
                <a:spcPts val="1800"/>
              </a:spcBef>
              <a:spcAft>
                <a:spcPts val="0"/>
              </a:spcAft>
              <a:buNone/>
            </a:pPr>
            <a:r>
              <a:rPr lang="en-US" sz="2500" dirty="0">
                <a:solidFill>
                  <a:srgbClr val="0432FF"/>
                </a:solidFill>
              </a:rPr>
              <a:t>Module 7: </a:t>
            </a:r>
            <a:r>
              <a:rPr lang="en-US" sz="2500" dirty="0">
                <a:solidFill>
                  <a:schemeClr val="tx1"/>
                </a:solidFill>
              </a:rPr>
              <a:t>Monitoring and Management of Cytopenias</a:t>
            </a:r>
          </a:p>
        </p:txBody>
      </p:sp>
    </p:spTree>
    <p:extLst>
      <p:ext uri="{BB962C8B-B14F-4D97-AF65-F5344CB8AC3E}">
        <p14:creationId xmlns:p14="http://schemas.microsoft.com/office/powerpoint/2010/main" val="25862271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BC85A99-6036-554D-7F40-63E6ADDC06B5}"/>
              </a:ext>
            </a:extLst>
          </p:cNvPr>
          <p:cNvSpPr txBox="1">
            <a:spLocks/>
          </p:cNvSpPr>
          <p:nvPr/>
        </p:nvSpPr>
        <p:spPr>
          <a:xfrm>
            <a:off x="641350" y="1823720"/>
            <a:ext cx="10902950" cy="95651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3A93"/>
                </a:solidFill>
                <a:effectLst/>
                <a:uLnTx/>
                <a:uFillTx/>
                <a:latin typeface="Georgia"/>
                <a:ea typeface="+mj-ea"/>
                <a:cs typeface="+mj-cs"/>
              </a:rPr>
              <a:t>Role of </a:t>
            </a:r>
            <a:r>
              <a:rPr kumimoji="0" lang="en-US" sz="3200" b="1" i="0" u="none" strike="noStrike" kern="1200" cap="none" spc="0" normalizeH="0" baseline="0" noProof="0" dirty="0" err="1">
                <a:ln>
                  <a:noFill/>
                </a:ln>
                <a:solidFill>
                  <a:srgbClr val="003A93"/>
                </a:solidFill>
                <a:effectLst/>
                <a:uLnTx/>
                <a:uFillTx/>
                <a:latin typeface="Georgia"/>
                <a:ea typeface="+mj-ea"/>
                <a:cs typeface="+mj-cs"/>
              </a:rPr>
              <a:t>Inavolisib</a:t>
            </a:r>
            <a:r>
              <a:rPr kumimoji="0" lang="en-US" sz="3200" b="1" i="0" u="none" strike="noStrike" kern="1200" cap="none" spc="0" normalizeH="0" baseline="0" noProof="0" dirty="0">
                <a:ln>
                  <a:noFill/>
                </a:ln>
                <a:solidFill>
                  <a:srgbClr val="003A93"/>
                </a:solidFill>
                <a:effectLst/>
                <a:uLnTx/>
                <a:uFillTx/>
                <a:latin typeface="Georgia"/>
                <a:ea typeface="+mj-ea"/>
                <a:cs typeface="+mj-cs"/>
              </a:rPr>
              <a:t> in HR+ Metastatic Breast Cancer</a:t>
            </a:r>
          </a:p>
        </p:txBody>
      </p:sp>
      <p:sp>
        <p:nvSpPr>
          <p:cNvPr id="4" name="Content Placeholder 2">
            <a:extLst>
              <a:ext uri="{FF2B5EF4-FFF2-40B4-BE49-F238E27FC236}">
                <a16:creationId xmlns:a16="http://schemas.microsoft.com/office/drawing/2014/main" id="{93C0C90A-C0B4-C047-9DEC-BBE0703D40B8}"/>
              </a:ext>
            </a:extLst>
          </p:cNvPr>
          <p:cNvSpPr txBox="1">
            <a:spLocks/>
          </p:cNvSpPr>
          <p:nvPr/>
        </p:nvSpPr>
        <p:spPr>
          <a:xfrm>
            <a:off x="641350" y="3302876"/>
            <a:ext cx="10902950" cy="40233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b="0" kern="1200">
                <a:solidFill>
                  <a:schemeClr val="tx1"/>
                </a:solidFill>
                <a:latin typeface="+mn-lt"/>
                <a:ea typeface="+mn-ea"/>
                <a:cs typeface="+mn-cs"/>
              </a:defRPr>
            </a:lvl1pPr>
            <a:lvl2pPr marL="457200" indent="0" algn="ctr" defTabSz="914400" rtl="0" eaLnBrk="1" latinLnBrk="0" hangingPunct="1">
              <a:lnSpc>
                <a:spcPct val="100000"/>
              </a:lnSpc>
              <a:spcBef>
                <a:spcPts val="0"/>
              </a:spcBef>
              <a:buSzPct val="95000"/>
              <a:buFont typeface="Arial" panose="020B0604020202020204" pitchFamily="34" charset="0"/>
              <a:buNone/>
              <a:tabLst/>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Calibri" panose="020F050202020403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buSzPct val="80000"/>
              <a:buFont typeface="Wingdings" pitchFamily="2" charset="2"/>
              <a:buNone/>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buSzPct val="90000"/>
              <a:buFont typeface="System Font Regular"/>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Oncology Nursing Society Annual Meeting – May 2026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PI3K/AKT/mTOR Pathway in HR+ Metastatic Breast Cancer Symposium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Research to Practice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Seth A. Wander, MD, PhD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Director of Precision Medicine,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Termeer</a:t>
            </a:r>
            <a:r>
              <a:rPr kumimoji="0" lang="en-US" sz="2000" b="1" i="0" u="none" strike="noStrike" kern="1200" cap="none" spc="0" normalizeH="0" baseline="0" noProof="0" dirty="0">
                <a:ln>
                  <a:noFill/>
                </a:ln>
                <a:solidFill>
                  <a:srgbClr val="000000"/>
                </a:solidFill>
                <a:effectLst/>
                <a:uLnTx/>
                <a:uFillTx/>
                <a:latin typeface="Calibri"/>
                <a:ea typeface="+mn-ea"/>
                <a:cs typeface="+mn-cs"/>
              </a:rPr>
              <a:t> Center for Targeted Therapies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Director of Translational Research, Breast Oncology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Progra</a:t>
            </a:r>
            <a:r>
              <a:rPr kumimoji="0" lang="en-US" sz="2000" b="1" i="0" u="none" strike="noStrike" kern="1200" cap="none" spc="0" normalizeH="0" baseline="0" noProof="0" dirty="0">
                <a:ln>
                  <a:noFill/>
                </a:ln>
                <a:solidFill>
                  <a:srgbClr val="000000"/>
                </a:solidFill>
                <a:effectLst/>
                <a:uLnTx/>
                <a:uFillTx/>
                <a:latin typeface="Calibri"/>
                <a:ea typeface="+mn-ea"/>
                <a:cs typeface="+mn-cs"/>
              </a:rPr>
              <a:t>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Assistant Professor of Medicine, Harvard Medical School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Massachusetts General Hospital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000000"/>
                </a:solidFill>
                <a:effectLst/>
                <a:uLnTx/>
                <a:uFillTx/>
                <a:latin typeface="Calibri"/>
                <a:ea typeface="+mn-ea"/>
                <a:cs typeface="+mn-cs"/>
              </a:rPr>
              <a:t>swander@mgh.harvard.edu</a:t>
            </a: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507094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5A8D-2EC9-D44E-82B1-160D8EF16FD6}"/>
              </a:ext>
            </a:extLst>
          </p:cNvPr>
          <p:cNvSpPr>
            <a:spLocks noGrp="1"/>
          </p:cNvSpPr>
          <p:nvPr>
            <p:ph type="title"/>
          </p:nvPr>
        </p:nvSpPr>
        <p:spPr>
          <a:xfrm>
            <a:off x="641350" y="173920"/>
            <a:ext cx="10902950" cy="956516"/>
          </a:xfrm>
        </p:spPr>
        <p:txBody>
          <a:bodyPr/>
          <a:lstStyle/>
          <a:p>
            <a:r>
              <a:rPr lang="en-US" dirty="0"/>
              <a:t>Regional Targets for Various PI3K Inhibitors</a:t>
            </a:r>
          </a:p>
        </p:txBody>
      </p:sp>
      <p:sp>
        <p:nvSpPr>
          <p:cNvPr id="8" name="TextBox 7">
            <a:extLst>
              <a:ext uri="{FF2B5EF4-FFF2-40B4-BE49-F238E27FC236}">
                <a16:creationId xmlns:a16="http://schemas.microsoft.com/office/drawing/2014/main" id="{E777473B-6F99-7F4D-92BC-9CE7F9DC0C5E}"/>
              </a:ext>
            </a:extLst>
          </p:cNvPr>
          <p:cNvSpPr txBox="1"/>
          <p:nvPr/>
        </p:nvSpPr>
        <p:spPr>
          <a:xfrm>
            <a:off x="9285308" y="5481022"/>
            <a:ext cx="2528709" cy="73866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TNEJMQuadraat"/>
                <a:ea typeface="+mn-ea"/>
                <a:cs typeface="+mn-cs"/>
              </a:rPr>
              <a:t>Single Mutant Selective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TNEJMQuadraat"/>
                <a:ea typeface="+mn-ea"/>
                <a:cs typeface="+mn-cs"/>
              </a:rPr>
              <a:t>Bind hotspot mutant 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TNEJMQuadraat"/>
                <a:ea typeface="+mn-ea"/>
                <a:cs typeface="+mn-cs"/>
              </a:rPr>
              <a:t>Inhibits only one mutant PI3Ka</a:t>
            </a:r>
            <a:endParaRPr kumimoji="0" lang="en-US" sz="1400" b="1" i="0" u="none" strike="noStrike" kern="1200" cap="none" spc="0" normalizeH="0" baseline="0" noProof="0" dirty="0">
              <a:ln>
                <a:noFill/>
              </a:ln>
              <a:solidFill>
                <a:srgbClr val="FF0000"/>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268827A5-D1B6-124D-8677-4878C675C205}"/>
              </a:ext>
            </a:extLst>
          </p:cNvPr>
          <p:cNvGrpSpPr/>
          <p:nvPr/>
        </p:nvGrpSpPr>
        <p:grpSpPr>
          <a:xfrm>
            <a:off x="1487533" y="1923789"/>
            <a:ext cx="7931163" cy="3524017"/>
            <a:chOff x="722489" y="1393531"/>
            <a:chExt cx="10148712" cy="4509331"/>
          </a:xfrm>
        </p:grpSpPr>
        <p:pic>
          <p:nvPicPr>
            <p:cNvPr id="3" name="Picture 2">
              <a:extLst>
                <a:ext uri="{FF2B5EF4-FFF2-40B4-BE49-F238E27FC236}">
                  <a16:creationId xmlns:a16="http://schemas.microsoft.com/office/drawing/2014/main" id="{2714385E-C540-7348-BCD6-2E7CE8CA39C1}"/>
                </a:ext>
              </a:extLst>
            </p:cNvPr>
            <p:cNvPicPr>
              <a:picLocks noChangeAspect="1"/>
            </p:cNvPicPr>
            <p:nvPr/>
          </p:nvPicPr>
          <p:blipFill>
            <a:blip r:embed="rId2"/>
            <a:stretch>
              <a:fillRect/>
            </a:stretch>
          </p:blipFill>
          <p:spPr>
            <a:xfrm>
              <a:off x="722489" y="1393531"/>
              <a:ext cx="10148712" cy="4509331"/>
            </a:xfrm>
            <a:prstGeom prst="rect">
              <a:avLst/>
            </a:prstGeom>
          </p:spPr>
        </p:pic>
        <p:sp>
          <p:nvSpPr>
            <p:cNvPr id="4" name="Rectangle 3">
              <a:extLst>
                <a:ext uri="{FF2B5EF4-FFF2-40B4-BE49-F238E27FC236}">
                  <a16:creationId xmlns:a16="http://schemas.microsoft.com/office/drawing/2014/main" id="{42302517-ADDD-EE42-9481-63FCFAE27ABD}"/>
                </a:ext>
              </a:extLst>
            </p:cNvPr>
            <p:cNvSpPr/>
            <p:nvPr/>
          </p:nvSpPr>
          <p:spPr>
            <a:xfrm>
              <a:off x="846667" y="5260622"/>
              <a:ext cx="584317" cy="582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56C09564-36C2-484E-95E2-A7D19DCEAC56}"/>
              </a:ext>
            </a:extLst>
          </p:cNvPr>
          <p:cNvSpPr txBox="1"/>
          <p:nvPr/>
        </p:nvSpPr>
        <p:spPr>
          <a:xfrm>
            <a:off x="256105" y="1554457"/>
            <a:ext cx="2365017" cy="73866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TNEJMQuadraat"/>
                <a:ea typeface="+mn-ea"/>
                <a:cs typeface="+mn-cs"/>
              </a:rPr>
              <a:t>Non-Mutant Selective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TNEJMQuadraat"/>
                <a:ea typeface="+mn-ea"/>
                <a:cs typeface="+mn-cs"/>
              </a:rPr>
              <a:t>Bind </a:t>
            </a:r>
            <a:r>
              <a:rPr kumimoji="0" lang="en-US" sz="1400" b="1" i="0" u="none" strike="noStrike" kern="1200" cap="none" spc="0" normalizeH="0" baseline="0" noProof="0" dirty="0" err="1">
                <a:ln>
                  <a:noFill/>
                </a:ln>
                <a:solidFill>
                  <a:srgbClr val="FF0000"/>
                </a:solidFill>
                <a:effectLst/>
                <a:uLnTx/>
                <a:uFillTx/>
                <a:latin typeface="OTNEJMQuadraat"/>
                <a:ea typeface="+mn-ea"/>
                <a:cs typeface="+mn-cs"/>
              </a:rPr>
              <a:t>orthosteric</a:t>
            </a:r>
            <a:r>
              <a:rPr kumimoji="0" lang="en-US" sz="1400" b="1" i="0" u="none" strike="noStrike" kern="1200" cap="none" spc="0" normalizeH="0" baseline="0" noProof="0" dirty="0">
                <a:ln>
                  <a:noFill/>
                </a:ln>
                <a:solidFill>
                  <a:srgbClr val="FF0000"/>
                </a:solidFill>
                <a:effectLst/>
                <a:uLnTx/>
                <a:uFillTx/>
                <a:latin typeface="OTNEJMQuadraat"/>
                <a:ea typeface="+mn-ea"/>
                <a:cs typeface="+mn-cs"/>
              </a:rPr>
              <a:t> (active) 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TNEJMQuadraat"/>
                <a:ea typeface="+mn-ea"/>
                <a:cs typeface="+mn-cs"/>
              </a:rPr>
              <a:t>Inhibit WT and mutant PI3Ka</a:t>
            </a:r>
            <a:endParaRPr kumimoji="0" lang="en-US" sz="1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AFF48C67-B8BD-754B-86C0-A3D9A8C6BB96}"/>
              </a:ext>
            </a:extLst>
          </p:cNvPr>
          <p:cNvSpPr txBox="1"/>
          <p:nvPr/>
        </p:nvSpPr>
        <p:spPr>
          <a:xfrm>
            <a:off x="9285308" y="1345132"/>
            <a:ext cx="2528709" cy="73866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TNEJMQuadraat"/>
                <a:ea typeface="+mn-ea"/>
                <a:cs typeface="+mn-cs"/>
              </a:rPr>
              <a:t>Pan-Mutant Selective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TNEJMQuadraat"/>
                <a:ea typeface="+mn-ea"/>
                <a:cs typeface="+mn-cs"/>
              </a:rPr>
              <a:t>Bind novel allosteric 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TNEJMQuadraat"/>
                <a:ea typeface="+mn-ea"/>
                <a:cs typeface="+mn-cs"/>
              </a:rPr>
              <a:t>Inhibits multiple mutant PI3Ka</a:t>
            </a:r>
            <a:endParaRPr kumimoji="0" lang="en-US" sz="1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B269A163-7211-DB41-8953-46FE9EFFDC85}"/>
              </a:ext>
            </a:extLst>
          </p:cNvPr>
          <p:cNvSpPr txBox="1"/>
          <p:nvPr/>
        </p:nvSpPr>
        <p:spPr>
          <a:xfrm>
            <a:off x="3469776" y="5657131"/>
            <a:ext cx="2139246" cy="73866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TNEJMQuadraat"/>
                <a:ea typeface="+mn-ea"/>
                <a:cs typeface="+mn-cs"/>
              </a:rPr>
              <a:t>Downstream Inhibitors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OTNEJMQuadraat"/>
                <a:ea typeface="+mn-ea"/>
                <a:cs typeface="+mn-cs"/>
              </a:rPr>
              <a:t>Block pathway elements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OTNEJMQuadraat"/>
                <a:ea typeface="+mn-ea"/>
                <a:cs typeface="+mn-cs"/>
              </a:rPr>
              <a:t>AKTi</a:t>
            </a:r>
            <a:r>
              <a:rPr kumimoji="0" lang="en-US" sz="1400" b="1" i="0" u="none" strike="noStrike" kern="1200" cap="none" spc="0" normalizeH="0" baseline="0" noProof="0" dirty="0">
                <a:ln>
                  <a:noFill/>
                </a:ln>
                <a:solidFill>
                  <a:srgbClr val="FF0000"/>
                </a:solidFill>
                <a:effectLst/>
                <a:uLnTx/>
                <a:uFillTx/>
                <a:latin typeface="OTNEJMQuadraat"/>
                <a:ea typeface="+mn-ea"/>
                <a:cs typeface="+mn-cs"/>
              </a:rPr>
              <a:t>, </a:t>
            </a:r>
            <a:r>
              <a:rPr kumimoji="0" lang="en-US" sz="1400" b="1" i="0" u="none" strike="noStrike" kern="1200" cap="none" spc="0" normalizeH="0" baseline="0" noProof="0" dirty="0" err="1">
                <a:ln>
                  <a:noFill/>
                </a:ln>
                <a:solidFill>
                  <a:srgbClr val="FF0000"/>
                </a:solidFill>
                <a:effectLst/>
                <a:uLnTx/>
                <a:uFillTx/>
                <a:latin typeface="OTNEJMQuadraat"/>
                <a:ea typeface="+mn-ea"/>
                <a:cs typeface="+mn-cs"/>
              </a:rPr>
              <a:t>mTORi</a:t>
            </a:r>
            <a:r>
              <a:rPr kumimoji="0" lang="en-US" sz="1400" b="1" i="0" u="none" strike="noStrike" kern="1200" cap="none" spc="0" normalizeH="0" baseline="0" noProof="0" dirty="0">
                <a:ln>
                  <a:noFill/>
                </a:ln>
                <a:solidFill>
                  <a:srgbClr val="FF0000"/>
                </a:solidFill>
                <a:effectLst/>
                <a:uLnTx/>
                <a:uFillTx/>
                <a:latin typeface="OTNEJMQuadraat"/>
                <a:ea typeface="+mn-ea"/>
                <a:cs typeface="+mn-cs"/>
              </a:rPr>
              <a:t>, </a:t>
            </a:r>
            <a:r>
              <a:rPr kumimoji="0" lang="en-US" sz="1400" b="1" i="0" u="none" strike="noStrike" kern="1200" cap="none" spc="0" normalizeH="0" baseline="0" noProof="0" dirty="0" err="1">
                <a:ln>
                  <a:noFill/>
                </a:ln>
                <a:solidFill>
                  <a:srgbClr val="FF0000"/>
                </a:solidFill>
                <a:effectLst/>
                <a:uLnTx/>
                <a:uFillTx/>
                <a:latin typeface="OTNEJMQuadraat"/>
                <a:ea typeface="+mn-ea"/>
                <a:cs typeface="+mn-cs"/>
              </a:rPr>
              <a:t>etc</a:t>
            </a:r>
            <a:endParaRPr kumimoji="0" lang="en-US" sz="1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DCE5FBE-37E1-3541-BDDB-BEDBECE265A6}"/>
              </a:ext>
            </a:extLst>
          </p:cNvPr>
          <p:cNvSpPr txBox="1"/>
          <p:nvPr/>
        </p:nvSpPr>
        <p:spPr>
          <a:xfrm>
            <a:off x="8370126" y="628199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Slide modified courtesy of Dr. A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Varkaris</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5039161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0CA4B87C-4991-6651-9370-A768EBCAA71F}"/>
              </a:ext>
            </a:extLst>
          </p:cNvPr>
          <p:cNvSpPr>
            <a:spLocks noGrp="1" noChangeArrowheads="1"/>
          </p:cNvSpPr>
          <p:nvPr>
            <p:ph type="title"/>
          </p:nvPr>
        </p:nvSpPr>
        <p:spPr>
          <a:xfrm>
            <a:off x="838200" y="125413"/>
            <a:ext cx="10515600" cy="485775"/>
          </a:xfrm>
        </p:spPr>
        <p:txBody>
          <a:bodyPr/>
          <a:lstStyle/>
          <a:p>
            <a:pPr algn="ctr" eaLnBrk="1" hangingPunct="1"/>
            <a:r>
              <a:rPr lang="en-US" altLang="en-US" sz="2800" b="1" dirty="0"/>
              <a:t>Resistance Drivers Define New Therapeutic Targets</a:t>
            </a:r>
            <a:endParaRPr lang="en-US" altLang="en-US" sz="2800" b="1" dirty="0">
              <a:cs typeface="Arial" panose="020B0604020202020204" pitchFamily="34" charset="0"/>
            </a:endParaRPr>
          </a:p>
        </p:txBody>
      </p:sp>
      <p:pic>
        <p:nvPicPr>
          <p:cNvPr id="37890" name="Picture 8" descr="Diagram&#10;&#10;Description automatically generated">
            <a:extLst>
              <a:ext uri="{FF2B5EF4-FFF2-40B4-BE49-F238E27FC236}">
                <a16:creationId xmlns:a16="http://schemas.microsoft.com/office/drawing/2014/main" id="{53EE68D0-9650-8CC5-EFAB-E0A531AE9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322513"/>
            <a:ext cx="5659438"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AFCAD247-9D8D-806C-F8E2-0D58B28EE4A6}"/>
              </a:ext>
            </a:extLst>
          </p:cNvPr>
          <p:cNvSpPr txBox="1">
            <a:spLocks/>
          </p:cNvSpPr>
          <p:nvPr/>
        </p:nvSpPr>
        <p:spPr>
          <a:xfrm>
            <a:off x="996951" y="6037439"/>
            <a:ext cx="6858000" cy="857250"/>
          </a:xfrm>
          <a:prstGeom prst="rect">
            <a:avLst/>
          </a:prstGeom>
        </p:spPr>
        <p:txBody>
          <a:bodyPr lIns="68580" tIns="34290" rIns="68580" bIns="3429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Lloyd MR et al CCR 2022</a:t>
            </a:r>
          </a:p>
        </p:txBody>
      </p:sp>
      <p:sp>
        <p:nvSpPr>
          <p:cNvPr id="37892" name="TextBox 12">
            <a:extLst>
              <a:ext uri="{FF2B5EF4-FFF2-40B4-BE49-F238E27FC236}">
                <a16:creationId xmlns:a16="http://schemas.microsoft.com/office/drawing/2014/main" id="{CF19F843-1A6B-C3CA-10EE-79821699DFB3}"/>
              </a:ext>
            </a:extLst>
          </p:cNvPr>
          <p:cNvSpPr txBox="1">
            <a:spLocks noChangeArrowheads="1"/>
          </p:cNvSpPr>
          <p:nvPr/>
        </p:nvSpPr>
        <p:spPr bwMode="auto">
          <a:xfrm>
            <a:off x="282575" y="913349"/>
            <a:ext cx="59229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Oncogenic growth signaling mediators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Receptor tyrosine kinases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RAS / MAPK pathway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PI3K/AKT/mTOR pathway</a:t>
            </a:r>
            <a:endPar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7893" name="TextBox 10">
            <a:extLst>
              <a:ext uri="{FF2B5EF4-FFF2-40B4-BE49-F238E27FC236}">
                <a16:creationId xmlns:a16="http://schemas.microsoft.com/office/drawing/2014/main" id="{B502477F-993E-31DB-A0C7-218EA7763B41}"/>
              </a:ext>
            </a:extLst>
          </p:cNvPr>
          <p:cNvSpPr txBox="1">
            <a:spLocks noChangeArrowheads="1"/>
          </p:cNvSpPr>
          <p:nvPr/>
        </p:nvSpPr>
        <p:spPr bwMode="auto">
          <a:xfrm>
            <a:off x="7586663" y="2322513"/>
            <a:ext cx="3767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PI3K &gt;&gt;&gt;&gt;&gt;&gt; Activated PI3K</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7894" name="TextBox 13">
            <a:extLst>
              <a:ext uri="{FF2B5EF4-FFF2-40B4-BE49-F238E27FC236}">
                <a16:creationId xmlns:a16="http://schemas.microsoft.com/office/drawing/2014/main" id="{118C0CA5-6CBE-222B-C22C-131F709A1F86}"/>
              </a:ext>
            </a:extLst>
          </p:cNvPr>
          <p:cNvSpPr txBox="1">
            <a:spLocks noChangeArrowheads="1"/>
          </p:cNvSpPr>
          <p:nvPr/>
        </p:nvSpPr>
        <p:spPr bwMode="auto">
          <a:xfrm>
            <a:off x="7329488" y="1252538"/>
            <a:ext cx="6129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RTKs @ cell surface + external ligands</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7896" name="TextBox 15">
            <a:extLst>
              <a:ext uri="{FF2B5EF4-FFF2-40B4-BE49-F238E27FC236}">
                <a16:creationId xmlns:a16="http://schemas.microsoft.com/office/drawing/2014/main" id="{575EEB58-64A1-7E6D-5329-0DD60DF9AB8E}"/>
              </a:ext>
            </a:extLst>
          </p:cNvPr>
          <p:cNvSpPr txBox="1">
            <a:spLocks noChangeArrowheads="1"/>
          </p:cNvSpPr>
          <p:nvPr/>
        </p:nvSpPr>
        <p:spPr bwMode="auto">
          <a:xfrm>
            <a:off x="9469438" y="3641725"/>
            <a:ext cx="985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AKT</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7897" name="TextBox 16">
            <a:extLst>
              <a:ext uri="{FF2B5EF4-FFF2-40B4-BE49-F238E27FC236}">
                <a16:creationId xmlns:a16="http://schemas.microsoft.com/office/drawing/2014/main" id="{62FE7A5A-3442-A45B-11D4-876160882BBF}"/>
              </a:ext>
            </a:extLst>
          </p:cNvPr>
          <p:cNvSpPr txBox="1">
            <a:spLocks noChangeArrowheads="1"/>
          </p:cNvSpPr>
          <p:nvPr/>
        </p:nvSpPr>
        <p:spPr bwMode="auto">
          <a:xfrm>
            <a:off x="9312275" y="4960938"/>
            <a:ext cx="2287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mTOR::</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cxnSp>
        <p:nvCxnSpPr>
          <p:cNvPr id="19" name="Straight Arrow Connector 18">
            <a:extLst>
              <a:ext uri="{FF2B5EF4-FFF2-40B4-BE49-F238E27FC236}">
                <a16:creationId xmlns:a16="http://schemas.microsoft.com/office/drawing/2014/main" id="{2D6255B5-F631-DE41-85DE-0116E04ACD65}"/>
              </a:ext>
            </a:extLst>
          </p:cNvPr>
          <p:cNvCxnSpPr>
            <a:cxnSpLocks/>
          </p:cNvCxnSpPr>
          <p:nvPr/>
        </p:nvCxnSpPr>
        <p:spPr>
          <a:xfrm>
            <a:off x="9772650" y="2692400"/>
            <a:ext cx="0" cy="949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4BBF2BC-B98C-1E4A-3500-5C152301E6F0}"/>
              </a:ext>
            </a:extLst>
          </p:cNvPr>
          <p:cNvCxnSpPr>
            <a:cxnSpLocks/>
          </p:cNvCxnSpPr>
          <p:nvPr/>
        </p:nvCxnSpPr>
        <p:spPr>
          <a:xfrm>
            <a:off x="9767888" y="4011613"/>
            <a:ext cx="0" cy="949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901" name="TextBox 25">
            <a:extLst>
              <a:ext uri="{FF2B5EF4-FFF2-40B4-BE49-F238E27FC236}">
                <a16:creationId xmlns:a16="http://schemas.microsoft.com/office/drawing/2014/main" id="{E7D2940C-AE13-402E-D6BB-257E4AC0168D}"/>
              </a:ext>
            </a:extLst>
          </p:cNvPr>
          <p:cNvSpPr txBox="1">
            <a:spLocks noChangeArrowheads="1"/>
          </p:cNvSpPr>
          <p:nvPr/>
        </p:nvSpPr>
        <p:spPr bwMode="auto">
          <a:xfrm>
            <a:off x="10218738" y="2663825"/>
            <a:ext cx="1260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Alpelisib</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Inavolisib</a:t>
            </a:r>
            <a:endParaRPr kumimoji="0" lang="en-US" altLang="en-US" sz="1800" b="0" i="1" u="none" strike="noStrike" kern="1200" cap="none" spc="0" normalizeH="0" baseline="0" noProof="0">
              <a:ln>
                <a:noFill/>
              </a:ln>
              <a:solidFill>
                <a:srgbClr val="C00000"/>
              </a:solidFill>
              <a:effectLst/>
              <a:uLnTx/>
              <a:uFillTx/>
              <a:latin typeface="Calibri" panose="020F0502020204030204" pitchFamily="34" charset="0"/>
              <a:ea typeface="+mn-ea"/>
              <a:cs typeface="+mn-cs"/>
            </a:endParaRPr>
          </a:p>
        </p:txBody>
      </p:sp>
      <p:sp>
        <p:nvSpPr>
          <p:cNvPr id="37902" name="TextBox 26">
            <a:extLst>
              <a:ext uri="{FF2B5EF4-FFF2-40B4-BE49-F238E27FC236}">
                <a16:creationId xmlns:a16="http://schemas.microsoft.com/office/drawing/2014/main" id="{2D7458B2-D71F-C112-D07F-6C36F789E0F0}"/>
              </a:ext>
            </a:extLst>
          </p:cNvPr>
          <p:cNvSpPr txBox="1">
            <a:spLocks noChangeArrowheads="1"/>
          </p:cNvSpPr>
          <p:nvPr/>
        </p:nvSpPr>
        <p:spPr bwMode="auto">
          <a:xfrm>
            <a:off x="9952038" y="3932238"/>
            <a:ext cx="1527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Capivasertib</a:t>
            </a:r>
            <a:endParaRPr kumimoji="0" lang="en-US" altLang="en-US" sz="1800" b="0" i="1"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cxnSp>
        <p:nvCxnSpPr>
          <p:cNvPr id="28" name="Straight Arrow Connector 27">
            <a:extLst>
              <a:ext uri="{FF2B5EF4-FFF2-40B4-BE49-F238E27FC236}">
                <a16:creationId xmlns:a16="http://schemas.microsoft.com/office/drawing/2014/main" id="{DEC4CD80-BA40-8BCF-B86C-CBA9B4E08C8F}"/>
              </a:ext>
            </a:extLst>
          </p:cNvPr>
          <p:cNvCxnSpPr>
            <a:cxnSpLocks/>
          </p:cNvCxnSpPr>
          <p:nvPr/>
        </p:nvCxnSpPr>
        <p:spPr>
          <a:xfrm>
            <a:off x="7935913" y="1620838"/>
            <a:ext cx="0" cy="6159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6">
            <a:extLst>
              <a:ext uri="{FF2B5EF4-FFF2-40B4-BE49-F238E27FC236}">
                <a16:creationId xmlns:a16="http://schemas.microsoft.com/office/drawing/2014/main" id="{A622ED80-D5C9-4649-8F98-D617CE7EBA16}"/>
              </a:ext>
            </a:extLst>
          </p:cNvPr>
          <p:cNvSpPr txBox="1">
            <a:spLocks noChangeArrowheads="1"/>
          </p:cNvSpPr>
          <p:nvPr/>
        </p:nvSpPr>
        <p:spPr bwMode="auto">
          <a:xfrm>
            <a:off x="9311481" y="5330270"/>
            <a:ext cx="2287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Cellular Growth</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Survival + Division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Motility + Metastasis</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3" name="TextBox 26">
            <a:extLst>
              <a:ext uri="{FF2B5EF4-FFF2-40B4-BE49-F238E27FC236}">
                <a16:creationId xmlns:a16="http://schemas.microsoft.com/office/drawing/2014/main" id="{A0ED48BE-31D9-B140-AFC9-A28CA79915FB}"/>
              </a:ext>
            </a:extLst>
          </p:cNvPr>
          <p:cNvSpPr txBox="1">
            <a:spLocks noChangeArrowheads="1"/>
          </p:cNvSpPr>
          <p:nvPr/>
        </p:nvSpPr>
        <p:spPr bwMode="auto">
          <a:xfrm>
            <a:off x="7983584" y="4961970"/>
            <a:ext cx="1527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Everolimus</a:t>
            </a:r>
            <a:endParaRPr kumimoji="0" lang="en-US" altLang="en-US" sz="1800" b="0" i="1"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sp>
        <p:nvSpPr>
          <p:cNvPr id="25" name="TextBox 26">
            <a:extLst>
              <a:ext uri="{FF2B5EF4-FFF2-40B4-BE49-F238E27FC236}">
                <a16:creationId xmlns:a16="http://schemas.microsoft.com/office/drawing/2014/main" id="{45CE757E-2778-C54A-8363-72688626E2F3}"/>
              </a:ext>
            </a:extLst>
          </p:cNvPr>
          <p:cNvSpPr txBox="1">
            <a:spLocks noChangeArrowheads="1"/>
          </p:cNvSpPr>
          <p:nvPr/>
        </p:nvSpPr>
        <p:spPr bwMode="auto">
          <a:xfrm>
            <a:off x="6600825" y="3641196"/>
            <a:ext cx="1527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Gedatolisib</a:t>
            </a:r>
            <a:endParaRPr kumimoji="0" lang="en-US" alt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cxnSp>
        <p:nvCxnSpPr>
          <p:cNvPr id="26" name="Straight Arrow Connector 25">
            <a:extLst>
              <a:ext uri="{FF2B5EF4-FFF2-40B4-BE49-F238E27FC236}">
                <a16:creationId xmlns:a16="http://schemas.microsoft.com/office/drawing/2014/main" id="{67A0673F-6804-B042-B70C-5178DD05610F}"/>
              </a:ext>
            </a:extLst>
          </p:cNvPr>
          <p:cNvCxnSpPr>
            <a:cxnSpLocks/>
          </p:cNvCxnSpPr>
          <p:nvPr/>
        </p:nvCxnSpPr>
        <p:spPr>
          <a:xfrm flipV="1">
            <a:off x="7222243" y="2692400"/>
            <a:ext cx="488068" cy="9487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63EA89E-AE0E-EA49-AF99-1A3664CC4757}"/>
              </a:ext>
            </a:extLst>
          </p:cNvPr>
          <p:cNvCxnSpPr>
            <a:cxnSpLocks/>
          </p:cNvCxnSpPr>
          <p:nvPr/>
        </p:nvCxnSpPr>
        <p:spPr>
          <a:xfrm>
            <a:off x="7935913" y="3825346"/>
            <a:ext cx="137556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FBDB305-2C4F-3C4D-AD4D-9F2AEFE10BC7}"/>
              </a:ext>
            </a:extLst>
          </p:cNvPr>
          <p:cNvCxnSpPr>
            <a:cxnSpLocks/>
          </p:cNvCxnSpPr>
          <p:nvPr/>
        </p:nvCxnSpPr>
        <p:spPr>
          <a:xfrm>
            <a:off x="7935913" y="4085695"/>
            <a:ext cx="1375568" cy="8752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8152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F0CD1B-C078-7340-A4B5-BF13FC22494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277B5A2-2BF6-8646-AAC2-7E64552FF0A4}"/>
              </a:ext>
            </a:extLst>
          </p:cNvPr>
          <p:cNvSpPr txBox="1"/>
          <p:nvPr/>
        </p:nvSpPr>
        <p:spPr>
          <a:xfrm>
            <a:off x="995604" y="6308619"/>
            <a:ext cx="610529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Andre F et al NEJM 2019</a:t>
            </a: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pic>
        <p:nvPicPr>
          <p:cNvPr id="8" name="Picture 4" descr="Image">
            <a:extLst>
              <a:ext uri="{FF2B5EF4-FFF2-40B4-BE49-F238E27FC236}">
                <a16:creationId xmlns:a16="http://schemas.microsoft.com/office/drawing/2014/main" id="{318931B5-3D90-0040-8316-7EB7560EFBF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8617" b="20688"/>
          <a:stretch/>
        </p:blipFill>
        <p:spPr bwMode="auto">
          <a:xfrm>
            <a:off x="619130" y="1533178"/>
            <a:ext cx="11175634" cy="379164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3B6B4027-F96F-2F4C-B1B2-5F9563FF0A9C}"/>
              </a:ext>
            </a:extLst>
          </p:cNvPr>
          <p:cNvSpPr>
            <a:spLocks noGrp="1"/>
          </p:cNvSpPr>
          <p:nvPr>
            <p:ph type="title"/>
          </p:nvPr>
        </p:nvSpPr>
        <p:spPr>
          <a:xfrm>
            <a:off x="233950" y="380999"/>
            <a:ext cx="11724100" cy="1141035"/>
          </a:xfrm>
        </p:spPr>
        <p:txBody>
          <a:bodyPr>
            <a:normAutofit/>
          </a:bodyPr>
          <a:lstStyle/>
          <a:p>
            <a:r>
              <a:rPr lang="en-US" sz="3200" dirty="0"/>
              <a:t>SOLAR-1: 1</a:t>
            </a:r>
            <a:r>
              <a:rPr lang="en-US" sz="3200" baseline="30000" dirty="0"/>
              <a:t>st</a:t>
            </a:r>
            <a:r>
              <a:rPr lang="en-US" sz="3200" dirty="0"/>
              <a:t> Generation PI3K inhibition in HR+ MBC</a:t>
            </a:r>
            <a:endParaRPr lang="en-US" sz="2800" dirty="0"/>
          </a:p>
        </p:txBody>
      </p:sp>
    </p:spTree>
    <p:extLst>
      <p:ext uri="{BB962C8B-B14F-4D97-AF65-F5344CB8AC3E}">
        <p14:creationId xmlns:p14="http://schemas.microsoft.com/office/powerpoint/2010/main" val="6352504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0689C6-FE8B-E849-BB59-8283E9633E4D}"/>
              </a:ext>
            </a:extLst>
          </p:cNvPr>
          <p:cNvSpPr txBox="1"/>
          <p:nvPr/>
        </p:nvSpPr>
        <p:spPr>
          <a:xfrm>
            <a:off x="995604" y="6308619"/>
            <a:ext cx="61052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Andre F et al NEJM 2019; Andre F et al Ann </a:t>
            </a:r>
            <a:r>
              <a:rPr kumimoji="0" lang="en-US" sz="1200" b="1" i="0" u="none" strike="noStrike" kern="1200" cap="none" spc="0" normalizeH="0" baseline="0" noProof="0" dirty="0" err="1">
                <a:ln>
                  <a:noFill/>
                </a:ln>
                <a:solidFill>
                  <a:srgbClr val="000000"/>
                </a:solidFill>
                <a:effectLst/>
                <a:uLnTx/>
                <a:uFillTx/>
                <a:latin typeface="Calibri"/>
                <a:ea typeface="+mn-ea"/>
                <a:cs typeface="+mn-cs"/>
              </a:rPr>
              <a:t>Onc</a:t>
            </a:r>
            <a:r>
              <a:rPr kumimoji="0" lang="en-US" sz="1200" b="1" i="0" u="none" strike="noStrike" kern="1200" cap="none" spc="0" normalizeH="0" baseline="0" noProof="0" dirty="0">
                <a:ln>
                  <a:noFill/>
                </a:ln>
                <a:solidFill>
                  <a:srgbClr val="000000"/>
                </a:solidFill>
                <a:effectLst/>
                <a:uLnTx/>
                <a:uFillTx/>
                <a:latin typeface="Calibri"/>
                <a:ea typeface="+mn-ea"/>
                <a:cs typeface="+mn-cs"/>
              </a:rPr>
              <a:t>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3" name="Title 1">
            <a:extLst>
              <a:ext uri="{FF2B5EF4-FFF2-40B4-BE49-F238E27FC236}">
                <a16:creationId xmlns:a16="http://schemas.microsoft.com/office/drawing/2014/main" id="{8B83F2B0-74F9-C24E-83B7-F098C8C39147}"/>
              </a:ext>
            </a:extLst>
          </p:cNvPr>
          <p:cNvSpPr>
            <a:spLocks noGrp="1"/>
          </p:cNvSpPr>
          <p:nvPr>
            <p:ph type="title"/>
          </p:nvPr>
        </p:nvSpPr>
        <p:spPr>
          <a:xfrm>
            <a:off x="233950" y="150435"/>
            <a:ext cx="11724100" cy="1371600"/>
          </a:xfrm>
        </p:spPr>
        <p:txBody>
          <a:bodyPr>
            <a:normAutofit/>
          </a:bodyPr>
          <a:lstStyle/>
          <a:p>
            <a:r>
              <a:rPr lang="en-US" sz="3200" dirty="0"/>
              <a:t>SOLAR-1: </a:t>
            </a:r>
            <a:r>
              <a:rPr lang="en-US" sz="3200" dirty="0" err="1"/>
              <a:t>Alpelisib</a:t>
            </a:r>
            <a:r>
              <a:rPr lang="en-US" sz="3200" dirty="0"/>
              <a:t> Clinical Outcomes</a:t>
            </a:r>
            <a:endParaRPr lang="en-US" sz="2800" dirty="0"/>
          </a:p>
        </p:txBody>
      </p:sp>
      <p:pic>
        <p:nvPicPr>
          <p:cNvPr id="4" name="Picture 3">
            <a:extLst>
              <a:ext uri="{FF2B5EF4-FFF2-40B4-BE49-F238E27FC236}">
                <a16:creationId xmlns:a16="http://schemas.microsoft.com/office/drawing/2014/main" id="{3BA64477-7F7A-0E48-882D-E3DED2B87F64}"/>
              </a:ext>
            </a:extLst>
          </p:cNvPr>
          <p:cNvPicPr>
            <a:picLocks noChangeAspect="1"/>
          </p:cNvPicPr>
          <p:nvPr/>
        </p:nvPicPr>
        <p:blipFill>
          <a:blip r:embed="rId2"/>
          <a:stretch>
            <a:fillRect/>
          </a:stretch>
        </p:blipFill>
        <p:spPr>
          <a:xfrm>
            <a:off x="233950" y="924040"/>
            <a:ext cx="7700433" cy="5009920"/>
          </a:xfrm>
          <a:prstGeom prst="rect">
            <a:avLst/>
          </a:prstGeom>
        </p:spPr>
      </p:pic>
      <p:pic>
        <p:nvPicPr>
          <p:cNvPr id="5" name="Picture 4">
            <a:extLst>
              <a:ext uri="{FF2B5EF4-FFF2-40B4-BE49-F238E27FC236}">
                <a16:creationId xmlns:a16="http://schemas.microsoft.com/office/drawing/2014/main" id="{91B6EB5C-004D-5248-AB57-6BC784DC8BD3}"/>
              </a:ext>
            </a:extLst>
          </p:cNvPr>
          <p:cNvPicPr>
            <a:picLocks noChangeAspect="1"/>
          </p:cNvPicPr>
          <p:nvPr/>
        </p:nvPicPr>
        <p:blipFill>
          <a:blip r:embed="rId3"/>
          <a:stretch>
            <a:fillRect/>
          </a:stretch>
        </p:blipFill>
        <p:spPr>
          <a:xfrm>
            <a:off x="6931892" y="924040"/>
            <a:ext cx="4931566" cy="2657360"/>
          </a:xfrm>
          <a:prstGeom prst="rect">
            <a:avLst/>
          </a:prstGeom>
        </p:spPr>
      </p:pic>
    </p:spTree>
    <p:extLst>
      <p:ext uri="{BB962C8B-B14F-4D97-AF65-F5344CB8AC3E}">
        <p14:creationId xmlns:p14="http://schemas.microsoft.com/office/powerpoint/2010/main" val="28169218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5D19A-93C4-8E40-8D80-2B3485A859DA}"/>
              </a:ext>
            </a:extLst>
          </p:cNvPr>
          <p:cNvSpPr txBox="1"/>
          <p:nvPr/>
        </p:nvSpPr>
        <p:spPr>
          <a:xfrm>
            <a:off x="995604" y="6308619"/>
            <a:ext cx="61052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Andre F et al NEJM 2019; Andre F et al Ann </a:t>
            </a:r>
            <a:r>
              <a:rPr kumimoji="0" lang="en-US" sz="1200" b="1" i="0" u="none" strike="noStrike" kern="1200" cap="none" spc="0" normalizeH="0" baseline="0" noProof="0" dirty="0" err="1">
                <a:ln>
                  <a:noFill/>
                </a:ln>
                <a:solidFill>
                  <a:srgbClr val="000000"/>
                </a:solidFill>
                <a:effectLst/>
                <a:uLnTx/>
                <a:uFillTx/>
                <a:latin typeface="Calibri"/>
                <a:ea typeface="+mn-ea"/>
                <a:cs typeface="+mn-cs"/>
              </a:rPr>
              <a:t>Onc</a:t>
            </a:r>
            <a:r>
              <a:rPr kumimoji="0" lang="en-US" sz="1200" b="1" i="0" u="none" strike="noStrike" kern="1200" cap="none" spc="0" normalizeH="0" baseline="0" noProof="0" dirty="0">
                <a:ln>
                  <a:noFill/>
                </a:ln>
                <a:solidFill>
                  <a:srgbClr val="000000"/>
                </a:solidFill>
                <a:effectLst/>
                <a:uLnTx/>
                <a:uFillTx/>
                <a:latin typeface="Calibri"/>
                <a:ea typeface="+mn-ea"/>
                <a:cs typeface="+mn-cs"/>
              </a:rPr>
              <a:t>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pic>
        <p:nvPicPr>
          <p:cNvPr id="4" name="Picture 3">
            <a:extLst>
              <a:ext uri="{FF2B5EF4-FFF2-40B4-BE49-F238E27FC236}">
                <a16:creationId xmlns:a16="http://schemas.microsoft.com/office/drawing/2014/main" id="{8AC9D33E-F09D-A340-BD59-351C34BACD98}"/>
              </a:ext>
            </a:extLst>
          </p:cNvPr>
          <p:cNvPicPr>
            <a:picLocks noChangeAspect="1"/>
          </p:cNvPicPr>
          <p:nvPr/>
        </p:nvPicPr>
        <p:blipFill>
          <a:blip r:embed="rId2"/>
          <a:stretch>
            <a:fillRect/>
          </a:stretch>
        </p:blipFill>
        <p:spPr>
          <a:xfrm>
            <a:off x="2348089" y="674010"/>
            <a:ext cx="7495822" cy="5566875"/>
          </a:xfrm>
          <a:prstGeom prst="rect">
            <a:avLst/>
          </a:prstGeom>
        </p:spPr>
      </p:pic>
      <p:sp>
        <p:nvSpPr>
          <p:cNvPr id="7" name="Title 1">
            <a:extLst>
              <a:ext uri="{FF2B5EF4-FFF2-40B4-BE49-F238E27FC236}">
                <a16:creationId xmlns:a16="http://schemas.microsoft.com/office/drawing/2014/main" id="{C29A1C39-79A6-E44A-84A4-B6A03C96847F}"/>
              </a:ext>
            </a:extLst>
          </p:cNvPr>
          <p:cNvSpPr>
            <a:spLocks noGrp="1"/>
          </p:cNvSpPr>
          <p:nvPr>
            <p:ph type="title"/>
          </p:nvPr>
        </p:nvSpPr>
        <p:spPr>
          <a:xfrm>
            <a:off x="233950" y="150435"/>
            <a:ext cx="11724100" cy="1371600"/>
          </a:xfrm>
        </p:spPr>
        <p:txBody>
          <a:bodyPr>
            <a:normAutofit/>
          </a:bodyPr>
          <a:lstStyle/>
          <a:p>
            <a:r>
              <a:rPr lang="en-US" sz="3200" dirty="0"/>
              <a:t>SOLAR-1: </a:t>
            </a:r>
            <a:r>
              <a:rPr lang="en-US" sz="3200" dirty="0" err="1"/>
              <a:t>Alpelisib</a:t>
            </a:r>
            <a:r>
              <a:rPr lang="en-US" sz="3200" dirty="0"/>
              <a:t> Clinical Outcomes</a:t>
            </a:r>
            <a:endParaRPr lang="en-US" sz="2800" dirty="0"/>
          </a:p>
        </p:txBody>
      </p:sp>
    </p:spTree>
    <p:extLst>
      <p:ext uri="{BB962C8B-B14F-4D97-AF65-F5344CB8AC3E}">
        <p14:creationId xmlns:p14="http://schemas.microsoft.com/office/powerpoint/2010/main" val="1585249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E19A4-BA2E-0A47-BDB2-B27854C2051A}"/>
              </a:ext>
            </a:extLst>
          </p:cNvPr>
          <p:cNvPicPr>
            <a:picLocks noChangeAspect="1"/>
          </p:cNvPicPr>
          <p:nvPr/>
        </p:nvPicPr>
        <p:blipFill>
          <a:blip r:embed="rId2"/>
          <a:stretch>
            <a:fillRect/>
          </a:stretch>
        </p:blipFill>
        <p:spPr>
          <a:xfrm>
            <a:off x="1189030" y="836235"/>
            <a:ext cx="7903780" cy="5400916"/>
          </a:xfrm>
          <a:prstGeom prst="rect">
            <a:avLst/>
          </a:prstGeom>
        </p:spPr>
      </p:pic>
      <p:sp>
        <p:nvSpPr>
          <p:cNvPr id="3" name="TextBox 2">
            <a:extLst>
              <a:ext uri="{FF2B5EF4-FFF2-40B4-BE49-F238E27FC236}">
                <a16:creationId xmlns:a16="http://schemas.microsoft.com/office/drawing/2014/main" id="{86C6362B-F26D-9049-A0C9-299E7C93FABC}"/>
              </a:ext>
            </a:extLst>
          </p:cNvPr>
          <p:cNvSpPr txBox="1"/>
          <p:nvPr/>
        </p:nvSpPr>
        <p:spPr>
          <a:xfrm>
            <a:off x="995604" y="6308619"/>
            <a:ext cx="61052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Andre F et al NEJM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4" name="Title 1">
            <a:extLst>
              <a:ext uri="{FF2B5EF4-FFF2-40B4-BE49-F238E27FC236}">
                <a16:creationId xmlns:a16="http://schemas.microsoft.com/office/drawing/2014/main" id="{68D9D339-1080-0640-931F-DADB5D5DA224}"/>
              </a:ext>
            </a:extLst>
          </p:cNvPr>
          <p:cNvSpPr>
            <a:spLocks noGrp="1"/>
          </p:cNvSpPr>
          <p:nvPr>
            <p:ph type="title"/>
          </p:nvPr>
        </p:nvSpPr>
        <p:spPr>
          <a:xfrm>
            <a:off x="233950" y="150435"/>
            <a:ext cx="11724100" cy="1371600"/>
          </a:xfrm>
        </p:spPr>
        <p:txBody>
          <a:bodyPr>
            <a:normAutofit/>
          </a:bodyPr>
          <a:lstStyle/>
          <a:p>
            <a:r>
              <a:rPr lang="en-US" sz="3200" dirty="0"/>
              <a:t>SOLAR-1: </a:t>
            </a:r>
            <a:r>
              <a:rPr lang="en-US" sz="3200" dirty="0" err="1"/>
              <a:t>Alpelisib</a:t>
            </a:r>
            <a:r>
              <a:rPr lang="en-US" sz="3200" dirty="0"/>
              <a:t> Toxicity</a:t>
            </a:r>
            <a:endParaRPr lang="en-US" sz="2800" dirty="0"/>
          </a:p>
        </p:txBody>
      </p:sp>
      <p:sp>
        <p:nvSpPr>
          <p:cNvPr id="5" name="TextBox 4">
            <a:extLst>
              <a:ext uri="{FF2B5EF4-FFF2-40B4-BE49-F238E27FC236}">
                <a16:creationId xmlns:a16="http://schemas.microsoft.com/office/drawing/2014/main" id="{52E4D943-2945-004F-A265-B655D8D7E2A9}"/>
              </a:ext>
            </a:extLst>
          </p:cNvPr>
          <p:cNvSpPr txBox="1"/>
          <p:nvPr/>
        </p:nvSpPr>
        <p:spPr>
          <a:xfrm>
            <a:off x="9144000" y="83623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1413"/>
                </a:solidFill>
                <a:effectLst/>
                <a:uLnTx/>
                <a:uFillTx/>
                <a:latin typeface="Helvetica" pitchFamily="2" charset="0"/>
                <a:ea typeface="+mn-ea"/>
                <a:cs typeface="+mn-cs"/>
              </a:rPr>
              <a:t>A1c &lt;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1413"/>
                </a:solidFill>
                <a:effectLst/>
                <a:uLnTx/>
                <a:uFillTx/>
                <a:latin typeface="Helvetica" pitchFamily="2" charset="0"/>
                <a:ea typeface="+mn-ea"/>
                <a:cs typeface="+mn-cs"/>
              </a:rPr>
              <a:t>Discontinuation Rate: 25%</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745103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F0473-3ED6-5444-BF1D-55C1A8A38088}"/>
              </a:ext>
            </a:extLst>
          </p:cNvPr>
          <p:cNvSpPr>
            <a:spLocks noGrp="1"/>
          </p:cNvSpPr>
          <p:nvPr>
            <p:ph type="title"/>
          </p:nvPr>
        </p:nvSpPr>
        <p:spPr>
          <a:xfrm>
            <a:off x="641350" y="523875"/>
            <a:ext cx="10902950" cy="956516"/>
          </a:xfrm>
        </p:spPr>
        <p:txBody>
          <a:bodyPr/>
          <a:lstStyle/>
          <a:p>
            <a:r>
              <a:rPr lang="en-US" dirty="0"/>
              <a:t>INAVO120: </a:t>
            </a:r>
            <a:r>
              <a:rPr lang="en-US" dirty="0" err="1"/>
              <a:t>Inavolisib</a:t>
            </a:r>
            <a:r>
              <a:rPr lang="en-US" dirty="0"/>
              <a:t> Triplet in ET-Refractory HR+ MBC</a:t>
            </a:r>
          </a:p>
        </p:txBody>
      </p:sp>
      <p:pic>
        <p:nvPicPr>
          <p:cNvPr id="3" name="Picture 2">
            <a:extLst>
              <a:ext uri="{FF2B5EF4-FFF2-40B4-BE49-F238E27FC236}">
                <a16:creationId xmlns:a16="http://schemas.microsoft.com/office/drawing/2014/main" id="{A7ABBF52-866F-6243-9F39-A6F681E9CA65}"/>
              </a:ext>
            </a:extLst>
          </p:cNvPr>
          <p:cNvPicPr>
            <a:picLocks noChangeAspect="1"/>
          </p:cNvPicPr>
          <p:nvPr/>
        </p:nvPicPr>
        <p:blipFill rotWithShape="1">
          <a:blip r:embed="rId2"/>
          <a:srcRect t="15631" b="35782"/>
          <a:stretch/>
        </p:blipFill>
        <p:spPr>
          <a:xfrm>
            <a:off x="181548" y="1830363"/>
            <a:ext cx="11828904" cy="2825794"/>
          </a:xfrm>
          <a:prstGeom prst="rect">
            <a:avLst/>
          </a:prstGeom>
        </p:spPr>
      </p:pic>
      <p:sp>
        <p:nvSpPr>
          <p:cNvPr id="4" name="TextBox 3">
            <a:extLst>
              <a:ext uri="{FF2B5EF4-FFF2-40B4-BE49-F238E27FC236}">
                <a16:creationId xmlns:a16="http://schemas.microsoft.com/office/drawing/2014/main" id="{7375F8E9-7238-7F47-99FF-B79F49CC0273}"/>
              </a:ext>
            </a:extLst>
          </p:cNvPr>
          <p:cNvSpPr txBox="1"/>
          <p:nvPr/>
        </p:nvSpPr>
        <p:spPr>
          <a:xfrm>
            <a:off x="916581" y="6308619"/>
            <a:ext cx="610529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Turner NC et al NEJM 2024</a:t>
            </a: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7286137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Fischer — Disclosures</a:t>
            </a:r>
          </a:p>
        </p:txBody>
      </p:sp>
      <p:graphicFrame>
        <p:nvGraphicFramePr>
          <p:cNvPr id="6" name="Content Placeholder 3">
            <a:extLst>
              <a:ext uri="{FF2B5EF4-FFF2-40B4-BE49-F238E27FC236}">
                <a16:creationId xmlns:a16="http://schemas.microsoft.com/office/drawing/2014/main" id="{5F6C75BB-0401-7087-ACED-865E379D2A87}"/>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753794-50FC-F44D-B1B7-7A8CCADFABD7}"/>
              </a:ext>
            </a:extLst>
          </p:cNvPr>
          <p:cNvSpPr txBox="1">
            <a:spLocks/>
          </p:cNvSpPr>
          <p:nvPr/>
        </p:nvSpPr>
        <p:spPr>
          <a:xfrm>
            <a:off x="916568" y="6068325"/>
            <a:ext cx="6477000" cy="642938"/>
          </a:xfrm>
          <a:prstGeom prst="rect">
            <a:avLst/>
          </a:prstGeom>
        </p:spPr>
        <p:txBody>
          <a:bodyPr vert="horz" lIns="51435" tIns="25718" rIns="51435" bIns="25718"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Jhaveri</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KL et al NEJM 2025</a:t>
            </a:r>
          </a:p>
        </p:txBody>
      </p:sp>
      <p:sp>
        <p:nvSpPr>
          <p:cNvPr id="4" name="Title 1">
            <a:extLst>
              <a:ext uri="{FF2B5EF4-FFF2-40B4-BE49-F238E27FC236}">
                <a16:creationId xmlns:a16="http://schemas.microsoft.com/office/drawing/2014/main" id="{B7A5F223-DA05-4142-9171-9C4B601630CE}"/>
              </a:ext>
            </a:extLst>
          </p:cNvPr>
          <p:cNvSpPr>
            <a:spLocks noGrp="1"/>
          </p:cNvSpPr>
          <p:nvPr>
            <p:ph type="title"/>
          </p:nvPr>
        </p:nvSpPr>
        <p:spPr>
          <a:xfrm>
            <a:off x="641350" y="523875"/>
            <a:ext cx="10902950" cy="956516"/>
          </a:xfrm>
        </p:spPr>
        <p:txBody>
          <a:bodyPr/>
          <a:lstStyle/>
          <a:p>
            <a:r>
              <a:rPr lang="en-US" dirty="0"/>
              <a:t>INAVO120: </a:t>
            </a:r>
            <a:r>
              <a:rPr lang="en-US" dirty="0" err="1"/>
              <a:t>Inavolisib</a:t>
            </a:r>
            <a:r>
              <a:rPr lang="en-US" dirty="0"/>
              <a:t> Clinical Outcomes</a:t>
            </a:r>
          </a:p>
        </p:txBody>
      </p:sp>
      <p:pic>
        <p:nvPicPr>
          <p:cNvPr id="8" name="Picture 7">
            <a:extLst>
              <a:ext uri="{FF2B5EF4-FFF2-40B4-BE49-F238E27FC236}">
                <a16:creationId xmlns:a16="http://schemas.microsoft.com/office/drawing/2014/main" id="{9BCC3C9E-0A5B-564C-B244-951F1509A041}"/>
              </a:ext>
            </a:extLst>
          </p:cNvPr>
          <p:cNvPicPr>
            <a:picLocks noChangeAspect="1"/>
          </p:cNvPicPr>
          <p:nvPr/>
        </p:nvPicPr>
        <p:blipFill>
          <a:blip r:embed="rId2"/>
          <a:stretch>
            <a:fillRect/>
          </a:stretch>
        </p:blipFill>
        <p:spPr>
          <a:xfrm>
            <a:off x="1306286" y="1186543"/>
            <a:ext cx="9727536" cy="4793533"/>
          </a:xfrm>
          <a:prstGeom prst="rect">
            <a:avLst/>
          </a:prstGeom>
        </p:spPr>
      </p:pic>
    </p:spTree>
    <p:extLst>
      <p:ext uri="{BB962C8B-B14F-4D97-AF65-F5344CB8AC3E}">
        <p14:creationId xmlns:p14="http://schemas.microsoft.com/office/powerpoint/2010/main" val="26152647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EE68-96A6-5147-93DF-6B16666405C0}"/>
              </a:ext>
            </a:extLst>
          </p:cNvPr>
          <p:cNvSpPr txBox="1">
            <a:spLocks/>
          </p:cNvSpPr>
          <p:nvPr/>
        </p:nvSpPr>
        <p:spPr>
          <a:xfrm>
            <a:off x="916568" y="6068325"/>
            <a:ext cx="6477000" cy="642938"/>
          </a:xfrm>
          <a:prstGeom prst="rect">
            <a:avLst/>
          </a:prstGeom>
        </p:spPr>
        <p:txBody>
          <a:bodyPr vert="horz" lIns="51435" tIns="25718" rIns="51435" bIns="25718"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Jhaveri</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KL et al NEJM 2025</a:t>
            </a:r>
          </a:p>
        </p:txBody>
      </p:sp>
      <p:pic>
        <p:nvPicPr>
          <p:cNvPr id="8" name="Picture 7">
            <a:extLst>
              <a:ext uri="{FF2B5EF4-FFF2-40B4-BE49-F238E27FC236}">
                <a16:creationId xmlns:a16="http://schemas.microsoft.com/office/drawing/2014/main" id="{6DE4C80C-E0B8-114A-94EB-D40F0B20715C}"/>
              </a:ext>
            </a:extLst>
          </p:cNvPr>
          <p:cNvPicPr>
            <a:picLocks noChangeAspect="1"/>
          </p:cNvPicPr>
          <p:nvPr/>
        </p:nvPicPr>
        <p:blipFill>
          <a:blip r:embed="rId2"/>
          <a:stretch>
            <a:fillRect/>
          </a:stretch>
        </p:blipFill>
        <p:spPr>
          <a:xfrm>
            <a:off x="1528708" y="1164772"/>
            <a:ext cx="9398478" cy="4903554"/>
          </a:xfrm>
          <a:prstGeom prst="rect">
            <a:avLst/>
          </a:prstGeom>
        </p:spPr>
      </p:pic>
      <p:sp>
        <p:nvSpPr>
          <p:cNvPr id="7" name="Title 1">
            <a:extLst>
              <a:ext uri="{FF2B5EF4-FFF2-40B4-BE49-F238E27FC236}">
                <a16:creationId xmlns:a16="http://schemas.microsoft.com/office/drawing/2014/main" id="{0AA8F29F-BBC3-AE40-A3DD-EC75117E5C0E}"/>
              </a:ext>
            </a:extLst>
          </p:cNvPr>
          <p:cNvSpPr>
            <a:spLocks noGrp="1"/>
          </p:cNvSpPr>
          <p:nvPr>
            <p:ph type="title"/>
          </p:nvPr>
        </p:nvSpPr>
        <p:spPr>
          <a:xfrm>
            <a:off x="641350" y="523875"/>
            <a:ext cx="10902950" cy="956516"/>
          </a:xfrm>
        </p:spPr>
        <p:txBody>
          <a:bodyPr/>
          <a:lstStyle/>
          <a:p>
            <a:r>
              <a:rPr lang="en-US" dirty="0"/>
              <a:t>INAVO120: </a:t>
            </a:r>
            <a:r>
              <a:rPr lang="en-US" dirty="0" err="1"/>
              <a:t>Inavolisib</a:t>
            </a:r>
            <a:r>
              <a:rPr lang="en-US" dirty="0"/>
              <a:t> Clinical Outcomes</a:t>
            </a:r>
          </a:p>
        </p:txBody>
      </p:sp>
    </p:spTree>
    <p:extLst>
      <p:ext uri="{BB962C8B-B14F-4D97-AF65-F5344CB8AC3E}">
        <p14:creationId xmlns:p14="http://schemas.microsoft.com/office/powerpoint/2010/main" val="9598970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AF027-69F2-2841-B772-399D21D08F23}"/>
              </a:ext>
            </a:extLst>
          </p:cNvPr>
          <p:cNvSpPr>
            <a:spLocks noGrp="1"/>
          </p:cNvSpPr>
          <p:nvPr>
            <p:ph type="title"/>
          </p:nvPr>
        </p:nvSpPr>
        <p:spPr/>
        <p:txBody>
          <a:bodyPr/>
          <a:lstStyle/>
          <a:p>
            <a:r>
              <a:rPr lang="en-US" dirty="0"/>
              <a:t>INAVO120: Toxicity Experience</a:t>
            </a:r>
          </a:p>
        </p:txBody>
      </p:sp>
      <p:pic>
        <p:nvPicPr>
          <p:cNvPr id="5" name="Picture 4">
            <a:extLst>
              <a:ext uri="{FF2B5EF4-FFF2-40B4-BE49-F238E27FC236}">
                <a16:creationId xmlns:a16="http://schemas.microsoft.com/office/drawing/2014/main" id="{A27FAE2F-7EB4-8440-B9D2-FDAADEE9C04A}"/>
              </a:ext>
            </a:extLst>
          </p:cNvPr>
          <p:cNvPicPr>
            <a:picLocks noChangeAspect="1"/>
          </p:cNvPicPr>
          <p:nvPr/>
        </p:nvPicPr>
        <p:blipFill>
          <a:blip r:embed="rId2"/>
          <a:stretch>
            <a:fillRect/>
          </a:stretch>
        </p:blipFill>
        <p:spPr>
          <a:xfrm>
            <a:off x="746235" y="1184390"/>
            <a:ext cx="7263743" cy="4883935"/>
          </a:xfrm>
          <a:prstGeom prst="rect">
            <a:avLst/>
          </a:prstGeom>
        </p:spPr>
      </p:pic>
      <p:sp>
        <p:nvSpPr>
          <p:cNvPr id="6" name="Title 1">
            <a:extLst>
              <a:ext uri="{FF2B5EF4-FFF2-40B4-BE49-F238E27FC236}">
                <a16:creationId xmlns:a16="http://schemas.microsoft.com/office/drawing/2014/main" id="{B4B673F7-7444-F84B-97A5-BB52B199BBCF}"/>
              </a:ext>
            </a:extLst>
          </p:cNvPr>
          <p:cNvSpPr txBox="1">
            <a:spLocks/>
          </p:cNvSpPr>
          <p:nvPr/>
        </p:nvSpPr>
        <p:spPr>
          <a:xfrm>
            <a:off x="916568" y="6068325"/>
            <a:ext cx="6477000" cy="642938"/>
          </a:xfrm>
          <a:prstGeom prst="rect">
            <a:avLst/>
          </a:prstGeom>
        </p:spPr>
        <p:txBody>
          <a:bodyPr vert="horz" lIns="51435" tIns="25718" rIns="51435" bIns="25718"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Turner NC et al NEJM 2024</a:t>
            </a:r>
          </a:p>
        </p:txBody>
      </p:sp>
      <p:sp>
        <p:nvSpPr>
          <p:cNvPr id="7" name="TextBox 6">
            <a:extLst>
              <a:ext uri="{FF2B5EF4-FFF2-40B4-BE49-F238E27FC236}">
                <a16:creationId xmlns:a16="http://schemas.microsoft.com/office/drawing/2014/main" id="{F1F04F3B-EDD6-0744-8172-0C8F43B2BFDE}"/>
              </a:ext>
            </a:extLst>
          </p:cNvPr>
          <p:cNvSpPr txBox="1"/>
          <p:nvPr/>
        </p:nvSpPr>
        <p:spPr>
          <a:xfrm>
            <a:off x="8114863" y="118439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1413"/>
                </a:solidFill>
                <a:effectLst/>
                <a:uLnTx/>
                <a:uFillTx/>
                <a:latin typeface="Helvetica" pitchFamily="2" charset="0"/>
                <a:ea typeface="+mn-ea"/>
                <a:cs typeface="+mn-cs"/>
              </a:rPr>
              <a:t>A1c &lt;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1413"/>
                </a:solidFill>
                <a:effectLst/>
                <a:uLnTx/>
                <a:uFillTx/>
                <a:latin typeface="Helvetica" pitchFamily="2" charset="0"/>
                <a:ea typeface="+mn-ea"/>
                <a:cs typeface="+mn-cs"/>
              </a:rPr>
              <a:t>Discontinuation Rate: 6.8%</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143600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2D596E-4178-B84B-BE6F-B178A9B6DD4D}"/>
              </a:ext>
            </a:extLst>
          </p:cNvPr>
          <p:cNvPicPr>
            <a:picLocks noChangeAspect="1"/>
          </p:cNvPicPr>
          <p:nvPr/>
        </p:nvPicPr>
        <p:blipFill>
          <a:blip r:embed="rId2"/>
          <a:stretch>
            <a:fillRect/>
          </a:stretch>
        </p:blipFill>
        <p:spPr>
          <a:xfrm>
            <a:off x="203200" y="1739900"/>
            <a:ext cx="11785600" cy="3378200"/>
          </a:xfrm>
          <a:prstGeom prst="rect">
            <a:avLst/>
          </a:prstGeom>
        </p:spPr>
      </p:pic>
      <p:sp>
        <p:nvSpPr>
          <p:cNvPr id="8" name="Title 1">
            <a:extLst>
              <a:ext uri="{FF2B5EF4-FFF2-40B4-BE49-F238E27FC236}">
                <a16:creationId xmlns:a16="http://schemas.microsoft.com/office/drawing/2014/main" id="{5BF3E613-FE28-224B-9DF3-9637F97B525C}"/>
              </a:ext>
            </a:extLst>
          </p:cNvPr>
          <p:cNvSpPr>
            <a:spLocks noGrp="1"/>
          </p:cNvSpPr>
          <p:nvPr>
            <p:ph type="title"/>
          </p:nvPr>
        </p:nvSpPr>
        <p:spPr>
          <a:xfrm>
            <a:off x="233950" y="333911"/>
            <a:ext cx="11724100" cy="1371600"/>
          </a:xfrm>
        </p:spPr>
        <p:txBody>
          <a:bodyPr>
            <a:normAutofit/>
          </a:bodyPr>
          <a:lstStyle/>
          <a:p>
            <a:r>
              <a:rPr lang="en-US" i="0" u="none" strike="noStrike" dirty="0">
                <a:effectLst/>
              </a:rPr>
              <a:t>Key Toxicity Experience Across PAM Pathway Inhibitors</a:t>
            </a:r>
            <a:endParaRPr lang="en-US" sz="2800" dirty="0"/>
          </a:p>
        </p:txBody>
      </p:sp>
      <p:sp>
        <p:nvSpPr>
          <p:cNvPr id="9" name="TextBox 8">
            <a:extLst>
              <a:ext uri="{FF2B5EF4-FFF2-40B4-BE49-F238E27FC236}">
                <a16:creationId xmlns:a16="http://schemas.microsoft.com/office/drawing/2014/main" id="{706214D3-9E62-154C-8BA0-970F38514857}"/>
              </a:ext>
            </a:extLst>
          </p:cNvPr>
          <p:cNvSpPr txBox="1"/>
          <p:nvPr/>
        </p:nvSpPr>
        <p:spPr>
          <a:xfrm>
            <a:off x="954682" y="5842337"/>
            <a:ext cx="61052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Andre F et al NEJM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Turner NC et al NEJM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Turner NC et al NEJM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Hurvitz</a:t>
            </a:r>
            <a:r>
              <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SA et al ESMO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662720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C5DD-35DC-274F-B338-81C61320C50F}"/>
              </a:ext>
            </a:extLst>
          </p:cNvPr>
          <p:cNvSpPr>
            <a:spLocks noGrp="1"/>
          </p:cNvSpPr>
          <p:nvPr>
            <p:ph type="title"/>
          </p:nvPr>
        </p:nvSpPr>
        <p:spPr>
          <a:xfrm>
            <a:off x="641350" y="261116"/>
            <a:ext cx="10902950" cy="956516"/>
          </a:xfrm>
        </p:spPr>
        <p:txBody>
          <a:bodyPr/>
          <a:lstStyle/>
          <a:p>
            <a:r>
              <a:rPr lang="en-US" dirty="0"/>
              <a:t>INAVO123: Triplet Therapy in the 1L Metastatic Setting</a:t>
            </a:r>
          </a:p>
        </p:txBody>
      </p:sp>
      <p:pic>
        <p:nvPicPr>
          <p:cNvPr id="6" name="Picture 5" descr="A screenshot of a computer screen&#10;&#10;Description automatically generated">
            <a:extLst>
              <a:ext uri="{FF2B5EF4-FFF2-40B4-BE49-F238E27FC236}">
                <a16:creationId xmlns:a16="http://schemas.microsoft.com/office/drawing/2014/main" id="{DA4E68A5-1254-7442-9042-3A5D3497853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67903" y="776944"/>
            <a:ext cx="9256194" cy="5304111"/>
          </a:xfrm>
          <a:prstGeom prst="rect">
            <a:avLst/>
          </a:prstGeom>
        </p:spPr>
      </p:pic>
      <p:sp>
        <p:nvSpPr>
          <p:cNvPr id="8" name="TextBox 7">
            <a:extLst>
              <a:ext uri="{FF2B5EF4-FFF2-40B4-BE49-F238E27FC236}">
                <a16:creationId xmlns:a16="http://schemas.microsoft.com/office/drawing/2014/main" id="{244DDE51-00EA-8C46-9948-70FE1E251A07}"/>
              </a:ext>
            </a:extLst>
          </p:cNvPr>
          <p:cNvSpPr txBox="1"/>
          <p:nvPr/>
        </p:nvSpPr>
        <p:spPr>
          <a:xfrm>
            <a:off x="945932" y="6248571"/>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B1B"/>
                </a:solidFill>
                <a:effectLst/>
                <a:uLnTx/>
                <a:uFillTx/>
                <a:latin typeface="Roboto" panose="02000000000000000000" pitchFamily="2" charset="0"/>
                <a:ea typeface="+mn-ea"/>
                <a:cs typeface="+mn-cs"/>
              </a:rPr>
              <a:t>NCT06790693</a:t>
            </a:r>
            <a:endParaRPr kumimoji="0" lang="en-US" sz="12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D37AE37C-126F-F916-F01F-D556CC4A5541}"/>
              </a:ext>
            </a:extLst>
          </p:cNvPr>
          <p:cNvSpPr/>
          <p:nvPr/>
        </p:nvSpPr>
        <p:spPr>
          <a:xfrm>
            <a:off x="5508171" y="5932714"/>
            <a:ext cx="1621972" cy="315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1527463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510B-1428-08CD-AD4F-82E0FEB0A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742F1-9A9F-3F0A-0806-E06208F3C5B0}"/>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7679797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2934-26EE-B549-B781-EB5069DD3726}"/>
              </a:ext>
            </a:extLst>
          </p:cNvPr>
          <p:cNvSpPr>
            <a:spLocks noGrp="1"/>
          </p:cNvSpPr>
          <p:nvPr>
            <p:ph type="title"/>
          </p:nvPr>
        </p:nvSpPr>
        <p:spPr/>
        <p:txBody>
          <a:bodyPr/>
          <a:lstStyle/>
          <a:p>
            <a:r>
              <a:rPr lang="en-US" dirty="0"/>
              <a:t>Case Presentation: </a:t>
            </a:r>
            <a:r>
              <a:rPr lang="en-US" dirty="0" err="1"/>
              <a:t>Inavolisib</a:t>
            </a:r>
            <a:endParaRPr lang="en-US" dirty="0"/>
          </a:p>
        </p:txBody>
      </p:sp>
      <p:sp>
        <p:nvSpPr>
          <p:cNvPr id="3" name="Content Placeholder 2">
            <a:extLst>
              <a:ext uri="{FF2B5EF4-FFF2-40B4-BE49-F238E27FC236}">
                <a16:creationId xmlns:a16="http://schemas.microsoft.com/office/drawing/2014/main" id="{7C2A1509-FD12-EE46-AB42-080BA74B30F8}"/>
              </a:ext>
            </a:extLst>
          </p:cNvPr>
          <p:cNvSpPr>
            <a:spLocks noGrp="1"/>
          </p:cNvSpPr>
          <p:nvPr>
            <p:ph idx="1"/>
          </p:nvPr>
        </p:nvSpPr>
        <p:spPr>
          <a:xfrm>
            <a:off x="641350" y="1298659"/>
            <a:ext cx="10902950" cy="4023360"/>
          </a:xfrm>
        </p:spPr>
        <p:txBody>
          <a:bodyPr/>
          <a:lstStyle/>
          <a:p>
            <a:r>
              <a:rPr lang="en-US" sz="2200" dirty="0"/>
              <a:t>52yo post-menopausal woman with HTN and HLD (A1c WNL)</a:t>
            </a:r>
          </a:p>
          <a:p>
            <a:r>
              <a:rPr lang="en-US" sz="2200" dirty="0"/>
              <a:t>Prior pT2N1 HR+/HER2- breast cancer diagnosed 4 years prior: treated with bilateral mastectomy (BRCA-WT), adjuvant TC, ovarian suppression and letrozole (good adherence)</a:t>
            </a:r>
          </a:p>
          <a:p>
            <a:endParaRPr lang="en-US" sz="2200" dirty="0"/>
          </a:p>
          <a:p>
            <a:r>
              <a:rPr lang="en-US" sz="2200" dirty="0"/>
              <a:t>New back and hip pain &gt; imaging concerning for multifocal lytic osseous disease and several liver lesions up to 2.3cm (normal LFTs)</a:t>
            </a:r>
          </a:p>
          <a:p>
            <a:endParaRPr lang="en-US" sz="2200" dirty="0"/>
          </a:p>
          <a:p>
            <a:r>
              <a:rPr lang="en-US" sz="2200" dirty="0"/>
              <a:t>Liver biopsy: metastatic breast cancer, ER/PR+, HER2 IHC 1+</a:t>
            </a:r>
          </a:p>
          <a:p>
            <a:r>
              <a:rPr lang="en-US" sz="2200" dirty="0"/>
              <a:t>NGS (MGH Snapshot): </a:t>
            </a:r>
            <a:r>
              <a:rPr lang="en-US" sz="2200" dirty="0">
                <a:solidFill>
                  <a:srgbClr val="FF0000"/>
                </a:solidFill>
              </a:rPr>
              <a:t>PIK3CA H1047R (VAF 35%)</a:t>
            </a:r>
            <a:r>
              <a:rPr lang="en-US" sz="2200" dirty="0"/>
              <a:t>, TP53 SNV, TMB 7, MSS</a:t>
            </a:r>
          </a:p>
          <a:p>
            <a:r>
              <a:rPr lang="en-US" sz="2200" dirty="0" err="1"/>
              <a:t>ctDNA</a:t>
            </a:r>
            <a:r>
              <a:rPr lang="en-US" sz="2200" dirty="0"/>
              <a:t> (Guardant): </a:t>
            </a:r>
            <a:r>
              <a:rPr lang="en-US" sz="2200" dirty="0">
                <a:solidFill>
                  <a:srgbClr val="FF0000"/>
                </a:solidFill>
              </a:rPr>
              <a:t>PIK3CA H1047R (VAF 26%)</a:t>
            </a:r>
            <a:r>
              <a:rPr lang="en-US" sz="2200" dirty="0"/>
              <a:t>, TP53 SNV, TMB 4</a:t>
            </a:r>
          </a:p>
          <a:p>
            <a:endParaRPr lang="en-US" sz="2200" dirty="0"/>
          </a:p>
          <a:p>
            <a:r>
              <a:rPr lang="en-US" sz="2200" dirty="0"/>
              <a:t>1</a:t>
            </a:r>
            <a:r>
              <a:rPr lang="en-US" sz="2200" baseline="30000" dirty="0"/>
              <a:t>st</a:t>
            </a:r>
            <a:r>
              <a:rPr lang="en-US" sz="2200" dirty="0"/>
              <a:t> line therapy initiated with </a:t>
            </a:r>
            <a:r>
              <a:rPr lang="en-US" sz="2200" b="1" i="1" dirty="0" err="1"/>
              <a:t>fulvestrant</a:t>
            </a:r>
            <a:r>
              <a:rPr lang="en-US" sz="2200" b="1" i="1" dirty="0"/>
              <a:t>, </a:t>
            </a:r>
            <a:r>
              <a:rPr lang="en-US" sz="2200" b="1" i="1" dirty="0" err="1"/>
              <a:t>palbociclib</a:t>
            </a:r>
            <a:r>
              <a:rPr lang="en-US" sz="2200" b="1" i="1" dirty="0"/>
              <a:t> and </a:t>
            </a:r>
            <a:r>
              <a:rPr lang="en-US" sz="2200" b="1" i="1" dirty="0" err="1"/>
              <a:t>inavolisib</a:t>
            </a:r>
            <a:r>
              <a:rPr lang="en-US" sz="2200" b="1" i="1" dirty="0"/>
              <a:t> </a:t>
            </a:r>
            <a:r>
              <a:rPr lang="en-US" sz="2200" dirty="0"/>
              <a:t>&gt; ongoing response x14m</a:t>
            </a:r>
          </a:p>
        </p:txBody>
      </p:sp>
    </p:spTree>
    <p:extLst>
      <p:ext uri="{BB962C8B-B14F-4D97-AF65-F5344CB8AC3E}">
        <p14:creationId xmlns:p14="http://schemas.microsoft.com/office/powerpoint/2010/main" val="22161750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05168-400D-158E-8173-1B475282B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05E6B-F028-AAFF-18A8-1859DE3AB0AD}"/>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A20B5F1E-4261-637A-770F-461F41EB4EE8}"/>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For which patients are you prioritizing the triplet regimen of inavolisib/palbociclib/fulvestrant in the front-line setting? </a:t>
            </a:r>
          </a:p>
          <a:p>
            <a:pPr marL="98425" indent="0">
              <a:buNone/>
            </a:pPr>
            <a:r>
              <a:rPr lang="en-US" sz="2800" kern="100" dirty="0">
                <a:latin typeface="Arial" panose="020B0604020202020204" pitchFamily="34" charset="0"/>
                <a:ea typeface="Aptos" panose="020B0004020202020204" pitchFamily="34" charset="0"/>
                <a:cs typeface="Times New Roman" panose="02020603050405020304" pitchFamily="18" charset="0"/>
              </a:rPr>
              <a:t>What side effects can occur with </a:t>
            </a:r>
            <a:r>
              <a:rPr lang="en-US" sz="2800" dirty="0">
                <a:latin typeface="Arial" panose="020B0604020202020204" pitchFamily="34" charset="0"/>
                <a:cs typeface="Arial" panose="020B0604020202020204" pitchFamily="34" charset="0"/>
              </a:rPr>
              <a:t>inavolisib</a:t>
            </a:r>
            <a:r>
              <a:rPr lang="en-US" sz="2800" kern="100" dirty="0">
                <a:latin typeface="Arial" panose="020B0604020202020204" pitchFamily="34" charset="0"/>
                <a:ea typeface="Aptos" panose="020B0004020202020204" pitchFamily="34" charset="0"/>
                <a:cs typeface="Times New Roman" panose="02020603050405020304" pitchFamily="18" charset="0"/>
              </a:rPr>
              <a:t>? What are the top things that you would tell a patient who is to going receive </a:t>
            </a:r>
            <a:r>
              <a:rPr lang="en-US" sz="2800" dirty="0">
                <a:latin typeface="Arial" panose="020B0604020202020204" pitchFamily="34" charset="0"/>
                <a:cs typeface="Arial" panose="020B0604020202020204" pitchFamily="34" charset="0"/>
              </a:rPr>
              <a:t>inavolisib/palbociclib/fulvestrant </a:t>
            </a:r>
            <a:r>
              <a:rPr lang="en-US" sz="2800" kern="100" dirty="0">
                <a:latin typeface="Arial" panose="020B0604020202020204" pitchFamily="34" charset="0"/>
                <a:ea typeface="Aptos" panose="020B0004020202020204" pitchFamily="34" charset="0"/>
                <a:cs typeface="Times New Roman" panose="02020603050405020304" pitchFamily="18" charset="0"/>
              </a:rPr>
              <a:t>about potential toxicities? </a:t>
            </a:r>
          </a:p>
        </p:txBody>
      </p:sp>
    </p:spTree>
    <p:extLst>
      <p:ext uri="{BB962C8B-B14F-4D97-AF65-F5344CB8AC3E}">
        <p14:creationId xmlns:p14="http://schemas.microsoft.com/office/powerpoint/2010/main" val="3772455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DEB4F-4CE3-123A-E116-6113F6BE1B2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E763B17-05E8-4870-6D08-DBBE5F3AF740}"/>
              </a:ext>
            </a:extLst>
          </p:cNvPr>
          <p:cNvSpPr/>
          <p:nvPr/>
        </p:nvSpPr>
        <p:spPr bwMode="auto">
          <a:xfrm>
            <a:off x="758948" y="2780928"/>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439AB16-B75A-2E49-058A-82C44227143E}"/>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63F36229-3B4F-3066-12A7-1941A044F435}"/>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Identification of Appropriate Candidates for Agents Targeting the PI3K/AKT/mTOR Pathway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Inavolisib in HR-Positive Metastatic Breast Cancer (mBC)</a:t>
            </a:r>
          </a:p>
          <a:p>
            <a:pPr marL="0" indent="0">
              <a:spcBef>
                <a:spcPts val="1800"/>
              </a:spcBef>
              <a:spcAft>
                <a:spcPts val="0"/>
              </a:spcAft>
              <a:buNone/>
            </a:pPr>
            <a:r>
              <a:rPr lang="en-US" sz="2500" dirty="0">
                <a:solidFill>
                  <a:schemeClr val="bg1"/>
                </a:solidFill>
              </a:rPr>
              <a:t>Module 2: Strategies to Prevent and Manage Hyperglycemia</a:t>
            </a: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Capivasertib for HR-Positive mBC</a:t>
            </a:r>
            <a:r>
              <a:rPr lang="en-US" sz="2500" dirty="0">
                <a:solidFill>
                  <a:srgbClr val="0432FF"/>
                </a:solidFill>
              </a:rPr>
              <a:t> </a:t>
            </a:r>
          </a:p>
          <a:p>
            <a:pPr marL="0" indent="0">
              <a:spcBef>
                <a:spcPts val="1800"/>
              </a:spcBef>
              <a:spcAft>
                <a:spcPts val="0"/>
              </a:spcAft>
              <a:buNone/>
            </a:pPr>
            <a:r>
              <a:rPr lang="en-US" sz="2500" dirty="0">
                <a:solidFill>
                  <a:srgbClr val="0432FF"/>
                </a:solidFill>
              </a:rPr>
              <a:t>Module 4: </a:t>
            </a:r>
            <a:r>
              <a:rPr lang="en-US" sz="2500" dirty="0">
                <a:solidFill>
                  <a:schemeClr val="tx1"/>
                </a:solidFill>
              </a:rPr>
              <a:t>Mitigation and Management of Gastrointestinal Adverse Events </a:t>
            </a:r>
          </a:p>
          <a:p>
            <a:pPr marL="0" indent="0">
              <a:spcBef>
                <a:spcPts val="1800"/>
              </a:spcBef>
              <a:spcAft>
                <a:spcPts val="0"/>
              </a:spcAft>
              <a:buNone/>
            </a:pPr>
            <a:r>
              <a:rPr lang="en-US" sz="2500" dirty="0">
                <a:solidFill>
                  <a:srgbClr val="0432FF"/>
                </a:solidFill>
              </a:rPr>
              <a:t>Module 5: </a:t>
            </a:r>
            <a:r>
              <a:rPr lang="en-US" sz="2500" dirty="0">
                <a:solidFill>
                  <a:schemeClr val="tx1"/>
                </a:solidFill>
              </a:rPr>
              <a:t>Management of Dermatologic Adverse Events </a:t>
            </a:r>
          </a:p>
          <a:p>
            <a:pPr marL="0" indent="0">
              <a:spcBef>
                <a:spcPts val="1800"/>
              </a:spcBef>
              <a:spcAft>
                <a:spcPts val="0"/>
              </a:spcAft>
              <a:buNone/>
            </a:pPr>
            <a:r>
              <a:rPr lang="en-US" sz="2500" dirty="0">
                <a:solidFill>
                  <a:srgbClr val="0432FF"/>
                </a:solidFill>
              </a:rPr>
              <a:t>Module 6: </a:t>
            </a:r>
            <a:r>
              <a:rPr lang="en-US" sz="2500" dirty="0">
                <a:solidFill>
                  <a:schemeClr val="tx1"/>
                </a:solidFill>
              </a:rPr>
              <a:t>Potential Role of Gedatolisib in the Management of HR-Positive mBC</a:t>
            </a:r>
          </a:p>
          <a:p>
            <a:pPr marL="0" indent="0">
              <a:spcBef>
                <a:spcPts val="1800"/>
              </a:spcBef>
              <a:spcAft>
                <a:spcPts val="0"/>
              </a:spcAft>
              <a:buNone/>
            </a:pPr>
            <a:r>
              <a:rPr lang="en-US" sz="2500" dirty="0">
                <a:solidFill>
                  <a:srgbClr val="0432FF"/>
                </a:solidFill>
              </a:rPr>
              <a:t>Module 7: </a:t>
            </a:r>
            <a:r>
              <a:rPr lang="en-US" sz="2500" dirty="0">
                <a:solidFill>
                  <a:schemeClr val="tx1"/>
                </a:solidFill>
              </a:rPr>
              <a:t>Monitoring and Management of Cytopenias</a:t>
            </a:r>
          </a:p>
        </p:txBody>
      </p:sp>
    </p:spTree>
    <p:extLst>
      <p:ext uri="{BB962C8B-B14F-4D97-AF65-F5344CB8AC3E}">
        <p14:creationId xmlns:p14="http://schemas.microsoft.com/office/powerpoint/2010/main" val="12782932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BF7AA6-C4D8-B252-5887-A0BCEC5B18EC}"/>
              </a:ext>
            </a:extLst>
          </p:cNvPr>
          <p:cNvSpPr>
            <a:spLocks noGrp="1"/>
          </p:cNvSpPr>
          <p:nvPr>
            <p:ph type="ctrTitle"/>
          </p:nvPr>
        </p:nvSpPr>
        <p:spPr>
          <a:xfrm>
            <a:off x="1524000" y="1122363"/>
            <a:ext cx="9416716" cy="2387600"/>
          </a:xfrm>
        </p:spPr>
        <p:txBody>
          <a:bodyPr>
            <a:normAutofit fontScale="90000"/>
          </a:bodyPr>
          <a:lstStyle/>
          <a:p>
            <a:r>
              <a:rPr lang="en-US" b="1" dirty="0"/>
              <a:t>Hyperglycemia Associated with Agents Targeting the PI3K/AKT/mTOR Pathway</a:t>
            </a:r>
            <a:endParaRPr lang="en-US" dirty="0"/>
          </a:p>
        </p:txBody>
      </p:sp>
      <p:sp>
        <p:nvSpPr>
          <p:cNvPr id="6" name="Subtitle 5">
            <a:extLst>
              <a:ext uri="{FF2B5EF4-FFF2-40B4-BE49-F238E27FC236}">
                <a16:creationId xmlns:a16="http://schemas.microsoft.com/office/drawing/2014/main" id="{1BFFF80F-E922-B693-3623-B8E0C0625391}"/>
              </a:ext>
            </a:extLst>
          </p:cNvPr>
          <p:cNvSpPr>
            <a:spLocks noGrp="1"/>
          </p:cNvSpPr>
          <p:nvPr>
            <p:ph type="subTitle" idx="1"/>
          </p:nvPr>
        </p:nvSpPr>
        <p:spPr>
          <a:xfrm>
            <a:off x="1524000" y="4079875"/>
            <a:ext cx="9144000" cy="1655762"/>
          </a:xfrm>
        </p:spPr>
        <p:txBody>
          <a:bodyPr>
            <a:normAutofit lnSpcReduction="10000"/>
          </a:bodyPr>
          <a:lstStyle/>
          <a:p>
            <a:r>
              <a:rPr lang="en-US" b="1" dirty="0"/>
              <a:t>Melissa </a:t>
            </a:r>
            <a:r>
              <a:rPr lang="en-US" b="1" dirty="0" err="1"/>
              <a:t>Rikal</a:t>
            </a:r>
            <a:r>
              <a:rPr lang="en-US" b="1" dirty="0"/>
              <a:t>, FNP-BC, AOCNP</a:t>
            </a:r>
          </a:p>
          <a:p>
            <a:r>
              <a:rPr lang="en-US" dirty="0"/>
              <a:t>Nurse Practitioner</a:t>
            </a:r>
          </a:p>
          <a:p>
            <a:r>
              <a:rPr lang="en-US" dirty="0"/>
              <a:t>Sarah Cannon Research Institute</a:t>
            </a:r>
          </a:p>
          <a:p>
            <a:r>
              <a:rPr lang="en-US" dirty="0"/>
              <a:t>Nashville, Tennessee</a:t>
            </a:r>
          </a:p>
        </p:txBody>
      </p:sp>
    </p:spTree>
    <p:extLst>
      <p:ext uri="{BB962C8B-B14F-4D97-AF65-F5344CB8AC3E}">
        <p14:creationId xmlns:p14="http://schemas.microsoft.com/office/powerpoint/2010/main" val="8375010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FD1C-E826-4EE9-247F-4859E8739B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3ACF8-76D7-EBEC-C6B1-AC1DAA766BEE}"/>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Rikal — Disclosures</a:t>
            </a:r>
          </a:p>
        </p:txBody>
      </p:sp>
      <p:graphicFrame>
        <p:nvGraphicFramePr>
          <p:cNvPr id="5" name="Content Placeholder 3">
            <a:extLst>
              <a:ext uri="{FF2B5EF4-FFF2-40B4-BE49-F238E27FC236}">
                <a16:creationId xmlns:a16="http://schemas.microsoft.com/office/drawing/2014/main" id="{427AAF8F-9B9B-899A-7DCD-E7A9F0324E45}"/>
              </a:ext>
            </a:extLst>
          </p:cNvPr>
          <p:cNvGraphicFramePr>
            <a:graphicFrameLocks/>
          </p:cNvGraphicFramePr>
          <p:nvPr>
            <p:extLst>
              <p:ext uri="{D42A27DB-BD31-4B8C-83A1-F6EECF244321}">
                <p14:modId xmlns:p14="http://schemas.microsoft.com/office/powerpoint/2010/main" val="2863011473"/>
              </p:ext>
            </p:extLst>
          </p:nvPr>
        </p:nvGraphicFramePr>
        <p:xfrm>
          <a:off x="983556" y="1772816"/>
          <a:ext cx="9793087" cy="2304256"/>
        </p:xfrm>
        <a:graphic>
          <a:graphicData uri="http://schemas.openxmlformats.org/drawingml/2006/table">
            <a:tbl>
              <a:tblPr firstRow="1" bandRow="1">
                <a:tableStyleId>{F2DE63D5-997A-4646-A377-4702673A728D}</a:tableStyleId>
              </a:tblPr>
              <a:tblGrid>
                <a:gridCol w="2688298">
                  <a:extLst>
                    <a:ext uri="{9D8B030D-6E8A-4147-A177-3AD203B41FA5}">
                      <a16:colId xmlns:a16="http://schemas.microsoft.com/office/drawing/2014/main" val="20000"/>
                    </a:ext>
                  </a:extLst>
                </a:gridCol>
                <a:gridCol w="7104789">
                  <a:extLst>
                    <a:ext uri="{9D8B030D-6E8A-4147-A177-3AD203B41FA5}">
                      <a16:colId xmlns:a16="http://schemas.microsoft.com/office/drawing/2014/main" val="20001"/>
                    </a:ext>
                  </a:extLst>
                </a:gridCol>
              </a:tblGrid>
              <a:tr h="1097398">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06858">
                <a:tc>
                  <a:txBody>
                    <a:bodyPr/>
                    <a:lstStyle/>
                    <a:p>
                      <a:r>
                        <a:rPr lang="en-US" sz="1800" b="1" kern="1200" dirty="0">
                          <a:solidFill>
                            <a:schemeClr val="tx1"/>
                          </a:solidFill>
                          <a:effectLst/>
                          <a:latin typeface="+mn-lt"/>
                          <a:ea typeface="+mn-ea"/>
                          <a:cs typeface="+mn-cs"/>
                        </a:rPr>
                        <a:t>Consulting Agreements and 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Daiichi Sankyo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bl>
          </a:graphicData>
        </a:graphic>
      </p:graphicFrame>
    </p:spTree>
    <p:custDataLst>
      <p:tags r:id="rId1"/>
    </p:custDataLst>
    <p:extLst>
      <p:ext uri="{BB962C8B-B14F-4D97-AF65-F5344CB8AC3E}">
        <p14:creationId xmlns:p14="http://schemas.microsoft.com/office/powerpoint/2010/main" val="3282077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1348B6-144A-7E05-DD83-E0E5E6D8F7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7451" r="17687"/>
          <a:stretch>
            <a:fillRect/>
          </a:stretch>
        </p:blipFill>
        <p:spPr>
          <a:xfrm>
            <a:off x="6256420" y="1282864"/>
            <a:ext cx="5304742" cy="5452381"/>
          </a:xfrm>
          <a:prstGeom prst="rect">
            <a:avLst/>
          </a:prstGeom>
        </p:spPr>
      </p:pic>
      <p:sp>
        <p:nvSpPr>
          <p:cNvPr id="2" name="Title 1">
            <a:extLst>
              <a:ext uri="{FF2B5EF4-FFF2-40B4-BE49-F238E27FC236}">
                <a16:creationId xmlns:a16="http://schemas.microsoft.com/office/drawing/2014/main" id="{6728E593-C259-8C87-D45F-1A823F79E194}"/>
              </a:ext>
            </a:extLst>
          </p:cNvPr>
          <p:cNvSpPr>
            <a:spLocks noGrp="1"/>
          </p:cNvSpPr>
          <p:nvPr>
            <p:ph type="title"/>
          </p:nvPr>
        </p:nvSpPr>
        <p:spPr>
          <a:xfrm>
            <a:off x="838200" y="466190"/>
            <a:ext cx="10760242" cy="693654"/>
          </a:xfrm>
        </p:spPr>
        <p:txBody>
          <a:bodyPr>
            <a:normAutofit fontScale="90000"/>
          </a:bodyPr>
          <a:lstStyle/>
          <a:p>
            <a:r>
              <a:rPr lang="en-US" dirty="0"/>
              <a:t>Mechanism of hyperglycemia with PI3K/AKT/mTOR pathway inhibitors</a:t>
            </a:r>
          </a:p>
        </p:txBody>
      </p:sp>
      <p:sp>
        <p:nvSpPr>
          <p:cNvPr id="7" name="Content Placeholder 6">
            <a:extLst>
              <a:ext uri="{FF2B5EF4-FFF2-40B4-BE49-F238E27FC236}">
                <a16:creationId xmlns:a16="http://schemas.microsoft.com/office/drawing/2014/main" id="{EE86C685-C6B0-52C0-A6AF-7B07A3B0E7C3}"/>
              </a:ext>
            </a:extLst>
          </p:cNvPr>
          <p:cNvSpPr>
            <a:spLocks noGrp="1"/>
          </p:cNvSpPr>
          <p:nvPr>
            <p:ph sz="half" idx="1"/>
          </p:nvPr>
        </p:nvSpPr>
        <p:spPr>
          <a:xfrm>
            <a:off x="630838" y="1825625"/>
            <a:ext cx="5986913" cy="3872531"/>
          </a:xfrm>
        </p:spPr>
        <p:txBody>
          <a:bodyPr/>
          <a:lstStyle/>
          <a:p>
            <a:r>
              <a:rPr lang="en-US" dirty="0"/>
              <a:t>Inhibition of the PI3K/AKT/mTOR pathway impairs insulin signaling </a:t>
            </a:r>
          </a:p>
          <a:p>
            <a:r>
              <a:rPr lang="en-US" dirty="0"/>
              <a:t>↓ Glucose uptake in muscle and adipose tissue </a:t>
            </a:r>
          </a:p>
          <a:p>
            <a:r>
              <a:rPr lang="en-US" dirty="0"/>
              <a:t>↑ Hepatic glucose production→ elevated blood glucose </a:t>
            </a:r>
          </a:p>
          <a:p>
            <a:endParaRPr lang="en-US" dirty="0"/>
          </a:p>
        </p:txBody>
      </p:sp>
    </p:spTree>
    <p:extLst>
      <p:ext uri="{BB962C8B-B14F-4D97-AF65-F5344CB8AC3E}">
        <p14:creationId xmlns:p14="http://schemas.microsoft.com/office/powerpoint/2010/main" val="1607753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92AC-B423-81A6-95FC-CA671D4AB730}"/>
              </a:ext>
            </a:extLst>
          </p:cNvPr>
          <p:cNvSpPr>
            <a:spLocks noGrp="1"/>
          </p:cNvSpPr>
          <p:nvPr>
            <p:ph type="title"/>
          </p:nvPr>
        </p:nvSpPr>
        <p:spPr/>
        <p:txBody>
          <a:bodyPr/>
          <a:lstStyle/>
          <a:p>
            <a:r>
              <a:rPr lang="en-US" dirty="0"/>
              <a:t>Risk Factors for Hyperglycemia with PI3K/AKT/mTOR Inhibitors</a:t>
            </a:r>
          </a:p>
        </p:txBody>
      </p:sp>
      <p:sp>
        <p:nvSpPr>
          <p:cNvPr id="3" name="Content Placeholder 2">
            <a:extLst>
              <a:ext uri="{FF2B5EF4-FFF2-40B4-BE49-F238E27FC236}">
                <a16:creationId xmlns:a16="http://schemas.microsoft.com/office/drawing/2014/main" id="{C927052F-1CD4-0E0C-13A3-A6C9965DC90A}"/>
              </a:ext>
            </a:extLst>
          </p:cNvPr>
          <p:cNvSpPr>
            <a:spLocks noGrp="1"/>
          </p:cNvSpPr>
          <p:nvPr>
            <p:ph idx="1"/>
          </p:nvPr>
        </p:nvSpPr>
        <p:spPr/>
        <p:txBody>
          <a:bodyPr>
            <a:normAutofit fontScale="77500" lnSpcReduction="20000"/>
          </a:bodyPr>
          <a:lstStyle/>
          <a:p>
            <a:r>
              <a:rPr lang="en-US" b="1" dirty="0"/>
              <a:t>Patient-Related Risk Factors:</a:t>
            </a:r>
            <a:endParaRPr lang="en-US" dirty="0"/>
          </a:p>
          <a:p>
            <a:pPr lvl="1"/>
            <a:r>
              <a:rPr lang="en-US" dirty="0"/>
              <a:t>Pre-existing Type 2 Diabetes or prediabetes </a:t>
            </a:r>
          </a:p>
          <a:p>
            <a:pPr lvl="1"/>
            <a:r>
              <a:rPr lang="en-US" dirty="0"/>
              <a:t>Obesity (↑ insulin resistance) </a:t>
            </a:r>
          </a:p>
          <a:p>
            <a:pPr lvl="1"/>
            <a:r>
              <a:rPr lang="en-US" dirty="0"/>
              <a:t>Advanced age </a:t>
            </a:r>
          </a:p>
          <a:p>
            <a:pPr lvl="1"/>
            <a:r>
              <a:rPr lang="en-US" dirty="0"/>
              <a:t>Family history of diabetes </a:t>
            </a:r>
          </a:p>
          <a:p>
            <a:pPr lvl="1"/>
            <a:r>
              <a:rPr lang="en-US" dirty="0"/>
              <a:t>Sedentary lifestyle </a:t>
            </a:r>
          </a:p>
          <a:p>
            <a:r>
              <a:rPr lang="en-US" b="1" dirty="0"/>
              <a:t>Treatment-Related Risk Factors:</a:t>
            </a:r>
            <a:endParaRPr lang="en-US" dirty="0"/>
          </a:p>
          <a:p>
            <a:pPr lvl="1"/>
            <a:r>
              <a:rPr lang="en-US" dirty="0"/>
              <a:t>Use of potent PI3K inhibitors (e.g., Alpelisib) </a:t>
            </a:r>
          </a:p>
          <a:p>
            <a:pPr lvl="1"/>
            <a:r>
              <a:rPr lang="en-US" dirty="0"/>
              <a:t>Higher drug doses or combination regimens </a:t>
            </a:r>
          </a:p>
          <a:p>
            <a:pPr lvl="1"/>
            <a:r>
              <a:rPr lang="en-US" dirty="0"/>
              <a:t>Concurrent use of corticosteroids </a:t>
            </a:r>
          </a:p>
          <a:p>
            <a:pPr lvl="1"/>
            <a:r>
              <a:rPr lang="en-US" dirty="0"/>
              <a:t>Longer duration of therapy </a:t>
            </a:r>
          </a:p>
          <a:p>
            <a:r>
              <a:rPr lang="en-US" b="1" dirty="0"/>
              <a:t>Laboratory/Clinical Risk Indicators:</a:t>
            </a:r>
            <a:endParaRPr lang="en-US" dirty="0"/>
          </a:p>
          <a:p>
            <a:pPr lvl="1"/>
            <a:r>
              <a:rPr lang="en-US" dirty="0"/>
              <a:t>Elevated baseline fasting plasma glucose </a:t>
            </a:r>
          </a:p>
          <a:p>
            <a:pPr lvl="1"/>
            <a:r>
              <a:rPr lang="en-US" dirty="0"/>
              <a:t>High HbA1c prior to treatment </a:t>
            </a:r>
          </a:p>
          <a:p>
            <a:pPr lvl="1"/>
            <a:r>
              <a:rPr lang="en-US" dirty="0"/>
              <a:t>Insulin resistance markers (e.g., high fasting insulin)</a:t>
            </a:r>
          </a:p>
          <a:p>
            <a:endParaRPr lang="en-US" dirty="0"/>
          </a:p>
        </p:txBody>
      </p:sp>
    </p:spTree>
    <p:extLst>
      <p:ext uri="{BB962C8B-B14F-4D97-AF65-F5344CB8AC3E}">
        <p14:creationId xmlns:p14="http://schemas.microsoft.com/office/powerpoint/2010/main" val="40041484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CB269-B73D-DE01-B29D-FA2E6821A4D2}"/>
              </a:ext>
            </a:extLst>
          </p:cNvPr>
          <p:cNvSpPr>
            <a:spLocks noGrp="1"/>
          </p:cNvSpPr>
          <p:nvPr>
            <p:ph type="title"/>
          </p:nvPr>
        </p:nvSpPr>
        <p:spPr>
          <a:xfrm>
            <a:off x="326571" y="435429"/>
            <a:ext cx="12072258" cy="620486"/>
          </a:xfrm>
        </p:spPr>
        <p:txBody>
          <a:bodyPr>
            <a:normAutofit/>
          </a:bodyPr>
          <a:lstStyle/>
          <a:p>
            <a:r>
              <a:rPr lang="en-US" sz="3200" dirty="0"/>
              <a:t>Comparative Hyperglycemia with PI3K/AKT/mTOR Pathway Inhibitors</a:t>
            </a:r>
          </a:p>
        </p:txBody>
      </p:sp>
      <p:sp>
        <p:nvSpPr>
          <p:cNvPr id="3" name="Content Placeholder 2">
            <a:extLst>
              <a:ext uri="{FF2B5EF4-FFF2-40B4-BE49-F238E27FC236}">
                <a16:creationId xmlns:a16="http://schemas.microsoft.com/office/drawing/2014/main" id="{AFF4C7D6-E76B-CF11-2A57-5F4218EB9915}"/>
              </a:ext>
            </a:extLst>
          </p:cNvPr>
          <p:cNvSpPr>
            <a:spLocks noGrp="1"/>
          </p:cNvSpPr>
          <p:nvPr>
            <p:ph idx="1"/>
          </p:nvPr>
        </p:nvSpPr>
        <p:spPr>
          <a:xfrm>
            <a:off x="718458" y="1371601"/>
            <a:ext cx="11038114" cy="5181599"/>
          </a:xfrm>
        </p:spPr>
        <p:txBody>
          <a:bodyPr>
            <a:normAutofit fontScale="55000" lnSpcReduction="20000"/>
          </a:bodyPr>
          <a:lstStyle/>
          <a:p>
            <a:pPr marL="0" indent="0">
              <a:buNone/>
            </a:pPr>
            <a:r>
              <a:rPr lang="en-US" b="1" dirty="0"/>
              <a:t>1. Incidence (All-grade hyperglycemia)</a:t>
            </a:r>
          </a:p>
          <a:p>
            <a:pPr lvl="1"/>
            <a:r>
              <a:rPr lang="en-US" b="1" dirty="0"/>
              <a:t>Inavolisib</a:t>
            </a:r>
            <a:r>
              <a:rPr lang="en-US" dirty="0"/>
              <a:t>: ~58–85% (highest among approved agents) </a:t>
            </a:r>
          </a:p>
          <a:p>
            <a:pPr lvl="1"/>
            <a:r>
              <a:rPr lang="en-US" b="1" dirty="0"/>
              <a:t>Alpelisib</a:t>
            </a:r>
            <a:r>
              <a:rPr lang="en-US" dirty="0"/>
              <a:t>: ~60–65% </a:t>
            </a:r>
          </a:p>
          <a:p>
            <a:pPr lvl="1"/>
            <a:r>
              <a:rPr lang="en-US" b="1" dirty="0"/>
              <a:t>Capivasertib</a:t>
            </a:r>
            <a:r>
              <a:rPr lang="en-US" dirty="0"/>
              <a:t>: ~16–37% (lower vs PI3K inhibitors) </a:t>
            </a:r>
          </a:p>
          <a:p>
            <a:pPr lvl="1"/>
            <a:r>
              <a:rPr lang="en-US" b="1" dirty="0"/>
              <a:t>Gedatolisib</a:t>
            </a:r>
            <a:r>
              <a:rPr lang="en-US" dirty="0"/>
              <a:t> (investigational): ~9-11%</a:t>
            </a:r>
          </a:p>
          <a:p>
            <a:pPr marL="0" indent="0">
              <a:buNone/>
            </a:pPr>
            <a:r>
              <a:rPr lang="en-US" b="1" dirty="0"/>
              <a:t>*Key pattern:</a:t>
            </a:r>
            <a:r>
              <a:rPr lang="en-US" dirty="0"/>
              <a:t> PI3K</a:t>
            </a:r>
            <a:r>
              <a:rPr lang="el-GR" dirty="0"/>
              <a:t>α </a:t>
            </a:r>
            <a:r>
              <a:rPr lang="en-US" dirty="0"/>
              <a:t>inhibitors &gt; AKT inhibitors in frequency</a:t>
            </a:r>
          </a:p>
          <a:p>
            <a:pPr marL="0" indent="0">
              <a:buNone/>
            </a:pPr>
            <a:r>
              <a:rPr lang="en-US" b="1" dirty="0"/>
              <a:t>2. Severity (Grade ≥3 hyperglycemia)</a:t>
            </a:r>
          </a:p>
          <a:p>
            <a:pPr lvl="1"/>
            <a:r>
              <a:rPr lang="en-US" b="1" dirty="0"/>
              <a:t>Alpelisib</a:t>
            </a:r>
            <a:r>
              <a:rPr lang="en-US" dirty="0"/>
              <a:t>: ~33–37% (highest severity burden) </a:t>
            </a:r>
          </a:p>
          <a:p>
            <a:pPr lvl="1"/>
            <a:r>
              <a:rPr lang="en-US" b="1" dirty="0"/>
              <a:t>Inavolisib</a:t>
            </a:r>
            <a:r>
              <a:rPr lang="en-US" dirty="0"/>
              <a:t>: ~5–6% (lower severe rate despite high incidence) </a:t>
            </a:r>
          </a:p>
          <a:p>
            <a:pPr lvl="1"/>
            <a:r>
              <a:rPr lang="en-US" b="1" dirty="0"/>
              <a:t>Capivasertib</a:t>
            </a:r>
            <a:r>
              <a:rPr lang="en-US" dirty="0"/>
              <a:t>: ~2–3%</a:t>
            </a:r>
          </a:p>
          <a:p>
            <a:pPr lvl="1"/>
            <a:r>
              <a:rPr lang="en-US" b="1" dirty="0"/>
              <a:t>Gedatolisib</a:t>
            </a:r>
            <a:r>
              <a:rPr lang="en-US" dirty="0"/>
              <a:t>: ~2%</a:t>
            </a:r>
          </a:p>
          <a:p>
            <a:r>
              <a:rPr lang="en-US" dirty="0"/>
              <a:t>*</a:t>
            </a:r>
            <a:r>
              <a:rPr lang="en-US" b="1" dirty="0"/>
              <a:t>Key pattern: </a:t>
            </a:r>
            <a:r>
              <a:rPr lang="en-US" dirty="0"/>
              <a:t>Severity highest with alpelisib </a:t>
            </a:r>
          </a:p>
          <a:p>
            <a:pPr marL="0" indent="0">
              <a:buNone/>
            </a:pPr>
            <a:r>
              <a:rPr lang="en-US" b="1" dirty="0"/>
              <a:t>3. Timing of Onset</a:t>
            </a:r>
          </a:p>
          <a:p>
            <a:pPr lvl="1"/>
            <a:r>
              <a:rPr lang="en-US" b="1" dirty="0"/>
              <a:t>Alpelisib</a:t>
            </a:r>
            <a:r>
              <a:rPr lang="en-US" dirty="0"/>
              <a:t>: rapid onset; median ~15 days (often within 1–2 weeks) </a:t>
            </a:r>
          </a:p>
          <a:p>
            <a:pPr lvl="1"/>
            <a:r>
              <a:rPr lang="en-US" b="1" dirty="0"/>
              <a:t>Inavolisib</a:t>
            </a:r>
            <a:r>
              <a:rPr lang="en-US" dirty="0"/>
              <a:t>: early onset </a:t>
            </a:r>
          </a:p>
          <a:p>
            <a:pPr lvl="1"/>
            <a:r>
              <a:rPr lang="en-US" b="1" dirty="0"/>
              <a:t>Capivasertib</a:t>
            </a:r>
            <a:r>
              <a:rPr lang="en-US" dirty="0"/>
              <a:t>: generally later and less abrupt </a:t>
            </a:r>
          </a:p>
          <a:p>
            <a:pPr lvl="1"/>
            <a:r>
              <a:rPr lang="en-US" b="1" dirty="0"/>
              <a:t>Gedatolisib</a:t>
            </a:r>
            <a:r>
              <a:rPr lang="en-US" dirty="0"/>
              <a:t>: limited published timing; likely early but variable</a:t>
            </a:r>
          </a:p>
          <a:p>
            <a:pPr marL="0" indent="0">
              <a:buNone/>
            </a:pPr>
            <a:r>
              <a:rPr lang="en-US" b="1" dirty="0"/>
              <a:t>*Key pattern:</a:t>
            </a:r>
          </a:p>
          <a:p>
            <a:pPr marL="0" indent="0">
              <a:buNone/>
            </a:pPr>
            <a:r>
              <a:rPr lang="en-US" dirty="0"/>
              <a:t>	PI3K inhibitors → early, rapid onset </a:t>
            </a:r>
          </a:p>
          <a:p>
            <a:pPr marL="0" indent="0">
              <a:buNone/>
            </a:pPr>
            <a:r>
              <a:rPr lang="en-US" dirty="0"/>
              <a:t>	AKT inhibitors → less abrupt, less frequent</a:t>
            </a:r>
          </a:p>
          <a:p>
            <a:pPr marL="457200" lvl="1" indent="0">
              <a:buNone/>
            </a:pPr>
            <a:endParaRPr lang="en-US" dirty="0"/>
          </a:p>
          <a:p>
            <a:endParaRPr lang="en-US" dirty="0"/>
          </a:p>
        </p:txBody>
      </p:sp>
    </p:spTree>
    <p:extLst>
      <p:ext uri="{BB962C8B-B14F-4D97-AF65-F5344CB8AC3E}">
        <p14:creationId xmlns:p14="http://schemas.microsoft.com/office/powerpoint/2010/main" val="19037340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8A89C-4F18-7D11-430A-5A279BA0AD8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8004598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3D48C-2F13-4B0B-E793-156795E811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6844489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3769E-4F87-6BD2-391F-4A7DFCCA7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1A4A5-9C3C-737E-4F33-02E5DF87132F}"/>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4660228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1467-831C-3EE2-8528-C09D4FCAA756}"/>
              </a:ext>
            </a:extLst>
          </p:cNvPr>
          <p:cNvSpPr>
            <a:spLocks noGrp="1"/>
          </p:cNvSpPr>
          <p:nvPr>
            <p:ph type="title"/>
          </p:nvPr>
        </p:nvSpPr>
        <p:spPr/>
        <p:txBody>
          <a:bodyPr>
            <a:normAutofit fontScale="90000"/>
          </a:bodyPr>
          <a:lstStyle/>
          <a:p>
            <a:r>
              <a:rPr lang="en-US" dirty="0"/>
              <a:t>Case Study: Metastatic ER+ / HER2-Negative Breast Cancer Complicated by </a:t>
            </a:r>
            <a:r>
              <a:rPr lang="en-US" dirty="0" err="1"/>
              <a:t>Alpelisib</a:t>
            </a:r>
            <a:r>
              <a:rPr lang="en-US" dirty="0"/>
              <a:t>-Induced Hyperglycemia</a:t>
            </a:r>
          </a:p>
        </p:txBody>
      </p:sp>
      <p:sp>
        <p:nvSpPr>
          <p:cNvPr id="3" name="Content Placeholder 2">
            <a:extLst>
              <a:ext uri="{FF2B5EF4-FFF2-40B4-BE49-F238E27FC236}">
                <a16:creationId xmlns:a16="http://schemas.microsoft.com/office/drawing/2014/main" id="{7F80B25A-A945-F54C-B218-F21CAA1EB052}"/>
              </a:ext>
            </a:extLst>
          </p:cNvPr>
          <p:cNvSpPr>
            <a:spLocks noGrp="1"/>
          </p:cNvSpPr>
          <p:nvPr>
            <p:ph idx="1"/>
          </p:nvPr>
        </p:nvSpPr>
        <p:spPr/>
        <p:txBody>
          <a:bodyPr>
            <a:normAutofit/>
          </a:bodyPr>
          <a:lstStyle/>
          <a:p>
            <a:pPr marL="0" indent="0">
              <a:buNone/>
            </a:pPr>
            <a:endParaRPr lang="en-US" sz="1800" b="1" dirty="0"/>
          </a:p>
          <a:p>
            <a:pPr marL="0" indent="0">
              <a:buNone/>
            </a:pPr>
            <a:r>
              <a:rPr lang="en-US" sz="1800" b="1" dirty="0"/>
              <a:t>Patient: </a:t>
            </a:r>
            <a:r>
              <a:rPr lang="en-US" sz="1800" dirty="0"/>
              <a:t>58-year old Caucasian female with HR+ HER2- metastatic breast cancer. She works as a high school art teacher, lives alone in a suburban area. Divorced, one adult daughter living out of state. Actively involved in a local community theater group where she designs costumes. The patient has a strong creative identity and values independence. She is hesitant to “burden” her daughter and often underreports symptoms to avoid worrying others. She also relies heavily on comfort foods during periods of stress and is overweight as a result. </a:t>
            </a:r>
          </a:p>
          <a:p>
            <a:pPr marL="0" lvl="0" indent="0" eaLnBrk="0" fontAlgn="base" hangingPunct="0">
              <a:lnSpc>
                <a:spcPct val="100000"/>
              </a:lnSpc>
              <a:spcBef>
                <a:spcPct val="0"/>
              </a:spcBef>
              <a:spcAft>
                <a:spcPct val="0"/>
              </a:spcAft>
              <a:buNone/>
            </a:pPr>
            <a:endParaRPr lang="en-US" sz="1800" dirty="0"/>
          </a:p>
          <a:p>
            <a:pPr marL="0" lvl="0" indent="0" eaLnBrk="0" fontAlgn="base" hangingPunct="0">
              <a:lnSpc>
                <a:spcPct val="100000"/>
              </a:lnSpc>
              <a:spcBef>
                <a:spcPct val="0"/>
              </a:spcBef>
              <a:spcAft>
                <a:spcPct val="0"/>
              </a:spcAft>
              <a:buNone/>
            </a:pPr>
            <a:r>
              <a:rPr lang="en-US" sz="1800" b="1" dirty="0"/>
              <a:t>History: </a:t>
            </a:r>
            <a:r>
              <a:rPr lang="en-US" altLang="en-US" sz="1800" dirty="0"/>
              <a:t>Prior early breast cancer, ER-positive, PR-positive, HER2-negative; s/p lumpectomy, adjuvant chemo and radiation. Completed 5 years of adjuvant AI, 2 years later develops back pain  and imaging revealed bone metastases (spine, pelvis); Biopsy confirmed metastatic ER+/HER2-negative disease. 1</a:t>
            </a:r>
            <a:r>
              <a:rPr lang="en-US" altLang="en-US" sz="1800" baseline="30000" dirty="0"/>
              <a:t>st</a:t>
            </a:r>
            <a:r>
              <a:rPr lang="en-US" altLang="en-US" sz="1800" dirty="0"/>
              <a:t> line CDK4/6 inhibitor + letrozole with zoledronic acid, Achieved stable disease for ~18 months, then surveillance scans show PD to liver. NGS liquid biopsy performed showing PIK3CA mutation.</a:t>
            </a:r>
          </a:p>
          <a:p>
            <a:pPr marL="0" lvl="0" indent="0" eaLnBrk="0" fontAlgn="base" hangingPunct="0">
              <a:lnSpc>
                <a:spcPct val="100000"/>
              </a:lnSpc>
              <a:spcBef>
                <a:spcPct val="0"/>
              </a:spcBef>
              <a:spcAft>
                <a:spcPct val="0"/>
              </a:spcAft>
              <a:buNone/>
            </a:pPr>
            <a:endParaRPr lang="en-US" altLang="en-US" sz="1800" dirty="0"/>
          </a:p>
          <a:p>
            <a:pPr marL="0" lvl="0" indent="0" eaLnBrk="0" fontAlgn="base" hangingPunct="0">
              <a:lnSpc>
                <a:spcPct val="100000"/>
              </a:lnSpc>
              <a:spcBef>
                <a:spcPct val="0"/>
              </a:spcBef>
              <a:spcAft>
                <a:spcPct val="0"/>
              </a:spcAft>
              <a:buNone/>
            </a:pPr>
            <a:r>
              <a:rPr lang="en-US" altLang="en-US" sz="1800" b="1" dirty="0"/>
              <a:t>Current Treatment: </a:t>
            </a:r>
            <a:r>
              <a:rPr lang="en-US" altLang="en-US" sz="1800" dirty="0" err="1"/>
              <a:t>alpelisib</a:t>
            </a:r>
            <a:r>
              <a:rPr lang="en-US" altLang="en-US" sz="1800" dirty="0"/>
              <a:t> + fulvestrant</a:t>
            </a:r>
          </a:p>
          <a:p>
            <a:endParaRPr lang="en-US" dirty="0"/>
          </a:p>
          <a:p>
            <a:endParaRPr lang="en-US" dirty="0"/>
          </a:p>
        </p:txBody>
      </p:sp>
    </p:spTree>
    <p:extLst>
      <p:ext uri="{BB962C8B-B14F-4D97-AF65-F5344CB8AC3E}">
        <p14:creationId xmlns:p14="http://schemas.microsoft.com/office/powerpoint/2010/main" val="8266672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E06F-FD07-EF41-0E07-E34DB675B40C}"/>
              </a:ext>
            </a:extLst>
          </p:cNvPr>
          <p:cNvSpPr>
            <a:spLocks noGrp="1"/>
          </p:cNvSpPr>
          <p:nvPr>
            <p:ph type="title"/>
          </p:nvPr>
        </p:nvSpPr>
        <p:spPr/>
        <p:txBody>
          <a:bodyPr/>
          <a:lstStyle/>
          <a:p>
            <a:r>
              <a:rPr lang="en-US" dirty="0"/>
              <a:t>Case continued</a:t>
            </a:r>
          </a:p>
        </p:txBody>
      </p:sp>
      <p:sp>
        <p:nvSpPr>
          <p:cNvPr id="4" name="Rectangle 1">
            <a:extLst>
              <a:ext uri="{FF2B5EF4-FFF2-40B4-BE49-F238E27FC236}">
                <a16:creationId xmlns:a16="http://schemas.microsoft.com/office/drawing/2014/main" id="{A822BED8-D832-4987-09C7-58EEAA45BC60}"/>
              </a:ext>
            </a:extLst>
          </p:cNvPr>
          <p:cNvSpPr>
            <a:spLocks noGrp="1" noChangeArrowheads="1"/>
          </p:cNvSpPr>
          <p:nvPr>
            <p:ph idx="1"/>
          </p:nvPr>
        </p:nvSpPr>
        <p:spPr bwMode="auto">
          <a:xfrm>
            <a:off x="827315" y="2072731"/>
            <a:ext cx="11364685" cy="271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sz="2400" dirty="0"/>
              <a:t>Risk Factors Identified prior to starting Alpelisib.</a:t>
            </a:r>
          </a:p>
          <a:p>
            <a:pPr lvl="1"/>
            <a:r>
              <a:rPr lang="en-US" dirty="0"/>
              <a:t>Overweight (BMI ~29) </a:t>
            </a:r>
          </a:p>
          <a:p>
            <a:pPr lvl="1"/>
            <a:r>
              <a:rPr lang="en-US" dirty="0"/>
              <a:t>Sedentary periods during grading seasons </a:t>
            </a:r>
          </a:p>
          <a:p>
            <a:pPr lvl="1"/>
            <a:r>
              <a:rPr lang="en-US" dirty="0"/>
              <a:t>Stress-related dietary habits (high refined carbohydrate intake) </a:t>
            </a:r>
          </a:p>
          <a:p>
            <a:pPr lvl="1"/>
            <a:r>
              <a:rPr lang="en-US" dirty="0"/>
              <a:t>Possible baseline insulin resistance- fasting glucose 110 mg/dL and Hgb A1c 5.6% pre-diabetes (though not previously diagnosed)</a:t>
            </a:r>
          </a:p>
          <a:p>
            <a:pPr marL="457200" lvl="1" indent="0" eaLnBrk="0" fontAlgn="base" hangingPunct="0">
              <a:lnSpc>
                <a:spcPct val="100000"/>
              </a:lnSpc>
              <a:spcBef>
                <a:spcPct val="0"/>
              </a:spcBef>
              <a:spcAft>
                <a:spcPct val="0"/>
              </a:spcAft>
              <a:buFontTx/>
              <a:buChar char="•"/>
            </a:pP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673171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B605-0C5C-6A45-D493-DFD555CCE32F}"/>
              </a:ext>
            </a:extLst>
          </p:cNvPr>
          <p:cNvSpPr>
            <a:spLocks noGrp="1"/>
          </p:cNvSpPr>
          <p:nvPr>
            <p:ph type="title"/>
          </p:nvPr>
        </p:nvSpPr>
        <p:spPr>
          <a:xfrm>
            <a:off x="838200" y="111737"/>
            <a:ext cx="10515600" cy="1325563"/>
          </a:xfrm>
        </p:spPr>
        <p:txBody>
          <a:bodyPr/>
          <a:lstStyle/>
          <a:p>
            <a:r>
              <a:rPr lang="en-US" dirty="0"/>
              <a:t>Case continued</a:t>
            </a:r>
          </a:p>
        </p:txBody>
      </p:sp>
      <p:sp>
        <p:nvSpPr>
          <p:cNvPr id="3" name="Content Placeholder 2">
            <a:extLst>
              <a:ext uri="{FF2B5EF4-FFF2-40B4-BE49-F238E27FC236}">
                <a16:creationId xmlns:a16="http://schemas.microsoft.com/office/drawing/2014/main" id="{4EB2365C-30E5-EE23-2ABB-81940D21EAB4}"/>
              </a:ext>
            </a:extLst>
          </p:cNvPr>
          <p:cNvSpPr>
            <a:spLocks noGrp="1"/>
          </p:cNvSpPr>
          <p:nvPr>
            <p:ph idx="1"/>
          </p:nvPr>
        </p:nvSpPr>
        <p:spPr>
          <a:xfrm>
            <a:off x="838200" y="1561220"/>
            <a:ext cx="10515600" cy="4351338"/>
          </a:xfrm>
        </p:spPr>
        <p:txBody>
          <a:bodyPr>
            <a:normAutofit fontScale="92500" lnSpcReduction="10000"/>
          </a:bodyPr>
          <a:lstStyle/>
          <a:p>
            <a:r>
              <a:rPr lang="en-US" dirty="0"/>
              <a:t>Approximately 3 weeks after initiating alpelisib, the patient reports:</a:t>
            </a:r>
          </a:p>
          <a:p>
            <a:pPr lvl="1"/>
            <a:r>
              <a:rPr lang="en-US" dirty="0"/>
              <a:t>Increased thirst </a:t>
            </a:r>
          </a:p>
          <a:p>
            <a:pPr lvl="1"/>
            <a:r>
              <a:rPr lang="en-US" dirty="0"/>
              <a:t>Frequent urination </a:t>
            </a:r>
          </a:p>
          <a:p>
            <a:pPr lvl="1"/>
            <a:r>
              <a:rPr lang="en-US" dirty="0"/>
              <a:t>Fatigue (which she initially attributes to work stress) </a:t>
            </a:r>
          </a:p>
          <a:p>
            <a:pPr lvl="1"/>
            <a:r>
              <a:rPr lang="en-US" dirty="0"/>
              <a:t>She delayed reporting symptoms for a week, assuming they were “just side effects” she should tolerate.</a:t>
            </a:r>
          </a:p>
          <a:p>
            <a:pPr lvl="1"/>
            <a:r>
              <a:rPr lang="en-US" dirty="0"/>
              <a:t>You bring her in for evaluation and lab check, fasting glucose is 198 mg/dL.</a:t>
            </a:r>
          </a:p>
          <a:p>
            <a:r>
              <a:rPr lang="en-US" dirty="0"/>
              <a:t>Management: </a:t>
            </a:r>
          </a:p>
          <a:p>
            <a:pPr lvl="1"/>
            <a:r>
              <a:rPr lang="en-US" dirty="0"/>
              <a:t>Initiate metformin 500mg BID</a:t>
            </a:r>
          </a:p>
          <a:p>
            <a:pPr lvl="1"/>
            <a:r>
              <a:rPr lang="en-US" dirty="0"/>
              <a:t>Discuss lifestyle changes w/ practical, low-effort meals due to her schedule but with a focus on reduction in refined sugars, short walks after work or during planning periods.</a:t>
            </a:r>
          </a:p>
          <a:p>
            <a:pPr lvl="1"/>
            <a:r>
              <a:rPr lang="en-US" dirty="0"/>
              <a:t>Lay out clear plan to monitor glucose weekly until consistently well controlled</a:t>
            </a:r>
          </a:p>
        </p:txBody>
      </p:sp>
    </p:spTree>
    <p:extLst>
      <p:ext uri="{BB962C8B-B14F-4D97-AF65-F5344CB8AC3E}">
        <p14:creationId xmlns:p14="http://schemas.microsoft.com/office/powerpoint/2010/main" val="41382708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FAF3-3AF7-C33B-E008-1BB199BC4AF2}"/>
              </a:ext>
            </a:extLst>
          </p:cNvPr>
          <p:cNvSpPr>
            <a:spLocks noGrp="1"/>
          </p:cNvSpPr>
          <p:nvPr>
            <p:ph type="title"/>
          </p:nvPr>
        </p:nvSpPr>
        <p:spPr/>
        <p:txBody>
          <a:bodyPr/>
          <a:lstStyle/>
          <a:p>
            <a:r>
              <a:rPr lang="en-US" dirty="0"/>
              <a:t>Case continued</a:t>
            </a:r>
          </a:p>
        </p:txBody>
      </p:sp>
      <p:sp>
        <p:nvSpPr>
          <p:cNvPr id="3" name="Content Placeholder 2">
            <a:extLst>
              <a:ext uri="{FF2B5EF4-FFF2-40B4-BE49-F238E27FC236}">
                <a16:creationId xmlns:a16="http://schemas.microsoft.com/office/drawing/2014/main" id="{A07906A3-64C3-9B3D-7B4F-866DCC366906}"/>
              </a:ext>
            </a:extLst>
          </p:cNvPr>
          <p:cNvSpPr>
            <a:spLocks noGrp="1"/>
          </p:cNvSpPr>
          <p:nvPr>
            <p:ph idx="1"/>
          </p:nvPr>
        </p:nvSpPr>
        <p:spPr>
          <a:xfrm>
            <a:off x="838200" y="1825625"/>
            <a:ext cx="10515600" cy="4667250"/>
          </a:xfrm>
        </p:spPr>
        <p:txBody>
          <a:bodyPr>
            <a:normAutofit fontScale="92500" lnSpcReduction="20000"/>
          </a:bodyPr>
          <a:lstStyle/>
          <a:p>
            <a:pPr>
              <a:lnSpc>
                <a:spcPct val="110000"/>
              </a:lnSpc>
            </a:pPr>
            <a:r>
              <a:rPr lang="en-US" dirty="0"/>
              <a:t>2 week follow up: Fasting glucose remains elevated at 165 mg/dL. Decision to keep metformin at same dose to avoid diarrhea w/ work schedule and lack of home support. Dapagliflozin 5mg once daily added. Endocrinology consult ordered. Discussion of treatment hold if remains &gt;160 mg/dL in one week. </a:t>
            </a:r>
          </a:p>
          <a:p>
            <a:pPr>
              <a:lnSpc>
                <a:spcPct val="110000"/>
              </a:lnSpc>
            </a:pPr>
            <a:r>
              <a:rPr lang="en-US" dirty="0"/>
              <a:t>3 week follow up: Fasting glucose improving at 125 mg/dL, home glucose monitoring initiated to reduce frequent clinic lab checks moving forward. Recommend she keep record of levels in her sketch book which she always has with her.</a:t>
            </a:r>
          </a:p>
          <a:p>
            <a:pPr>
              <a:lnSpc>
                <a:spcPct val="110000"/>
              </a:lnSpc>
            </a:pPr>
            <a:r>
              <a:rPr lang="en-US" dirty="0"/>
              <a:t>4 week follow up: Fasting glucose maintains at 120mg/dL and consistently in 110-130mg/dL range with home monitoring. Transition to 2 week monitoring given stability, upcoming endocrinologist visit</a:t>
            </a:r>
          </a:p>
        </p:txBody>
      </p:sp>
    </p:spTree>
    <p:extLst>
      <p:ext uri="{BB962C8B-B14F-4D97-AF65-F5344CB8AC3E}">
        <p14:creationId xmlns:p14="http://schemas.microsoft.com/office/powerpoint/2010/main" val="40052693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2689-AE95-2D5D-A241-3C24B1703E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5BEA4-BD5F-64FD-994D-02600941A1F0}"/>
              </a:ext>
            </a:extLst>
          </p:cNvPr>
          <p:cNvSpPr>
            <a:spLocks noGrp="1"/>
          </p:cNvSpPr>
          <p:nvPr>
            <p:ph type="title"/>
          </p:nvPr>
        </p:nvSpPr>
        <p:spPr>
          <a:xfrm>
            <a:off x="916516" y="116632"/>
            <a:ext cx="10358967" cy="1196752"/>
          </a:xfrm>
        </p:spPr>
        <p:txBody>
          <a:bodyPr/>
          <a:lstStyle/>
          <a:p>
            <a:r>
              <a:rPr lang="en-US" sz="3200" dirty="0">
                <a:solidFill>
                  <a:srgbClr val="0432FF"/>
                </a:solidFill>
              </a:rPr>
              <a:t>Dr Wander — Disclosures</a:t>
            </a:r>
          </a:p>
        </p:txBody>
      </p:sp>
      <p:graphicFrame>
        <p:nvGraphicFramePr>
          <p:cNvPr id="5" name="Content Placeholder 3">
            <a:extLst>
              <a:ext uri="{FF2B5EF4-FFF2-40B4-BE49-F238E27FC236}">
                <a16:creationId xmlns:a16="http://schemas.microsoft.com/office/drawing/2014/main" id="{85C92EB3-953D-FE2F-64AB-6714C9544A77}"/>
              </a:ext>
            </a:extLst>
          </p:cNvPr>
          <p:cNvGraphicFramePr>
            <a:graphicFrameLocks/>
          </p:cNvGraphicFramePr>
          <p:nvPr>
            <p:extLst>
              <p:ext uri="{D42A27DB-BD31-4B8C-83A1-F6EECF244321}">
                <p14:modId xmlns:p14="http://schemas.microsoft.com/office/powerpoint/2010/main" val="3669715951"/>
              </p:ext>
            </p:extLst>
          </p:nvPr>
        </p:nvGraphicFramePr>
        <p:xfrm>
          <a:off x="983556" y="1772816"/>
          <a:ext cx="10297020" cy="3672408"/>
        </p:xfrm>
        <a:graphic>
          <a:graphicData uri="http://schemas.openxmlformats.org/drawingml/2006/table">
            <a:tbl>
              <a:tblPr firstRow="1" bandRow="1">
                <a:tableStyleId>{F2DE63D5-997A-4646-A377-4702673A728D}</a:tableStyleId>
              </a:tblPr>
              <a:tblGrid>
                <a:gridCol w="2688298">
                  <a:extLst>
                    <a:ext uri="{9D8B030D-6E8A-4147-A177-3AD203B41FA5}">
                      <a16:colId xmlns:a16="http://schemas.microsoft.com/office/drawing/2014/main" val="20000"/>
                    </a:ext>
                  </a:extLst>
                </a:gridCol>
                <a:gridCol w="7608722">
                  <a:extLst>
                    <a:ext uri="{9D8B030D-6E8A-4147-A177-3AD203B41FA5}">
                      <a16:colId xmlns:a16="http://schemas.microsoft.com/office/drawing/2014/main" val="20001"/>
                    </a:ext>
                  </a:extLst>
                </a:gridCol>
              </a:tblGrid>
              <a:tr h="1998055">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Arvinas</a:t>
                      </a:r>
                      <a:r>
                        <a:rPr lang="en-US" sz="1800" b="0" kern="1200" dirty="0">
                          <a:solidFill>
                            <a:schemeClr val="tx1"/>
                          </a:solidFill>
                          <a:effectLst/>
                          <a:latin typeface="+mn-lt"/>
                          <a:ea typeface="+mn-ea"/>
                          <a:cs typeface="+mn-cs"/>
                        </a:rPr>
                        <a:t>, AstraZeneca Pharmaceuticals LP, </a:t>
                      </a:r>
                      <a:r>
                        <a:rPr lang="en-US" sz="1800" b="0" kern="1200" dirty="0" err="1">
                          <a:solidFill>
                            <a:schemeClr val="tx1"/>
                          </a:solidFill>
                          <a:effectLst/>
                          <a:latin typeface="+mn-lt"/>
                          <a:ea typeface="+mn-ea"/>
                          <a:cs typeface="+mn-cs"/>
                        </a:rPr>
                        <a:t>Biotheranostics</a:t>
                      </a:r>
                      <a:r>
                        <a:rPr lang="en-US" sz="1800" b="0" kern="1200" dirty="0">
                          <a:solidFill>
                            <a:schemeClr val="tx1"/>
                          </a:solidFill>
                          <a:effectLst/>
                          <a:latin typeface="+mn-lt"/>
                          <a:ea typeface="+mn-ea"/>
                          <a:cs typeface="+mn-cs"/>
                        </a:rPr>
                        <a:t> Inc, A Hologic Company, </a:t>
                      </a:r>
                      <a:r>
                        <a:rPr lang="en-US" sz="1800" b="0" kern="1200" dirty="0" err="1">
                          <a:solidFill>
                            <a:schemeClr val="tx1"/>
                          </a:solidFill>
                          <a:effectLst/>
                          <a:latin typeface="+mn-lt"/>
                          <a:ea typeface="+mn-ea"/>
                          <a:cs typeface="+mn-cs"/>
                        </a:rPr>
                        <a:t>Biovica</a:t>
                      </a:r>
                      <a:r>
                        <a:rPr lang="en-US" sz="1800" b="0" kern="1200" dirty="0">
                          <a:solidFill>
                            <a:schemeClr val="tx1"/>
                          </a:solidFill>
                          <a:effectLst/>
                          <a:latin typeface="+mn-lt"/>
                          <a:ea typeface="+mn-ea"/>
                          <a:cs typeface="+mn-cs"/>
                        </a:rPr>
                        <a:t> International AB, Foundation Medicine, Genentech, a member of the Roche Group, Gilead Sciences Inc, Lilly, Menarini Group, Novartis, Pfizer Inc, Puma Biotechnology Inc, </a:t>
                      </a:r>
                      <a:r>
                        <a:rPr lang="en-US" sz="1800" b="0" kern="1200" dirty="0" err="1">
                          <a:solidFill>
                            <a:schemeClr val="tx1"/>
                          </a:solidFill>
                          <a:effectLst/>
                          <a:latin typeface="+mn-lt"/>
                          <a:ea typeface="+mn-ea"/>
                          <a:cs typeface="+mn-cs"/>
                        </a:rPr>
                        <a:t>Regor</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 </a:t>
                      </a:r>
                      <a:r>
                        <a:rPr lang="en-US" sz="1800" b="0" kern="1200" dirty="0" err="1">
                          <a:solidFill>
                            <a:schemeClr val="tx1"/>
                          </a:solidFill>
                          <a:effectLst/>
                          <a:latin typeface="+mn-lt"/>
                          <a:ea typeface="+mn-ea"/>
                          <a:cs typeface="+mn-cs"/>
                        </a:rPr>
                        <a:t>Veracyte</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674353">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Arvinas</a:t>
                      </a:r>
                      <a:r>
                        <a:rPr lang="en-US" sz="1800" b="0" kern="1200" dirty="0">
                          <a:solidFill>
                            <a:schemeClr val="tx1"/>
                          </a:solidFill>
                          <a:effectLst/>
                          <a:latin typeface="+mn-lt"/>
                          <a:ea typeface="+mn-ea"/>
                          <a:cs typeface="+mn-cs"/>
                        </a:rPr>
                        <a:t>, Genentech, a member of the Roche Group, Lilly, Menarini Group, Nuvation Bio Inc, Pfizer Inc, Phoenix Molecular Designs, Puma Biotechnology Inc, </a:t>
                      </a:r>
                      <a:r>
                        <a:rPr lang="en-US" sz="1800" b="0" kern="1200" dirty="0" err="1">
                          <a:solidFill>
                            <a:schemeClr val="tx1"/>
                          </a:solidFill>
                          <a:effectLst/>
                          <a:latin typeface="+mn-lt"/>
                          <a:ea typeface="+mn-ea"/>
                          <a:cs typeface="+mn-cs"/>
                        </a:rPr>
                        <a:t>Regor</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Sermonix</a:t>
                      </a:r>
                      <a:r>
                        <a:rPr lang="en-US" sz="1800" b="0" kern="1200" dirty="0">
                          <a:solidFill>
                            <a:schemeClr val="tx1"/>
                          </a:solidFill>
                          <a:effectLst/>
                          <a:latin typeface="+mn-lt"/>
                          <a:ea typeface="+mn-ea"/>
                          <a:cs typeface="+mn-cs"/>
                        </a:rPr>
                        <a:t> Pharmaceuticals,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bl>
          </a:graphicData>
        </a:graphic>
      </p:graphicFrame>
    </p:spTree>
    <p:custDataLst>
      <p:tags r:id="rId1"/>
    </p:custDataLst>
    <p:extLst>
      <p:ext uri="{BB962C8B-B14F-4D97-AF65-F5344CB8AC3E}">
        <p14:creationId xmlns:p14="http://schemas.microsoft.com/office/powerpoint/2010/main" val="2370558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99B0-BF0F-8C5E-ACEB-89A543356EE8}"/>
              </a:ext>
            </a:extLst>
          </p:cNvPr>
          <p:cNvSpPr>
            <a:spLocks noGrp="1"/>
          </p:cNvSpPr>
          <p:nvPr>
            <p:ph type="title"/>
          </p:nvPr>
        </p:nvSpPr>
        <p:spPr/>
        <p:txBody>
          <a:bodyPr/>
          <a:lstStyle/>
          <a:p>
            <a:r>
              <a:rPr lang="en-US" dirty="0"/>
              <a:t>Case continued</a:t>
            </a:r>
          </a:p>
        </p:txBody>
      </p:sp>
      <p:sp>
        <p:nvSpPr>
          <p:cNvPr id="3" name="Content Placeholder 2">
            <a:extLst>
              <a:ext uri="{FF2B5EF4-FFF2-40B4-BE49-F238E27FC236}">
                <a16:creationId xmlns:a16="http://schemas.microsoft.com/office/drawing/2014/main" id="{7B7B0186-92A4-C586-E2B6-D6F2F4CC254E}"/>
              </a:ext>
            </a:extLst>
          </p:cNvPr>
          <p:cNvSpPr>
            <a:spLocks noGrp="1"/>
          </p:cNvSpPr>
          <p:nvPr>
            <p:ph idx="1"/>
          </p:nvPr>
        </p:nvSpPr>
        <p:spPr>
          <a:xfrm>
            <a:off x="838200" y="1690688"/>
            <a:ext cx="10515600" cy="4930449"/>
          </a:xfrm>
        </p:spPr>
        <p:txBody>
          <a:bodyPr>
            <a:normAutofit fontScale="92500"/>
          </a:bodyPr>
          <a:lstStyle/>
          <a:p>
            <a:pPr lvl="0"/>
            <a:r>
              <a:rPr lang="en-US" dirty="0"/>
              <a:t>Week 6 update: Reports her endocrinologist visit went well. No changes were made given current glucose control. She reports improved sense of control. Opens up more to her daughter after a care team discussion about support systems. Continues working and participating in theater, which remains a major protective factor for her mental health. </a:t>
            </a:r>
          </a:p>
          <a:p>
            <a:r>
              <a:rPr lang="en-US" dirty="0"/>
              <a:t>Key Takeaways: </a:t>
            </a:r>
          </a:p>
          <a:p>
            <a:pPr lvl="1"/>
            <a:r>
              <a:rPr lang="en-US" dirty="0"/>
              <a:t>Alpelisib-associated hyperglycemia is common </a:t>
            </a:r>
          </a:p>
          <a:p>
            <a:pPr lvl="1"/>
            <a:r>
              <a:rPr lang="en-US" dirty="0"/>
              <a:t>Early monitoring (especially in first 2–4 weeks) is critical </a:t>
            </a:r>
          </a:p>
          <a:p>
            <a:pPr lvl="1"/>
            <a:r>
              <a:rPr lang="en-US" dirty="0"/>
              <a:t>Management requires a multidisciplinary approach (oncology + endocrinology + nutrition) </a:t>
            </a:r>
          </a:p>
          <a:p>
            <a:pPr lvl="1"/>
            <a:r>
              <a:rPr lang="en-US" dirty="0"/>
              <a:t>Psychosocial factors strongly influence symptom reporting and adherence </a:t>
            </a:r>
          </a:p>
          <a:p>
            <a:pPr lvl="1"/>
            <a:r>
              <a:rPr lang="en-US" dirty="0"/>
              <a:t>Treatment can often be continued successfully with proactive glucose control</a:t>
            </a:r>
          </a:p>
        </p:txBody>
      </p:sp>
    </p:spTree>
    <p:extLst>
      <p:ext uri="{BB962C8B-B14F-4D97-AF65-F5344CB8AC3E}">
        <p14:creationId xmlns:p14="http://schemas.microsoft.com/office/powerpoint/2010/main" val="29294408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9696A-B4E8-E7AF-9804-F7CE356B932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993AA2-0D2C-9B49-1581-900A8F27EBD7}"/>
              </a:ext>
            </a:extLst>
          </p:cNvPr>
          <p:cNvSpPr/>
          <p:nvPr/>
        </p:nvSpPr>
        <p:spPr bwMode="auto">
          <a:xfrm>
            <a:off x="758948" y="3429000"/>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1ED8F8F-2AF5-8B48-B1C2-C9766BCD4EFE}"/>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BE4877BB-E9A9-2BD9-1330-9F5D0BBA20F0}"/>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Identification of Appropriate Candidates for Agents Targeting the PI3K/AKT/mTOR Pathway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Inavolisib in HR-Positive Metastatic Breast Cancer (mBC)</a:t>
            </a:r>
          </a:p>
          <a:p>
            <a:pPr marL="0" indent="0">
              <a:spcBef>
                <a:spcPts val="1800"/>
              </a:spcBef>
              <a:spcAft>
                <a:spcPts val="0"/>
              </a:spcAft>
              <a:buNone/>
            </a:pPr>
            <a:r>
              <a:rPr lang="en-US" sz="2500" dirty="0">
                <a:solidFill>
                  <a:srgbClr val="0432FF"/>
                </a:solidFill>
              </a:rPr>
              <a:t>Module 2: </a:t>
            </a:r>
            <a:r>
              <a:rPr lang="en-US" sz="2500" dirty="0">
                <a:solidFill>
                  <a:schemeClr val="tx1"/>
                </a:solidFill>
              </a:rPr>
              <a:t>Strategies to Prevent and Manage Hyperglycemia</a:t>
            </a:r>
          </a:p>
          <a:p>
            <a:pPr marL="0" indent="0">
              <a:spcBef>
                <a:spcPts val="1800"/>
              </a:spcBef>
              <a:spcAft>
                <a:spcPts val="0"/>
              </a:spcAft>
              <a:buNone/>
            </a:pPr>
            <a:r>
              <a:rPr lang="en-US" sz="2500" dirty="0">
                <a:solidFill>
                  <a:schemeClr val="bg1"/>
                </a:solidFill>
              </a:rPr>
              <a:t>Module 3: Clinical Utility of Capivasertib for HR-Positive mBC </a:t>
            </a:r>
          </a:p>
          <a:p>
            <a:pPr marL="0" indent="0">
              <a:spcBef>
                <a:spcPts val="1800"/>
              </a:spcBef>
              <a:spcAft>
                <a:spcPts val="0"/>
              </a:spcAft>
              <a:buNone/>
            </a:pPr>
            <a:r>
              <a:rPr lang="en-US" sz="2500" dirty="0">
                <a:solidFill>
                  <a:srgbClr val="0432FF"/>
                </a:solidFill>
              </a:rPr>
              <a:t>Module 4: </a:t>
            </a:r>
            <a:r>
              <a:rPr lang="en-US" sz="2500" dirty="0">
                <a:solidFill>
                  <a:schemeClr val="tx1"/>
                </a:solidFill>
              </a:rPr>
              <a:t>Mitigation and Management of Gastrointestinal Adverse Events </a:t>
            </a:r>
          </a:p>
          <a:p>
            <a:pPr marL="0" indent="0">
              <a:spcBef>
                <a:spcPts val="1800"/>
              </a:spcBef>
              <a:spcAft>
                <a:spcPts val="0"/>
              </a:spcAft>
              <a:buNone/>
            </a:pPr>
            <a:r>
              <a:rPr lang="en-US" sz="2500" dirty="0">
                <a:solidFill>
                  <a:srgbClr val="0432FF"/>
                </a:solidFill>
              </a:rPr>
              <a:t>Module 5: </a:t>
            </a:r>
            <a:r>
              <a:rPr lang="en-US" sz="2500" dirty="0">
                <a:solidFill>
                  <a:schemeClr val="tx1"/>
                </a:solidFill>
              </a:rPr>
              <a:t>Management of Dermatologic Adverse Events </a:t>
            </a:r>
          </a:p>
          <a:p>
            <a:pPr marL="0" indent="0">
              <a:spcBef>
                <a:spcPts val="1800"/>
              </a:spcBef>
              <a:spcAft>
                <a:spcPts val="0"/>
              </a:spcAft>
              <a:buNone/>
            </a:pPr>
            <a:r>
              <a:rPr lang="en-US" sz="2500" dirty="0">
                <a:solidFill>
                  <a:srgbClr val="0432FF"/>
                </a:solidFill>
              </a:rPr>
              <a:t>Module 6: </a:t>
            </a:r>
            <a:r>
              <a:rPr lang="en-US" sz="2500" dirty="0">
                <a:solidFill>
                  <a:schemeClr val="tx1"/>
                </a:solidFill>
              </a:rPr>
              <a:t>Potential Role of Gedatolisib in the Management of HR-Positive mBC</a:t>
            </a:r>
          </a:p>
          <a:p>
            <a:pPr marL="0" indent="0">
              <a:spcBef>
                <a:spcPts val="1800"/>
              </a:spcBef>
              <a:spcAft>
                <a:spcPts val="0"/>
              </a:spcAft>
              <a:buNone/>
            </a:pPr>
            <a:r>
              <a:rPr lang="en-US" sz="2500" dirty="0">
                <a:solidFill>
                  <a:srgbClr val="0432FF"/>
                </a:solidFill>
              </a:rPr>
              <a:t>Module 7: </a:t>
            </a:r>
            <a:r>
              <a:rPr lang="en-US" sz="2500" dirty="0">
                <a:solidFill>
                  <a:schemeClr val="tx1"/>
                </a:solidFill>
              </a:rPr>
              <a:t>Monitoring and Management of Cytopenias</a:t>
            </a:r>
          </a:p>
        </p:txBody>
      </p:sp>
    </p:spTree>
    <p:extLst>
      <p:ext uri="{BB962C8B-B14F-4D97-AF65-F5344CB8AC3E}">
        <p14:creationId xmlns:p14="http://schemas.microsoft.com/office/powerpoint/2010/main" val="17000471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5EB88-3189-84E1-0623-F72019F32E35}"/>
              </a:ext>
            </a:extLst>
          </p:cNvPr>
          <p:cNvSpPr>
            <a:spLocks noGrp="1"/>
          </p:cNvSpPr>
          <p:nvPr>
            <p:ph type="ctrTitle"/>
          </p:nvPr>
        </p:nvSpPr>
        <p:spPr/>
        <p:txBody>
          <a:bodyPr>
            <a:normAutofit/>
          </a:bodyPr>
          <a:lstStyle/>
          <a:p>
            <a:r>
              <a:rPr lang="en-US" dirty="0"/>
              <a:t>The Role of Capivasertib in </a:t>
            </a:r>
            <a:br>
              <a:rPr lang="en-US" dirty="0"/>
            </a:br>
            <a:r>
              <a:rPr lang="en-US" dirty="0"/>
              <a:t>HR-Positive mBC</a:t>
            </a:r>
          </a:p>
        </p:txBody>
      </p:sp>
      <p:sp>
        <p:nvSpPr>
          <p:cNvPr id="3" name="Subtitle 2">
            <a:extLst>
              <a:ext uri="{FF2B5EF4-FFF2-40B4-BE49-F238E27FC236}">
                <a16:creationId xmlns:a16="http://schemas.microsoft.com/office/drawing/2014/main" id="{D22E62E9-EE0D-3299-6D3F-430CBC468CC9}"/>
              </a:ext>
            </a:extLst>
          </p:cNvPr>
          <p:cNvSpPr>
            <a:spLocks noGrp="1"/>
          </p:cNvSpPr>
          <p:nvPr>
            <p:ph type="subTitle" idx="1"/>
          </p:nvPr>
        </p:nvSpPr>
        <p:spPr>
          <a:xfrm>
            <a:off x="704849" y="5648003"/>
            <a:ext cx="10572751" cy="1069526"/>
          </a:xfrm>
        </p:spPr>
        <p:txBody>
          <a:bodyPr>
            <a:normAutofit fontScale="85000" lnSpcReduction="20000"/>
          </a:bodyPr>
          <a:lstStyle/>
          <a:p>
            <a:r>
              <a:rPr lang="en-US" dirty="0"/>
              <a:t>Reva Basho, MD</a:t>
            </a:r>
          </a:p>
          <a:p>
            <a:r>
              <a:rPr lang="en-US" dirty="0"/>
              <a:t>Associate Professor of Medicine</a:t>
            </a:r>
          </a:p>
          <a:p>
            <a:r>
              <a:rPr lang="en-US" dirty="0"/>
              <a:t>Chief Medical Officer</a:t>
            </a:r>
          </a:p>
          <a:p>
            <a:r>
              <a:rPr lang="en-US" dirty="0"/>
              <a:t>Ellison Medical Institute</a:t>
            </a:r>
          </a:p>
        </p:txBody>
      </p:sp>
      <p:sp>
        <p:nvSpPr>
          <p:cNvPr id="4" name="AutoShape 2">
            <a:extLst>
              <a:ext uri="{FF2B5EF4-FFF2-40B4-BE49-F238E27FC236}">
                <a16:creationId xmlns:a16="http://schemas.microsoft.com/office/drawing/2014/main" id="{71E64968-0140-C73C-B538-0065DBFE263A}"/>
              </a:ext>
            </a:extLst>
          </p:cNvPr>
          <p:cNvSpPr/>
          <p:nvPr/>
        </p:nvSpPr>
        <p:spPr>
          <a:xfrm flipV="1">
            <a:off x="698500" y="5308601"/>
            <a:ext cx="10579100" cy="39951"/>
          </a:xfrm>
          <a:prstGeom prst="line">
            <a:avLst/>
          </a:prstGeom>
          <a:ln w="47625" cap="flat">
            <a:solidFill>
              <a:srgbClr val="FFFFFF"/>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9268864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F09E-ACBA-5A8D-14F7-1854B870085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0AB21D-7C67-6B8C-B769-49FCE7FFBD7E}"/>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10" name="Title 1">
            <a:extLst>
              <a:ext uri="{FF2B5EF4-FFF2-40B4-BE49-F238E27FC236}">
                <a16:creationId xmlns:a16="http://schemas.microsoft.com/office/drawing/2014/main" id="{17195489-13F8-BFEE-7195-4E3320F7FCEB}"/>
              </a:ext>
            </a:extLst>
          </p:cNvPr>
          <p:cNvSpPr>
            <a:spLocks noGrp="1"/>
          </p:cNvSpPr>
          <p:nvPr>
            <p:ph type="title"/>
          </p:nvPr>
        </p:nvSpPr>
        <p:spPr>
          <a:xfrm>
            <a:off x="1117600" y="133349"/>
            <a:ext cx="10261600" cy="704851"/>
          </a:xfrm>
        </p:spPr>
        <p:txBody>
          <a:bodyPr/>
          <a:lstStyle/>
          <a:p>
            <a:pPr algn="ctr"/>
            <a:r>
              <a:rPr lang="en-US" dirty="0"/>
              <a:t>Sequencing Therapy in HR+ Metastatic Breast Cancer</a:t>
            </a:r>
          </a:p>
        </p:txBody>
      </p:sp>
      <p:sp>
        <p:nvSpPr>
          <p:cNvPr id="11" name="AutoShape 4">
            <a:extLst>
              <a:ext uri="{FF2B5EF4-FFF2-40B4-BE49-F238E27FC236}">
                <a16:creationId xmlns:a16="http://schemas.microsoft.com/office/drawing/2014/main" id="{19ADFACC-4B0A-8506-167A-74DA6C28C3ED}"/>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14BE72B5-CE54-B574-616D-5ED61021C3DA}"/>
              </a:ext>
            </a:extLst>
          </p:cNvPr>
          <p:cNvGrpSpPr/>
          <p:nvPr/>
        </p:nvGrpSpPr>
        <p:grpSpPr>
          <a:xfrm>
            <a:off x="1105307" y="1221479"/>
            <a:ext cx="10273887" cy="909007"/>
            <a:chOff x="1657955" y="4611584"/>
            <a:chExt cx="15410830" cy="1363510"/>
          </a:xfrm>
        </p:grpSpPr>
        <p:sp>
          <p:nvSpPr>
            <p:cNvPr id="7" name="Rectangle 6">
              <a:extLst>
                <a:ext uri="{FF2B5EF4-FFF2-40B4-BE49-F238E27FC236}">
                  <a16:creationId xmlns:a16="http://schemas.microsoft.com/office/drawing/2014/main" id="{A2570C4C-050E-881F-A2C9-7DDED3633D7C}"/>
                </a:ext>
              </a:extLst>
            </p:cNvPr>
            <p:cNvSpPr/>
            <p:nvPr/>
          </p:nvSpPr>
          <p:spPr>
            <a:xfrm>
              <a:off x="1657968" y="4611584"/>
              <a:ext cx="7088566" cy="680949"/>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CDK4/6 Inh</a:t>
              </a:r>
            </a:p>
          </p:txBody>
        </p:sp>
        <p:sp>
          <p:nvSpPr>
            <p:cNvPr id="8" name="Rectangle 7">
              <a:extLst>
                <a:ext uri="{FF2B5EF4-FFF2-40B4-BE49-F238E27FC236}">
                  <a16:creationId xmlns:a16="http://schemas.microsoft.com/office/drawing/2014/main" id="{6C054D26-D92F-D0C0-C007-78C4AC6F12BD}"/>
                </a:ext>
              </a:extLst>
            </p:cNvPr>
            <p:cNvSpPr/>
            <p:nvPr/>
          </p:nvSpPr>
          <p:spPr>
            <a:xfrm>
              <a:off x="1657955" y="5292533"/>
              <a:ext cx="7088566" cy="68094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ET</a:t>
              </a:r>
            </a:p>
          </p:txBody>
        </p:sp>
        <p:sp>
          <p:nvSpPr>
            <p:cNvPr id="9" name="Rectangle 8">
              <a:extLst>
                <a:ext uri="{FF2B5EF4-FFF2-40B4-BE49-F238E27FC236}">
                  <a16:creationId xmlns:a16="http://schemas.microsoft.com/office/drawing/2014/main" id="{9E479B2B-EBDE-82DD-7077-099C842D9D06}"/>
                </a:ext>
              </a:extLst>
            </p:cNvPr>
            <p:cNvSpPr/>
            <p:nvPr/>
          </p:nvSpPr>
          <p:spPr>
            <a:xfrm>
              <a:off x="9980219" y="4611584"/>
              <a:ext cx="7088566" cy="680949"/>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PI3K </a:t>
              </a:r>
              <a:r>
                <a:rPr kumimoji="0" lang="en-US" sz="1600" b="1" i="0" u="none" strike="noStrike" kern="1200" cap="none" spc="0" normalizeH="0" baseline="0" noProof="0" dirty="0" err="1">
                  <a:ln>
                    <a:noFill/>
                  </a:ln>
                  <a:solidFill>
                    <a:srgbClr val="494747"/>
                  </a:solidFill>
                  <a:effectLst/>
                  <a:uLnTx/>
                  <a:uFillTx/>
                  <a:latin typeface="Calibri"/>
                  <a:ea typeface="+mn-ea"/>
                  <a:cs typeface="+mn-cs"/>
                </a:rPr>
                <a:t>Inh</a:t>
              </a:r>
              <a:endParaRPr kumimoji="0" lang="en-US" sz="1600" b="1" i="0" u="none" strike="noStrike" kern="1200" cap="none" spc="0" normalizeH="0" baseline="0" noProof="0" dirty="0">
                <a:ln>
                  <a:noFill/>
                </a:ln>
                <a:solidFill>
                  <a:srgbClr val="494747"/>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A2F87F7D-0126-C6B3-9C98-B9ADE9223DC5}"/>
                </a:ext>
              </a:extLst>
            </p:cNvPr>
            <p:cNvSpPr/>
            <p:nvPr/>
          </p:nvSpPr>
          <p:spPr>
            <a:xfrm>
              <a:off x="9980219" y="5294145"/>
              <a:ext cx="7088566" cy="68094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ET</a:t>
              </a:r>
            </a:p>
          </p:txBody>
        </p:sp>
        <p:sp>
          <p:nvSpPr>
            <p:cNvPr id="13" name="Right Arrow 12">
              <a:extLst>
                <a:ext uri="{FF2B5EF4-FFF2-40B4-BE49-F238E27FC236}">
                  <a16:creationId xmlns:a16="http://schemas.microsoft.com/office/drawing/2014/main" id="{CA842092-2778-243B-5A18-8105A81890E2}"/>
                </a:ext>
              </a:extLst>
            </p:cNvPr>
            <p:cNvSpPr/>
            <p:nvPr/>
          </p:nvSpPr>
          <p:spPr>
            <a:xfrm>
              <a:off x="9101986" y="4844081"/>
              <a:ext cx="522755" cy="887296"/>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6F3EC"/>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BD8E2451-250B-8218-AB32-E0CF8D168657}"/>
              </a:ext>
            </a:extLst>
          </p:cNvPr>
          <p:cNvGrpSpPr/>
          <p:nvPr/>
        </p:nvGrpSpPr>
        <p:grpSpPr>
          <a:xfrm>
            <a:off x="1105306" y="2707415"/>
            <a:ext cx="10273891" cy="1375877"/>
            <a:chOff x="1657961" y="3962712"/>
            <a:chExt cx="15410836" cy="2063815"/>
          </a:xfrm>
        </p:grpSpPr>
        <p:grpSp>
          <p:nvGrpSpPr>
            <p:cNvPr id="25" name="Group 24">
              <a:extLst>
                <a:ext uri="{FF2B5EF4-FFF2-40B4-BE49-F238E27FC236}">
                  <a16:creationId xmlns:a16="http://schemas.microsoft.com/office/drawing/2014/main" id="{D947B68C-8564-F562-AFAF-B6BF31BE792E}"/>
                </a:ext>
              </a:extLst>
            </p:cNvPr>
            <p:cNvGrpSpPr/>
            <p:nvPr/>
          </p:nvGrpSpPr>
          <p:grpSpPr>
            <a:xfrm>
              <a:off x="1657961" y="4561124"/>
              <a:ext cx="7984813" cy="887296"/>
              <a:chOff x="978660" y="5514112"/>
              <a:chExt cx="5290520" cy="595747"/>
            </a:xfrm>
          </p:grpSpPr>
          <p:sp>
            <p:nvSpPr>
              <p:cNvPr id="29" name="Rectangle 28">
                <a:extLst>
                  <a:ext uri="{FF2B5EF4-FFF2-40B4-BE49-F238E27FC236}">
                    <a16:creationId xmlns:a16="http://schemas.microsoft.com/office/drawing/2014/main" id="{3E914B48-8EB8-1988-03A2-2F228BB10D84}"/>
                  </a:ext>
                </a:extLst>
              </p:cNvPr>
              <p:cNvSpPr/>
              <p:nvPr/>
            </p:nvSpPr>
            <p:spPr>
              <a:xfrm>
                <a:off x="978660" y="5563538"/>
                <a:ext cx="4696691" cy="45720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ET</a:t>
                </a:r>
              </a:p>
            </p:txBody>
          </p:sp>
          <p:sp>
            <p:nvSpPr>
              <p:cNvPr id="30" name="Right Arrow 29">
                <a:extLst>
                  <a:ext uri="{FF2B5EF4-FFF2-40B4-BE49-F238E27FC236}">
                    <a16:creationId xmlns:a16="http://schemas.microsoft.com/office/drawing/2014/main" id="{DBC30A53-0623-A6F1-1EB9-F4F07150AF0F}"/>
                  </a:ext>
                </a:extLst>
              </p:cNvPr>
              <p:cNvSpPr/>
              <p:nvPr/>
            </p:nvSpPr>
            <p:spPr>
              <a:xfrm>
                <a:off x="5922817" y="5514112"/>
                <a:ext cx="346363" cy="595747"/>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6F3EC"/>
                  </a:solidFill>
                  <a:effectLst/>
                  <a:uLnTx/>
                  <a:uFillTx/>
                  <a:latin typeface="Calibri"/>
                  <a:ea typeface="+mn-ea"/>
                  <a:cs typeface="+mn-cs"/>
                </a:endParaRPr>
              </a:p>
            </p:txBody>
          </p:sp>
        </p:grpSp>
        <p:sp>
          <p:nvSpPr>
            <p:cNvPr id="36" name="Rectangle 35">
              <a:extLst>
                <a:ext uri="{FF2B5EF4-FFF2-40B4-BE49-F238E27FC236}">
                  <a16:creationId xmlns:a16="http://schemas.microsoft.com/office/drawing/2014/main" id="{86EA406F-9960-8ADA-828E-3CCF42C5F500}"/>
                </a:ext>
              </a:extLst>
            </p:cNvPr>
            <p:cNvSpPr/>
            <p:nvPr/>
          </p:nvSpPr>
          <p:spPr>
            <a:xfrm>
              <a:off x="9980231" y="3962712"/>
              <a:ext cx="7088566" cy="680949"/>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PI3K </a:t>
              </a:r>
              <a:r>
                <a:rPr kumimoji="0" lang="en-US" sz="1600" b="1" i="0" u="none" strike="noStrike" kern="1200" cap="none" spc="0" normalizeH="0" baseline="0" noProof="0" dirty="0" err="1">
                  <a:ln>
                    <a:noFill/>
                  </a:ln>
                  <a:solidFill>
                    <a:srgbClr val="494747"/>
                  </a:solidFill>
                  <a:effectLst/>
                  <a:uLnTx/>
                  <a:uFillTx/>
                  <a:latin typeface="Calibri"/>
                  <a:ea typeface="+mn-ea"/>
                  <a:cs typeface="+mn-cs"/>
                </a:rPr>
                <a:t>Inh</a:t>
              </a:r>
              <a:endParaRPr kumimoji="0" lang="en-US" sz="1600" b="1" i="0" u="none" strike="noStrike" kern="1200" cap="none" spc="0" normalizeH="0" baseline="0" noProof="0" dirty="0">
                <a:ln>
                  <a:noFill/>
                </a:ln>
                <a:solidFill>
                  <a:srgbClr val="494747"/>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AA1A86F5-B97C-341E-E83F-30A32BF3EDD7}"/>
                </a:ext>
              </a:extLst>
            </p:cNvPr>
            <p:cNvSpPr/>
            <p:nvPr/>
          </p:nvSpPr>
          <p:spPr>
            <a:xfrm>
              <a:off x="9980231" y="4664297"/>
              <a:ext cx="7088566" cy="680949"/>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CDK4/6 Inh</a:t>
              </a:r>
            </a:p>
          </p:txBody>
        </p:sp>
        <p:sp>
          <p:nvSpPr>
            <p:cNvPr id="38" name="Rectangle 37">
              <a:extLst>
                <a:ext uri="{FF2B5EF4-FFF2-40B4-BE49-F238E27FC236}">
                  <a16:creationId xmlns:a16="http://schemas.microsoft.com/office/drawing/2014/main" id="{A76E6441-57F0-F9E1-2C7C-FD96224A4E74}"/>
                </a:ext>
              </a:extLst>
            </p:cNvPr>
            <p:cNvSpPr/>
            <p:nvPr/>
          </p:nvSpPr>
          <p:spPr>
            <a:xfrm>
              <a:off x="9980231" y="5354580"/>
              <a:ext cx="7088566" cy="67194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ET</a:t>
              </a:r>
            </a:p>
          </p:txBody>
        </p:sp>
      </p:grpSp>
      <p:grpSp>
        <p:nvGrpSpPr>
          <p:cNvPr id="43" name="Group 42">
            <a:extLst>
              <a:ext uri="{FF2B5EF4-FFF2-40B4-BE49-F238E27FC236}">
                <a16:creationId xmlns:a16="http://schemas.microsoft.com/office/drawing/2014/main" id="{BC67CF3E-402D-8DAA-F2DE-D84E4492B2BB}"/>
              </a:ext>
            </a:extLst>
          </p:cNvPr>
          <p:cNvGrpSpPr/>
          <p:nvPr/>
        </p:nvGrpSpPr>
        <p:grpSpPr>
          <a:xfrm>
            <a:off x="1105306" y="4661296"/>
            <a:ext cx="10273888" cy="1375877"/>
            <a:chOff x="1657959" y="6813483"/>
            <a:chExt cx="15410832" cy="2063815"/>
          </a:xfrm>
        </p:grpSpPr>
        <p:sp>
          <p:nvSpPr>
            <p:cNvPr id="21" name="Rectangle 20">
              <a:extLst>
                <a:ext uri="{FF2B5EF4-FFF2-40B4-BE49-F238E27FC236}">
                  <a16:creationId xmlns:a16="http://schemas.microsoft.com/office/drawing/2014/main" id="{EAA09E1C-22AE-7FEF-212D-9EB18BA496F0}"/>
                </a:ext>
              </a:extLst>
            </p:cNvPr>
            <p:cNvSpPr/>
            <p:nvPr/>
          </p:nvSpPr>
          <p:spPr>
            <a:xfrm>
              <a:off x="9980225" y="7153957"/>
              <a:ext cx="7088566" cy="68094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Alternative Agents</a:t>
              </a:r>
            </a:p>
          </p:txBody>
        </p:sp>
        <p:sp>
          <p:nvSpPr>
            <p:cNvPr id="22" name="Rectangle 21">
              <a:extLst>
                <a:ext uri="{FF2B5EF4-FFF2-40B4-BE49-F238E27FC236}">
                  <a16:creationId xmlns:a16="http://schemas.microsoft.com/office/drawing/2014/main" id="{16819CEF-3E78-9B0D-8976-33BA58970985}"/>
                </a:ext>
              </a:extLst>
            </p:cNvPr>
            <p:cNvSpPr/>
            <p:nvPr/>
          </p:nvSpPr>
          <p:spPr>
            <a:xfrm>
              <a:off x="9980225" y="7864876"/>
              <a:ext cx="7088566" cy="68094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ET</a:t>
              </a:r>
            </a:p>
          </p:txBody>
        </p:sp>
        <p:sp>
          <p:nvSpPr>
            <p:cNvPr id="24" name="Right Arrow 23">
              <a:extLst>
                <a:ext uri="{FF2B5EF4-FFF2-40B4-BE49-F238E27FC236}">
                  <a16:creationId xmlns:a16="http://schemas.microsoft.com/office/drawing/2014/main" id="{B90E07D1-C017-F516-AD09-BDC725D615F4}"/>
                </a:ext>
              </a:extLst>
            </p:cNvPr>
            <p:cNvSpPr/>
            <p:nvPr/>
          </p:nvSpPr>
          <p:spPr>
            <a:xfrm>
              <a:off x="9102002" y="7397409"/>
              <a:ext cx="522755" cy="88729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6F3EC"/>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BEC813B3-1BDA-8A6D-22A1-32A4870CCD9A}"/>
                </a:ext>
              </a:extLst>
            </p:cNvPr>
            <p:cNvSpPr/>
            <p:nvPr/>
          </p:nvSpPr>
          <p:spPr>
            <a:xfrm>
              <a:off x="1657959" y="6813483"/>
              <a:ext cx="7088566" cy="680949"/>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PI3K </a:t>
              </a:r>
              <a:r>
                <a:rPr kumimoji="0" lang="en-US" sz="1600" b="1" i="0" u="none" strike="noStrike" kern="1200" cap="none" spc="0" normalizeH="0" baseline="0" noProof="0" dirty="0" err="1">
                  <a:ln>
                    <a:noFill/>
                  </a:ln>
                  <a:solidFill>
                    <a:srgbClr val="494747"/>
                  </a:solidFill>
                  <a:effectLst/>
                  <a:uLnTx/>
                  <a:uFillTx/>
                  <a:latin typeface="Calibri"/>
                  <a:ea typeface="+mn-ea"/>
                  <a:cs typeface="+mn-cs"/>
                </a:rPr>
                <a:t>Inh</a:t>
              </a:r>
              <a:endParaRPr kumimoji="0" lang="en-US" sz="1600" b="1" i="0" u="none" strike="noStrike" kern="1200" cap="none" spc="0" normalizeH="0" baseline="0" noProof="0" dirty="0">
                <a:ln>
                  <a:noFill/>
                </a:ln>
                <a:solidFill>
                  <a:srgbClr val="494747"/>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03C69E51-778E-E359-DF52-9808498EC8F2}"/>
                </a:ext>
              </a:extLst>
            </p:cNvPr>
            <p:cNvSpPr/>
            <p:nvPr/>
          </p:nvSpPr>
          <p:spPr>
            <a:xfrm>
              <a:off x="1657959" y="7515068"/>
              <a:ext cx="7088566" cy="680949"/>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CDK4/6 Inh</a:t>
              </a:r>
            </a:p>
          </p:txBody>
        </p:sp>
        <p:sp>
          <p:nvSpPr>
            <p:cNvPr id="41" name="Rectangle 40">
              <a:extLst>
                <a:ext uri="{FF2B5EF4-FFF2-40B4-BE49-F238E27FC236}">
                  <a16:creationId xmlns:a16="http://schemas.microsoft.com/office/drawing/2014/main" id="{6FAEBE4D-B200-1C9C-BAA1-4222084597B1}"/>
                </a:ext>
              </a:extLst>
            </p:cNvPr>
            <p:cNvSpPr/>
            <p:nvPr/>
          </p:nvSpPr>
          <p:spPr>
            <a:xfrm>
              <a:off x="1657959" y="8205351"/>
              <a:ext cx="7088566" cy="6719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747"/>
                  </a:solidFill>
                  <a:effectLst/>
                  <a:uLnTx/>
                  <a:uFillTx/>
                  <a:latin typeface="Calibri"/>
                  <a:ea typeface="+mn-ea"/>
                  <a:cs typeface="+mn-cs"/>
                </a:rPr>
                <a:t>ET</a:t>
              </a:r>
            </a:p>
          </p:txBody>
        </p:sp>
      </p:grpSp>
      <p:sp>
        <p:nvSpPr>
          <p:cNvPr id="44" name="Rectangle 43">
            <a:extLst>
              <a:ext uri="{FF2B5EF4-FFF2-40B4-BE49-F238E27FC236}">
                <a16:creationId xmlns:a16="http://schemas.microsoft.com/office/drawing/2014/main" id="{2A3CF047-E82C-95F4-228A-637571D73CB8}"/>
              </a:ext>
            </a:extLst>
          </p:cNvPr>
          <p:cNvSpPr/>
          <p:nvPr/>
        </p:nvSpPr>
        <p:spPr>
          <a:xfrm>
            <a:off x="959796" y="1050587"/>
            <a:ext cx="10523544" cy="133593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6F3EC"/>
              </a:solidFill>
              <a:effectLst/>
              <a:uLnTx/>
              <a:uFillTx/>
              <a:latin typeface="Calibri"/>
              <a:ea typeface="+mn-ea"/>
              <a:cs typeface="+mn-cs"/>
            </a:endParaRPr>
          </a:p>
        </p:txBody>
      </p:sp>
    </p:spTree>
    <p:extLst>
      <p:ext uri="{BB962C8B-B14F-4D97-AF65-F5344CB8AC3E}">
        <p14:creationId xmlns:p14="http://schemas.microsoft.com/office/powerpoint/2010/main" val="14126429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B1602-0EAB-D689-99AD-67F43CB119C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9DD509-C975-44C6-E2E4-D9EDC0949243}"/>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pic>
        <p:nvPicPr>
          <p:cNvPr id="5" name="Picture 3">
            <a:extLst>
              <a:ext uri="{FF2B5EF4-FFF2-40B4-BE49-F238E27FC236}">
                <a16:creationId xmlns:a16="http://schemas.microsoft.com/office/drawing/2014/main" id="{9CF023E2-51C6-EAAD-49D8-24D40ACCF73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175" t="53744" r="1710" b="11052"/>
          <a:stretch/>
        </p:blipFill>
        <p:spPr bwMode="auto">
          <a:xfrm>
            <a:off x="6197601" y="4004790"/>
            <a:ext cx="5169562" cy="23611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a:extLst>
              <a:ext uri="{FF2B5EF4-FFF2-40B4-BE49-F238E27FC236}">
                <a16:creationId xmlns:a16="http://schemas.microsoft.com/office/drawing/2014/main" id="{B322DDF2-26C5-E641-EA89-064565C9169F}"/>
              </a:ext>
            </a:extLst>
          </p:cNvPr>
          <p:cNvPicPr>
            <a:picLocks noChangeAspect="1" noChangeArrowheads="1"/>
          </p:cNvPicPr>
          <p:nvPr/>
        </p:nvPicPr>
        <p:blipFill rotWithShape="1">
          <a:blip r:embed="rId3">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2832" t="4147" r="1881" b="60402"/>
          <a:stretch/>
        </p:blipFill>
        <p:spPr bwMode="auto">
          <a:xfrm>
            <a:off x="6197600" y="1244600"/>
            <a:ext cx="5169562" cy="23611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8156CEA4-C3E2-8F02-A295-D85F76D8E76C}"/>
              </a:ext>
            </a:extLst>
          </p:cNvPr>
          <p:cNvSpPr txBox="1"/>
          <p:nvPr/>
        </p:nvSpPr>
        <p:spPr>
          <a:xfrm>
            <a:off x="4841318" y="6554649"/>
            <a:ext cx="2509364" cy="25654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60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Andre NEJM 2019.</a:t>
            </a:r>
          </a:p>
        </p:txBody>
      </p:sp>
      <p:graphicFrame>
        <p:nvGraphicFramePr>
          <p:cNvPr id="25" name="Table 24">
            <a:extLst>
              <a:ext uri="{FF2B5EF4-FFF2-40B4-BE49-F238E27FC236}">
                <a16:creationId xmlns:a16="http://schemas.microsoft.com/office/drawing/2014/main" id="{C9F88D20-BBCE-CBEC-3837-7C88967C2C8B}"/>
              </a:ext>
            </a:extLst>
          </p:cNvPr>
          <p:cNvGraphicFramePr>
            <a:graphicFrameLocks noGrp="1"/>
          </p:cNvGraphicFramePr>
          <p:nvPr/>
        </p:nvGraphicFramePr>
        <p:xfrm>
          <a:off x="8839201" y="3882370"/>
          <a:ext cx="2633518" cy="914400"/>
        </p:xfrm>
        <a:graphic>
          <a:graphicData uri="http://schemas.openxmlformats.org/drawingml/2006/table">
            <a:tbl>
              <a:tblPr firstRow="1" bandRow="1">
                <a:tableStyleId>{5C22544A-7EE6-4342-B048-85BDC9FD1C3A}</a:tableStyleId>
              </a:tblPr>
              <a:tblGrid>
                <a:gridCol w="1228268">
                  <a:extLst>
                    <a:ext uri="{9D8B030D-6E8A-4147-A177-3AD203B41FA5}">
                      <a16:colId xmlns:a16="http://schemas.microsoft.com/office/drawing/2014/main" val="2824958470"/>
                    </a:ext>
                  </a:extLst>
                </a:gridCol>
                <a:gridCol w="702625">
                  <a:extLst>
                    <a:ext uri="{9D8B030D-6E8A-4147-A177-3AD203B41FA5}">
                      <a16:colId xmlns:a16="http://schemas.microsoft.com/office/drawing/2014/main" val="2348976102"/>
                    </a:ext>
                  </a:extLst>
                </a:gridCol>
                <a:gridCol w="702625">
                  <a:extLst>
                    <a:ext uri="{9D8B030D-6E8A-4147-A177-3AD203B41FA5}">
                      <a16:colId xmlns:a16="http://schemas.microsoft.com/office/drawing/2014/main" val="2443461113"/>
                    </a:ext>
                  </a:extLst>
                </a:gridCol>
              </a:tblGrid>
              <a:tr h="300408">
                <a:tc>
                  <a:txBody>
                    <a:bodyPr/>
                    <a:lstStyle/>
                    <a:p>
                      <a:r>
                        <a:rPr lang="en-US" sz="700" b="1" i="0" dirty="0">
                          <a:solidFill>
                            <a:schemeClr val="tx1"/>
                          </a:solidFill>
                          <a:latin typeface="Tahoma" panose="020B0604030504040204" pitchFamily="34" charset="0"/>
                          <a:ea typeface="Tahoma" panose="020B0604030504040204" pitchFamily="34" charset="0"/>
                          <a:cs typeface="Tahoma" panose="020B0604030504040204" pitchFamily="34" charset="0"/>
                        </a:rPr>
                        <a:t>Treatment Arm</a:t>
                      </a:r>
                    </a:p>
                  </a:txBody>
                  <a:tcPr anchor="ctr">
                    <a:solidFill>
                      <a:schemeClr val="bg1">
                        <a:lumMod val="75000"/>
                      </a:schemeClr>
                    </a:solidFill>
                  </a:tcPr>
                </a:tc>
                <a:tc>
                  <a:txBody>
                    <a:bodyPr/>
                    <a:lstStyle/>
                    <a:p>
                      <a:pPr algn="ctr"/>
                      <a:r>
                        <a:rPr lang="en-US" sz="700" b="1" i="0" err="1">
                          <a:solidFill>
                            <a:schemeClr val="bg1"/>
                          </a:solidFill>
                          <a:latin typeface="Tahoma" panose="020B0604030504040204" pitchFamily="34" charset="0"/>
                          <a:ea typeface="Tahoma" panose="020B0604030504040204" pitchFamily="34" charset="0"/>
                          <a:cs typeface="Tahoma" panose="020B0604030504040204" pitchFamily="34" charset="0"/>
                        </a:rPr>
                        <a:t>Alpelisib</a:t>
                      </a:r>
                      <a:endParaRPr lang="en-US" sz="700" b="1" i="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700" b="1" i="0">
                          <a:solidFill>
                            <a:schemeClr val="bg1"/>
                          </a:solidFill>
                          <a:latin typeface="Tahoma" panose="020B0604030504040204" pitchFamily="34" charset="0"/>
                          <a:ea typeface="Tahoma" panose="020B0604030504040204" pitchFamily="34" charset="0"/>
                          <a:cs typeface="Tahoma" panose="020B0604030504040204" pitchFamily="34" charset="0"/>
                        </a:rPr>
                        <a:t>N=115</a:t>
                      </a:r>
                    </a:p>
                  </a:txBody>
                  <a:tcPr anchor="ctr">
                    <a:solidFill>
                      <a:srgbClr val="5888C0"/>
                    </a:solidFill>
                  </a:tcPr>
                </a:tc>
                <a:tc>
                  <a:txBody>
                    <a:bodyPr/>
                    <a:lstStyle/>
                    <a:p>
                      <a:pPr algn="ctr"/>
                      <a:r>
                        <a:rPr lang="en-US" sz="700" b="1" i="0">
                          <a:solidFill>
                            <a:schemeClr val="bg1"/>
                          </a:solidFill>
                          <a:latin typeface="Tahoma" panose="020B0604030504040204" pitchFamily="34" charset="0"/>
                          <a:ea typeface="Tahoma" panose="020B0604030504040204" pitchFamily="34" charset="0"/>
                          <a:cs typeface="Tahoma" panose="020B0604030504040204" pitchFamily="34" charset="0"/>
                        </a:rPr>
                        <a:t>Placebo</a:t>
                      </a:r>
                    </a:p>
                    <a:p>
                      <a:pPr algn="ctr"/>
                      <a:r>
                        <a:rPr lang="en-US" sz="700" b="1" i="0">
                          <a:solidFill>
                            <a:schemeClr val="bg1"/>
                          </a:solidFill>
                          <a:latin typeface="Tahoma" panose="020B0604030504040204" pitchFamily="34" charset="0"/>
                          <a:ea typeface="Tahoma" panose="020B0604030504040204" pitchFamily="34" charset="0"/>
                          <a:cs typeface="Tahoma" panose="020B0604030504040204" pitchFamily="34" charset="0"/>
                        </a:rPr>
                        <a:t>N=116</a:t>
                      </a:r>
                    </a:p>
                  </a:txBody>
                  <a:tcPr>
                    <a:solidFill>
                      <a:srgbClr val="880001"/>
                    </a:solidFill>
                  </a:tcPr>
                </a:tc>
                <a:extLst>
                  <a:ext uri="{0D108BD9-81ED-4DB2-BD59-A6C34878D82A}">
                    <a16:rowId xmlns:a16="http://schemas.microsoft.com/office/drawing/2014/main" val="2897686015"/>
                  </a:ext>
                </a:extLst>
              </a:tr>
              <a:tr h="300408">
                <a:tc>
                  <a:txBody>
                    <a:bodyPr/>
                    <a:lstStyle/>
                    <a:p>
                      <a:r>
                        <a:rPr lang="en-US" sz="700" b="1" i="0">
                          <a:latin typeface="Tahoma" panose="020B0604030504040204" pitchFamily="34" charset="0"/>
                          <a:ea typeface="Tahoma" panose="020B0604030504040204" pitchFamily="34" charset="0"/>
                          <a:cs typeface="Tahoma" panose="020B0604030504040204" pitchFamily="34" charset="0"/>
                        </a:rPr>
                        <a:t>Median PFS, months</a:t>
                      </a:r>
                    </a:p>
                    <a:p>
                      <a:r>
                        <a:rPr lang="en-US" sz="700" b="1" i="0">
                          <a:latin typeface="Tahoma" panose="020B0604030504040204" pitchFamily="34" charset="0"/>
                          <a:ea typeface="Tahoma" panose="020B0604030504040204" pitchFamily="34" charset="0"/>
                          <a:cs typeface="Tahoma" panose="020B0604030504040204" pitchFamily="34" charset="0"/>
                        </a:rPr>
                        <a:t>(95% CI)</a:t>
                      </a:r>
                    </a:p>
                  </a:txBody>
                  <a:tcPr anchor="ctr">
                    <a:solidFill>
                      <a:schemeClr val="bg1">
                        <a:lumMod val="75000"/>
                      </a:schemeClr>
                    </a:solidFill>
                  </a:tcPr>
                </a:tc>
                <a:tc>
                  <a:txBody>
                    <a:bodyPr/>
                    <a:lstStyle/>
                    <a:p>
                      <a:pPr algn="ctr"/>
                      <a:r>
                        <a:rPr lang="en-US" sz="700" b="1" i="0" dirty="0">
                          <a:solidFill>
                            <a:schemeClr val="bg1"/>
                          </a:solidFill>
                          <a:latin typeface="Tahoma" panose="020B0604030504040204" pitchFamily="34" charset="0"/>
                          <a:ea typeface="Tahoma" panose="020B0604030504040204" pitchFamily="34" charset="0"/>
                          <a:cs typeface="Tahoma" panose="020B0604030504040204" pitchFamily="34" charset="0"/>
                        </a:rPr>
                        <a:t>7.4</a:t>
                      </a:r>
                    </a:p>
                    <a:p>
                      <a:pPr algn="ctr"/>
                      <a:r>
                        <a:rPr lang="en-US" sz="700" b="1" i="0" dirty="0">
                          <a:solidFill>
                            <a:schemeClr val="bg1"/>
                          </a:solidFill>
                          <a:latin typeface="Tahoma" panose="020B0604030504040204" pitchFamily="34" charset="0"/>
                          <a:ea typeface="Tahoma" panose="020B0604030504040204" pitchFamily="34" charset="0"/>
                          <a:cs typeface="Tahoma" panose="020B0604030504040204" pitchFamily="34" charset="0"/>
                        </a:rPr>
                        <a:t>(5.4-9.3)</a:t>
                      </a:r>
                    </a:p>
                  </a:txBody>
                  <a:tcPr anchor="ctr">
                    <a:solidFill>
                      <a:srgbClr val="5888C0"/>
                    </a:solidFill>
                  </a:tcPr>
                </a:tc>
                <a:tc>
                  <a:txBody>
                    <a:bodyPr/>
                    <a:lstStyle/>
                    <a:p>
                      <a:pPr algn="ctr"/>
                      <a:r>
                        <a:rPr lang="en-US" sz="700" b="1" i="0">
                          <a:solidFill>
                            <a:schemeClr val="bg1"/>
                          </a:solidFill>
                          <a:latin typeface="Tahoma" panose="020B0604030504040204" pitchFamily="34" charset="0"/>
                          <a:ea typeface="Tahoma" panose="020B0604030504040204" pitchFamily="34" charset="0"/>
                          <a:cs typeface="Tahoma" panose="020B0604030504040204" pitchFamily="34" charset="0"/>
                        </a:rPr>
                        <a:t>5.6 </a:t>
                      </a:r>
                    </a:p>
                    <a:p>
                      <a:pPr algn="ctr"/>
                      <a:r>
                        <a:rPr lang="en-US" sz="700" b="1" i="0">
                          <a:solidFill>
                            <a:schemeClr val="bg1"/>
                          </a:solidFill>
                          <a:latin typeface="Tahoma" panose="020B0604030504040204" pitchFamily="34" charset="0"/>
                          <a:ea typeface="Tahoma" panose="020B0604030504040204" pitchFamily="34" charset="0"/>
                          <a:cs typeface="Tahoma" panose="020B0604030504040204" pitchFamily="34" charset="0"/>
                        </a:rPr>
                        <a:t>(3.9-9.1)</a:t>
                      </a:r>
                    </a:p>
                  </a:txBody>
                  <a:tcPr>
                    <a:solidFill>
                      <a:srgbClr val="880001"/>
                    </a:solidFill>
                  </a:tcPr>
                </a:tc>
                <a:extLst>
                  <a:ext uri="{0D108BD9-81ED-4DB2-BD59-A6C34878D82A}">
                    <a16:rowId xmlns:a16="http://schemas.microsoft.com/office/drawing/2014/main" val="493609451"/>
                  </a:ext>
                </a:extLst>
              </a:tr>
              <a:tr h="300408">
                <a:tc gridSpan="3">
                  <a:txBody>
                    <a:bodyPr/>
                    <a:lstStyle/>
                    <a:p>
                      <a:pPr algn="ctr"/>
                      <a:r>
                        <a:rPr lang="en-US" sz="700" b="1" i="0" dirty="0">
                          <a:latin typeface="Tahoma" panose="020B0604030504040204" pitchFamily="34" charset="0"/>
                          <a:ea typeface="Tahoma" panose="020B0604030504040204" pitchFamily="34" charset="0"/>
                          <a:cs typeface="Tahoma" panose="020B0604030504040204" pitchFamily="34" charset="0"/>
                        </a:rPr>
                        <a:t>HR 0.85 (95% CI 0.58-1.25)</a:t>
                      </a:r>
                    </a:p>
                    <a:p>
                      <a:pPr algn="ctr"/>
                      <a:r>
                        <a:rPr lang="en-US" sz="700" b="1" i="0" dirty="0">
                          <a:latin typeface="Tahoma" panose="020B0604030504040204" pitchFamily="34" charset="0"/>
                          <a:ea typeface="Tahoma" panose="020B0604030504040204" pitchFamily="34" charset="0"/>
                          <a:cs typeface="Tahoma" panose="020B0604030504040204" pitchFamily="34" charset="0"/>
                        </a:rPr>
                        <a:t>Posterior probability of true HR &lt; 1.00, 79.4%</a:t>
                      </a:r>
                    </a:p>
                  </a:txBody>
                  <a:tcPr anchor="ctr">
                    <a:solidFill>
                      <a:schemeClr val="bg1">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9318081"/>
                  </a:ext>
                </a:extLst>
              </a:tr>
            </a:tbl>
          </a:graphicData>
        </a:graphic>
      </p:graphicFrame>
      <p:graphicFrame>
        <p:nvGraphicFramePr>
          <p:cNvPr id="26" name="Table 25">
            <a:extLst>
              <a:ext uri="{FF2B5EF4-FFF2-40B4-BE49-F238E27FC236}">
                <a16:creationId xmlns:a16="http://schemas.microsoft.com/office/drawing/2014/main" id="{2DEC187B-9320-37B8-C6E5-F8E2E5E77F9B}"/>
              </a:ext>
            </a:extLst>
          </p:cNvPr>
          <p:cNvGraphicFramePr>
            <a:graphicFrameLocks noGrp="1"/>
          </p:cNvGraphicFramePr>
          <p:nvPr/>
        </p:nvGraphicFramePr>
        <p:xfrm>
          <a:off x="8839199" y="1277595"/>
          <a:ext cx="2633517" cy="914400"/>
        </p:xfrm>
        <a:graphic>
          <a:graphicData uri="http://schemas.openxmlformats.org/drawingml/2006/table">
            <a:tbl>
              <a:tblPr firstRow="1" bandRow="1">
                <a:tableStyleId>{5C22544A-7EE6-4342-B048-85BDC9FD1C3A}</a:tableStyleId>
              </a:tblPr>
              <a:tblGrid>
                <a:gridCol w="1134894">
                  <a:extLst>
                    <a:ext uri="{9D8B030D-6E8A-4147-A177-3AD203B41FA5}">
                      <a16:colId xmlns:a16="http://schemas.microsoft.com/office/drawing/2014/main" val="2824958470"/>
                    </a:ext>
                  </a:extLst>
                </a:gridCol>
                <a:gridCol w="796436">
                  <a:extLst>
                    <a:ext uri="{9D8B030D-6E8A-4147-A177-3AD203B41FA5}">
                      <a16:colId xmlns:a16="http://schemas.microsoft.com/office/drawing/2014/main" val="2348976102"/>
                    </a:ext>
                  </a:extLst>
                </a:gridCol>
                <a:gridCol w="702187">
                  <a:extLst>
                    <a:ext uri="{9D8B030D-6E8A-4147-A177-3AD203B41FA5}">
                      <a16:colId xmlns:a16="http://schemas.microsoft.com/office/drawing/2014/main" val="2443461113"/>
                    </a:ext>
                  </a:extLst>
                </a:gridCol>
              </a:tblGrid>
              <a:tr h="300408">
                <a:tc>
                  <a:txBody>
                    <a:bodyPr/>
                    <a:lstStyle/>
                    <a:p>
                      <a:r>
                        <a:rPr lang="en-US" sz="700" b="1" i="0">
                          <a:solidFill>
                            <a:schemeClr val="tx1"/>
                          </a:solidFill>
                          <a:latin typeface="Tahoma" panose="020B0604030504040204" pitchFamily="34" charset="0"/>
                          <a:ea typeface="Tahoma" panose="020B0604030504040204" pitchFamily="34" charset="0"/>
                          <a:cs typeface="Tahoma" panose="020B0604030504040204" pitchFamily="34" charset="0"/>
                        </a:rPr>
                        <a:t>Treatment Arm</a:t>
                      </a:r>
                    </a:p>
                  </a:txBody>
                  <a:tcPr anchor="ctr">
                    <a:solidFill>
                      <a:schemeClr val="bg1">
                        <a:lumMod val="75000"/>
                      </a:schemeClr>
                    </a:solidFill>
                  </a:tcPr>
                </a:tc>
                <a:tc>
                  <a:txBody>
                    <a:bodyPr/>
                    <a:lstStyle/>
                    <a:p>
                      <a:pPr algn="ctr"/>
                      <a:r>
                        <a:rPr lang="en-US" sz="700" b="1" i="0" err="1">
                          <a:solidFill>
                            <a:schemeClr val="bg1"/>
                          </a:solidFill>
                          <a:latin typeface="Tahoma" panose="020B0604030504040204" pitchFamily="34" charset="0"/>
                          <a:ea typeface="Tahoma" panose="020B0604030504040204" pitchFamily="34" charset="0"/>
                          <a:cs typeface="Tahoma" panose="020B0604030504040204" pitchFamily="34" charset="0"/>
                        </a:rPr>
                        <a:t>Alpelisib</a:t>
                      </a:r>
                      <a:endParaRPr lang="en-US" sz="700" b="1" i="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700" b="1" i="0">
                          <a:solidFill>
                            <a:schemeClr val="bg1"/>
                          </a:solidFill>
                          <a:latin typeface="Tahoma" panose="020B0604030504040204" pitchFamily="34" charset="0"/>
                          <a:ea typeface="Tahoma" panose="020B0604030504040204" pitchFamily="34" charset="0"/>
                          <a:cs typeface="Tahoma" panose="020B0604030504040204" pitchFamily="34" charset="0"/>
                        </a:rPr>
                        <a:t>N=169</a:t>
                      </a:r>
                    </a:p>
                  </a:txBody>
                  <a:tcPr anchor="ctr">
                    <a:solidFill>
                      <a:srgbClr val="5888C0"/>
                    </a:solidFill>
                  </a:tcPr>
                </a:tc>
                <a:tc>
                  <a:txBody>
                    <a:bodyPr/>
                    <a:lstStyle/>
                    <a:p>
                      <a:pPr algn="ctr"/>
                      <a:r>
                        <a:rPr lang="en-US" sz="700" b="1" i="0">
                          <a:solidFill>
                            <a:schemeClr val="bg1"/>
                          </a:solidFill>
                          <a:latin typeface="Tahoma" panose="020B0604030504040204" pitchFamily="34" charset="0"/>
                          <a:ea typeface="Tahoma" panose="020B0604030504040204" pitchFamily="34" charset="0"/>
                          <a:cs typeface="Tahoma" panose="020B0604030504040204" pitchFamily="34" charset="0"/>
                        </a:rPr>
                        <a:t>Placebo</a:t>
                      </a:r>
                    </a:p>
                    <a:p>
                      <a:pPr algn="ctr"/>
                      <a:r>
                        <a:rPr lang="en-US" sz="700" b="1" i="0">
                          <a:solidFill>
                            <a:schemeClr val="bg1"/>
                          </a:solidFill>
                          <a:latin typeface="Tahoma" panose="020B0604030504040204" pitchFamily="34" charset="0"/>
                          <a:ea typeface="Tahoma" panose="020B0604030504040204" pitchFamily="34" charset="0"/>
                          <a:cs typeface="Tahoma" panose="020B0604030504040204" pitchFamily="34" charset="0"/>
                        </a:rPr>
                        <a:t>N=172</a:t>
                      </a:r>
                    </a:p>
                  </a:txBody>
                  <a:tcPr>
                    <a:solidFill>
                      <a:srgbClr val="880001"/>
                    </a:solidFill>
                  </a:tcPr>
                </a:tc>
                <a:extLst>
                  <a:ext uri="{0D108BD9-81ED-4DB2-BD59-A6C34878D82A}">
                    <a16:rowId xmlns:a16="http://schemas.microsoft.com/office/drawing/2014/main" val="2897686015"/>
                  </a:ext>
                </a:extLst>
              </a:tr>
              <a:tr h="300408">
                <a:tc>
                  <a:txBody>
                    <a:bodyPr/>
                    <a:lstStyle/>
                    <a:p>
                      <a:r>
                        <a:rPr lang="en-US" sz="700" b="1" i="0">
                          <a:latin typeface="Tahoma" panose="020B0604030504040204" pitchFamily="34" charset="0"/>
                          <a:ea typeface="Tahoma" panose="020B0604030504040204" pitchFamily="34" charset="0"/>
                          <a:cs typeface="Tahoma" panose="020B0604030504040204" pitchFamily="34" charset="0"/>
                        </a:rPr>
                        <a:t>Median PFS, months</a:t>
                      </a:r>
                    </a:p>
                    <a:p>
                      <a:r>
                        <a:rPr lang="en-US" sz="700" b="1" i="0">
                          <a:latin typeface="Tahoma" panose="020B0604030504040204" pitchFamily="34" charset="0"/>
                          <a:ea typeface="Tahoma" panose="020B0604030504040204" pitchFamily="34" charset="0"/>
                          <a:cs typeface="Tahoma" panose="020B0604030504040204" pitchFamily="34" charset="0"/>
                        </a:rPr>
                        <a:t>(95% CI)</a:t>
                      </a:r>
                    </a:p>
                  </a:txBody>
                  <a:tcPr anchor="ctr">
                    <a:solidFill>
                      <a:schemeClr val="bg1">
                        <a:lumMod val="75000"/>
                      </a:schemeClr>
                    </a:solidFill>
                  </a:tcPr>
                </a:tc>
                <a:tc>
                  <a:txBody>
                    <a:bodyPr/>
                    <a:lstStyle/>
                    <a:p>
                      <a:pPr algn="ctr"/>
                      <a:r>
                        <a:rPr lang="en-US" sz="700" b="1" i="0" dirty="0">
                          <a:solidFill>
                            <a:schemeClr val="bg1"/>
                          </a:solidFill>
                          <a:latin typeface="Tahoma" panose="020B0604030504040204" pitchFamily="34" charset="0"/>
                          <a:ea typeface="Tahoma" panose="020B0604030504040204" pitchFamily="34" charset="0"/>
                          <a:cs typeface="Tahoma" panose="020B0604030504040204" pitchFamily="34" charset="0"/>
                        </a:rPr>
                        <a:t>11.0</a:t>
                      </a:r>
                    </a:p>
                    <a:p>
                      <a:pPr algn="ctr"/>
                      <a:r>
                        <a:rPr lang="en-US" sz="700" b="1" i="0" dirty="0">
                          <a:solidFill>
                            <a:schemeClr val="bg1"/>
                          </a:solidFill>
                          <a:latin typeface="Tahoma" panose="020B0604030504040204" pitchFamily="34" charset="0"/>
                          <a:ea typeface="Tahoma" panose="020B0604030504040204" pitchFamily="34" charset="0"/>
                          <a:cs typeface="Tahoma" panose="020B0604030504040204" pitchFamily="34" charset="0"/>
                        </a:rPr>
                        <a:t>(7.5-14.5)</a:t>
                      </a:r>
                    </a:p>
                  </a:txBody>
                  <a:tcPr anchor="ctr">
                    <a:solidFill>
                      <a:srgbClr val="5888C0"/>
                    </a:solidFill>
                  </a:tcPr>
                </a:tc>
                <a:tc>
                  <a:txBody>
                    <a:bodyPr/>
                    <a:lstStyle/>
                    <a:p>
                      <a:pPr algn="ctr"/>
                      <a:r>
                        <a:rPr lang="en-US" sz="700" b="1" i="0">
                          <a:solidFill>
                            <a:schemeClr val="bg1"/>
                          </a:solidFill>
                          <a:latin typeface="Tahoma" panose="020B0604030504040204" pitchFamily="34" charset="0"/>
                          <a:ea typeface="Tahoma" panose="020B0604030504040204" pitchFamily="34" charset="0"/>
                          <a:cs typeface="Tahoma" panose="020B0604030504040204" pitchFamily="34" charset="0"/>
                        </a:rPr>
                        <a:t>5.7 </a:t>
                      </a:r>
                    </a:p>
                    <a:p>
                      <a:pPr algn="ctr"/>
                      <a:r>
                        <a:rPr lang="en-US" sz="700" b="1" i="0">
                          <a:solidFill>
                            <a:schemeClr val="bg1"/>
                          </a:solidFill>
                          <a:latin typeface="Tahoma" panose="020B0604030504040204" pitchFamily="34" charset="0"/>
                          <a:ea typeface="Tahoma" panose="020B0604030504040204" pitchFamily="34" charset="0"/>
                          <a:cs typeface="Tahoma" panose="020B0604030504040204" pitchFamily="34" charset="0"/>
                        </a:rPr>
                        <a:t>(3.7-7.4)</a:t>
                      </a:r>
                    </a:p>
                  </a:txBody>
                  <a:tcPr>
                    <a:solidFill>
                      <a:srgbClr val="880001"/>
                    </a:solidFill>
                  </a:tcPr>
                </a:tc>
                <a:extLst>
                  <a:ext uri="{0D108BD9-81ED-4DB2-BD59-A6C34878D82A}">
                    <a16:rowId xmlns:a16="http://schemas.microsoft.com/office/drawing/2014/main" val="493609451"/>
                  </a:ext>
                </a:extLst>
              </a:tr>
              <a:tr h="300408">
                <a:tc gridSpan="3">
                  <a:txBody>
                    <a:bodyPr/>
                    <a:lstStyle/>
                    <a:p>
                      <a:pPr algn="ctr"/>
                      <a:r>
                        <a:rPr lang="en-US" sz="700" b="1" i="0" dirty="0">
                          <a:latin typeface="Tahoma" panose="020B0604030504040204" pitchFamily="34" charset="0"/>
                          <a:ea typeface="Tahoma" panose="020B0604030504040204" pitchFamily="34" charset="0"/>
                          <a:cs typeface="Tahoma" panose="020B0604030504040204" pitchFamily="34" charset="0"/>
                        </a:rPr>
                        <a:t>HR 0.65 (95% CI 0.50-0.85)</a:t>
                      </a:r>
                    </a:p>
                    <a:p>
                      <a:pPr algn="ctr"/>
                      <a:r>
                        <a:rPr lang="en-US" sz="700" b="1" i="0" dirty="0">
                          <a:latin typeface="Tahoma" panose="020B0604030504040204" pitchFamily="34" charset="0"/>
                          <a:ea typeface="Tahoma" panose="020B0604030504040204" pitchFamily="34" charset="0"/>
                          <a:cs typeface="Tahoma" panose="020B0604030504040204" pitchFamily="34" charset="0"/>
                        </a:rPr>
                        <a:t>P&lt;0.001</a:t>
                      </a:r>
                    </a:p>
                  </a:txBody>
                  <a:tcPr anchor="ctr">
                    <a:solidFill>
                      <a:schemeClr val="bg1">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9318081"/>
                  </a:ext>
                </a:extLst>
              </a:tr>
            </a:tbl>
          </a:graphicData>
        </a:graphic>
      </p:graphicFrame>
      <p:sp>
        <p:nvSpPr>
          <p:cNvPr id="27" name="TextBox 26">
            <a:extLst>
              <a:ext uri="{FF2B5EF4-FFF2-40B4-BE49-F238E27FC236}">
                <a16:creationId xmlns:a16="http://schemas.microsoft.com/office/drawing/2014/main" id="{04038FC3-47E0-CF82-860F-A1628F7F5EBA}"/>
              </a:ext>
            </a:extLst>
          </p:cNvPr>
          <p:cNvSpPr txBox="1"/>
          <p:nvPr/>
        </p:nvSpPr>
        <p:spPr>
          <a:xfrm>
            <a:off x="7844078" y="1294145"/>
            <a:ext cx="791922" cy="420756"/>
          </a:xfrm>
          <a:prstGeom prst="rect">
            <a:avLst/>
          </a:prstGeom>
          <a:solidFill>
            <a:schemeClr val="accent2"/>
          </a:solid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PIK3CA Mutant</a:t>
            </a:r>
          </a:p>
        </p:txBody>
      </p:sp>
      <p:sp>
        <p:nvSpPr>
          <p:cNvPr id="28" name="TextBox 27">
            <a:extLst>
              <a:ext uri="{FF2B5EF4-FFF2-40B4-BE49-F238E27FC236}">
                <a16:creationId xmlns:a16="http://schemas.microsoft.com/office/drawing/2014/main" id="{59C9D11D-CCE1-C708-9727-3022E345773B}"/>
              </a:ext>
            </a:extLst>
          </p:cNvPr>
          <p:cNvSpPr txBox="1"/>
          <p:nvPr/>
        </p:nvSpPr>
        <p:spPr>
          <a:xfrm>
            <a:off x="7844078" y="3882370"/>
            <a:ext cx="791922" cy="420756"/>
          </a:xfrm>
          <a:prstGeom prst="rect">
            <a:avLst/>
          </a:prstGeom>
          <a:solidFill>
            <a:schemeClr val="accent2"/>
          </a:solid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PIK3CA WT</a:t>
            </a:r>
          </a:p>
        </p:txBody>
      </p:sp>
      <p:sp>
        <p:nvSpPr>
          <p:cNvPr id="14" name="Title 1">
            <a:extLst>
              <a:ext uri="{FF2B5EF4-FFF2-40B4-BE49-F238E27FC236}">
                <a16:creationId xmlns:a16="http://schemas.microsoft.com/office/drawing/2014/main" id="{B6BE98D7-98D7-E99B-68DE-024BE6B4E5D7}"/>
              </a:ext>
            </a:extLst>
          </p:cNvPr>
          <p:cNvSpPr>
            <a:spLocks noGrp="1"/>
          </p:cNvSpPr>
          <p:nvPr>
            <p:ph type="title"/>
          </p:nvPr>
        </p:nvSpPr>
        <p:spPr>
          <a:xfrm>
            <a:off x="1117600" y="133349"/>
            <a:ext cx="10261600" cy="704851"/>
          </a:xfrm>
        </p:spPr>
        <p:txBody>
          <a:bodyPr/>
          <a:lstStyle/>
          <a:p>
            <a:pPr algn="ctr"/>
            <a:r>
              <a:rPr lang="en-US" dirty="0"/>
              <a:t>SOLAR-1: Alpelisib + Fulvestrant in HR+ MBC After AI</a:t>
            </a:r>
          </a:p>
        </p:txBody>
      </p:sp>
      <p:sp>
        <p:nvSpPr>
          <p:cNvPr id="15" name="AutoShape 4">
            <a:extLst>
              <a:ext uri="{FF2B5EF4-FFF2-40B4-BE49-F238E27FC236}">
                <a16:creationId xmlns:a16="http://schemas.microsoft.com/office/drawing/2014/main" id="{DE85DC0E-057C-3BD5-0853-B81DCC1D5B6D}"/>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6C45442A-0D3C-7F00-69B2-91A3D78874B3}"/>
              </a:ext>
            </a:extLst>
          </p:cNvPr>
          <p:cNvGrpSpPr/>
          <p:nvPr/>
        </p:nvGrpSpPr>
        <p:grpSpPr>
          <a:xfrm>
            <a:off x="1117600" y="1851243"/>
            <a:ext cx="4662605" cy="4452103"/>
            <a:chOff x="643593" y="931715"/>
            <a:chExt cx="4493151" cy="2669318"/>
          </a:xfrm>
        </p:grpSpPr>
        <p:sp>
          <p:nvSpPr>
            <p:cNvPr id="9" name="Rectangle 8">
              <a:extLst>
                <a:ext uri="{FF2B5EF4-FFF2-40B4-BE49-F238E27FC236}">
                  <a16:creationId xmlns:a16="http://schemas.microsoft.com/office/drawing/2014/main" id="{85C5D668-17FF-7E44-53C3-9332952F5A5D}"/>
                </a:ext>
              </a:extLst>
            </p:cNvPr>
            <p:cNvSpPr/>
            <p:nvPr/>
          </p:nvSpPr>
          <p:spPr>
            <a:xfrm>
              <a:off x="1246898" y="931715"/>
              <a:ext cx="3315009" cy="36212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494747"/>
                  </a:solidFill>
                  <a:effectLst/>
                  <a:uLnTx/>
                  <a:uFillTx/>
                  <a:latin typeface="Calibri"/>
                  <a:ea typeface="+mn-ea"/>
                  <a:cs typeface="Arial" panose="020B0604020202020204" pitchFamily="34" charset="0"/>
                </a:rPr>
                <a:t>Men and postmenopausal women with HR+ ABC; prior AI</a:t>
              </a:r>
            </a:p>
          </p:txBody>
        </p:sp>
        <p:sp>
          <p:nvSpPr>
            <p:cNvPr id="12" name="Down Arrow 11">
              <a:extLst>
                <a:ext uri="{FF2B5EF4-FFF2-40B4-BE49-F238E27FC236}">
                  <a16:creationId xmlns:a16="http://schemas.microsoft.com/office/drawing/2014/main" id="{A20867FA-ABFE-2E34-B035-59FB98CB82B9}"/>
                </a:ext>
              </a:extLst>
            </p:cNvPr>
            <p:cNvSpPr/>
            <p:nvPr/>
          </p:nvSpPr>
          <p:spPr>
            <a:xfrm>
              <a:off x="2785768" y="1336282"/>
              <a:ext cx="215890" cy="18288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a:ln>
                  <a:noFill/>
                </a:ln>
                <a:solidFill>
                  <a:srgbClr val="F6F3EC"/>
                </a:solidFill>
                <a:effectLst/>
                <a:uLnTx/>
                <a:uFillTx/>
                <a:latin typeface="Calibri"/>
                <a:ea typeface="+mn-ea"/>
                <a:cs typeface="Arial" panose="020B0604020202020204" pitchFamily="34" charset="0"/>
              </a:endParaRPr>
            </a:p>
          </p:txBody>
        </p:sp>
        <p:sp>
          <p:nvSpPr>
            <p:cNvPr id="13" name="Rectangle 12">
              <a:extLst>
                <a:ext uri="{FF2B5EF4-FFF2-40B4-BE49-F238E27FC236}">
                  <a16:creationId xmlns:a16="http://schemas.microsoft.com/office/drawing/2014/main" id="{72FCF6F7-D987-1AD1-80A3-BD1868C300AD}"/>
                </a:ext>
              </a:extLst>
            </p:cNvPr>
            <p:cNvSpPr/>
            <p:nvPr/>
          </p:nvSpPr>
          <p:spPr>
            <a:xfrm>
              <a:off x="1246898" y="1513925"/>
              <a:ext cx="1294892" cy="287690"/>
            </a:xfrm>
            <a:prstGeom prst="rect">
              <a:avLst/>
            </a:prstGeom>
            <a:solidFill>
              <a:srgbClr val="5888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6F3EC"/>
                  </a:solidFill>
                  <a:effectLst/>
                  <a:uLnTx/>
                  <a:uFillTx/>
                  <a:latin typeface="Calibri"/>
                  <a:ea typeface="+mn-ea"/>
                  <a:cs typeface="Arial" panose="020B0604020202020204" pitchFamily="34" charset="0"/>
                </a:rPr>
                <a:t>PIK3CA Mutant</a:t>
              </a:r>
            </a:p>
          </p:txBody>
        </p:sp>
        <p:sp>
          <p:nvSpPr>
            <p:cNvPr id="16" name="Rectangle 15">
              <a:extLst>
                <a:ext uri="{FF2B5EF4-FFF2-40B4-BE49-F238E27FC236}">
                  <a16:creationId xmlns:a16="http://schemas.microsoft.com/office/drawing/2014/main" id="{4120FBD2-EBE0-1B20-8A47-F653E9D0E8B4}"/>
                </a:ext>
              </a:extLst>
            </p:cNvPr>
            <p:cNvSpPr/>
            <p:nvPr/>
          </p:nvSpPr>
          <p:spPr>
            <a:xfrm>
              <a:off x="3245636" y="1524045"/>
              <a:ext cx="1294892" cy="287690"/>
            </a:xfrm>
            <a:prstGeom prst="rect">
              <a:avLst/>
            </a:prstGeom>
            <a:solidFill>
              <a:srgbClr val="5888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6F3EC"/>
                  </a:solidFill>
                  <a:effectLst/>
                  <a:uLnTx/>
                  <a:uFillTx/>
                  <a:latin typeface="Calibri"/>
                  <a:ea typeface="+mn-ea"/>
                  <a:cs typeface="Arial" panose="020B0604020202020204" pitchFamily="34" charset="0"/>
                </a:rPr>
                <a:t>PIK3CA WT</a:t>
              </a:r>
            </a:p>
          </p:txBody>
        </p:sp>
        <p:sp>
          <p:nvSpPr>
            <p:cNvPr id="17" name="Rectangle 16">
              <a:extLst>
                <a:ext uri="{FF2B5EF4-FFF2-40B4-BE49-F238E27FC236}">
                  <a16:creationId xmlns:a16="http://schemas.microsoft.com/office/drawing/2014/main" id="{284191CE-A10A-95F4-8BF9-B29AB3176765}"/>
                </a:ext>
              </a:extLst>
            </p:cNvPr>
            <p:cNvSpPr/>
            <p:nvPr/>
          </p:nvSpPr>
          <p:spPr>
            <a:xfrm>
              <a:off x="1246898" y="2074687"/>
              <a:ext cx="3293631" cy="73197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494747"/>
                  </a:solidFill>
                  <a:effectLst/>
                  <a:uLnTx/>
                  <a:uFillTx/>
                  <a:latin typeface="Calibri"/>
                  <a:ea typeface="+mn-ea"/>
                  <a:cs typeface="Arial" panose="020B0604020202020204" pitchFamily="34" charset="0"/>
                </a:rPr>
                <a:t>Randomization (1</a:t>
              </a:r>
              <a:r>
                <a:rPr kumimoji="0" lang="en-US" sz="1267" b="1" i="0" u="none" strike="noStrike" kern="1200" cap="none" spc="0" normalizeH="0" baseline="0" noProof="0" dirty="0">
                  <a:ln>
                    <a:noFill/>
                  </a:ln>
                  <a:solidFill>
                    <a:srgbClr val="494747"/>
                  </a:solidFill>
                  <a:effectLst/>
                  <a:uLnTx/>
                  <a:uFillTx/>
                  <a:latin typeface="Calibri"/>
                  <a:ea typeface="+mn-ea"/>
                  <a:cs typeface="Arial" panose="020B0604020202020204" pitchFamily="34" charset="0"/>
                  <a:sym typeface="Wingdings" pitchFamily="2" charset="2"/>
                </a:rPr>
                <a:t>:1)</a:t>
              </a: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67" b="1" i="0" u="none" strike="noStrike" kern="1200" cap="none" spc="0" normalizeH="0" baseline="0" noProof="0" dirty="0">
                <a:ln>
                  <a:noFill/>
                </a:ln>
                <a:solidFill>
                  <a:srgbClr val="494747"/>
                </a:solidFill>
                <a:effectLst/>
                <a:uLnTx/>
                <a:uFillTx/>
                <a:latin typeface="Calibri"/>
                <a:ea typeface="+mn-ea"/>
                <a:cs typeface="Arial" panose="020B0604020202020204" pitchFamily="34" charset="0"/>
                <a:sym typeface="Wingdings" pitchFamily="2" charset="2"/>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494747"/>
                  </a:solidFill>
                  <a:effectLst/>
                  <a:uLnTx/>
                  <a:uFillTx/>
                  <a:latin typeface="Calibri"/>
                  <a:ea typeface="+mn-ea"/>
                  <a:cs typeface="Arial" panose="020B0604020202020204" pitchFamily="34" charset="0"/>
                  <a:sym typeface="Wingdings" pitchFamily="2" charset="2"/>
                </a:rPr>
                <a:t>Stratification Factors:</a:t>
              </a:r>
            </a:p>
            <a:p>
              <a:pPr marL="190510" marR="0" lvl="0" indent="-190510"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1200" cap="none" spc="0" normalizeH="0" baseline="0" noProof="0" dirty="0">
                  <a:ln>
                    <a:noFill/>
                  </a:ln>
                  <a:solidFill>
                    <a:srgbClr val="494747"/>
                  </a:solidFill>
                  <a:effectLst/>
                  <a:uLnTx/>
                  <a:uFillTx/>
                  <a:latin typeface="Calibri"/>
                  <a:ea typeface="+mn-ea"/>
                  <a:cs typeface="Arial" panose="020B0604020202020204" pitchFamily="34" charset="0"/>
                  <a:sym typeface="Wingdings" pitchFamily="2" charset="2"/>
                </a:rPr>
                <a:t>Presence of liver and/or lung metastases</a:t>
              </a:r>
            </a:p>
            <a:p>
              <a:pPr marL="190510" marR="0" lvl="0" indent="-190510"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1200" cap="none" spc="0" normalizeH="0" baseline="0" noProof="0" dirty="0">
                  <a:ln>
                    <a:noFill/>
                  </a:ln>
                  <a:solidFill>
                    <a:srgbClr val="494747"/>
                  </a:solidFill>
                  <a:effectLst/>
                  <a:uLnTx/>
                  <a:uFillTx/>
                  <a:latin typeface="Calibri"/>
                  <a:ea typeface="+mn-ea"/>
                  <a:cs typeface="Arial" panose="020B0604020202020204" pitchFamily="34" charset="0"/>
                  <a:sym typeface="Wingdings" pitchFamily="2" charset="2"/>
                </a:rPr>
                <a:t>Prior treatment with CDK 4/6 inhibitors</a:t>
              </a:r>
              <a:endParaRPr kumimoji="0" lang="en-US" sz="1267" b="0" i="0" u="none" strike="noStrike" kern="1200" cap="none" spc="0" normalizeH="0" baseline="0" noProof="0" dirty="0">
                <a:ln>
                  <a:noFill/>
                </a:ln>
                <a:solidFill>
                  <a:srgbClr val="494747"/>
                </a:solidFill>
                <a:effectLst/>
                <a:uLnTx/>
                <a:uFillTx/>
                <a:latin typeface="Calibri"/>
                <a:ea typeface="+mn-ea"/>
                <a:cs typeface="Arial" panose="020B0604020202020204" pitchFamily="34" charset="0"/>
              </a:endParaRPr>
            </a:p>
          </p:txBody>
        </p:sp>
        <p:sp>
          <p:nvSpPr>
            <p:cNvPr id="18" name="Rectangle 17">
              <a:extLst>
                <a:ext uri="{FF2B5EF4-FFF2-40B4-BE49-F238E27FC236}">
                  <a16:creationId xmlns:a16="http://schemas.microsoft.com/office/drawing/2014/main" id="{991A2522-2C9C-3F89-A4DD-97986CF5435C}"/>
                </a:ext>
              </a:extLst>
            </p:cNvPr>
            <p:cNvSpPr/>
            <p:nvPr/>
          </p:nvSpPr>
          <p:spPr>
            <a:xfrm>
              <a:off x="643593" y="3049663"/>
              <a:ext cx="1017438" cy="551369"/>
            </a:xfrm>
            <a:prstGeom prst="rect">
              <a:avLst/>
            </a:prstGeom>
            <a:solidFill>
              <a:srgbClr val="5888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6F3EC"/>
                  </a:solidFill>
                  <a:effectLst/>
                  <a:uLnTx/>
                  <a:uFillTx/>
                  <a:latin typeface="Calibri"/>
                  <a:ea typeface="+mn-ea"/>
                  <a:cs typeface="Arial" panose="020B0604020202020204" pitchFamily="34" charset="0"/>
                </a:rPr>
                <a:t>Alpelisib + Fulvestrant</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6F3EC"/>
                  </a:solidFill>
                  <a:effectLst/>
                  <a:uLnTx/>
                  <a:uFillTx/>
                  <a:latin typeface="Calibri"/>
                  <a:ea typeface="+mn-ea"/>
                  <a:cs typeface="Arial" panose="020B0604020202020204" pitchFamily="34" charset="0"/>
                </a:rPr>
                <a:t>N=169</a:t>
              </a:r>
            </a:p>
          </p:txBody>
        </p:sp>
        <p:sp>
          <p:nvSpPr>
            <p:cNvPr id="19" name="Rectangle 18">
              <a:extLst>
                <a:ext uri="{FF2B5EF4-FFF2-40B4-BE49-F238E27FC236}">
                  <a16:creationId xmlns:a16="http://schemas.microsoft.com/office/drawing/2014/main" id="{EF111589-9751-3866-D732-1A35E8BB7BE4}"/>
                </a:ext>
              </a:extLst>
            </p:cNvPr>
            <p:cNvSpPr/>
            <p:nvPr/>
          </p:nvSpPr>
          <p:spPr>
            <a:xfrm>
              <a:off x="1711365" y="3048798"/>
              <a:ext cx="1017438" cy="552235"/>
            </a:xfrm>
            <a:prstGeom prst="rect">
              <a:avLst/>
            </a:prstGeom>
            <a:solidFill>
              <a:srgbClr val="880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6F3EC"/>
                  </a:solidFill>
                  <a:effectLst/>
                  <a:uLnTx/>
                  <a:uFillTx/>
                  <a:latin typeface="Calibri"/>
                  <a:ea typeface="+mn-ea"/>
                  <a:cs typeface="Arial" panose="020B0604020202020204" pitchFamily="34" charset="0"/>
                </a:rPr>
                <a:t>Placebo + Fulvestrant</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6F3EC"/>
                  </a:solidFill>
                  <a:effectLst/>
                  <a:uLnTx/>
                  <a:uFillTx/>
                  <a:latin typeface="Calibri"/>
                  <a:ea typeface="+mn-ea"/>
                  <a:cs typeface="Arial" panose="020B0604020202020204" pitchFamily="34" charset="0"/>
                </a:rPr>
                <a:t>N=172</a:t>
              </a:r>
            </a:p>
          </p:txBody>
        </p:sp>
        <p:sp>
          <p:nvSpPr>
            <p:cNvPr id="20" name="Rectangle 19">
              <a:extLst>
                <a:ext uri="{FF2B5EF4-FFF2-40B4-BE49-F238E27FC236}">
                  <a16:creationId xmlns:a16="http://schemas.microsoft.com/office/drawing/2014/main" id="{35F4F382-CBB1-9B21-1AF8-15C1DF006935}"/>
                </a:ext>
              </a:extLst>
            </p:cNvPr>
            <p:cNvSpPr/>
            <p:nvPr/>
          </p:nvSpPr>
          <p:spPr>
            <a:xfrm>
              <a:off x="3051534" y="3048798"/>
              <a:ext cx="1017438" cy="552234"/>
            </a:xfrm>
            <a:prstGeom prst="rect">
              <a:avLst/>
            </a:prstGeom>
            <a:solidFill>
              <a:srgbClr val="5888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6F3EC"/>
                  </a:solidFill>
                  <a:effectLst/>
                  <a:uLnTx/>
                  <a:uFillTx/>
                  <a:latin typeface="Calibri"/>
                  <a:ea typeface="+mn-ea"/>
                  <a:cs typeface="Arial" panose="020B0604020202020204" pitchFamily="34" charset="0"/>
                </a:rPr>
                <a:t>Alpelisib + Fulvestrant</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6F3EC"/>
                  </a:solidFill>
                  <a:effectLst/>
                  <a:uLnTx/>
                  <a:uFillTx/>
                  <a:latin typeface="Calibri"/>
                  <a:ea typeface="+mn-ea"/>
                  <a:cs typeface="Arial" panose="020B0604020202020204" pitchFamily="34" charset="0"/>
                </a:rPr>
                <a:t>N=115</a:t>
              </a:r>
            </a:p>
          </p:txBody>
        </p:sp>
        <p:sp>
          <p:nvSpPr>
            <p:cNvPr id="21" name="Rectangle 20">
              <a:extLst>
                <a:ext uri="{FF2B5EF4-FFF2-40B4-BE49-F238E27FC236}">
                  <a16:creationId xmlns:a16="http://schemas.microsoft.com/office/drawing/2014/main" id="{DAAAF570-96DD-17D4-12EE-4F47679D7241}"/>
                </a:ext>
              </a:extLst>
            </p:cNvPr>
            <p:cNvSpPr/>
            <p:nvPr/>
          </p:nvSpPr>
          <p:spPr>
            <a:xfrm>
              <a:off x="4119306" y="3048798"/>
              <a:ext cx="1017438" cy="552234"/>
            </a:xfrm>
            <a:prstGeom prst="rect">
              <a:avLst/>
            </a:prstGeom>
            <a:solidFill>
              <a:srgbClr val="880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6F3EC"/>
                  </a:solidFill>
                  <a:effectLst/>
                  <a:uLnTx/>
                  <a:uFillTx/>
                  <a:latin typeface="Calibri"/>
                  <a:ea typeface="+mn-ea"/>
                  <a:cs typeface="Arial" panose="020B0604020202020204" pitchFamily="34" charset="0"/>
                </a:rPr>
                <a:t>Placebo + Fulvestrant</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6F3EC"/>
                  </a:solidFill>
                  <a:effectLst/>
                  <a:uLnTx/>
                  <a:uFillTx/>
                  <a:latin typeface="Calibri"/>
                  <a:ea typeface="+mn-ea"/>
                  <a:cs typeface="Arial" panose="020B0604020202020204" pitchFamily="34" charset="0"/>
                </a:rPr>
                <a:t>N=116</a:t>
              </a:r>
            </a:p>
          </p:txBody>
        </p:sp>
        <p:sp>
          <p:nvSpPr>
            <p:cNvPr id="22" name="Down Arrow 21">
              <a:extLst>
                <a:ext uri="{FF2B5EF4-FFF2-40B4-BE49-F238E27FC236}">
                  <a16:creationId xmlns:a16="http://schemas.microsoft.com/office/drawing/2014/main" id="{0FB04599-2E57-47D3-73DD-1EDA317B0F9D}"/>
                </a:ext>
              </a:extLst>
            </p:cNvPr>
            <p:cNvSpPr/>
            <p:nvPr/>
          </p:nvSpPr>
          <p:spPr>
            <a:xfrm>
              <a:off x="1786399" y="1844338"/>
              <a:ext cx="215890" cy="18288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a:ln>
                  <a:noFill/>
                </a:ln>
                <a:solidFill>
                  <a:srgbClr val="F6F3EC"/>
                </a:solidFill>
                <a:effectLst/>
                <a:uLnTx/>
                <a:uFillTx/>
                <a:latin typeface="Calibri"/>
                <a:ea typeface="+mn-ea"/>
                <a:cs typeface="Arial" panose="020B0604020202020204" pitchFamily="34" charset="0"/>
              </a:endParaRPr>
            </a:p>
          </p:txBody>
        </p:sp>
        <p:sp>
          <p:nvSpPr>
            <p:cNvPr id="23" name="Down Arrow 22">
              <a:extLst>
                <a:ext uri="{FF2B5EF4-FFF2-40B4-BE49-F238E27FC236}">
                  <a16:creationId xmlns:a16="http://schemas.microsoft.com/office/drawing/2014/main" id="{22702449-7790-63D0-56C7-0B4CAA53D54E}"/>
                </a:ext>
              </a:extLst>
            </p:cNvPr>
            <p:cNvSpPr/>
            <p:nvPr/>
          </p:nvSpPr>
          <p:spPr>
            <a:xfrm>
              <a:off x="3785137" y="1845212"/>
              <a:ext cx="215890" cy="18288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a:ln>
                  <a:noFill/>
                </a:ln>
                <a:solidFill>
                  <a:srgbClr val="F6F3EC"/>
                </a:solidFill>
                <a:effectLst/>
                <a:uLnTx/>
                <a:uFillTx/>
                <a:latin typeface="Calibri"/>
                <a:ea typeface="+mn-ea"/>
                <a:cs typeface="Arial" panose="020B0604020202020204" pitchFamily="34" charset="0"/>
              </a:endParaRPr>
            </a:p>
          </p:txBody>
        </p:sp>
        <p:sp>
          <p:nvSpPr>
            <p:cNvPr id="24" name="Down Arrow 23">
              <a:extLst>
                <a:ext uri="{FF2B5EF4-FFF2-40B4-BE49-F238E27FC236}">
                  <a16:creationId xmlns:a16="http://schemas.microsoft.com/office/drawing/2014/main" id="{9AEB4668-FD3A-4A06-BDC3-0610B3DBDE0A}"/>
                </a:ext>
              </a:extLst>
            </p:cNvPr>
            <p:cNvSpPr/>
            <p:nvPr/>
          </p:nvSpPr>
          <p:spPr>
            <a:xfrm>
              <a:off x="1578253" y="2858825"/>
              <a:ext cx="215890" cy="18288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a:ln>
                  <a:noFill/>
                </a:ln>
                <a:solidFill>
                  <a:srgbClr val="F6F3EC"/>
                </a:solidFill>
                <a:effectLst/>
                <a:uLnTx/>
                <a:uFillTx/>
                <a:latin typeface="Calibri"/>
                <a:ea typeface="+mn-ea"/>
                <a:cs typeface="Arial" panose="020B0604020202020204" pitchFamily="34" charset="0"/>
              </a:endParaRPr>
            </a:p>
          </p:txBody>
        </p:sp>
        <p:sp>
          <p:nvSpPr>
            <p:cNvPr id="29" name="Down Arrow 28">
              <a:extLst>
                <a:ext uri="{FF2B5EF4-FFF2-40B4-BE49-F238E27FC236}">
                  <a16:creationId xmlns:a16="http://schemas.microsoft.com/office/drawing/2014/main" id="{16C7A3F7-0A93-A1FD-8B6F-D3DE5CB07B59}"/>
                </a:ext>
              </a:extLst>
            </p:cNvPr>
            <p:cNvSpPr/>
            <p:nvPr/>
          </p:nvSpPr>
          <p:spPr>
            <a:xfrm>
              <a:off x="3986194" y="2857325"/>
              <a:ext cx="215890" cy="18288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a:ln>
                  <a:noFill/>
                </a:ln>
                <a:solidFill>
                  <a:srgbClr val="F6F3EC"/>
                </a:solidFill>
                <a:effectLst/>
                <a:uLnTx/>
                <a:uFillTx/>
                <a:latin typeface="Calibri"/>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71116C-49B2-CB90-35D0-F8286FD48F95}"/>
                  </a:ext>
                </a:extLst>
              </p:cNvPr>
              <p:cNvSpPr txBox="1"/>
              <p:nvPr/>
            </p:nvSpPr>
            <p:spPr>
              <a:xfrm>
                <a:off x="1660276" y="1243157"/>
                <a:ext cx="3606795" cy="246221"/>
              </a:xfrm>
              <a:prstGeom prst="rect">
                <a:avLst/>
              </a:prstGeom>
            </p:spPr>
            <p:txBody>
              <a:bodyPr wrap="square" lIns="0" tIns="0" rIns="0" bIns="0" rtlCol="0" anchor="t">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494747"/>
                    </a:solidFill>
                    <a:effectLst/>
                    <a:uLnTx/>
                    <a:uFillTx/>
                    <a:latin typeface="Calibri"/>
                    <a:ea typeface="Tahoma Bold"/>
                    <a:cs typeface="Tahoma Bold"/>
                    <a:sym typeface="Tahoma Bold"/>
                  </a:rPr>
                  <a:t>Alpelisib</a:t>
                </a:r>
                <a:r>
                  <a:rPr kumimoji="0" lang="en-US" sz="1600" b="1" i="0" u="none" strike="noStrike" kern="1200" cap="none" spc="0" normalizeH="0" baseline="0" noProof="0">
                    <a:ln>
                      <a:noFill/>
                    </a:ln>
                    <a:solidFill>
                      <a:srgbClr val="494747"/>
                    </a:solidFill>
                    <a:effectLst/>
                    <a:uLnTx/>
                    <a:uFillTx/>
                    <a:latin typeface="Calibri"/>
                    <a:ea typeface="Tahoma Bold"/>
                    <a:cs typeface="Tahoma Bold"/>
                    <a:sym typeface="Tahoma Bold"/>
                  </a:rPr>
                  <a:t> is </a:t>
                </a:r>
                <a:r>
                  <a:rPr kumimoji="0" lang="en-US" sz="1600" b="1" i="0" u="none" strike="noStrike" kern="1200" cap="none" spc="0" normalizeH="0" baseline="0" noProof="0" dirty="0">
                    <a:ln>
                      <a:noFill/>
                    </a:ln>
                    <a:solidFill>
                      <a:srgbClr val="494747"/>
                    </a:solidFill>
                    <a:effectLst/>
                    <a:uLnTx/>
                    <a:uFillTx/>
                    <a:latin typeface="Calibri"/>
                    <a:ea typeface="Tahoma Bold"/>
                    <a:cs typeface="Tahoma Bold"/>
                    <a:sym typeface="Tahoma Bold"/>
                  </a:rPr>
                  <a:t>an </a:t>
                </a:r>
                <a14:m>
                  <m:oMath xmlns:m="http://schemas.openxmlformats.org/officeDocument/2006/math">
                    <m:r>
                      <a:rPr kumimoji="0" lang="en-US" sz="1600" b="1" i="1" u="none" strike="noStrike" kern="1200" cap="none" spc="0" normalizeH="0" baseline="0" noProof="0">
                        <a:ln>
                          <a:noFill/>
                        </a:ln>
                        <a:solidFill>
                          <a:srgbClr val="494747"/>
                        </a:solidFill>
                        <a:effectLst/>
                        <a:uLnTx/>
                        <a:uFillTx/>
                        <a:latin typeface="Cambria Math" panose="02040503050406030204" pitchFamily="18" charset="0"/>
                        <a:ea typeface="Cambria Math" panose="02040503050406030204" pitchFamily="18" charset="0"/>
                        <a:cs typeface="Tahoma Bold"/>
                        <a:sym typeface="Tahoma Bold"/>
                      </a:rPr>
                      <m:t>𝜶</m:t>
                    </m:r>
                  </m:oMath>
                </a14:m>
                <a:r>
                  <a:rPr kumimoji="0" lang="en-US" sz="1600" b="1" i="0" u="none" strike="noStrike" kern="1200" cap="none" spc="0" normalizeH="0" baseline="0" noProof="0" dirty="0">
                    <a:ln>
                      <a:noFill/>
                    </a:ln>
                    <a:solidFill>
                      <a:srgbClr val="494747"/>
                    </a:solidFill>
                    <a:effectLst/>
                    <a:uLnTx/>
                    <a:uFillTx/>
                    <a:latin typeface="Calibri"/>
                    <a:ea typeface="Tahoma Bold"/>
                    <a:cs typeface="Tahoma Bold"/>
                    <a:sym typeface="Tahoma Bold"/>
                  </a:rPr>
                  <a:t>-specific PI3K inhibitor</a:t>
                </a:r>
              </a:p>
            </p:txBody>
          </p:sp>
        </mc:Choice>
        <mc:Fallback xmlns="">
          <p:sp>
            <p:nvSpPr>
              <p:cNvPr id="30" name="TextBox 29">
                <a:extLst>
                  <a:ext uri="{FF2B5EF4-FFF2-40B4-BE49-F238E27FC236}">
                    <a16:creationId xmlns:a16="http://schemas.microsoft.com/office/drawing/2014/main" id="{1671116C-49B2-CB90-35D0-F8286FD48F95}"/>
                  </a:ext>
                </a:extLst>
              </p:cNvPr>
              <p:cNvSpPr txBox="1">
                <a:spLocks noRot="1" noChangeAspect="1" noMove="1" noResize="1" noEditPoints="1" noAdjustHandles="1" noChangeArrowheads="1" noChangeShapeType="1" noTextEdit="1"/>
              </p:cNvSpPr>
              <p:nvPr/>
            </p:nvSpPr>
            <p:spPr>
              <a:xfrm>
                <a:off x="1660276" y="1243157"/>
                <a:ext cx="3606795" cy="246221"/>
              </a:xfrm>
              <a:prstGeom prst="rect">
                <a:avLst/>
              </a:prstGeom>
              <a:blipFill>
                <a:blip r:embed="rId6"/>
                <a:stretch>
                  <a:fillRect t="-19048" b="-42857"/>
                </a:stretch>
              </a:blipFill>
            </p:spPr>
            <p:txBody>
              <a:bodyPr/>
              <a:lstStyle/>
              <a:p>
                <a:r>
                  <a:rPr lang="en-US">
                    <a:noFill/>
                  </a:rPr>
                  <a:t> </a:t>
                </a:r>
              </a:p>
            </p:txBody>
          </p:sp>
        </mc:Fallback>
      </mc:AlternateContent>
    </p:spTree>
    <p:extLst>
      <p:ext uri="{BB962C8B-B14F-4D97-AF65-F5344CB8AC3E}">
        <p14:creationId xmlns:p14="http://schemas.microsoft.com/office/powerpoint/2010/main" val="213982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836DC-297C-0994-B462-EDBF310C7D7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1E880D-BC7B-3E2F-B188-55871BD169B9}"/>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graphicFrame>
        <p:nvGraphicFramePr>
          <p:cNvPr id="7" name="Table 6">
            <a:extLst>
              <a:ext uri="{FF2B5EF4-FFF2-40B4-BE49-F238E27FC236}">
                <a16:creationId xmlns:a16="http://schemas.microsoft.com/office/drawing/2014/main" id="{D8E9D210-9FC5-2488-AFBD-1896DEF50DE4}"/>
              </a:ext>
            </a:extLst>
          </p:cNvPr>
          <p:cNvGraphicFramePr>
            <a:graphicFrameLocks noGrp="1"/>
          </p:cNvGraphicFramePr>
          <p:nvPr/>
        </p:nvGraphicFramePr>
        <p:xfrm>
          <a:off x="506420" y="1258223"/>
          <a:ext cx="11319471" cy="5052755"/>
        </p:xfrm>
        <a:graphic>
          <a:graphicData uri="http://schemas.openxmlformats.org/drawingml/2006/table">
            <a:tbl>
              <a:tblPr firstRow="1" bandRow="1">
                <a:tableStyleId>{EB344D84-9AFB-497E-A393-DC336BA19D2E}</a:tableStyleId>
              </a:tblPr>
              <a:tblGrid>
                <a:gridCol w="3773157">
                  <a:extLst>
                    <a:ext uri="{9D8B030D-6E8A-4147-A177-3AD203B41FA5}">
                      <a16:colId xmlns:a16="http://schemas.microsoft.com/office/drawing/2014/main" val="2980175753"/>
                    </a:ext>
                  </a:extLst>
                </a:gridCol>
                <a:gridCol w="3773157">
                  <a:extLst>
                    <a:ext uri="{9D8B030D-6E8A-4147-A177-3AD203B41FA5}">
                      <a16:colId xmlns:a16="http://schemas.microsoft.com/office/drawing/2014/main" val="3271597618"/>
                    </a:ext>
                  </a:extLst>
                </a:gridCol>
                <a:gridCol w="3773157">
                  <a:extLst>
                    <a:ext uri="{9D8B030D-6E8A-4147-A177-3AD203B41FA5}">
                      <a16:colId xmlns:a16="http://schemas.microsoft.com/office/drawing/2014/main" val="3770703217"/>
                    </a:ext>
                  </a:extLst>
                </a:gridCol>
              </a:tblGrid>
              <a:tr h="1200277">
                <a:tc>
                  <a:txBody>
                    <a:bodyPr/>
                    <a:lstStyle/>
                    <a:p>
                      <a:r>
                        <a:rPr lang="en-US" sz="2100" dirty="0"/>
                        <a:t>Grade 3/4 AEs ≥ 5%</a:t>
                      </a:r>
                    </a:p>
                    <a:p>
                      <a:r>
                        <a:rPr lang="en-US" sz="2100" dirty="0"/>
                        <a:t>N (%)</a:t>
                      </a:r>
                      <a:endParaRPr lang="en-US" sz="21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100" dirty="0"/>
                        <a:t>Alpelisib + Fulvestrant</a:t>
                      </a:r>
                    </a:p>
                    <a:p>
                      <a:pPr algn="ctr"/>
                      <a:r>
                        <a:rPr lang="en-US" sz="2100" dirty="0"/>
                        <a:t>N=284</a:t>
                      </a:r>
                      <a:endParaRPr lang="en-US" sz="21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100" dirty="0"/>
                        <a:t>Placebo + Fulvestrant</a:t>
                      </a:r>
                    </a:p>
                    <a:p>
                      <a:pPr algn="ctr"/>
                      <a:r>
                        <a:rPr lang="en-US" sz="2100" dirty="0"/>
                        <a:t>N=287</a:t>
                      </a:r>
                      <a:endParaRPr lang="en-US" sz="21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222747533"/>
                  </a:ext>
                </a:extLst>
              </a:tr>
              <a:tr h="666820">
                <a:tc>
                  <a:txBody>
                    <a:bodyPr/>
                    <a:lstStyle/>
                    <a:p>
                      <a:r>
                        <a:rPr lang="en-US" sz="2100"/>
                        <a:t>Any</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100"/>
                        <a:t>216 (76.0)</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100"/>
                        <a:t>102 (35.5)</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242108214"/>
                  </a:ext>
                </a:extLst>
              </a:tr>
              <a:tr h="666820">
                <a:tc>
                  <a:txBody>
                    <a:bodyPr/>
                    <a:lstStyle/>
                    <a:p>
                      <a:r>
                        <a:rPr lang="en-US" sz="2100"/>
                        <a:t>Hyperglycemia</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100"/>
                        <a:t>104 (36.6)</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100"/>
                        <a:t>2 (0.7)</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2687242554"/>
                  </a:ext>
                </a:extLst>
              </a:tr>
              <a:tr h="666820">
                <a:tc>
                  <a:txBody>
                    <a:bodyPr/>
                    <a:lstStyle/>
                    <a:p>
                      <a:r>
                        <a:rPr lang="en-US" sz="2100"/>
                        <a:t>Rash</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100"/>
                        <a:t>57 (20.1)</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100"/>
                        <a:t>1 (0.3)</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600386122"/>
                  </a:ext>
                </a:extLst>
              </a:tr>
              <a:tr h="666820">
                <a:tc>
                  <a:txBody>
                    <a:bodyPr/>
                    <a:lstStyle/>
                    <a:p>
                      <a:r>
                        <a:rPr lang="en-US" sz="2100"/>
                        <a:t>Diarrhea</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100"/>
                        <a:t>19 (6.7)</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100"/>
                        <a:t>1 (0.3)</a:t>
                      </a:r>
                      <a:endParaRPr lang="en-US" sz="210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371075599"/>
                  </a:ext>
                </a:extLst>
              </a:tr>
              <a:tr h="1185198">
                <a:tc gridSpan="3">
                  <a:txBody>
                    <a:bodyPr/>
                    <a:lstStyle/>
                    <a:p>
                      <a:pPr marL="0" indent="0" fontAlgn="base">
                        <a:buFontTx/>
                        <a:buNone/>
                      </a:pPr>
                      <a:r>
                        <a:rPr lang="en-US" sz="2100" b="1" dirty="0">
                          <a:solidFill>
                            <a:srgbClr val="C00000"/>
                          </a:solidFill>
                        </a:rPr>
                        <a:t>Alpelisib discontinued in 25% </a:t>
                      </a:r>
                    </a:p>
                    <a:p>
                      <a:pPr marL="0" indent="0" fontAlgn="base">
                        <a:buFontTx/>
                        <a:buNone/>
                      </a:pPr>
                      <a:r>
                        <a:rPr lang="en-US" sz="2100" dirty="0">
                          <a:solidFill>
                            <a:schemeClr val="tx1"/>
                          </a:solidFill>
                        </a:rPr>
                        <a:t>Most frequent AEs leading to the discontinuation: hyperglycemia (6.3%) &amp; rash (3.2%)</a:t>
                      </a:r>
                      <a:endParaRPr lang="en-US" sz="21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2664053"/>
                  </a:ext>
                </a:extLst>
              </a:tr>
            </a:tbl>
          </a:graphicData>
        </a:graphic>
      </p:graphicFrame>
      <p:sp>
        <p:nvSpPr>
          <p:cNvPr id="29" name="TextBox 28">
            <a:extLst>
              <a:ext uri="{FF2B5EF4-FFF2-40B4-BE49-F238E27FC236}">
                <a16:creationId xmlns:a16="http://schemas.microsoft.com/office/drawing/2014/main" id="{A0291137-38DF-09CB-79D3-F9BC9E96937F}"/>
              </a:ext>
            </a:extLst>
          </p:cNvPr>
          <p:cNvSpPr txBox="1"/>
          <p:nvPr/>
        </p:nvSpPr>
        <p:spPr>
          <a:xfrm>
            <a:off x="3781247" y="6477000"/>
            <a:ext cx="4934307" cy="25654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60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Andre NEJM 2019.</a:t>
            </a:r>
          </a:p>
        </p:txBody>
      </p:sp>
      <p:sp>
        <p:nvSpPr>
          <p:cNvPr id="8" name="Title 1">
            <a:extLst>
              <a:ext uri="{FF2B5EF4-FFF2-40B4-BE49-F238E27FC236}">
                <a16:creationId xmlns:a16="http://schemas.microsoft.com/office/drawing/2014/main" id="{87224AFF-0A06-24D5-E92A-49EB35385087}"/>
              </a:ext>
            </a:extLst>
          </p:cNvPr>
          <p:cNvSpPr>
            <a:spLocks noGrp="1"/>
          </p:cNvSpPr>
          <p:nvPr>
            <p:ph type="title"/>
          </p:nvPr>
        </p:nvSpPr>
        <p:spPr>
          <a:xfrm>
            <a:off x="1117600" y="133349"/>
            <a:ext cx="10261600" cy="704851"/>
          </a:xfrm>
        </p:spPr>
        <p:txBody>
          <a:bodyPr/>
          <a:lstStyle/>
          <a:p>
            <a:pPr algn="ctr"/>
            <a:r>
              <a:rPr lang="en-US"/>
              <a:t>SOLAR-1: AEs</a:t>
            </a:r>
          </a:p>
        </p:txBody>
      </p:sp>
      <p:sp>
        <p:nvSpPr>
          <p:cNvPr id="10" name="AutoShape 4">
            <a:extLst>
              <a:ext uri="{FF2B5EF4-FFF2-40B4-BE49-F238E27FC236}">
                <a16:creationId xmlns:a16="http://schemas.microsoft.com/office/drawing/2014/main" id="{3053FE90-46CD-9DDB-6C02-D1209E426700}"/>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Tree>
    <p:extLst>
      <p:ext uri="{BB962C8B-B14F-4D97-AF65-F5344CB8AC3E}">
        <p14:creationId xmlns:p14="http://schemas.microsoft.com/office/powerpoint/2010/main" val="19902622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5BDD1-6AA2-89F8-42E8-986E303B9C2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F4EE19-3C76-42CC-E65A-2941539992E9}"/>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grpSp>
        <p:nvGrpSpPr>
          <p:cNvPr id="8" name="Group 7">
            <a:extLst>
              <a:ext uri="{FF2B5EF4-FFF2-40B4-BE49-F238E27FC236}">
                <a16:creationId xmlns:a16="http://schemas.microsoft.com/office/drawing/2014/main" id="{030EF498-84EB-3BE9-CB8B-E7DD85EA9660}"/>
              </a:ext>
            </a:extLst>
          </p:cNvPr>
          <p:cNvGrpSpPr/>
          <p:nvPr/>
        </p:nvGrpSpPr>
        <p:grpSpPr>
          <a:xfrm>
            <a:off x="2360058" y="1749321"/>
            <a:ext cx="7471884" cy="3359359"/>
            <a:chOff x="2360058" y="1661241"/>
            <a:chExt cx="7471884" cy="3359359"/>
          </a:xfrm>
        </p:grpSpPr>
        <p:sp>
          <p:nvSpPr>
            <p:cNvPr id="9" name="TextBox 8">
              <a:extLst>
                <a:ext uri="{FF2B5EF4-FFF2-40B4-BE49-F238E27FC236}">
                  <a16:creationId xmlns:a16="http://schemas.microsoft.com/office/drawing/2014/main" id="{832B8CA8-40CD-A54C-6031-58563611C47C}"/>
                </a:ext>
              </a:extLst>
            </p:cNvPr>
            <p:cNvSpPr txBox="1"/>
            <p:nvPr/>
          </p:nvSpPr>
          <p:spPr>
            <a:xfrm>
              <a:off x="2360058" y="3037492"/>
              <a:ext cx="1851723" cy="54367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Toxicity</a:t>
              </a:r>
            </a:p>
          </p:txBody>
        </p:sp>
        <p:sp>
          <p:nvSpPr>
            <p:cNvPr id="10" name="TextBox 9">
              <a:extLst>
                <a:ext uri="{FF2B5EF4-FFF2-40B4-BE49-F238E27FC236}">
                  <a16:creationId xmlns:a16="http://schemas.microsoft.com/office/drawing/2014/main" id="{FBCCF8B6-CDAF-41D8-77A3-AEB6D45BBFE8}"/>
                </a:ext>
              </a:extLst>
            </p:cNvPr>
            <p:cNvSpPr txBox="1"/>
            <p:nvPr/>
          </p:nvSpPr>
          <p:spPr>
            <a:xfrm>
              <a:off x="7980219" y="1661241"/>
              <a:ext cx="1851723" cy="54367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Efficacy</a:t>
              </a:r>
            </a:p>
          </p:txBody>
        </p:sp>
        <p:sp>
          <p:nvSpPr>
            <p:cNvPr id="11" name="Triangle 10">
              <a:extLst>
                <a:ext uri="{FF2B5EF4-FFF2-40B4-BE49-F238E27FC236}">
                  <a16:creationId xmlns:a16="http://schemas.microsoft.com/office/drawing/2014/main" id="{D21B8159-CD95-B222-A091-4DD6D09B26FF}"/>
                </a:ext>
              </a:extLst>
            </p:cNvPr>
            <p:cNvSpPr/>
            <p:nvPr/>
          </p:nvSpPr>
          <p:spPr>
            <a:xfrm>
              <a:off x="4953000" y="3138055"/>
              <a:ext cx="2286000" cy="1882545"/>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F3EC"/>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AE5B0B39-5E83-A2DA-DD6D-61DCB9A0BD4F}"/>
                </a:ext>
              </a:extLst>
            </p:cNvPr>
            <p:cNvCxnSpPr>
              <a:cxnSpLocks/>
            </p:cNvCxnSpPr>
            <p:nvPr/>
          </p:nvCxnSpPr>
          <p:spPr>
            <a:xfrm flipV="1">
              <a:off x="2957945" y="2369127"/>
              <a:ext cx="6276110" cy="1537855"/>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49892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ACE0C-1FFC-0467-EBFF-4FE297BD5E9A}"/>
            </a:ext>
          </a:extLst>
        </p:cNvPr>
        <p:cNvGrpSpPr/>
        <p:nvPr/>
      </p:nvGrpSpPr>
      <p:grpSpPr>
        <a:xfrm>
          <a:off x="0" y="0"/>
          <a:ext cx="0" cy="0"/>
          <a:chOff x="0" y="0"/>
          <a:chExt cx="0" cy="0"/>
        </a:xfrm>
      </p:grpSpPr>
      <p:pic>
        <p:nvPicPr>
          <p:cNvPr id="6" name="Picture 5" descr="A diagram of a study design&#10;&#10;AI-generated content may be incorrect.">
            <a:extLst>
              <a:ext uri="{FF2B5EF4-FFF2-40B4-BE49-F238E27FC236}">
                <a16:creationId xmlns:a16="http://schemas.microsoft.com/office/drawing/2014/main" id="{8BE00A64-51CA-E36C-3310-51E55B93CE2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3098" b="9608"/>
          <a:stretch>
            <a:fillRect/>
          </a:stretch>
        </p:blipFill>
        <p:spPr>
          <a:xfrm>
            <a:off x="282415" y="1289241"/>
            <a:ext cx="11738680" cy="4816371"/>
          </a:xfrm>
          <a:prstGeom prst="rect">
            <a:avLst/>
          </a:prstGeom>
        </p:spPr>
      </p:pic>
      <p:sp>
        <p:nvSpPr>
          <p:cNvPr id="3" name="Footer Placeholder 2">
            <a:extLst>
              <a:ext uri="{FF2B5EF4-FFF2-40B4-BE49-F238E27FC236}">
                <a16:creationId xmlns:a16="http://schemas.microsoft.com/office/drawing/2014/main" id="{D772CDE6-7B60-4303-9DED-75A872832E10}"/>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10" name="TextBox 9">
            <a:extLst>
              <a:ext uri="{FF2B5EF4-FFF2-40B4-BE49-F238E27FC236}">
                <a16:creationId xmlns:a16="http://schemas.microsoft.com/office/drawing/2014/main" id="{F57CCADC-C3F9-53BD-B762-35E602A5F773}"/>
              </a:ext>
            </a:extLst>
          </p:cNvPr>
          <p:cNvSpPr txBox="1"/>
          <p:nvPr/>
        </p:nvSpPr>
        <p:spPr>
          <a:xfrm>
            <a:off x="4479235" y="6498948"/>
            <a:ext cx="3114745" cy="25654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60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Rugo ESMO Breast 2026. Turner NEJM 2023.</a:t>
            </a:r>
          </a:p>
        </p:txBody>
      </p:sp>
      <p:sp>
        <p:nvSpPr>
          <p:cNvPr id="11" name="AutoShape 4">
            <a:extLst>
              <a:ext uri="{FF2B5EF4-FFF2-40B4-BE49-F238E27FC236}">
                <a16:creationId xmlns:a16="http://schemas.microsoft.com/office/drawing/2014/main" id="{5B610283-519A-E7BA-6F3E-EA092097C833}"/>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12" name="Title 1">
            <a:extLst>
              <a:ext uri="{FF2B5EF4-FFF2-40B4-BE49-F238E27FC236}">
                <a16:creationId xmlns:a16="http://schemas.microsoft.com/office/drawing/2014/main" id="{6BA7DEC2-3A52-3251-40B1-C1E084C01BA4}"/>
              </a:ext>
            </a:extLst>
          </p:cNvPr>
          <p:cNvSpPr>
            <a:spLocks noGrp="1"/>
          </p:cNvSpPr>
          <p:nvPr>
            <p:ph type="title"/>
          </p:nvPr>
        </p:nvSpPr>
        <p:spPr>
          <a:xfrm>
            <a:off x="1117600" y="133349"/>
            <a:ext cx="10261600" cy="704851"/>
          </a:xfrm>
        </p:spPr>
        <p:txBody>
          <a:bodyPr/>
          <a:lstStyle/>
          <a:p>
            <a:pPr algn="ctr"/>
            <a:r>
              <a:rPr lang="en-US"/>
              <a:t>CAPItello-291</a:t>
            </a:r>
            <a:r>
              <a:rPr lang="en-US" dirty="0"/>
              <a:t>: Capivasertib + Fulvestrant </a:t>
            </a:r>
            <a:br>
              <a:rPr lang="en-US" dirty="0"/>
            </a:br>
            <a:r>
              <a:rPr lang="en-US" dirty="0"/>
              <a:t>After an Aromatase Inhibitor</a:t>
            </a:r>
          </a:p>
        </p:txBody>
      </p:sp>
    </p:spTree>
    <p:extLst>
      <p:ext uri="{BB962C8B-B14F-4D97-AF65-F5344CB8AC3E}">
        <p14:creationId xmlns:p14="http://schemas.microsoft.com/office/powerpoint/2010/main" val="1104273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BB64C-619F-FC03-0F28-861F2F572BC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C500BE-1544-5F79-DD55-380D2118CF7B}"/>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10" name="TextBox 9">
            <a:extLst>
              <a:ext uri="{FF2B5EF4-FFF2-40B4-BE49-F238E27FC236}">
                <a16:creationId xmlns:a16="http://schemas.microsoft.com/office/drawing/2014/main" id="{DB70C391-112A-D2FD-BD19-B7AD95B73B69}"/>
              </a:ext>
            </a:extLst>
          </p:cNvPr>
          <p:cNvSpPr txBox="1"/>
          <p:nvPr/>
        </p:nvSpPr>
        <p:spPr>
          <a:xfrm>
            <a:off x="4839873" y="6498948"/>
            <a:ext cx="2854467" cy="25654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60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Turner SABCS 2022. Turner NEJM 2023.</a:t>
            </a:r>
          </a:p>
        </p:txBody>
      </p:sp>
      <p:sp>
        <p:nvSpPr>
          <p:cNvPr id="11" name="AutoShape 4">
            <a:extLst>
              <a:ext uri="{FF2B5EF4-FFF2-40B4-BE49-F238E27FC236}">
                <a16:creationId xmlns:a16="http://schemas.microsoft.com/office/drawing/2014/main" id="{A04A763A-67BE-0404-CE24-F1DAEBE5F14D}"/>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12" name="Title 1">
            <a:extLst>
              <a:ext uri="{FF2B5EF4-FFF2-40B4-BE49-F238E27FC236}">
                <a16:creationId xmlns:a16="http://schemas.microsoft.com/office/drawing/2014/main" id="{31407FE8-AEAC-59CB-AE19-D5463CC20529}"/>
              </a:ext>
            </a:extLst>
          </p:cNvPr>
          <p:cNvSpPr>
            <a:spLocks noGrp="1"/>
          </p:cNvSpPr>
          <p:nvPr>
            <p:ph type="title"/>
          </p:nvPr>
        </p:nvSpPr>
        <p:spPr>
          <a:xfrm>
            <a:off x="1117600" y="133349"/>
            <a:ext cx="10261600" cy="704851"/>
          </a:xfrm>
        </p:spPr>
        <p:txBody>
          <a:bodyPr/>
          <a:lstStyle/>
          <a:p>
            <a:pPr algn="ctr"/>
            <a:r>
              <a:rPr lang="en-US" dirty="0"/>
              <a:t>CAPItello-291: PFS</a:t>
            </a:r>
          </a:p>
        </p:txBody>
      </p:sp>
      <p:pic>
        <p:nvPicPr>
          <p:cNvPr id="5" name="Picture 4">
            <a:extLst>
              <a:ext uri="{FF2B5EF4-FFF2-40B4-BE49-F238E27FC236}">
                <a16:creationId xmlns:a16="http://schemas.microsoft.com/office/drawing/2014/main" id="{3D448DF5-53C5-197B-077E-A1DF49A0DB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b="17674"/>
          <a:stretch>
            <a:fillRect/>
          </a:stretch>
        </p:blipFill>
        <p:spPr>
          <a:xfrm>
            <a:off x="352800" y="1341968"/>
            <a:ext cx="11586054" cy="4211337"/>
          </a:xfrm>
          <a:prstGeom prst="rect">
            <a:avLst/>
          </a:prstGeom>
        </p:spPr>
      </p:pic>
    </p:spTree>
    <p:extLst>
      <p:ext uri="{BB962C8B-B14F-4D97-AF65-F5344CB8AC3E}">
        <p14:creationId xmlns:p14="http://schemas.microsoft.com/office/powerpoint/2010/main" val="31045387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CB09D-BF10-CDD8-C70E-42310BB72D8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671BFE4-E0FC-FED8-B2E3-AB83D78DBB68}"/>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10" name="TextBox 9">
            <a:extLst>
              <a:ext uri="{FF2B5EF4-FFF2-40B4-BE49-F238E27FC236}">
                <a16:creationId xmlns:a16="http://schemas.microsoft.com/office/drawing/2014/main" id="{C349E27F-D4A8-E3BC-A197-E97D296B34A6}"/>
              </a:ext>
            </a:extLst>
          </p:cNvPr>
          <p:cNvSpPr txBox="1"/>
          <p:nvPr/>
        </p:nvSpPr>
        <p:spPr>
          <a:xfrm>
            <a:off x="4839874" y="6498948"/>
            <a:ext cx="2509364" cy="25654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60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Oliveira ESMO Breast 2023.</a:t>
            </a:r>
          </a:p>
        </p:txBody>
      </p:sp>
      <p:sp>
        <p:nvSpPr>
          <p:cNvPr id="11" name="AutoShape 4">
            <a:extLst>
              <a:ext uri="{FF2B5EF4-FFF2-40B4-BE49-F238E27FC236}">
                <a16:creationId xmlns:a16="http://schemas.microsoft.com/office/drawing/2014/main" id="{541CA243-F615-F750-E96F-9A54645C7481}"/>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12" name="Title 1">
            <a:extLst>
              <a:ext uri="{FF2B5EF4-FFF2-40B4-BE49-F238E27FC236}">
                <a16:creationId xmlns:a16="http://schemas.microsoft.com/office/drawing/2014/main" id="{0F0C422F-A7FE-203A-16BA-F7DEAF93C9E4}"/>
              </a:ext>
            </a:extLst>
          </p:cNvPr>
          <p:cNvSpPr>
            <a:spLocks noGrp="1"/>
          </p:cNvSpPr>
          <p:nvPr>
            <p:ph type="title"/>
          </p:nvPr>
        </p:nvSpPr>
        <p:spPr>
          <a:xfrm>
            <a:off x="1117600" y="133349"/>
            <a:ext cx="10261600" cy="704851"/>
          </a:xfrm>
        </p:spPr>
        <p:txBody>
          <a:bodyPr/>
          <a:lstStyle/>
          <a:p>
            <a:pPr algn="ctr"/>
            <a:r>
              <a:rPr lang="en-US" dirty="0"/>
              <a:t>CAPItello-291: PFS in Key PIK3CA/AKT1/PTEN-Altered Subgroups</a:t>
            </a:r>
          </a:p>
        </p:txBody>
      </p:sp>
      <p:pic>
        <p:nvPicPr>
          <p:cNvPr id="5" name="Picture 4">
            <a:extLst>
              <a:ext uri="{FF2B5EF4-FFF2-40B4-BE49-F238E27FC236}">
                <a16:creationId xmlns:a16="http://schemas.microsoft.com/office/drawing/2014/main" id="{CF66F1CF-8782-FC94-414D-070FAFAF994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08626" y="1554806"/>
            <a:ext cx="11485446" cy="3748388"/>
          </a:xfrm>
          <a:prstGeom prst="rect">
            <a:avLst/>
          </a:prstGeom>
        </p:spPr>
      </p:pic>
    </p:spTree>
    <p:extLst>
      <p:ext uri="{BB962C8B-B14F-4D97-AF65-F5344CB8AC3E}">
        <p14:creationId xmlns:p14="http://schemas.microsoft.com/office/powerpoint/2010/main" val="18152181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a:t>
            </a:r>
            <a:r>
              <a:rPr lang="en-US" sz="2500" b="0" dirty="0" err="1"/>
              <a:t>Celcuity</a:t>
            </a:r>
            <a:r>
              <a:rPr lang="en-US" sz="2500" b="0" dirty="0"/>
              <a:t>, and Genentech, a member of the Roche Group.</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4F1C8-144F-F3E6-A3CB-2FD41E6FE91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97E9DC6-1137-C81F-B74F-B00B868077D8}"/>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10" name="TextBox 9">
            <a:extLst>
              <a:ext uri="{FF2B5EF4-FFF2-40B4-BE49-F238E27FC236}">
                <a16:creationId xmlns:a16="http://schemas.microsoft.com/office/drawing/2014/main" id="{34B1DA9C-8AD1-CE1D-D2C2-E96EC352AC26}"/>
              </a:ext>
            </a:extLst>
          </p:cNvPr>
          <p:cNvSpPr txBox="1"/>
          <p:nvPr/>
        </p:nvSpPr>
        <p:spPr>
          <a:xfrm>
            <a:off x="4499135" y="6441798"/>
            <a:ext cx="3498529" cy="25654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60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Turner SABCS 2022. Rugo ESMO Breast 2026.</a:t>
            </a:r>
          </a:p>
        </p:txBody>
      </p:sp>
      <p:sp>
        <p:nvSpPr>
          <p:cNvPr id="8" name="AutoShape 4">
            <a:extLst>
              <a:ext uri="{FF2B5EF4-FFF2-40B4-BE49-F238E27FC236}">
                <a16:creationId xmlns:a16="http://schemas.microsoft.com/office/drawing/2014/main" id="{D26B3020-3336-3633-9489-FC79647E5DD5}"/>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11" name="Title 1">
            <a:extLst>
              <a:ext uri="{FF2B5EF4-FFF2-40B4-BE49-F238E27FC236}">
                <a16:creationId xmlns:a16="http://schemas.microsoft.com/office/drawing/2014/main" id="{C5EC46CF-363F-AFAA-678B-9E36548FD133}"/>
              </a:ext>
            </a:extLst>
          </p:cNvPr>
          <p:cNvSpPr>
            <a:spLocks noGrp="1"/>
          </p:cNvSpPr>
          <p:nvPr>
            <p:ph type="title"/>
          </p:nvPr>
        </p:nvSpPr>
        <p:spPr>
          <a:xfrm>
            <a:off x="1117600" y="133349"/>
            <a:ext cx="10261600" cy="704851"/>
          </a:xfrm>
        </p:spPr>
        <p:txBody>
          <a:bodyPr/>
          <a:lstStyle/>
          <a:p>
            <a:pPr algn="ctr"/>
            <a:r>
              <a:rPr lang="en-US" dirty="0"/>
              <a:t>CAPItello-291: Safety</a:t>
            </a:r>
          </a:p>
        </p:txBody>
      </p:sp>
      <p:pic>
        <p:nvPicPr>
          <p:cNvPr id="13" name="Picture 12" descr="A graph of a number of patients&#10;&#10;AI-generated content may be incorrect.">
            <a:extLst>
              <a:ext uri="{FF2B5EF4-FFF2-40B4-BE49-F238E27FC236}">
                <a16:creationId xmlns:a16="http://schemas.microsoft.com/office/drawing/2014/main" id="{19617F35-3770-187F-B6B4-0448E3D9C4C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06" t="23829" r="2012" b="20361"/>
          <a:stretch>
            <a:fillRect/>
          </a:stretch>
        </p:blipFill>
        <p:spPr>
          <a:xfrm>
            <a:off x="278296" y="1492794"/>
            <a:ext cx="11913705" cy="3872413"/>
          </a:xfrm>
          <a:prstGeom prst="rect">
            <a:avLst/>
          </a:prstGeom>
        </p:spPr>
      </p:pic>
    </p:spTree>
    <p:extLst>
      <p:ext uri="{BB962C8B-B14F-4D97-AF65-F5344CB8AC3E}">
        <p14:creationId xmlns:p14="http://schemas.microsoft.com/office/powerpoint/2010/main" val="36620336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99905-F7E5-AD04-3050-C1A816D4F9B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B32946-600B-963B-45D5-21C2EB5CE129}"/>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29" name="TextBox 28">
            <a:extLst>
              <a:ext uri="{FF2B5EF4-FFF2-40B4-BE49-F238E27FC236}">
                <a16:creationId xmlns:a16="http://schemas.microsoft.com/office/drawing/2014/main" id="{0017EC97-880B-4FBC-36A5-AC45B74DA698}"/>
              </a:ext>
            </a:extLst>
          </p:cNvPr>
          <p:cNvSpPr txBox="1"/>
          <p:nvPr/>
        </p:nvSpPr>
        <p:spPr>
          <a:xfrm>
            <a:off x="3702033" y="6489405"/>
            <a:ext cx="4934307" cy="25654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60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Turner NEJM 2023. Andre NEJM 2019. </a:t>
            </a:r>
          </a:p>
        </p:txBody>
      </p:sp>
      <p:graphicFrame>
        <p:nvGraphicFramePr>
          <p:cNvPr id="6" name="Table 5">
            <a:extLst>
              <a:ext uri="{FF2B5EF4-FFF2-40B4-BE49-F238E27FC236}">
                <a16:creationId xmlns:a16="http://schemas.microsoft.com/office/drawing/2014/main" id="{634430B3-B657-5EFE-25DC-5953AFADC3E5}"/>
              </a:ext>
            </a:extLst>
          </p:cNvPr>
          <p:cNvGraphicFramePr>
            <a:graphicFrameLocks noGrp="1"/>
          </p:cNvGraphicFramePr>
          <p:nvPr/>
        </p:nvGraphicFramePr>
        <p:xfrm>
          <a:off x="481264" y="3568364"/>
          <a:ext cx="11486149" cy="2762591"/>
        </p:xfrm>
        <a:graphic>
          <a:graphicData uri="http://schemas.openxmlformats.org/drawingml/2006/table">
            <a:tbl>
              <a:tblPr firstRow="1" bandRow="1">
                <a:tableStyleId>{0660B408-B3CF-4A94-85FC-2B1E0A45F4A2}</a:tableStyleId>
              </a:tblPr>
              <a:tblGrid>
                <a:gridCol w="2361705">
                  <a:extLst>
                    <a:ext uri="{9D8B030D-6E8A-4147-A177-3AD203B41FA5}">
                      <a16:colId xmlns:a16="http://schemas.microsoft.com/office/drawing/2014/main" val="2980175753"/>
                    </a:ext>
                  </a:extLst>
                </a:gridCol>
                <a:gridCol w="2281111">
                  <a:extLst>
                    <a:ext uri="{9D8B030D-6E8A-4147-A177-3AD203B41FA5}">
                      <a16:colId xmlns:a16="http://schemas.microsoft.com/office/drawing/2014/main" val="1572789185"/>
                    </a:ext>
                  </a:extLst>
                </a:gridCol>
                <a:gridCol w="2281111">
                  <a:extLst>
                    <a:ext uri="{9D8B030D-6E8A-4147-A177-3AD203B41FA5}">
                      <a16:colId xmlns:a16="http://schemas.microsoft.com/office/drawing/2014/main" val="1744729757"/>
                    </a:ext>
                  </a:extLst>
                </a:gridCol>
                <a:gridCol w="2281111">
                  <a:extLst>
                    <a:ext uri="{9D8B030D-6E8A-4147-A177-3AD203B41FA5}">
                      <a16:colId xmlns:a16="http://schemas.microsoft.com/office/drawing/2014/main" val="2570189780"/>
                    </a:ext>
                  </a:extLst>
                </a:gridCol>
                <a:gridCol w="2281111">
                  <a:extLst>
                    <a:ext uri="{9D8B030D-6E8A-4147-A177-3AD203B41FA5}">
                      <a16:colId xmlns:a16="http://schemas.microsoft.com/office/drawing/2014/main" val="2121720143"/>
                    </a:ext>
                  </a:extLst>
                </a:gridCol>
              </a:tblGrid>
              <a:tr h="367901">
                <a:tc>
                  <a:txBody>
                    <a:bodyPr/>
                    <a:lstStyle/>
                    <a:p>
                      <a:endParaRPr lang="en-US" sz="1600">
                        <a:latin typeface="Tahoma" panose="020B0604030504040204" pitchFamily="34" charset="0"/>
                        <a:ea typeface="Tahoma" panose="020B0604030504040204" pitchFamily="34" charset="0"/>
                        <a:cs typeface="Tahoma" panose="020B0604030504040204" pitchFamily="34" charset="0"/>
                      </a:endParaRPr>
                    </a:p>
                  </a:txBody>
                  <a:tcPr anchor="ctr">
                    <a:solidFill>
                      <a:srgbClr val="0070C0"/>
                    </a:solidFill>
                  </a:tcPr>
                </a:tc>
                <a:tc gridSpan="2">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CAPItello-291</a:t>
                      </a:r>
                    </a:p>
                  </a:txBody>
                  <a:tcPr marL="60960" marR="60960" marT="30480" marB="30480" anchor="ctr">
                    <a:solidFill>
                      <a:srgbClr val="0070C0"/>
                    </a:solidFill>
                  </a:tcPr>
                </a:tc>
                <a:tc hMerge="1">
                  <a:txBody>
                    <a:bodyPr/>
                    <a:lstStyle/>
                    <a:p>
                      <a:pPr algn="ctr"/>
                      <a:endParaRPr lang="en-US" sz="1600"/>
                    </a:p>
                  </a:txBody>
                  <a:tcPr anchor="ctr"/>
                </a:tc>
                <a:tc gridSpan="2">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SOLAR-1</a:t>
                      </a:r>
                    </a:p>
                  </a:txBody>
                  <a:tcPr marL="60960" marR="60960" marT="30480" marB="30480">
                    <a:solidFill>
                      <a:srgbClr val="0070C0"/>
                    </a:solidFill>
                  </a:tcPr>
                </a:tc>
                <a:tc hMerge="1">
                  <a:txBody>
                    <a:bodyPr/>
                    <a:lstStyle/>
                    <a:p>
                      <a:pPr algn="ctr"/>
                      <a:endParaRPr lang="en-US" sz="1600"/>
                    </a:p>
                  </a:txBody>
                  <a:tcPr anchor="ctr"/>
                </a:tc>
                <a:extLst>
                  <a:ext uri="{0D108BD9-81ED-4DB2-BD59-A6C34878D82A}">
                    <a16:rowId xmlns:a16="http://schemas.microsoft.com/office/drawing/2014/main" val="2329183330"/>
                  </a:ext>
                </a:extLst>
              </a:tr>
              <a:tr h="572505">
                <a:tc>
                  <a:txBody>
                    <a:bodyPr/>
                    <a:lstStyle/>
                    <a:p>
                      <a:endParaRPr lang="en-US" sz="1600">
                        <a:latin typeface="Tahoma" panose="020B0604030504040204" pitchFamily="34" charset="0"/>
                        <a:ea typeface="Tahoma" panose="020B0604030504040204" pitchFamily="34" charset="0"/>
                        <a:cs typeface="Tahoma" panose="020B0604030504040204" pitchFamily="34" charset="0"/>
                      </a:endParaRPr>
                    </a:p>
                  </a:txBody>
                  <a:tcPr anchor="ctr"/>
                </a:tc>
                <a:tc gridSpan="2">
                  <a:txBody>
                    <a:bodyPr/>
                    <a:lstStyle/>
                    <a:p>
                      <a:pPr algn="ctr"/>
                      <a:r>
                        <a:rPr lang="en-US" sz="1600" b="1">
                          <a:latin typeface="Tahoma" panose="020B0604030504040204" pitchFamily="34" charset="0"/>
                          <a:ea typeface="Tahoma" panose="020B0604030504040204" pitchFamily="34" charset="0"/>
                          <a:cs typeface="Tahoma" panose="020B0604030504040204" pitchFamily="34" charset="0"/>
                        </a:rPr>
                        <a:t>PIK3CA/AKT1/PTEN-Altered</a:t>
                      </a:r>
                    </a:p>
                  </a:txBody>
                  <a:tcPr anchor="ctr"/>
                </a:tc>
                <a:tc hMerge="1">
                  <a:txBody>
                    <a:bodyPr/>
                    <a:lstStyle/>
                    <a:p>
                      <a:pPr algn="ctr"/>
                      <a:endParaRPr lang="en-US" sz="1600"/>
                    </a:p>
                  </a:txBody>
                  <a:tcPr anchor="ctr"/>
                </a:tc>
                <a:tc gridSpan="2">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PIK3CA-Mutant</a:t>
                      </a:r>
                    </a:p>
                  </a:txBody>
                  <a:tcPr anchor="ctr"/>
                </a:tc>
                <a:tc hMerge="1">
                  <a:txBody>
                    <a:bodyPr/>
                    <a:lstStyle/>
                    <a:p>
                      <a:pPr algn="ctr"/>
                      <a:endParaRPr lang="en-US" sz="1600"/>
                    </a:p>
                  </a:txBody>
                  <a:tcPr anchor="ctr"/>
                </a:tc>
                <a:extLst>
                  <a:ext uri="{0D108BD9-81ED-4DB2-BD59-A6C34878D82A}">
                    <a16:rowId xmlns:a16="http://schemas.microsoft.com/office/drawing/2014/main" val="1222747533"/>
                  </a:ext>
                </a:extLst>
              </a:tr>
              <a:tr h="579120">
                <a:tc>
                  <a:txBody>
                    <a:bodyPr/>
                    <a:lstStyle/>
                    <a:p>
                      <a:endParaRPr lang="en-US" sz="16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Capivasertib (N=155)</a:t>
                      </a:r>
                    </a:p>
                  </a:txBody>
                  <a:tcPr anchor="ctr"/>
                </a:tc>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Placebo</a:t>
                      </a:r>
                    </a:p>
                    <a:p>
                      <a:pPr algn="ctr"/>
                      <a:r>
                        <a:rPr lang="en-US" sz="1600" b="1" dirty="0">
                          <a:latin typeface="Tahoma" panose="020B0604030504040204" pitchFamily="34" charset="0"/>
                          <a:ea typeface="Tahoma" panose="020B0604030504040204" pitchFamily="34" charset="0"/>
                          <a:cs typeface="Tahoma" panose="020B0604030504040204" pitchFamily="34" charset="0"/>
                        </a:rPr>
                        <a:t>(N=134)</a:t>
                      </a:r>
                    </a:p>
                  </a:txBody>
                  <a:tcPr anchor="ctr"/>
                </a:tc>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Alpelisib (N=169)</a:t>
                      </a:r>
                    </a:p>
                  </a:txBody>
                  <a:tcPr anchor="ctr"/>
                </a:tc>
                <a:tc>
                  <a:txBody>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rPr>
                        <a:t>Placebo</a:t>
                      </a:r>
                    </a:p>
                    <a:p>
                      <a:pPr algn="ctr"/>
                      <a:r>
                        <a:rPr lang="en-US" sz="1600" b="1" dirty="0">
                          <a:latin typeface="Tahoma" panose="020B0604030504040204" pitchFamily="34" charset="0"/>
                          <a:ea typeface="Tahoma" panose="020B0604030504040204" pitchFamily="34" charset="0"/>
                          <a:cs typeface="Tahoma" panose="020B0604030504040204" pitchFamily="34" charset="0"/>
                        </a:rPr>
                        <a:t>(N=172)</a:t>
                      </a:r>
                    </a:p>
                  </a:txBody>
                  <a:tcPr anchor="ctr"/>
                </a:tc>
                <a:extLst>
                  <a:ext uri="{0D108BD9-81ED-4DB2-BD59-A6C34878D82A}">
                    <a16:rowId xmlns:a16="http://schemas.microsoft.com/office/drawing/2014/main" val="1307803564"/>
                  </a:ext>
                </a:extLst>
              </a:tr>
              <a:tr h="572505">
                <a:tc>
                  <a:txBody>
                    <a:bodyPr/>
                    <a:lstStyle/>
                    <a:p>
                      <a:r>
                        <a:rPr lang="en-US" sz="1600">
                          <a:latin typeface="Tahoma" panose="020B0604030504040204" pitchFamily="34" charset="0"/>
                          <a:ea typeface="Tahoma" panose="020B0604030504040204" pitchFamily="34" charset="0"/>
                          <a:cs typeface="Tahoma" panose="020B0604030504040204" pitchFamily="34" charset="0"/>
                        </a:rPr>
                        <a:t>Median PFS, Months</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7.3</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3.1</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11.0</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5.7</a:t>
                      </a:r>
                    </a:p>
                  </a:txBody>
                  <a:tcPr anchor="ctr"/>
                </a:tc>
                <a:extLst>
                  <a:ext uri="{0D108BD9-81ED-4DB2-BD59-A6C34878D82A}">
                    <a16:rowId xmlns:a16="http://schemas.microsoft.com/office/drawing/2014/main" val="1387262073"/>
                  </a:ext>
                </a:extLst>
              </a:tr>
              <a:tr h="335280">
                <a:tc>
                  <a:txBody>
                    <a:bodyPr/>
                    <a:lstStyle/>
                    <a:p>
                      <a:r>
                        <a:rPr lang="en-US" sz="1600">
                          <a:latin typeface="Tahoma" panose="020B0604030504040204" pitchFamily="34" charset="0"/>
                          <a:ea typeface="Tahoma" panose="020B0604030504040204" pitchFamily="34" charset="0"/>
                          <a:cs typeface="Tahoma" panose="020B0604030504040204" pitchFamily="34" charset="0"/>
                        </a:rPr>
                        <a:t>HR (95% CI)</a:t>
                      </a:r>
                    </a:p>
                  </a:txBody>
                  <a:tcPr anchor="ctr"/>
                </a:tc>
                <a:tc gridSpan="2">
                  <a:txBody>
                    <a:bodyPr/>
                    <a:lstStyle/>
                    <a:p>
                      <a:pPr algn="ctr"/>
                      <a:r>
                        <a:rPr lang="en-US" sz="1600" b="0" dirty="0">
                          <a:latin typeface="Tahoma" panose="020B0604030504040204" pitchFamily="34" charset="0"/>
                          <a:ea typeface="Tahoma" panose="020B0604030504040204" pitchFamily="34" charset="0"/>
                          <a:cs typeface="Tahoma" panose="020B0604030504040204" pitchFamily="34" charset="0"/>
                        </a:rPr>
                        <a:t>HR 0.50 (0.38-0.65)</a:t>
                      </a:r>
                    </a:p>
                  </a:txBody>
                  <a:tcPr anchor="ctr"/>
                </a:tc>
                <a:tc hMerge="1">
                  <a:txBody>
                    <a:bodyPr/>
                    <a:lstStyle/>
                    <a:p>
                      <a:pPr algn="ctr"/>
                      <a:endParaRPr lang="en-US" sz="1600"/>
                    </a:p>
                  </a:txBody>
                  <a:tcPr anchor="ctr"/>
                </a:tc>
                <a:tc gridSpan="2">
                  <a:txBody>
                    <a:bodyPr/>
                    <a:lstStyle/>
                    <a:p>
                      <a:pPr algn="ctr"/>
                      <a:r>
                        <a:rPr lang="en-US" sz="1600" b="0" dirty="0">
                          <a:latin typeface="Tahoma" panose="020B0604030504040204" pitchFamily="34" charset="0"/>
                          <a:ea typeface="Tahoma" panose="020B0604030504040204" pitchFamily="34" charset="0"/>
                          <a:cs typeface="Tahoma" panose="020B0604030504040204" pitchFamily="34" charset="0"/>
                        </a:rPr>
                        <a:t>HR 0.65 (0.50-0.85)</a:t>
                      </a:r>
                    </a:p>
                  </a:txBody>
                  <a:tcPr anchor="ctr"/>
                </a:tc>
                <a:tc hMerge="1">
                  <a:txBody>
                    <a:bodyPr/>
                    <a:lstStyle/>
                    <a:p>
                      <a:pPr algn="ctr"/>
                      <a:endParaRPr lang="en-US" sz="1600"/>
                    </a:p>
                  </a:txBody>
                  <a:tcPr anchor="ctr"/>
                </a:tc>
                <a:extLst>
                  <a:ext uri="{0D108BD9-81ED-4DB2-BD59-A6C34878D82A}">
                    <a16:rowId xmlns:a16="http://schemas.microsoft.com/office/drawing/2014/main" val="1003476885"/>
                  </a:ext>
                </a:extLst>
              </a:tr>
              <a:tr h="335280">
                <a:tc>
                  <a:txBody>
                    <a:bodyPr/>
                    <a:lstStyle/>
                    <a:p>
                      <a:r>
                        <a:rPr lang="en-US" sz="1600">
                          <a:latin typeface="Tahoma" panose="020B0604030504040204" pitchFamily="34" charset="0"/>
                          <a:ea typeface="Tahoma" panose="020B0604030504040204" pitchFamily="34" charset="0"/>
                          <a:cs typeface="Tahoma" panose="020B0604030504040204" pitchFamily="34" charset="0"/>
                        </a:rPr>
                        <a:t>P-value</a:t>
                      </a:r>
                    </a:p>
                  </a:txBody>
                  <a:tcPr anchor="ctr"/>
                </a:tc>
                <a:tc gridSpan="2">
                  <a:txBody>
                    <a:bodyPr/>
                    <a:lstStyle/>
                    <a:p>
                      <a:pPr algn="ct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P&lt;0.001</a:t>
                      </a:r>
                    </a:p>
                  </a:txBody>
                  <a:tcPr anchor="ctr"/>
                </a:tc>
                <a:tc hMerge="1">
                  <a:txBody>
                    <a:bodyPr/>
                    <a:lstStyle/>
                    <a:p>
                      <a:pPr algn="ctr"/>
                      <a:endParaRPr lang="en-US" sz="1600"/>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P&lt;0.001</a:t>
                      </a:r>
                    </a:p>
                  </a:txBody>
                  <a:tcPr anchor="ctr"/>
                </a:tc>
                <a:tc hMerge="1">
                  <a:txBody>
                    <a:bodyPr/>
                    <a:lstStyle/>
                    <a:p>
                      <a:pPr algn="ctr"/>
                      <a:endParaRPr lang="en-US" sz="1600"/>
                    </a:p>
                  </a:txBody>
                  <a:tcPr anchor="ctr"/>
                </a:tc>
                <a:extLst>
                  <a:ext uri="{0D108BD9-81ED-4DB2-BD59-A6C34878D82A}">
                    <a16:rowId xmlns:a16="http://schemas.microsoft.com/office/drawing/2014/main" val="2687242554"/>
                  </a:ext>
                </a:extLst>
              </a:tr>
            </a:tbl>
          </a:graphicData>
        </a:graphic>
      </p:graphicFrame>
      <p:grpSp>
        <p:nvGrpSpPr>
          <p:cNvPr id="7" name="Group 6">
            <a:extLst>
              <a:ext uri="{FF2B5EF4-FFF2-40B4-BE49-F238E27FC236}">
                <a16:creationId xmlns:a16="http://schemas.microsoft.com/office/drawing/2014/main" id="{72A92BB4-F818-9618-032A-FB32C6447BFD}"/>
              </a:ext>
            </a:extLst>
          </p:cNvPr>
          <p:cNvGrpSpPr/>
          <p:nvPr/>
        </p:nvGrpSpPr>
        <p:grpSpPr>
          <a:xfrm>
            <a:off x="930417" y="1334130"/>
            <a:ext cx="4657583" cy="2031912"/>
            <a:chOff x="463785" y="1198339"/>
            <a:chExt cx="5048339" cy="2187377"/>
          </a:xfrm>
        </p:grpSpPr>
        <p:grpSp>
          <p:nvGrpSpPr>
            <p:cNvPr id="8" name="Group 7">
              <a:extLst>
                <a:ext uri="{FF2B5EF4-FFF2-40B4-BE49-F238E27FC236}">
                  <a16:creationId xmlns:a16="http://schemas.microsoft.com/office/drawing/2014/main" id="{27C7FDA5-B187-7A7C-BD7D-36E5E4F6096C}"/>
                </a:ext>
              </a:extLst>
            </p:cNvPr>
            <p:cNvGrpSpPr/>
            <p:nvPr/>
          </p:nvGrpSpPr>
          <p:grpSpPr>
            <a:xfrm>
              <a:off x="463785" y="1509944"/>
              <a:ext cx="5048339" cy="1875772"/>
              <a:chOff x="410987" y="1058557"/>
              <a:chExt cx="5395229" cy="2009504"/>
            </a:xfrm>
          </p:grpSpPr>
          <p:sp>
            <p:nvSpPr>
              <p:cNvPr id="11" name="Rounded Rectangle 4">
                <a:extLst>
                  <a:ext uri="{FF2B5EF4-FFF2-40B4-BE49-F238E27FC236}">
                    <a16:creationId xmlns:a16="http://schemas.microsoft.com/office/drawing/2014/main" id="{8A46CEB6-C7EC-7B4C-2AAA-5209744C0133}"/>
                  </a:ext>
                </a:extLst>
              </p:cNvPr>
              <p:cNvSpPr/>
              <p:nvPr/>
            </p:nvSpPr>
            <p:spPr>
              <a:xfrm>
                <a:off x="410987" y="1121252"/>
                <a:ext cx="2704811" cy="1813077"/>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64" marR="0" lvl="0" indent="-285764"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HR+/HER2- ABC</a:t>
                </a:r>
              </a:p>
              <a:p>
                <a:pPr marL="285764" marR="0" lvl="0" indent="-285764"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Progressed on prior AI</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N=289 PIK3CA/AKT1/PTEN-altered subset</a:t>
                </a:r>
              </a:p>
            </p:txBody>
          </p:sp>
          <p:sp>
            <p:nvSpPr>
              <p:cNvPr id="12" name="Rounded Rectangle 2">
                <a:extLst>
                  <a:ext uri="{FF2B5EF4-FFF2-40B4-BE49-F238E27FC236}">
                    <a16:creationId xmlns:a16="http://schemas.microsoft.com/office/drawing/2014/main" id="{92189EC5-738E-1459-7F2D-8C3598E972A4}"/>
                  </a:ext>
                </a:extLst>
              </p:cNvPr>
              <p:cNvSpPr/>
              <p:nvPr/>
            </p:nvSpPr>
            <p:spPr>
              <a:xfrm>
                <a:off x="3408249" y="1058557"/>
                <a:ext cx="2397967" cy="943898"/>
              </a:xfrm>
              <a:prstGeom prst="rect">
                <a:avLst/>
              </a:prstGeom>
              <a:solidFill>
                <a:srgbClr val="0A4F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Capivasertib + Fulvestrant</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N=155</a:t>
                </a:r>
              </a:p>
            </p:txBody>
          </p:sp>
          <p:sp>
            <p:nvSpPr>
              <p:cNvPr id="13" name="Rounded Rectangle 19">
                <a:extLst>
                  <a:ext uri="{FF2B5EF4-FFF2-40B4-BE49-F238E27FC236}">
                    <a16:creationId xmlns:a16="http://schemas.microsoft.com/office/drawing/2014/main" id="{93103E37-A2E1-A696-E633-CB6C254F8548}"/>
                  </a:ext>
                </a:extLst>
              </p:cNvPr>
              <p:cNvSpPr/>
              <p:nvPr/>
            </p:nvSpPr>
            <p:spPr>
              <a:xfrm>
                <a:off x="3408249" y="2124163"/>
                <a:ext cx="2397967" cy="943898"/>
              </a:xfrm>
              <a:prstGeom prst="rect">
                <a:avLst/>
              </a:prstGeom>
              <a:solidFill>
                <a:srgbClr val="0A4F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Placebo + Fulvestrant</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N=134</a:t>
                </a:r>
              </a:p>
            </p:txBody>
          </p:sp>
          <p:sp>
            <p:nvSpPr>
              <p:cNvPr id="14" name="Oval 5">
                <a:extLst>
                  <a:ext uri="{FF2B5EF4-FFF2-40B4-BE49-F238E27FC236}">
                    <a16:creationId xmlns:a16="http://schemas.microsoft.com/office/drawing/2014/main" id="{32F319D3-A860-6F7C-5C20-3CF11B78FBD7}"/>
                  </a:ext>
                </a:extLst>
              </p:cNvPr>
              <p:cNvSpPr/>
              <p:nvPr/>
            </p:nvSpPr>
            <p:spPr>
              <a:xfrm>
                <a:off x="2928886" y="1702208"/>
                <a:ext cx="734291" cy="6511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R</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1:1</a:t>
                </a:r>
              </a:p>
            </p:txBody>
          </p:sp>
        </p:grpSp>
        <p:sp>
          <p:nvSpPr>
            <p:cNvPr id="10" name="TextBox 9">
              <a:extLst>
                <a:ext uri="{FF2B5EF4-FFF2-40B4-BE49-F238E27FC236}">
                  <a16:creationId xmlns:a16="http://schemas.microsoft.com/office/drawing/2014/main" id="{EBC659B0-2B03-C498-92A8-56F1A4682C8D}"/>
                </a:ext>
              </a:extLst>
            </p:cNvPr>
            <p:cNvSpPr txBox="1"/>
            <p:nvPr/>
          </p:nvSpPr>
          <p:spPr>
            <a:xfrm>
              <a:off x="463785" y="1198339"/>
              <a:ext cx="1947482" cy="364457"/>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CAPItello-291</a:t>
              </a:r>
            </a:p>
          </p:txBody>
        </p:sp>
      </p:grpSp>
      <p:grpSp>
        <p:nvGrpSpPr>
          <p:cNvPr id="15" name="Group 14">
            <a:extLst>
              <a:ext uri="{FF2B5EF4-FFF2-40B4-BE49-F238E27FC236}">
                <a16:creationId xmlns:a16="http://schemas.microsoft.com/office/drawing/2014/main" id="{CF818424-9BD4-8421-BD0C-537C729B1E33}"/>
              </a:ext>
            </a:extLst>
          </p:cNvPr>
          <p:cNvGrpSpPr/>
          <p:nvPr/>
        </p:nvGrpSpPr>
        <p:grpSpPr>
          <a:xfrm>
            <a:off x="6722402" y="1334130"/>
            <a:ext cx="4656798" cy="2030749"/>
            <a:chOff x="6680727" y="1198339"/>
            <a:chExt cx="5047488" cy="2186125"/>
          </a:xfrm>
        </p:grpSpPr>
        <p:grpSp>
          <p:nvGrpSpPr>
            <p:cNvPr id="16" name="Group 15">
              <a:extLst>
                <a:ext uri="{FF2B5EF4-FFF2-40B4-BE49-F238E27FC236}">
                  <a16:creationId xmlns:a16="http://schemas.microsoft.com/office/drawing/2014/main" id="{659FC528-2660-1D88-76E9-BDE69A6FDFD1}"/>
                </a:ext>
              </a:extLst>
            </p:cNvPr>
            <p:cNvGrpSpPr/>
            <p:nvPr/>
          </p:nvGrpSpPr>
          <p:grpSpPr>
            <a:xfrm>
              <a:off x="6680727" y="1509944"/>
              <a:ext cx="5047488" cy="1874520"/>
              <a:chOff x="410987" y="1058557"/>
              <a:chExt cx="5395229" cy="2009504"/>
            </a:xfrm>
          </p:grpSpPr>
          <p:sp>
            <p:nvSpPr>
              <p:cNvPr id="18" name="Rounded Rectangle 23">
                <a:extLst>
                  <a:ext uri="{FF2B5EF4-FFF2-40B4-BE49-F238E27FC236}">
                    <a16:creationId xmlns:a16="http://schemas.microsoft.com/office/drawing/2014/main" id="{BA66FBCC-EE5C-23A6-9579-7BF2A601E7D8}"/>
                  </a:ext>
                </a:extLst>
              </p:cNvPr>
              <p:cNvSpPr/>
              <p:nvPr/>
            </p:nvSpPr>
            <p:spPr>
              <a:xfrm>
                <a:off x="410987" y="1121252"/>
                <a:ext cx="2704811" cy="1813077"/>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64" marR="0" lvl="0" indent="-285764"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HR+/HER2- ABC</a:t>
                </a:r>
              </a:p>
              <a:p>
                <a:pPr marL="285764" marR="0" lvl="0" indent="-285764"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Progressed on prior AI</a:t>
                </a:r>
              </a:p>
              <a:p>
                <a:pPr marL="285764" marR="0" lvl="0" indent="-285764" algn="l" defTabSz="60953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N=341 PIK3CA-mutant subset</a:t>
                </a:r>
              </a:p>
            </p:txBody>
          </p:sp>
          <p:sp>
            <p:nvSpPr>
              <p:cNvPr id="19" name="Rounded Rectangle 25">
                <a:extLst>
                  <a:ext uri="{FF2B5EF4-FFF2-40B4-BE49-F238E27FC236}">
                    <a16:creationId xmlns:a16="http://schemas.microsoft.com/office/drawing/2014/main" id="{ED2FD449-0CF3-8198-36BA-9DE05061D297}"/>
                  </a:ext>
                </a:extLst>
              </p:cNvPr>
              <p:cNvSpPr/>
              <p:nvPr/>
            </p:nvSpPr>
            <p:spPr>
              <a:xfrm>
                <a:off x="3408249" y="1058557"/>
                <a:ext cx="2397967" cy="943898"/>
              </a:xfrm>
              <a:prstGeom prst="rect">
                <a:avLst/>
              </a:prstGeom>
              <a:solidFill>
                <a:srgbClr val="0A4F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Alpelisib + Fulvestrant</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N=169</a:t>
                </a:r>
              </a:p>
            </p:txBody>
          </p:sp>
          <p:sp>
            <p:nvSpPr>
              <p:cNvPr id="20" name="Rounded Rectangle 27">
                <a:extLst>
                  <a:ext uri="{FF2B5EF4-FFF2-40B4-BE49-F238E27FC236}">
                    <a16:creationId xmlns:a16="http://schemas.microsoft.com/office/drawing/2014/main" id="{FBA5EADB-2653-307C-B9EE-8B052EF4A700}"/>
                  </a:ext>
                </a:extLst>
              </p:cNvPr>
              <p:cNvSpPr/>
              <p:nvPr/>
            </p:nvSpPr>
            <p:spPr>
              <a:xfrm>
                <a:off x="3408249" y="2124163"/>
                <a:ext cx="2397967" cy="943898"/>
              </a:xfrm>
              <a:prstGeom prst="rect">
                <a:avLst/>
              </a:prstGeom>
              <a:solidFill>
                <a:srgbClr val="0A4F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Placebo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Fulvestrant</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N=172</a:t>
                </a:r>
              </a:p>
            </p:txBody>
          </p:sp>
          <p:sp>
            <p:nvSpPr>
              <p:cNvPr id="21" name="Oval 28">
                <a:extLst>
                  <a:ext uri="{FF2B5EF4-FFF2-40B4-BE49-F238E27FC236}">
                    <a16:creationId xmlns:a16="http://schemas.microsoft.com/office/drawing/2014/main" id="{33FBB49B-C3BE-8C6C-9C56-C2769EFD8382}"/>
                  </a:ext>
                </a:extLst>
              </p:cNvPr>
              <p:cNvSpPr/>
              <p:nvPr/>
            </p:nvSpPr>
            <p:spPr>
              <a:xfrm>
                <a:off x="2928886" y="1702208"/>
                <a:ext cx="734291" cy="6511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R</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6F3EC"/>
                    </a:solidFill>
                    <a:effectLst/>
                    <a:uLnTx/>
                    <a:uFillTx/>
                    <a:latin typeface="Tahoma" panose="020B0604030504040204" pitchFamily="34" charset="0"/>
                    <a:ea typeface="Tahoma" panose="020B0604030504040204" pitchFamily="34" charset="0"/>
                    <a:cs typeface="Tahoma" panose="020B0604030504040204" pitchFamily="34" charset="0"/>
                  </a:rPr>
                  <a:t>1:1</a:t>
                </a:r>
              </a:p>
            </p:txBody>
          </p:sp>
        </p:grpSp>
        <p:sp>
          <p:nvSpPr>
            <p:cNvPr id="17" name="TextBox 16">
              <a:extLst>
                <a:ext uri="{FF2B5EF4-FFF2-40B4-BE49-F238E27FC236}">
                  <a16:creationId xmlns:a16="http://schemas.microsoft.com/office/drawing/2014/main" id="{362ADF16-7CBE-9ED8-ACF5-08F6ADC550DA}"/>
                </a:ext>
              </a:extLst>
            </p:cNvPr>
            <p:cNvSpPr txBox="1"/>
            <p:nvPr/>
          </p:nvSpPr>
          <p:spPr>
            <a:xfrm>
              <a:off x="6680727" y="1198339"/>
              <a:ext cx="1355439" cy="364457"/>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SOLAR-1</a:t>
              </a:r>
            </a:p>
          </p:txBody>
        </p:sp>
      </p:grpSp>
      <p:sp>
        <p:nvSpPr>
          <p:cNvPr id="23" name="AutoShape 4">
            <a:extLst>
              <a:ext uri="{FF2B5EF4-FFF2-40B4-BE49-F238E27FC236}">
                <a16:creationId xmlns:a16="http://schemas.microsoft.com/office/drawing/2014/main" id="{3562F8A1-BC6D-DA81-FB32-46B02B4DD6A7}"/>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24" name="Title 1">
            <a:extLst>
              <a:ext uri="{FF2B5EF4-FFF2-40B4-BE49-F238E27FC236}">
                <a16:creationId xmlns:a16="http://schemas.microsoft.com/office/drawing/2014/main" id="{F19DFB4F-0E2C-09BB-04C4-3C6710C1317D}"/>
              </a:ext>
            </a:extLst>
          </p:cNvPr>
          <p:cNvSpPr>
            <a:spLocks noGrp="1"/>
          </p:cNvSpPr>
          <p:nvPr>
            <p:ph type="title"/>
          </p:nvPr>
        </p:nvSpPr>
        <p:spPr>
          <a:xfrm>
            <a:off x="1117600" y="133349"/>
            <a:ext cx="10261600" cy="704851"/>
          </a:xfrm>
        </p:spPr>
        <p:txBody>
          <a:bodyPr/>
          <a:lstStyle/>
          <a:p>
            <a:pPr algn="ctr"/>
            <a:r>
              <a:rPr lang="en-US" dirty="0"/>
              <a:t>Targeting the PI3K Pathway in the 2</a:t>
            </a:r>
            <a:r>
              <a:rPr lang="en-US" baseline="30000" dirty="0"/>
              <a:t>nd</a:t>
            </a:r>
            <a:r>
              <a:rPr lang="en-US" dirty="0"/>
              <a:t> Line</a:t>
            </a:r>
          </a:p>
        </p:txBody>
      </p:sp>
    </p:spTree>
    <p:extLst>
      <p:ext uri="{BB962C8B-B14F-4D97-AF65-F5344CB8AC3E}">
        <p14:creationId xmlns:p14="http://schemas.microsoft.com/office/powerpoint/2010/main" val="31056292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BD9FB-3FB8-EF40-F5A7-C4A4A528765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9D0D6F-4907-2558-4D23-A2FDF968BE92}"/>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8" name="AutoShape 4">
            <a:extLst>
              <a:ext uri="{FF2B5EF4-FFF2-40B4-BE49-F238E27FC236}">
                <a16:creationId xmlns:a16="http://schemas.microsoft.com/office/drawing/2014/main" id="{D3CBCD0E-7E3A-3189-BC4F-FC051EA668F8}"/>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11" name="Title 1">
            <a:extLst>
              <a:ext uri="{FF2B5EF4-FFF2-40B4-BE49-F238E27FC236}">
                <a16:creationId xmlns:a16="http://schemas.microsoft.com/office/drawing/2014/main" id="{205CC3BC-0847-D6E6-E46C-3CB37CB56298}"/>
              </a:ext>
            </a:extLst>
          </p:cNvPr>
          <p:cNvSpPr>
            <a:spLocks noGrp="1"/>
          </p:cNvSpPr>
          <p:nvPr>
            <p:ph type="title"/>
          </p:nvPr>
        </p:nvSpPr>
        <p:spPr>
          <a:xfrm>
            <a:off x="1117600" y="133349"/>
            <a:ext cx="10261600" cy="704851"/>
          </a:xfrm>
        </p:spPr>
        <p:txBody>
          <a:bodyPr/>
          <a:lstStyle/>
          <a:p>
            <a:pPr algn="ctr"/>
            <a:r>
              <a:rPr lang="en-US" sz="2533" dirty="0"/>
              <a:t>CAPItello-292: Capivasertib + CDK4/6i + Fulvestrant after AI </a:t>
            </a:r>
          </a:p>
        </p:txBody>
      </p:sp>
      <p:grpSp>
        <p:nvGrpSpPr>
          <p:cNvPr id="16" name="Group 15">
            <a:extLst>
              <a:ext uri="{FF2B5EF4-FFF2-40B4-BE49-F238E27FC236}">
                <a16:creationId xmlns:a16="http://schemas.microsoft.com/office/drawing/2014/main" id="{F7895243-CCAD-D431-3F19-EEA0D3ED3B55}"/>
              </a:ext>
            </a:extLst>
          </p:cNvPr>
          <p:cNvGrpSpPr/>
          <p:nvPr/>
        </p:nvGrpSpPr>
        <p:grpSpPr>
          <a:xfrm>
            <a:off x="591014" y="1243268"/>
            <a:ext cx="11366180" cy="5046017"/>
            <a:chOff x="1781456" y="1864902"/>
            <a:chExt cx="15253155" cy="7242997"/>
          </a:xfrm>
        </p:grpSpPr>
        <p:grpSp>
          <p:nvGrpSpPr>
            <p:cNvPr id="14" name="Group 13">
              <a:extLst>
                <a:ext uri="{FF2B5EF4-FFF2-40B4-BE49-F238E27FC236}">
                  <a16:creationId xmlns:a16="http://schemas.microsoft.com/office/drawing/2014/main" id="{BD11D3F6-02A1-7986-B2C9-EA6FC60FFFC6}"/>
                </a:ext>
              </a:extLst>
            </p:cNvPr>
            <p:cNvGrpSpPr/>
            <p:nvPr/>
          </p:nvGrpSpPr>
          <p:grpSpPr>
            <a:xfrm>
              <a:off x="1781456" y="1864902"/>
              <a:ext cx="15062756" cy="7242997"/>
              <a:chOff x="1135778" y="2781301"/>
              <a:chExt cx="12142172" cy="4724400"/>
            </a:xfrm>
          </p:grpSpPr>
          <p:pic>
            <p:nvPicPr>
              <p:cNvPr id="12" name="Picture 11">
                <a:extLst>
                  <a:ext uri="{FF2B5EF4-FFF2-40B4-BE49-F238E27FC236}">
                    <a16:creationId xmlns:a16="http://schemas.microsoft.com/office/drawing/2014/main" id="{58AB6050-4993-A688-63F8-2E31E6FBFF59}"/>
                  </a:ext>
                </a:extLst>
              </p:cNvPr>
              <p:cNvPicPr>
                <a:picLocks noChangeAspect="1"/>
              </p:cNvPicPr>
              <p:nvPr/>
            </p:nvPicPr>
            <p:blipFill>
              <a:blip r:embed="rId3"/>
              <a:stretch>
                <a:fillRect/>
              </a:stretch>
            </p:blipFill>
            <p:spPr>
              <a:xfrm>
                <a:off x="1135778" y="2781301"/>
                <a:ext cx="4635500" cy="4724400"/>
              </a:xfrm>
              <a:prstGeom prst="rect">
                <a:avLst/>
              </a:prstGeom>
            </p:spPr>
          </p:pic>
          <p:pic>
            <p:nvPicPr>
              <p:cNvPr id="13" name="Picture 12">
                <a:extLst>
                  <a:ext uri="{FF2B5EF4-FFF2-40B4-BE49-F238E27FC236}">
                    <a16:creationId xmlns:a16="http://schemas.microsoft.com/office/drawing/2014/main" id="{050B5278-47F2-BD2F-85CB-01ABADCEBBEE}"/>
                  </a:ext>
                </a:extLst>
              </p:cNvPr>
              <p:cNvPicPr>
                <a:picLocks noChangeAspect="1"/>
              </p:cNvPicPr>
              <p:nvPr/>
            </p:nvPicPr>
            <p:blipFill>
              <a:blip r:embed="rId4"/>
              <a:stretch>
                <a:fillRect/>
              </a:stretch>
            </p:blipFill>
            <p:spPr>
              <a:xfrm>
                <a:off x="5686593" y="3057322"/>
                <a:ext cx="7591357" cy="4100947"/>
              </a:xfrm>
              <a:prstGeom prst="rect">
                <a:avLst/>
              </a:prstGeom>
            </p:spPr>
          </p:pic>
        </p:grpSp>
        <p:sp>
          <p:nvSpPr>
            <p:cNvPr id="15" name="TextBox 14">
              <a:extLst>
                <a:ext uri="{FF2B5EF4-FFF2-40B4-BE49-F238E27FC236}">
                  <a16:creationId xmlns:a16="http://schemas.microsoft.com/office/drawing/2014/main" id="{923E493C-A51F-B407-9479-0DE3C1EDFDD5}"/>
                </a:ext>
              </a:extLst>
            </p:cNvPr>
            <p:cNvSpPr txBox="1"/>
            <p:nvPr/>
          </p:nvSpPr>
          <p:spPr>
            <a:xfrm>
              <a:off x="16653812" y="2288070"/>
              <a:ext cx="380799" cy="1810977"/>
            </a:xfrm>
            <a:prstGeom prst="rect">
              <a:avLst/>
            </a:prstGeom>
            <a:solidFill>
              <a:srgbClr val="FFFFFF"/>
            </a:solidFill>
          </p:spPr>
          <p:txBody>
            <a:bodyPr wrap="square" lIns="0" tIns="0" rIns="0" bIns="0" rtlCol="0" anchor="t">
              <a:spAutoFit/>
            </a:bodyPr>
            <a:lstStyle/>
            <a:p>
              <a:pPr marL="0" marR="0" lvl="0" indent="0" algn="l" defTabSz="609539" rtl="0" eaLnBrk="1" fontAlgn="auto" latinLnBrk="0" hangingPunct="1">
                <a:lnSpc>
                  <a:spcPts val="10827"/>
                </a:lnSpc>
                <a:spcBef>
                  <a:spcPts val="0"/>
                </a:spcBef>
                <a:spcAft>
                  <a:spcPts val="0"/>
                </a:spcAft>
                <a:buClrTx/>
                <a:buSzTx/>
                <a:buFontTx/>
                <a:buNone/>
                <a:tabLst/>
                <a:defRPr/>
              </a:pPr>
              <a:endParaRPr kumimoji="0" lang="en-US" sz="6400" b="1" i="0" u="none" strike="noStrike" kern="1200" cap="none" spc="0" normalizeH="0" baseline="0" noProof="0" dirty="0" err="1">
                <a:ln>
                  <a:noFill/>
                </a:ln>
                <a:solidFill>
                  <a:srgbClr val="F6F4EC"/>
                </a:solidFill>
                <a:effectLst/>
                <a:uLnTx/>
                <a:uFillTx/>
                <a:latin typeface="Tahoma Bold"/>
                <a:ea typeface="Tahoma Bold"/>
                <a:cs typeface="Tahoma Bold"/>
                <a:sym typeface="Tahoma Bold"/>
              </a:endParaRPr>
            </a:p>
          </p:txBody>
        </p:sp>
      </p:grpSp>
      <p:sp>
        <p:nvSpPr>
          <p:cNvPr id="17" name="TextBox 16">
            <a:extLst>
              <a:ext uri="{FF2B5EF4-FFF2-40B4-BE49-F238E27FC236}">
                <a16:creationId xmlns:a16="http://schemas.microsoft.com/office/drawing/2014/main" id="{F3A375BF-F14C-C6C7-80FA-CBE9AE82A3E3}"/>
              </a:ext>
            </a:extLst>
          </p:cNvPr>
          <p:cNvSpPr txBox="1"/>
          <p:nvPr/>
        </p:nvSpPr>
        <p:spPr>
          <a:xfrm>
            <a:off x="4839874" y="6498948"/>
            <a:ext cx="2509364" cy="256545"/>
          </a:xfrm>
          <a:prstGeom prst="rect">
            <a:avLst/>
          </a:prstGeom>
          <a:noFill/>
        </p:spPr>
        <p:txBody>
          <a:bodyPr wrap="square" rtlCol="0">
            <a:spAutoFit/>
          </a:bodyPr>
          <a:lstStyle/>
          <a:p>
            <a:pPr marL="0" marR="0" lvl="0" indent="0" algn="ctr" defTabSz="609539" rtl="0" eaLnBrk="1" fontAlgn="auto" latinLnBrk="0" hangingPunct="1">
              <a:lnSpc>
                <a:spcPct val="100000"/>
              </a:lnSpc>
              <a:spcBef>
                <a:spcPts val="0"/>
              </a:spcBef>
              <a:spcAft>
                <a:spcPts val="600"/>
              </a:spcAft>
              <a:buClrTx/>
              <a:buSzTx/>
              <a:buFontTx/>
              <a:buNone/>
              <a:tabLst/>
              <a:defRPr/>
            </a:pPr>
            <a:r>
              <a:rPr kumimoji="0" lang="en-US" sz="1067"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Rugo. SABCS 2023.</a:t>
            </a:r>
          </a:p>
        </p:txBody>
      </p:sp>
    </p:spTree>
    <p:extLst>
      <p:ext uri="{BB962C8B-B14F-4D97-AF65-F5344CB8AC3E}">
        <p14:creationId xmlns:p14="http://schemas.microsoft.com/office/powerpoint/2010/main" val="18067204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8EE9B-FA96-0142-D222-70E45D5F7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EB37F-A43E-71BC-7C1E-08770E44673A}"/>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4074189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2C1C-B513-570D-2F5E-3F65538FEC0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25DE8B-BB32-DB48-C933-17AC374879B5}"/>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11" name="Title 1">
            <a:extLst>
              <a:ext uri="{FF2B5EF4-FFF2-40B4-BE49-F238E27FC236}">
                <a16:creationId xmlns:a16="http://schemas.microsoft.com/office/drawing/2014/main" id="{07494E38-B2EB-6292-902A-DA35887B9101}"/>
              </a:ext>
            </a:extLst>
          </p:cNvPr>
          <p:cNvSpPr>
            <a:spLocks noGrp="1"/>
          </p:cNvSpPr>
          <p:nvPr>
            <p:ph type="title"/>
          </p:nvPr>
        </p:nvSpPr>
        <p:spPr>
          <a:xfrm>
            <a:off x="1117600" y="133349"/>
            <a:ext cx="10261600" cy="704851"/>
          </a:xfrm>
        </p:spPr>
        <p:txBody>
          <a:bodyPr/>
          <a:lstStyle/>
          <a:p>
            <a:pPr algn="ctr"/>
            <a:r>
              <a:rPr lang="en-US" dirty="0"/>
              <a:t>Case Presentation</a:t>
            </a:r>
          </a:p>
        </p:txBody>
      </p:sp>
      <p:sp>
        <p:nvSpPr>
          <p:cNvPr id="12" name="AutoShape 4">
            <a:extLst>
              <a:ext uri="{FF2B5EF4-FFF2-40B4-BE49-F238E27FC236}">
                <a16:creationId xmlns:a16="http://schemas.microsoft.com/office/drawing/2014/main" id="{FABBD10F-A53B-40C5-5A31-A326B9730FC0}"/>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6" name="Content Placeholder 4">
            <a:extLst>
              <a:ext uri="{FF2B5EF4-FFF2-40B4-BE49-F238E27FC236}">
                <a16:creationId xmlns:a16="http://schemas.microsoft.com/office/drawing/2014/main" id="{388BEC5B-1D71-1497-A48B-0A75072CBED9}"/>
              </a:ext>
            </a:extLst>
          </p:cNvPr>
          <p:cNvSpPr txBox="1">
            <a:spLocks/>
          </p:cNvSpPr>
          <p:nvPr/>
        </p:nvSpPr>
        <p:spPr>
          <a:xfrm>
            <a:off x="1117600" y="1804708"/>
            <a:ext cx="10261600" cy="4570683"/>
          </a:xfrm>
          <a:prstGeom prst="rect">
            <a:avLst/>
          </a:prstGeom>
        </p:spPr>
        <p:txBody>
          <a:bodyPr vert="horz" lIns="60960" tIns="30480" rIns="60960" bIns="30480" rtlCol="0">
            <a:normAutofit fontScale="92500" lnSpcReduction="10000"/>
          </a:bodyPr>
          <a:lstStyle>
            <a:lvl1pPr marL="342900" indent="-342900" algn="l" defTabSz="914400" rtl="0" eaLnBrk="1" latinLnBrk="0" hangingPunct="1">
              <a:spcBef>
                <a:spcPct val="20000"/>
              </a:spcBef>
              <a:buClr>
                <a:schemeClr val="accent3"/>
              </a:buClr>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7E98AB"/>
              </a:buClr>
              <a:buSzTx/>
              <a:buFont typeface="Arial" pitchFamily="34" charset="0"/>
              <a:buNone/>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Patient is a 53 </a:t>
            </a:r>
            <a:r>
              <a:rPr kumimoji="0" lang="en-US" sz="2133" b="0" i="0" u="none" strike="noStrike" kern="1200" cap="none" spc="0" normalizeH="0" baseline="0" noProof="0" dirty="0" err="1">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yo</a:t>
            </a: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 F with a history of previously treated HR+/HER2- breast cancer. She presents with new onset cough. Imaging is suspicious for metastatic disease in the lungs + bones. Lung biopsy confirms HR+/HER2- metastatic breast cancer; PIK3CA H1047R mutation is found</a:t>
            </a:r>
          </a:p>
          <a:p>
            <a:pPr marL="0" marR="0" lvl="0" indent="0" algn="l" defTabSz="914400" rtl="0" eaLnBrk="1" fontAlgn="auto" latinLnBrk="0" hangingPunct="1">
              <a:lnSpc>
                <a:spcPct val="100000"/>
              </a:lnSpc>
              <a:spcBef>
                <a:spcPct val="20000"/>
              </a:spcBef>
              <a:spcAft>
                <a:spcPts val="0"/>
              </a:spcAft>
              <a:buClr>
                <a:srgbClr val="7E98AB"/>
              </a:buClr>
              <a:buSzTx/>
              <a:buFont typeface="Arial" pitchFamily="34" charset="0"/>
              <a:buNone/>
              <a:tabLst/>
              <a:defRPr/>
            </a:pPr>
            <a:endPar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She is started on 1L therapy with letrozole + ribociclib + denosumab</a:t>
            </a:r>
          </a:p>
          <a:p>
            <a:pPr marL="342900" marR="0" lvl="0" indent="-342900" algn="l" defTabSz="914400" rtl="0" eaLnBrk="1" fontAlgn="auto" latinLnBrk="0" hangingPunct="1">
              <a:lnSpc>
                <a:spcPct val="10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She does well for approximately 1.5 years</a:t>
            </a:r>
          </a:p>
          <a:p>
            <a:pPr marL="342900" marR="0" lvl="0" indent="-342900" algn="l" defTabSz="914400" rtl="0" eaLnBrk="1" fontAlgn="auto" latinLnBrk="0" hangingPunct="1">
              <a:lnSpc>
                <a:spcPct val="10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Recently, she was found to have progression of her disease in her lungs</a:t>
            </a:r>
          </a:p>
          <a:p>
            <a:pPr marL="342900" marR="0" lvl="0" indent="-342900" algn="l" defTabSz="914400" rtl="0" eaLnBrk="1" fontAlgn="auto" latinLnBrk="0" hangingPunct="1">
              <a:lnSpc>
                <a:spcPct val="10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Liquid biopsy again demonstrates PIK3CA H1047R mutation</a:t>
            </a:r>
          </a:p>
          <a:p>
            <a:pPr marL="342900" marR="0" lvl="0" indent="-342900" algn="l" defTabSz="914400" rtl="0" eaLnBrk="1" fontAlgn="auto" latinLnBrk="0" hangingPunct="1">
              <a:lnSpc>
                <a:spcPct val="10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What therapies are available to this patient?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What would you choose and why?</a:t>
            </a:r>
          </a:p>
          <a:p>
            <a:pPr marL="0" marR="0" lvl="0" indent="0" algn="l" defTabSz="914400" rtl="0" eaLnBrk="1" fontAlgn="auto" latinLnBrk="0" hangingPunct="1">
              <a:lnSpc>
                <a:spcPct val="100000"/>
              </a:lnSpc>
              <a:spcBef>
                <a:spcPct val="20000"/>
              </a:spcBef>
              <a:spcAft>
                <a:spcPts val="0"/>
              </a:spcAft>
              <a:buClr>
                <a:srgbClr val="7E98AB"/>
              </a:buClr>
              <a:buSzTx/>
              <a:buFont typeface="Arial" pitchFamily="34" charset="0"/>
              <a:buNone/>
              <a:tabLst/>
              <a:defRPr/>
            </a:pPr>
            <a:endPar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ct val="20000"/>
              </a:spcBef>
              <a:spcAft>
                <a:spcPts val="0"/>
              </a:spcAft>
              <a:buClr>
                <a:srgbClr val="7E98AB"/>
              </a:buClr>
              <a:buSzTx/>
              <a:buFont typeface="Arial" pitchFamily="34" charset="0"/>
              <a:buNone/>
              <a:tabLst/>
              <a:defRPr/>
            </a:pPr>
            <a:r>
              <a:rPr kumimoji="0" lang="en-US" sz="2133"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Fulvestrant + alpelisib and fulvestrant + capivasertib are both options</a:t>
            </a:r>
          </a:p>
          <a:p>
            <a:pPr marL="0" marR="0" lvl="0" indent="0" algn="l" defTabSz="914400" rtl="0" eaLnBrk="1" fontAlgn="auto" latinLnBrk="0" hangingPunct="1">
              <a:lnSpc>
                <a:spcPct val="100000"/>
              </a:lnSpc>
              <a:spcBef>
                <a:spcPct val="20000"/>
              </a:spcBef>
              <a:spcAft>
                <a:spcPts val="0"/>
              </a:spcAft>
              <a:buClr>
                <a:srgbClr val="7E98AB"/>
              </a:buClr>
              <a:buSzTx/>
              <a:buFont typeface="Arial" pitchFamily="34" charset="0"/>
              <a:buNone/>
              <a:tabLst/>
              <a:defRPr/>
            </a:pPr>
            <a:r>
              <a:rPr kumimoji="0" lang="en-US" sz="2133"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-Toxicity profiles differ</a:t>
            </a:r>
          </a:p>
        </p:txBody>
      </p:sp>
    </p:spTree>
    <p:extLst>
      <p:ext uri="{BB962C8B-B14F-4D97-AF65-F5344CB8AC3E}">
        <p14:creationId xmlns:p14="http://schemas.microsoft.com/office/powerpoint/2010/main" val="614354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9A8D-6C56-010E-BC5C-F05D871F7AB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54BDF9-A782-CDA7-BAC0-CDC850C93649}"/>
              </a:ext>
            </a:extLst>
          </p:cNvPr>
          <p:cNvSpPr>
            <a:spLocks noGrp="1"/>
          </p:cNvSpPr>
          <p:nvPr>
            <p:ph type="ftr" sz="quarter" idx="3"/>
          </p:nvPr>
        </p:nvSpPr>
        <p:spPr/>
        <p:txBody>
          <a:bodyPr/>
          <a:lstStyle/>
          <a:p>
            <a:pPr marL="0" marR="0" lvl="0" indent="0" algn="r"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92" b="0" i="0" u="none" strike="noStrike" kern="1200" cap="none" spc="0" normalizeH="0" baseline="0" noProof="0">
                <a:ln>
                  <a:noFill/>
                </a:ln>
                <a:solidFill>
                  <a:srgbClr val="A96D4B"/>
                </a:solidFill>
                <a:effectLst/>
                <a:uLnTx/>
                <a:uFillTx/>
                <a:latin typeface="Tahoma" panose="020B0604030504040204" pitchFamily="34" charset="0"/>
                <a:ea typeface="Tahoma" panose="020B0604030504040204" pitchFamily="34" charset="0"/>
                <a:cs typeface="Tahoma" panose="020B0604030504040204" pitchFamily="34" charset="0"/>
              </a:rPr>
              <a:t>Ellison Medical Institute</a:t>
            </a:r>
          </a:p>
        </p:txBody>
      </p:sp>
      <p:sp>
        <p:nvSpPr>
          <p:cNvPr id="11" name="Title 1">
            <a:extLst>
              <a:ext uri="{FF2B5EF4-FFF2-40B4-BE49-F238E27FC236}">
                <a16:creationId xmlns:a16="http://schemas.microsoft.com/office/drawing/2014/main" id="{211994D2-AAC0-0265-7C48-28AE5F879609}"/>
              </a:ext>
            </a:extLst>
          </p:cNvPr>
          <p:cNvSpPr>
            <a:spLocks noGrp="1"/>
          </p:cNvSpPr>
          <p:nvPr>
            <p:ph type="title"/>
          </p:nvPr>
        </p:nvSpPr>
        <p:spPr>
          <a:xfrm>
            <a:off x="1117600" y="133349"/>
            <a:ext cx="10261600" cy="704851"/>
          </a:xfrm>
        </p:spPr>
        <p:txBody>
          <a:bodyPr/>
          <a:lstStyle/>
          <a:p>
            <a:pPr algn="ctr"/>
            <a:r>
              <a:rPr lang="en-US" dirty="0"/>
              <a:t>Take Home Points</a:t>
            </a:r>
          </a:p>
        </p:txBody>
      </p:sp>
      <p:sp>
        <p:nvSpPr>
          <p:cNvPr id="12" name="AutoShape 4">
            <a:extLst>
              <a:ext uri="{FF2B5EF4-FFF2-40B4-BE49-F238E27FC236}">
                <a16:creationId xmlns:a16="http://schemas.microsoft.com/office/drawing/2014/main" id="{2DDF295F-2AEB-5E91-8780-A35292324107}"/>
              </a:ext>
            </a:extLst>
          </p:cNvPr>
          <p:cNvSpPr/>
          <p:nvPr/>
        </p:nvSpPr>
        <p:spPr>
          <a:xfrm>
            <a:off x="1117600" y="939800"/>
            <a:ext cx="10261600" cy="0"/>
          </a:xfrm>
          <a:prstGeom prst="line">
            <a:avLst/>
          </a:prstGeom>
          <a:ln w="47625" cap="flat">
            <a:solidFill>
              <a:srgbClr val="D6D2C4"/>
            </a:solidFill>
            <a:prstDash val="solid"/>
            <a:headEnd type="none" w="sm" len="sm"/>
            <a:tailEnd type="none" w="sm" len="sm"/>
          </a:ln>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494747"/>
              </a:solidFill>
              <a:effectLst/>
              <a:uLnTx/>
              <a:uFillTx/>
              <a:latin typeface="Calibri"/>
              <a:ea typeface="+mn-ea"/>
              <a:cs typeface="+mn-cs"/>
            </a:endParaRPr>
          </a:p>
        </p:txBody>
      </p:sp>
      <p:sp>
        <p:nvSpPr>
          <p:cNvPr id="6" name="Content Placeholder 4">
            <a:extLst>
              <a:ext uri="{FF2B5EF4-FFF2-40B4-BE49-F238E27FC236}">
                <a16:creationId xmlns:a16="http://schemas.microsoft.com/office/drawing/2014/main" id="{2F681735-54D6-39C4-D3E9-55DAD68E1AE7}"/>
              </a:ext>
            </a:extLst>
          </p:cNvPr>
          <p:cNvSpPr txBox="1">
            <a:spLocks/>
          </p:cNvSpPr>
          <p:nvPr/>
        </p:nvSpPr>
        <p:spPr>
          <a:xfrm>
            <a:off x="1117600" y="1804708"/>
            <a:ext cx="10451008" cy="4216400"/>
          </a:xfrm>
          <a:prstGeom prst="rect">
            <a:avLst/>
          </a:prstGeom>
        </p:spPr>
        <p:txBody>
          <a:bodyPr vert="horz" lIns="60960" tIns="30480" rIns="60960" bIns="30480" rtlCol="0">
            <a:normAutofit fontScale="85000" lnSpcReduction="20000"/>
          </a:bodyPr>
          <a:lstStyle>
            <a:lvl1pPr marL="342900" indent="-342900" algn="l" defTabSz="914400" rtl="0" eaLnBrk="1" latinLnBrk="0" hangingPunct="1">
              <a:spcBef>
                <a:spcPct val="20000"/>
              </a:spcBef>
              <a:buClr>
                <a:schemeClr val="accent3"/>
              </a:buClr>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5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Alterations in the PI3K pathway are prevalent in HR+ metastatic breast cancer</a:t>
            </a:r>
          </a:p>
          <a:p>
            <a:pPr marL="742950" marR="0" lvl="1" indent="-28575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~40% have PIK3CA mutation</a:t>
            </a:r>
          </a:p>
          <a:p>
            <a:pPr marL="342900" marR="0" lvl="0" indent="-342900" algn="l" defTabSz="914400" rtl="0" eaLnBrk="1" fontAlgn="auto" latinLnBrk="0" hangingPunct="1">
              <a:lnSpc>
                <a:spcPct val="15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Alpelisib is an alpha-specific inhibitor of PI3K</a:t>
            </a:r>
          </a:p>
          <a:p>
            <a:pPr marL="742950" marR="0" lvl="1" indent="-28575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SOLAR-1: Addition of alpelisib to fulvestrant resulted in a significant improvement in PFS in the 2</a:t>
            </a:r>
            <a:r>
              <a:rPr kumimoji="0" lang="en-US" sz="2133" b="0" i="0" u="none" strike="noStrike" kern="1200" cap="none" spc="0" normalizeH="0" baseline="3000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nd</a:t>
            </a: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 line setting in patients with PIK3CA-mutated disease</a:t>
            </a:r>
          </a:p>
          <a:p>
            <a:pPr marL="742950" marR="0" lvl="1" indent="-28575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Grade 3+ AEs in &gt; 75% of patients; 25% discontinued alpelisib</a:t>
            </a:r>
          </a:p>
          <a:p>
            <a:pPr marL="342900" marR="0" lvl="0" indent="-342900" algn="l" defTabSz="914400" rtl="0" eaLnBrk="1" fontAlgn="auto" latinLnBrk="0" hangingPunct="1">
              <a:lnSpc>
                <a:spcPct val="150000"/>
              </a:lnSpc>
              <a:spcBef>
                <a:spcPct val="20000"/>
              </a:spcBef>
              <a:spcAft>
                <a:spcPts val="0"/>
              </a:spcAft>
              <a:buClr>
                <a:srgbClr val="7E98AB"/>
              </a:buClr>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Capivasertib is an AKT inhibitor</a:t>
            </a:r>
          </a:p>
          <a:p>
            <a:pPr marL="742950" marR="0" lvl="1" indent="-28575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CAPItello-291: The addition of capivasertib to fulvestrant resulted in a significant improvement in PFS in the 2</a:t>
            </a:r>
            <a:r>
              <a:rPr kumimoji="0" lang="en-US" sz="2133" b="0" i="0" u="none" strike="noStrike" kern="1200" cap="none" spc="0" normalizeH="0" baseline="3000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nd</a:t>
            </a: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 line setting in patients with PIK3CA/AKT1/PTEN-altered disease</a:t>
            </a:r>
          </a:p>
          <a:p>
            <a:pPr marL="742950" marR="0" lvl="1" indent="-28575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2133" b="0" i="0" u="none" strike="noStrike" kern="1200" cap="none" spc="0" normalizeH="0" baseline="0" noProof="0" dirty="0">
                <a:ln>
                  <a:noFill/>
                </a:ln>
                <a:solidFill>
                  <a:srgbClr val="494747"/>
                </a:solidFill>
                <a:effectLst/>
                <a:uLnTx/>
                <a:uFillTx/>
                <a:latin typeface="Tahoma" panose="020B0604030504040204" pitchFamily="34" charset="0"/>
                <a:ea typeface="Tahoma" panose="020B0604030504040204" pitchFamily="34" charset="0"/>
                <a:cs typeface="Tahoma" panose="020B0604030504040204" pitchFamily="34" charset="0"/>
              </a:rPr>
              <a:t>Lower rates of grade 3+ AEs</a:t>
            </a:r>
          </a:p>
        </p:txBody>
      </p:sp>
    </p:spTree>
    <p:extLst>
      <p:ext uri="{BB962C8B-B14F-4D97-AF65-F5344CB8AC3E}">
        <p14:creationId xmlns:p14="http://schemas.microsoft.com/office/powerpoint/2010/main" val="2200231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BD47D-1C6C-DDDE-0876-7003CA953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87F1EF-84AB-B4AD-5E72-D46FB9A58FD5}"/>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5A8FC131-3E2F-BED4-CE2B-734E6A0138CF}"/>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Are you now prioritizing capivasertib/fulvestrant over alpelisib/fulvestrant for all patients with HR-positive,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HER2-negative mBC and a PIK3CA mutation who have experienced disease progression after a CDK4/6 inhibitor and endocrine therapy? </a:t>
            </a:r>
          </a:p>
          <a:p>
            <a:pPr marL="98425" indent="0">
              <a:buNone/>
            </a:pPr>
            <a:r>
              <a:rPr lang="en-US" sz="2800" dirty="0">
                <a:latin typeface="Arial" panose="020B0604020202020204" pitchFamily="34" charset="0"/>
                <a:cs typeface="Arial" panose="020B0604020202020204" pitchFamily="34" charset="0"/>
              </a:rPr>
              <a:t>Can capivasertib safely be partnered with endocrine agents other than fulvestrant and, if so, which one(s)? </a:t>
            </a:r>
          </a:p>
          <a:p>
            <a:pPr marL="98425" indent="0">
              <a:buNone/>
            </a:pPr>
            <a:r>
              <a:rPr lang="en-US" sz="2800" kern="100" dirty="0">
                <a:latin typeface="Arial" panose="020B0604020202020204" pitchFamily="34" charset="0"/>
                <a:ea typeface="Aptos" panose="020B0004020202020204" pitchFamily="34" charset="0"/>
                <a:cs typeface="Times New Roman" panose="02020603050405020304" pitchFamily="18" charset="0"/>
              </a:rPr>
              <a:t>What unique pretreatment counseling/education do you offer patients who are going to receive capivasertib versus other agents targeting the PI3K/AKT/mTOR pathway?</a:t>
            </a:r>
          </a:p>
        </p:txBody>
      </p:sp>
    </p:spTree>
    <p:extLst>
      <p:ext uri="{BB962C8B-B14F-4D97-AF65-F5344CB8AC3E}">
        <p14:creationId xmlns:p14="http://schemas.microsoft.com/office/powerpoint/2010/main" val="3998192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3B872-0581-EEDB-B188-8E75C7C2FB4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49863D7-279C-95F1-DD8C-E59E41913FB8}"/>
              </a:ext>
            </a:extLst>
          </p:cNvPr>
          <p:cNvSpPr/>
          <p:nvPr/>
        </p:nvSpPr>
        <p:spPr bwMode="auto">
          <a:xfrm>
            <a:off x="758948" y="4077072"/>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7FE639A-500E-37FB-523C-B1498224F828}"/>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45C49B9-0B67-04DD-DDCD-10825DED85B4}"/>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Identification of Appropriate Candidates for Agents Targeting the PI3K/AKT/mTOR Pathway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Inavolisib in HR-Positive Metastatic Breast Cancer (mBC)</a:t>
            </a:r>
          </a:p>
          <a:p>
            <a:pPr marL="0" indent="0">
              <a:spcBef>
                <a:spcPts val="1800"/>
              </a:spcBef>
              <a:spcAft>
                <a:spcPts val="0"/>
              </a:spcAft>
              <a:buNone/>
            </a:pPr>
            <a:r>
              <a:rPr lang="en-US" sz="2500" dirty="0">
                <a:solidFill>
                  <a:srgbClr val="0432FF"/>
                </a:solidFill>
              </a:rPr>
              <a:t>Module 2: </a:t>
            </a:r>
            <a:r>
              <a:rPr lang="en-US" sz="2500" dirty="0">
                <a:solidFill>
                  <a:schemeClr val="tx1"/>
                </a:solidFill>
              </a:rPr>
              <a:t>Strategies to Prevent and Manage Hyperglycemia</a:t>
            </a: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Capivasertib for HR-Positive mBC </a:t>
            </a:r>
          </a:p>
          <a:p>
            <a:pPr marL="0" indent="0">
              <a:spcBef>
                <a:spcPts val="1800"/>
              </a:spcBef>
              <a:spcAft>
                <a:spcPts val="0"/>
              </a:spcAft>
              <a:buNone/>
            </a:pPr>
            <a:r>
              <a:rPr lang="en-US" sz="2500" dirty="0">
                <a:solidFill>
                  <a:schemeClr val="bg1"/>
                </a:solidFill>
              </a:rPr>
              <a:t>Module 4: Mitigation and Management of Gastrointestinal Adverse Events </a:t>
            </a:r>
          </a:p>
          <a:p>
            <a:pPr marL="0" indent="0">
              <a:spcBef>
                <a:spcPts val="1800"/>
              </a:spcBef>
              <a:spcAft>
                <a:spcPts val="0"/>
              </a:spcAft>
              <a:buNone/>
            </a:pPr>
            <a:r>
              <a:rPr lang="en-US" sz="2500" dirty="0">
                <a:solidFill>
                  <a:srgbClr val="0432FF"/>
                </a:solidFill>
              </a:rPr>
              <a:t>Module 5: </a:t>
            </a:r>
            <a:r>
              <a:rPr lang="en-US" sz="2500" dirty="0">
                <a:solidFill>
                  <a:schemeClr val="tx1"/>
                </a:solidFill>
              </a:rPr>
              <a:t>Management of Dermatologic Adverse Events </a:t>
            </a:r>
          </a:p>
          <a:p>
            <a:pPr marL="0" indent="0">
              <a:spcBef>
                <a:spcPts val="1800"/>
              </a:spcBef>
              <a:spcAft>
                <a:spcPts val="0"/>
              </a:spcAft>
              <a:buNone/>
            </a:pPr>
            <a:r>
              <a:rPr lang="en-US" sz="2500" dirty="0">
                <a:solidFill>
                  <a:srgbClr val="0432FF"/>
                </a:solidFill>
              </a:rPr>
              <a:t>Module 6: </a:t>
            </a:r>
            <a:r>
              <a:rPr lang="en-US" sz="2500" dirty="0">
                <a:solidFill>
                  <a:schemeClr val="tx1"/>
                </a:solidFill>
              </a:rPr>
              <a:t>Potential Role of Gedatolisib in the Management of HR-Positive mBC</a:t>
            </a:r>
          </a:p>
          <a:p>
            <a:pPr marL="0" indent="0">
              <a:spcBef>
                <a:spcPts val="1800"/>
              </a:spcBef>
              <a:spcAft>
                <a:spcPts val="0"/>
              </a:spcAft>
              <a:buNone/>
            </a:pPr>
            <a:r>
              <a:rPr lang="en-US" sz="2500" dirty="0">
                <a:solidFill>
                  <a:srgbClr val="0432FF"/>
                </a:solidFill>
              </a:rPr>
              <a:t>Module 7: </a:t>
            </a:r>
            <a:r>
              <a:rPr lang="en-US" sz="2500" dirty="0">
                <a:solidFill>
                  <a:schemeClr val="tx1"/>
                </a:solidFill>
              </a:rPr>
              <a:t>Monitoring and Management of Cytopenias</a:t>
            </a:r>
          </a:p>
        </p:txBody>
      </p:sp>
    </p:spTree>
    <p:extLst>
      <p:ext uri="{BB962C8B-B14F-4D97-AF65-F5344CB8AC3E}">
        <p14:creationId xmlns:p14="http://schemas.microsoft.com/office/powerpoint/2010/main" val="3795444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7B5B5B0F-7329-91A6-F287-2A556EAFCC6C}"/>
              </a:ext>
            </a:extLst>
          </p:cNvPr>
          <p:cNvSpPr>
            <a:spLocks noGrp="1"/>
          </p:cNvSpPr>
          <p:nvPr>
            <p:ph type="title"/>
          </p:nvPr>
        </p:nvSpPr>
        <p:spPr>
          <a:xfrm>
            <a:off x="1524000" y="723087"/>
            <a:ext cx="9144000" cy="2581973"/>
          </a:xfrm>
        </p:spPr>
        <p:txBody>
          <a:bodyPr vert="horz" lIns="91440" tIns="45720" rIns="91440" bIns="45720" rtlCol="0" anchor="ctr">
            <a:normAutofit/>
          </a:bodyPr>
          <a:lstStyle/>
          <a:p>
            <a:pPr algn="ctr"/>
            <a:r>
              <a:rPr lang="en-US" kern="1200" dirty="0">
                <a:solidFill>
                  <a:schemeClr val="tx1"/>
                </a:solidFill>
                <a:latin typeface="+mj-lt"/>
                <a:ea typeface="+mj-ea"/>
                <a:cs typeface="+mj-cs"/>
              </a:rPr>
              <a:t>Gastrointestinal Adverse Events Documented with Agents Targeting the PI3K/AKT/mTOR Pathway</a:t>
            </a:r>
          </a:p>
        </p:txBody>
      </p:sp>
      <p:cxnSp>
        <p:nvCxnSpPr>
          <p:cNvPr id="15" name="Straight Connector 1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3">
            <a:extLst>
              <a:ext uri="{FF2B5EF4-FFF2-40B4-BE49-F238E27FC236}">
                <a16:creationId xmlns:a16="http://schemas.microsoft.com/office/drawing/2014/main" id="{852CA17D-5AAA-CF8E-F14A-E1A93850DA2B}"/>
              </a:ext>
            </a:extLst>
          </p:cNvPr>
          <p:cNvSpPr txBox="1">
            <a:spLocks/>
          </p:cNvSpPr>
          <p:nvPr/>
        </p:nvSpPr>
        <p:spPr>
          <a:xfrm>
            <a:off x="1524000" y="2908453"/>
            <a:ext cx="9144000" cy="22483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Display" panose="02110004020202020204"/>
                <a:ea typeface="+mj-ea"/>
                <a:cs typeface="+mj-cs"/>
              </a:rPr>
              <a:t>Kelly Fischer, MSN, FNP-BC</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panose="02110004020202020204"/>
                <a:ea typeface="+mj-ea"/>
                <a:cs typeface="+mj-cs"/>
              </a:rPr>
              <a:t>Family Nurse Practitioner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panose="02110004020202020204"/>
                <a:ea typeface="+mj-ea"/>
                <a:cs typeface="+mj-cs"/>
              </a:rPr>
              <a:t>Dana-Farber Cancer Institute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panose="02110004020202020204"/>
                <a:ea typeface="+mj-ea"/>
                <a:cs typeface="+mj-cs"/>
              </a:rPr>
              <a:t>Boston, Massachusetts</a:t>
            </a:r>
          </a:p>
        </p:txBody>
      </p:sp>
    </p:spTree>
    <p:extLst>
      <p:ext uri="{BB962C8B-B14F-4D97-AF65-F5344CB8AC3E}">
        <p14:creationId xmlns:p14="http://schemas.microsoft.com/office/powerpoint/2010/main" val="26037498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DFE4D9F6-B458-3217-96F1-2AE7CDA5A551}"/>
              </a:ext>
            </a:extLst>
          </p:cNvPr>
          <p:cNvGraphicFramePr>
            <a:graphicFrameLocks noGrp="1"/>
          </p:cNvGraphicFramePr>
          <p:nvPr/>
        </p:nvGraphicFramePr>
        <p:xfrm>
          <a:off x="643467" y="1392415"/>
          <a:ext cx="10905069" cy="4073170"/>
        </p:xfrm>
        <a:graphic>
          <a:graphicData uri="http://schemas.openxmlformats.org/drawingml/2006/table">
            <a:tbl>
              <a:tblPr firstRow="1" bandRow="1">
                <a:tableStyleId>{5C22544A-7EE6-4342-B048-85BDC9FD1C3A}</a:tableStyleId>
              </a:tblPr>
              <a:tblGrid>
                <a:gridCol w="2198885">
                  <a:extLst>
                    <a:ext uri="{9D8B030D-6E8A-4147-A177-3AD203B41FA5}">
                      <a16:colId xmlns:a16="http://schemas.microsoft.com/office/drawing/2014/main" val="3154594231"/>
                    </a:ext>
                  </a:extLst>
                </a:gridCol>
                <a:gridCol w="2464329">
                  <a:extLst>
                    <a:ext uri="{9D8B030D-6E8A-4147-A177-3AD203B41FA5}">
                      <a16:colId xmlns:a16="http://schemas.microsoft.com/office/drawing/2014/main" val="381667392"/>
                    </a:ext>
                  </a:extLst>
                </a:gridCol>
                <a:gridCol w="1867251">
                  <a:extLst>
                    <a:ext uri="{9D8B030D-6E8A-4147-A177-3AD203B41FA5}">
                      <a16:colId xmlns:a16="http://schemas.microsoft.com/office/drawing/2014/main" val="367524186"/>
                    </a:ext>
                  </a:extLst>
                </a:gridCol>
                <a:gridCol w="2031710">
                  <a:extLst>
                    <a:ext uri="{9D8B030D-6E8A-4147-A177-3AD203B41FA5}">
                      <a16:colId xmlns:a16="http://schemas.microsoft.com/office/drawing/2014/main" val="4213865505"/>
                    </a:ext>
                  </a:extLst>
                </a:gridCol>
                <a:gridCol w="2342894">
                  <a:extLst>
                    <a:ext uri="{9D8B030D-6E8A-4147-A177-3AD203B41FA5}">
                      <a16:colId xmlns:a16="http://schemas.microsoft.com/office/drawing/2014/main" val="1201542281"/>
                    </a:ext>
                  </a:extLst>
                </a:gridCol>
              </a:tblGrid>
              <a:tr h="1532838">
                <a:tc>
                  <a:txBody>
                    <a:bodyPr/>
                    <a:lstStyle/>
                    <a:p>
                      <a:r>
                        <a:rPr lang="en-US" sz="2900" dirty="0"/>
                        <a:t>Adverse Reaction: GI</a:t>
                      </a:r>
                    </a:p>
                  </a:txBody>
                  <a:tcPr marL="149057" marR="149057" marT="74529" marB="74529"/>
                </a:tc>
                <a:tc>
                  <a:txBody>
                    <a:bodyPr/>
                    <a:lstStyle/>
                    <a:p>
                      <a:r>
                        <a:rPr lang="en-US" sz="2900"/>
                        <a:t>Capivasertib</a:t>
                      </a:r>
                    </a:p>
                  </a:txBody>
                  <a:tcPr marL="149057" marR="149057" marT="74529" marB="74529"/>
                </a:tc>
                <a:tc>
                  <a:txBody>
                    <a:bodyPr/>
                    <a:lstStyle/>
                    <a:p>
                      <a:r>
                        <a:rPr lang="en-US" sz="2900"/>
                        <a:t>Alpelisib</a:t>
                      </a:r>
                    </a:p>
                  </a:txBody>
                  <a:tcPr marL="149057" marR="149057" marT="74529" marB="74529"/>
                </a:tc>
                <a:tc>
                  <a:txBody>
                    <a:bodyPr/>
                    <a:lstStyle/>
                    <a:p>
                      <a:r>
                        <a:rPr lang="en-US" sz="2900"/>
                        <a:t>Inavolisib</a:t>
                      </a:r>
                    </a:p>
                  </a:txBody>
                  <a:tcPr marL="149057" marR="149057" marT="74529" marB="74529"/>
                </a:tc>
                <a:tc>
                  <a:txBody>
                    <a:bodyPr/>
                    <a:lstStyle/>
                    <a:p>
                      <a:r>
                        <a:rPr lang="en-US" sz="2900"/>
                        <a:t>Gedatolisib</a:t>
                      </a:r>
                    </a:p>
                  </a:txBody>
                  <a:tcPr marL="149057" marR="149057" marT="74529" marB="74529"/>
                </a:tc>
                <a:extLst>
                  <a:ext uri="{0D108BD9-81ED-4DB2-BD59-A6C34878D82A}">
                    <a16:rowId xmlns:a16="http://schemas.microsoft.com/office/drawing/2014/main" val="1996788512"/>
                  </a:ext>
                </a:extLst>
              </a:tr>
              <a:tr h="635083">
                <a:tc>
                  <a:txBody>
                    <a:bodyPr/>
                    <a:lstStyle/>
                    <a:p>
                      <a:r>
                        <a:rPr lang="en-US" sz="2900"/>
                        <a:t>Diarrhea</a:t>
                      </a:r>
                    </a:p>
                  </a:txBody>
                  <a:tcPr marL="149057" marR="149057" marT="74529" marB="74529"/>
                </a:tc>
                <a:tc>
                  <a:txBody>
                    <a:bodyPr/>
                    <a:lstStyle/>
                    <a:p>
                      <a:r>
                        <a:rPr lang="en-US" sz="2900"/>
                        <a:t>72%</a:t>
                      </a:r>
                    </a:p>
                  </a:txBody>
                  <a:tcPr marL="149057" marR="149057" marT="74529" marB="74529"/>
                </a:tc>
                <a:tc>
                  <a:txBody>
                    <a:bodyPr/>
                    <a:lstStyle/>
                    <a:p>
                      <a:r>
                        <a:rPr lang="en-US" sz="2900"/>
                        <a:t>57%</a:t>
                      </a:r>
                    </a:p>
                  </a:txBody>
                  <a:tcPr marL="149057" marR="149057" marT="74529" marB="74529"/>
                </a:tc>
                <a:tc>
                  <a:txBody>
                    <a:bodyPr/>
                    <a:lstStyle/>
                    <a:p>
                      <a:r>
                        <a:rPr lang="en-US" sz="2900"/>
                        <a:t>48%</a:t>
                      </a:r>
                    </a:p>
                  </a:txBody>
                  <a:tcPr marL="149057" marR="149057" marT="74529" marB="74529"/>
                </a:tc>
                <a:tc>
                  <a:txBody>
                    <a:bodyPr/>
                    <a:lstStyle/>
                    <a:p>
                      <a:r>
                        <a:rPr lang="en-US" sz="2900"/>
                        <a:t>17%</a:t>
                      </a:r>
                    </a:p>
                  </a:txBody>
                  <a:tcPr marL="149057" marR="149057" marT="74529" marB="74529"/>
                </a:tc>
                <a:extLst>
                  <a:ext uri="{0D108BD9-81ED-4DB2-BD59-A6C34878D82A}">
                    <a16:rowId xmlns:a16="http://schemas.microsoft.com/office/drawing/2014/main" val="3176135088"/>
                  </a:ext>
                </a:extLst>
              </a:tr>
              <a:tr h="635083">
                <a:tc>
                  <a:txBody>
                    <a:bodyPr/>
                    <a:lstStyle/>
                    <a:p>
                      <a:r>
                        <a:rPr lang="en-US" sz="2900"/>
                        <a:t>Nausea</a:t>
                      </a:r>
                    </a:p>
                  </a:txBody>
                  <a:tcPr marL="149057" marR="149057" marT="74529" marB="74529"/>
                </a:tc>
                <a:tc>
                  <a:txBody>
                    <a:bodyPr/>
                    <a:lstStyle/>
                    <a:p>
                      <a:r>
                        <a:rPr lang="en-US" sz="2900" dirty="0"/>
                        <a:t>35%</a:t>
                      </a:r>
                    </a:p>
                  </a:txBody>
                  <a:tcPr marL="149057" marR="149057" marT="74529" marB="74529"/>
                </a:tc>
                <a:tc>
                  <a:txBody>
                    <a:bodyPr/>
                    <a:lstStyle/>
                    <a:p>
                      <a:r>
                        <a:rPr lang="en-US" sz="2900"/>
                        <a:t>44%</a:t>
                      </a:r>
                    </a:p>
                  </a:txBody>
                  <a:tcPr marL="149057" marR="149057" marT="74529" marB="74529"/>
                </a:tc>
                <a:tc>
                  <a:txBody>
                    <a:bodyPr/>
                    <a:lstStyle/>
                    <a:p>
                      <a:r>
                        <a:rPr lang="en-US" sz="2900"/>
                        <a:t>28%</a:t>
                      </a:r>
                    </a:p>
                  </a:txBody>
                  <a:tcPr marL="149057" marR="149057" marT="74529" marB="74529"/>
                </a:tc>
                <a:tc>
                  <a:txBody>
                    <a:bodyPr/>
                    <a:lstStyle/>
                    <a:p>
                      <a:r>
                        <a:rPr lang="en-US" sz="2900"/>
                        <a:t>44%</a:t>
                      </a:r>
                    </a:p>
                  </a:txBody>
                  <a:tcPr marL="149057" marR="149057" marT="74529" marB="74529"/>
                </a:tc>
                <a:extLst>
                  <a:ext uri="{0D108BD9-81ED-4DB2-BD59-A6C34878D82A}">
                    <a16:rowId xmlns:a16="http://schemas.microsoft.com/office/drawing/2014/main" val="701337726"/>
                  </a:ext>
                </a:extLst>
              </a:tr>
              <a:tr h="635083">
                <a:tc>
                  <a:txBody>
                    <a:bodyPr/>
                    <a:lstStyle/>
                    <a:p>
                      <a:r>
                        <a:rPr lang="en-US" sz="2900"/>
                        <a:t>Vomiting</a:t>
                      </a:r>
                    </a:p>
                  </a:txBody>
                  <a:tcPr marL="149057" marR="149057" marT="74529" marB="74529"/>
                </a:tc>
                <a:tc>
                  <a:txBody>
                    <a:bodyPr/>
                    <a:lstStyle/>
                    <a:p>
                      <a:r>
                        <a:rPr lang="en-US" sz="2900"/>
                        <a:t>20%</a:t>
                      </a:r>
                    </a:p>
                  </a:txBody>
                  <a:tcPr marL="149057" marR="149057" marT="74529" marB="74529"/>
                </a:tc>
                <a:tc>
                  <a:txBody>
                    <a:bodyPr/>
                    <a:lstStyle/>
                    <a:p>
                      <a:r>
                        <a:rPr lang="en-US" sz="2900"/>
                        <a:t>27%</a:t>
                      </a:r>
                    </a:p>
                  </a:txBody>
                  <a:tcPr marL="149057" marR="149057" marT="74529" marB="74529"/>
                </a:tc>
                <a:tc>
                  <a:txBody>
                    <a:bodyPr/>
                    <a:lstStyle/>
                    <a:p>
                      <a:r>
                        <a:rPr lang="en-US" sz="2900"/>
                        <a:t>15%</a:t>
                      </a:r>
                    </a:p>
                  </a:txBody>
                  <a:tcPr marL="149057" marR="149057" marT="74529" marB="74529"/>
                </a:tc>
                <a:tc>
                  <a:txBody>
                    <a:bodyPr/>
                    <a:lstStyle/>
                    <a:p>
                      <a:r>
                        <a:rPr lang="en-US" sz="2900"/>
                        <a:t>27%</a:t>
                      </a:r>
                    </a:p>
                  </a:txBody>
                  <a:tcPr marL="149057" marR="149057" marT="74529" marB="74529"/>
                </a:tc>
                <a:extLst>
                  <a:ext uri="{0D108BD9-81ED-4DB2-BD59-A6C34878D82A}">
                    <a16:rowId xmlns:a16="http://schemas.microsoft.com/office/drawing/2014/main" val="1762701994"/>
                  </a:ext>
                </a:extLst>
              </a:tr>
              <a:tr h="635083">
                <a:tc>
                  <a:txBody>
                    <a:bodyPr/>
                    <a:lstStyle/>
                    <a:p>
                      <a:r>
                        <a:rPr lang="en-US" sz="2900"/>
                        <a:t>Stomatitis</a:t>
                      </a:r>
                    </a:p>
                  </a:txBody>
                  <a:tcPr marL="149057" marR="149057" marT="74529" marB="74529"/>
                </a:tc>
                <a:tc>
                  <a:txBody>
                    <a:bodyPr/>
                    <a:lstStyle/>
                    <a:p>
                      <a:r>
                        <a:rPr lang="en-US" sz="2900"/>
                        <a:t>15%</a:t>
                      </a:r>
                    </a:p>
                  </a:txBody>
                  <a:tcPr marL="149057" marR="149057" marT="74529" marB="74529"/>
                </a:tc>
                <a:tc>
                  <a:txBody>
                    <a:bodyPr/>
                    <a:lstStyle/>
                    <a:p>
                      <a:r>
                        <a:rPr lang="en-US" sz="2900"/>
                        <a:t>25%</a:t>
                      </a:r>
                    </a:p>
                  </a:txBody>
                  <a:tcPr marL="149057" marR="149057" marT="74529" marB="74529"/>
                </a:tc>
                <a:tc>
                  <a:txBody>
                    <a:bodyPr/>
                    <a:lstStyle/>
                    <a:p>
                      <a:r>
                        <a:rPr lang="en-US" sz="2900"/>
                        <a:t>51%</a:t>
                      </a:r>
                    </a:p>
                  </a:txBody>
                  <a:tcPr marL="149057" marR="149057" marT="74529" marB="74529"/>
                </a:tc>
                <a:tc>
                  <a:txBody>
                    <a:bodyPr/>
                    <a:lstStyle/>
                    <a:p>
                      <a:r>
                        <a:rPr lang="en-US" sz="2900" dirty="0"/>
                        <a:t>69%</a:t>
                      </a:r>
                    </a:p>
                  </a:txBody>
                  <a:tcPr marL="149057" marR="149057" marT="74529" marB="74529"/>
                </a:tc>
                <a:extLst>
                  <a:ext uri="{0D108BD9-81ED-4DB2-BD59-A6C34878D82A}">
                    <a16:rowId xmlns:a16="http://schemas.microsoft.com/office/drawing/2014/main" val="4074613297"/>
                  </a:ext>
                </a:extLst>
              </a:tr>
            </a:tbl>
          </a:graphicData>
        </a:graphic>
      </p:graphicFrame>
    </p:spTree>
    <p:extLst>
      <p:ext uri="{BB962C8B-B14F-4D97-AF65-F5344CB8AC3E}">
        <p14:creationId xmlns:p14="http://schemas.microsoft.com/office/powerpoint/2010/main" val="13244193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50AFE4F-BC76-FCAD-4A54-87E2A5A8E886}"/>
              </a:ext>
            </a:extLst>
          </p:cNvPr>
          <p:cNvSpPr>
            <a:spLocks noGrp="1"/>
          </p:cNvSpPr>
          <p:nvPr>
            <p:ph type="title"/>
          </p:nvPr>
        </p:nvSpPr>
        <p:spPr>
          <a:xfrm>
            <a:off x="1371599" y="294538"/>
            <a:ext cx="9895951" cy="1033669"/>
          </a:xfrm>
        </p:spPr>
        <p:txBody>
          <a:bodyPr>
            <a:normAutofit/>
          </a:bodyPr>
          <a:lstStyle/>
          <a:p>
            <a:r>
              <a:rPr lang="en-US" sz="3100" dirty="0">
                <a:solidFill>
                  <a:srgbClr val="FFFFFF"/>
                </a:solidFill>
              </a:rPr>
              <a:t>Strategies to mitigate and manage treatment-related GI AEs with agents targeting the PI3K/AKT/mTOR pathway: Diarrhea</a:t>
            </a:r>
          </a:p>
        </p:txBody>
      </p:sp>
      <p:sp>
        <p:nvSpPr>
          <p:cNvPr id="3" name="Content Placeholder 2">
            <a:extLst>
              <a:ext uri="{FF2B5EF4-FFF2-40B4-BE49-F238E27FC236}">
                <a16:creationId xmlns:a16="http://schemas.microsoft.com/office/drawing/2014/main" id="{7BB21A20-7DCB-4AB1-82CB-A896EBA86F60}"/>
              </a:ext>
            </a:extLst>
          </p:cNvPr>
          <p:cNvSpPr>
            <a:spLocks noGrp="1"/>
          </p:cNvSpPr>
          <p:nvPr>
            <p:ph idx="1"/>
          </p:nvPr>
        </p:nvSpPr>
        <p:spPr>
          <a:xfrm>
            <a:off x="1144400" y="2097859"/>
            <a:ext cx="10350348" cy="3683358"/>
          </a:xfrm>
        </p:spPr>
        <p:txBody>
          <a:bodyPr anchor="ctr">
            <a:normAutofit/>
          </a:bodyPr>
          <a:lstStyle/>
          <a:p>
            <a:r>
              <a:rPr lang="en-US" dirty="0"/>
              <a:t>Start over-the-counter loperamide at first sign of diarrhea and take as needed </a:t>
            </a:r>
          </a:p>
          <a:p>
            <a:r>
              <a:rPr lang="en-US" dirty="0"/>
              <a:t>Stay hydrated and drink 8-10 glasses of water/clear liquids daily</a:t>
            </a:r>
          </a:p>
          <a:p>
            <a:r>
              <a:rPr lang="en-US" dirty="0"/>
              <a:t>Modify diet if needed – limit alcohol and caffeine intake, avoid spicy foods, refrain from lactose-containing food or drink</a:t>
            </a:r>
          </a:p>
        </p:txBody>
      </p:sp>
    </p:spTree>
    <p:extLst>
      <p:ext uri="{BB962C8B-B14F-4D97-AF65-F5344CB8AC3E}">
        <p14:creationId xmlns:p14="http://schemas.microsoft.com/office/powerpoint/2010/main" val="3259404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B815DAF-BD6C-F310-0D68-5745FEB5E283}"/>
              </a:ext>
            </a:extLst>
          </p:cNvPr>
          <p:cNvSpPr>
            <a:spLocks noGrp="1"/>
          </p:cNvSpPr>
          <p:nvPr>
            <p:ph type="title"/>
          </p:nvPr>
        </p:nvSpPr>
        <p:spPr>
          <a:xfrm>
            <a:off x="1371599" y="294538"/>
            <a:ext cx="9895951" cy="1033669"/>
          </a:xfrm>
        </p:spPr>
        <p:txBody>
          <a:bodyPr>
            <a:noAutofit/>
          </a:bodyPr>
          <a:lstStyle/>
          <a:p>
            <a:br>
              <a:rPr lang="en-US" sz="2800" dirty="0">
                <a:solidFill>
                  <a:srgbClr val="FFFFFF"/>
                </a:solidFill>
              </a:rPr>
            </a:br>
            <a:r>
              <a:rPr lang="en-US" sz="2800" dirty="0">
                <a:solidFill>
                  <a:srgbClr val="FFFFFF"/>
                </a:solidFill>
              </a:rPr>
              <a:t>Strategies to mitigate and manage treatment-related GI AEs with agents targeting the PI3K/AKT/mTOR pathway: Nausea/Vomiting</a:t>
            </a:r>
          </a:p>
        </p:txBody>
      </p:sp>
      <p:sp>
        <p:nvSpPr>
          <p:cNvPr id="3" name="Content Placeholder 2">
            <a:extLst>
              <a:ext uri="{FF2B5EF4-FFF2-40B4-BE49-F238E27FC236}">
                <a16:creationId xmlns:a16="http://schemas.microsoft.com/office/drawing/2014/main" id="{70EA7DB7-F89D-CBF4-5D8F-C1633047F83F}"/>
              </a:ext>
            </a:extLst>
          </p:cNvPr>
          <p:cNvSpPr>
            <a:spLocks noGrp="1"/>
          </p:cNvSpPr>
          <p:nvPr>
            <p:ph idx="1"/>
          </p:nvPr>
        </p:nvSpPr>
        <p:spPr>
          <a:xfrm>
            <a:off x="1282263" y="1622745"/>
            <a:ext cx="9985287" cy="3993007"/>
          </a:xfrm>
        </p:spPr>
        <p:txBody>
          <a:bodyPr anchor="ctr">
            <a:normAutofit/>
          </a:bodyPr>
          <a:lstStyle/>
          <a:p>
            <a:pPr marL="0" indent="0">
              <a:buNone/>
            </a:pPr>
            <a:endParaRPr lang="en-US" dirty="0"/>
          </a:p>
          <a:p>
            <a:pPr>
              <a:buFontTx/>
              <a:buChar char="-"/>
            </a:pPr>
            <a:r>
              <a:rPr lang="en-US" dirty="0"/>
              <a:t>Start antiemetic like ondansetron or prochlorperazine at the first sign of nausea </a:t>
            </a:r>
          </a:p>
          <a:p>
            <a:pPr>
              <a:buFontTx/>
              <a:buChar char="-"/>
            </a:pPr>
            <a:r>
              <a:rPr lang="en-US" dirty="0"/>
              <a:t>Ondansetron can be a bit constipating, so that may be a good first option if patient is also struggling with diarrhea</a:t>
            </a:r>
          </a:p>
          <a:p>
            <a:pPr>
              <a:buFontTx/>
              <a:buChar char="-"/>
            </a:pPr>
            <a:r>
              <a:rPr lang="en-US" dirty="0"/>
              <a:t>Increase fluid intake</a:t>
            </a:r>
          </a:p>
          <a:p>
            <a:pPr>
              <a:buFontTx/>
              <a:buChar char="-"/>
            </a:pPr>
            <a:r>
              <a:rPr lang="en-US" dirty="0"/>
              <a:t>Avoid spicy foods, caffeine, alcohol </a:t>
            </a:r>
          </a:p>
        </p:txBody>
      </p:sp>
    </p:spTree>
    <p:extLst>
      <p:ext uri="{BB962C8B-B14F-4D97-AF65-F5344CB8AC3E}">
        <p14:creationId xmlns:p14="http://schemas.microsoft.com/office/powerpoint/2010/main" val="34478278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C53CE83-391A-A4B7-89C1-7D831122858C}"/>
              </a:ext>
            </a:extLst>
          </p:cNvPr>
          <p:cNvSpPr>
            <a:spLocks noGrp="1"/>
          </p:cNvSpPr>
          <p:nvPr>
            <p:ph type="title"/>
          </p:nvPr>
        </p:nvSpPr>
        <p:spPr>
          <a:xfrm>
            <a:off x="1371599" y="294538"/>
            <a:ext cx="9895951" cy="1033669"/>
          </a:xfrm>
        </p:spPr>
        <p:txBody>
          <a:bodyPr>
            <a:normAutofit/>
          </a:bodyPr>
          <a:lstStyle/>
          <a:p>
            <a:r>
              <a:rPr lang="en-US" sz="3100" dirty="0">
                <a:solidFill>
                  <a:srgbClr val="FFFFFF"/>
                </a:solidFill>
              </a:rPr>
              <a:t>Strategies to mitigate and manage treatment-related GI AEs with agents targeting the PI3K/AKT/mTOR pathway: Stomatitis </a:t>
            </a:r>
          </a:p>
        </p:txBody>
      </p:sp>
      <p:sp>
        <p:nvSpPr>
          <p:cNvPr id="3" name="Content Placeholder 2">
            <a:extLst>
              <a:ext uri="{FF2B5EF4-FFF2-40B4-BE49-F238E27FC236}">
                <a16:creationId xmlns:a16="http://schemas.microsoft.com/office/drawing/2014/main" id="{133DAD4B-A0A5-65B2-A741-61F3E46B07C1}"/>
              </a:ext>
            </a:extLst>
          </p:cNvPr>
          <p:cNvSpPr>
            <a:spLocks noGrp="1"/>
          </p:cNvSpPr>
          <p:nvPr>
            <p:ph idx="1"/>
          </p:nvPr>
        </p:nvSpPr>
        <p:spPr>
          <a:xfrm>
            <a:off x="1371599" y="1891970"/>
            <a:ext cx="9724031" cy="3683358"/>
          </a:xfrm>
        </p:spPr>
        <p:txBody>
          <a:bodyPr anchor="ctr">
            <a:normAutofit/>
          </a:bodyPr>
          <a:lstStyle/>
          <a:p>
            <a:r>
              <a:rPr lang="en-US" sz="2400" dirty="0"/>
              <a:t>Rinse mouth with warm salt water as needed </a:t>
            </a:r>
          </a:p>
          <a:p>
            <a:r>
              <a:rPr lang="en-US" sz="2400" dirty="0"/>
              <a:t>Avoid mouthwash containing alcohol </a:t>
            </a:r>
          </a:p>
          <a:p>
            <a:r>
              <a:rPr lang="en-US" sz="2400" dirty="0"/>
              <a:t>Brush teeth with soft bristle toothbrush and floss </a:t>
            </a:r>
          </a:p>
          <a:p>
            <a:r>
              <a:rPr lang="en-US" sz="2400" dirty="0"/>
              <a:t>Keep lips moisturized </a:t>
            </a:r>
          </a:p>
          <a:p>
            <a:r>
              <a:rPr lang="en-US" sz="2400" dirty="0"/>
              <a:t>Suck on hard candies </a:t>
            </a:r>
          </a:p>
          <a:p>
            <a:r>
              <a:rPr lang="en-US" sz="2400" dirty="0"/>
              <a:t>A compounded alcohol-free mouthwash of dexamethasone (0.5 mg in 5 mL) is recommended for prophylaxis or treatment of stomatitis with </a:t>
            </a:r>
            <a:r>
              <a:rPr lang="en-US" sz="2400" dirty="0" err="1"/>
              <a:t>Inavolisib</a:t>
            </a:r>
            <a:endParaRPr lang="en-US" sz="2400" dirty="0"/>
          </a:p>
        </p:txBody>
      </p:sp>
    </p:spTree>
    <p:extLst>
      <p:ext uri="{BB962C8B-B14F-4D97-AF65-F5344CB8AC3E}">
        <p14:creationId xmlns:p14="http://schemas.microsoft.com/office/powerpoint/2010/main" val="12866115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151342A-B535-86D8-276C-A2B2B8BE9967}"/>
              </a:ext>
            </a:extLst>
          </p:cNvPr>
          <p:cNvSpPr>
            <a:spLocks noGrp="1"/>
          </p:cNvSpPr>
          <p:nvPr>
            <p:ph type="title"/>
          </p:nvPr>
        </p:nvSpPr>
        <p:spPr>
          <a:xfrm>
            <a:off x="1371599" y="294538"/>
            <a:ext cx="9895951" cy="1033669"/>
          </a:xfrm>
        </p:spPr>
        <p:txBody>
          <a:bodyPr>
            <a:normAutofit/>
          </a:bodyPr>
          <a:lstStyle/>
          <a:p>
            <a:r>
              <a:rPr lang="en-US" sz="3100">
                <a:solidFill>
                  <a:srgbClr val="FFFFFF"/>
                </a:solidFill>
              </a:rPr>
              <a:t>Role of nutritional counseling and diet modifications during treatment with agents targeting the PI3K/AKT/mTOR pathway</a:t>
            </a:r>
          </a:p>
        </p:txBody>
      </p:sp>
      <p:sp>
        <p:nvSpPr>
          <p:cNvPr id="3" name="Content Placeholder 2">
            <a:extLst>
              <a:ext uri="{FF2B5EF4-FFF2-40B4-BE49-F238E27FC236}">
                <a16:creationId xmlns:a16="http://schemas.microsoft.com/office/drawing/2014/main" id="{9A6AE24D-0C9A-3BB8-485C-F0233F6DBD2A}"/>
              </a:ext>
            </a:extLst>
          </p:cNvPr>
          <p:cNvSpPr>
            <a:spLocks noGrp="1"/>
          </p:cNvSpPr>
          <p:nvPr>
            <p:ph idx="1"/>
          </p:nvPr>
        </p:nvSpPr>
        <p:spPr>
          <a:xfrm>
            <a:off x="762001" y="2046513"/>
            <a:ext cx="10722428" cy="4180116"/>
          </a:xfrm>
        </p:spPr>
        <p:txBody>
          <a:bodyPr anchor="ctr">
            <a:noAutofit/>
          </a:bodyPr>
          <a:lstStyle/>
          <a:p>
            <a:r>
              <a:rPr lang="en-US" sz="2400" dirty="0"/>
              <a:t>Referral to nutrition </a:t>
            </a:r>
          </a:p>
          <a:p>
            <a:r>
              <a:rPr lang="en-US" sz="2400" dirty="0"/>
              <a:t>All of these agents may cause hyperglycemia, so nutritional counseling should focus on following a low carbohydrate, high fiber diet</a:t>
            </a:r>
          </a:p>
          <a:p>
            <a:r>
              <a:rPr lang="en-US" sz="2400" dirty="0"/>
              <a:t>Avoid simple carbs (white breads, white pastas), sweetened beverages/juices</a:t>
            </a:r>
          </a:p>
          <a:p>
            <a:r>
              <a:rPr lang="en-US" sz="2400" dirty="0"/>
              <a:t>Focus more on lean proteins, fish, non-starchy vegetables, nuts</a:t>
            </a:r>
          </a:p>
          <a:p>
            <a:r>
              <a:rPr lang="en-US" sz="2400" dirty="0"/>
              <a:t>Eat small, frequent meals as opposed to large meals </a:t>
            </a:r>
          </a:p>
          <a:p>
            <a:r>
              <a:rPr lang="en-US" sz="2400" dirty="0"/>
              <a:t>For patients experiencing diarrhea, follow a bland diet and eat foods with more soluble fiber (bananas, applesauce)</a:t>
            </a:r>
          </a:p>
          <a:p>
            <a:r>
              <a:rPr lang="en-US" sz="2400" dirty="0"/>
              <a:t>Hydration is important </a:t>
            </a:r>
          </a:p>
        </p:txBody>
      </p:sp>
    </p:spTree>
    <p:extLst>
      <p:ext uri="{BB962C8B-B14F-4D97-AF65-F5344CB8AC3E}">
        <p14:creationId xmlns:p14="http://schemas.microsoft.com/office/powerpoint/2010/main" val="4983900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4E69B-5747-4BC9-B2CA-31D96151A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6FFE3-26A7-8764-387A-D9162345ACA7}"/>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12449032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74BF5-20BE-B6A7-02FB-AE1766A01AB8}"/>
              </a:ext>
            </a:extLst>
          </p:cNvPr>
          <p:cNvSpPr>
            <a:spLocks noGrp="1"/>
          </p:cNvSpPr>
          <p:nvPr>
            <p:ph type="title"/>
          </p:nvPr>
        </p:nvSpPr>
        <p:spPr>
          <a:xfrm>
            <a:off x="838200" y="206829"/>
            <a:ext cx="10515600" cy="1325563"/>
          </a:xfrm>
        </p:spPr>
        <p:txBody>
          <a:bodyPr>
            <a:normAutofit/>
          </a:bodyPr>
          <a:lstStyle/>
          <a:p>
            <a:r>
              <a:rPr lang="en-US" sz="3600" dirty="0"/>
              <a:t>Case Presentation: A 63 y/o female with HR-positive, HER2-negative metastatic breast cancer</a:t>
            </a:r>
          </a:p>
        </p:txBody>
      </p:sp>
      <p:sp>
        <p:nvSpPr>
          <p:cNvPr id="3" name="Content Placeholder 2">
            <a:extLst>
              <a:ext uri="{FF2B5EF4-FFF2-40B4-BE49-F238E27FC236}">
                <a16:creationId xmlns:a16="http://schemas.microsoft.com/office/drawing/2014/main" id="{C943D4D6-D627-DBBB-907A-FAD17470C9D0}"/>
              </a:ext>
            </a:extLst>
          </p:cNvPr>
          <p:cNvSpPr>
            <a:spLocks noGrp="1"/>
          </p:cNvSpPr>
          <p:nvPr>
            <p:ph idx="1"/>
          </p:nvPr>
        </p:nvSpPr>
        <p:spPr>
          <a:xfrm>
            <a:off x="838200" y="1825625"/>
            <a:ext cx="10515600" cy="4825546"/>
          </a:xfrm>
        </p:spPr>
        <p:txBody>
          <a:bodyPr>
            <a:normAutofit lnSpcReduction="10000"/>
          </a:bodyPr>
          <a:lstStyle/>
          <a:p>
            <a:r>
              <a:rPr lang="en-US" sz="2000" dirty="0"/>
              <a:t>2000.  R breast cancer.  BCS for 1.2 cm and 0.8 cm multifocal tumors, grade 2 of 3, with DCIS.  2 of 9 axillary nodes positive. </a:t>
            </a:r>
          </a:p>
          <a:p>
            <a:pPr lvl="1"/>
            <a:r>
              <a:rPr lang="en-US" sz="2000" dirty="0"/>
              <a:t>Adjuvant AC x 4, then tamoxifen x 5 years </a:t>
            </a:r>
          </a:p>
          <a:p>
            <a:pPr lvl="1"/>
            <a:r>
              <a:rPr lang="en-US" sz="2000" dirty="0"/>
              <a:t>Adjuvant radiation </a:t>
            </a:r>
            <a:endParaRPr lang="en-US" dirty="0"/>
          </a:p>
          <a:p>
            <a:r>
              <a:rPr lang="en-US" sz="2000" dirty="0"/>
              <a:t>February 2022 – Developed new back pain. Scans showed several suspicious vertebral lesions.</a:t>
            </a:r>
          </a:p>
          <a:p>
            <a:r>
              <a:rPr lang="en-US" sz="2000" dirty="0"/>
              <a:t>3/17/2022 – Bone biopsy shows metastatic ER+, PR -, HER2 – breast cancer. </a:t>
            </a:r>
          </a:p>
          <a:p>
            <a:r>
              <a:rPr lang="en-US" sz="2000" dirty="0"/>
              <a:t>3/28/2022 – Starts </a:t>
            </a:r>
            <a:r>
              <a:rPr lang="en-US" sz="2000" b="1" dirty="0"/>
              <a:t>letrozole</a:t>
            </a:r>
            <a:r>
              <a:rPr lang="en-US" sz="2000" dirty="0"/>
              <a:t>/</a:t>
            </a:r>
            <a:r>
              <a:rPr lang="en-US" sz="2000" b="1" dirty="0"/>
              <a:t>palbociclib</a:t>
            </a:r>
            <a:r>
              <a:rPr lang="en-US" sz="2000" dirty="0"/>
              <a:t>/</a:t>
            </a:r>
            <a:r>
              <a:rPr lang="en-US" sz="2000" b="1" dirty="0"/>
              <a:t>zoledronic acid</a:t>
            </a:r>
            <a:r>
              <a:rPr lang="en-US" sz="2000" dirty="0"/>
              <a:t>.</a:t>
            </a:r>
          </a:p>
          <a:p>
            <a:r>
              <a:rPr lang="en-US" sz="2000" dirty="0"/>
              <a:t>9/2022 – Hospitalized with neutropenic sepsis and cholecystitis. Stent placed. Palbo held.</a:t>
            </a:r>
          </a:p>
          <a:p>
            <a:r>
              <a:rPr lang="en-US" sz="2000" dirty="0"/>
              <a:t>3/2023 – Scans show PD in bones. Switch to</a:t>
            </a:r>
            <a:r>
              <a:rPr lang="en-US" sz="2000" b="1" dirty="0"/>
              <a:t> fulvestrant</a:t>
            </a:r>
            <a:r>
              <a:rPr lang="en-US" sz="2000" dirty="0"/>
              <a:t>/</a:t>
            </a:r>
            <a:r>
              <a:rPr lang="en-US" sz="2000" dirty="0" err="1"/>
              <a:t>palbo</a:t>
            </a:r>
            <a:r>
              <a:rPr lang="en-US" sz="2000" dirty="0"/>
              <a:t> (</a:t>
            </a:r>
            <a:r>
              <a:rPr lang="en-US" sz="2000" dirty="0" err="1"/>
              <a:t>palbo</a:t>
            </a:r>
            <a:r>
              <a:rPr lang="en-US" sz="2000" dirty="0"/>
              <a:t> at DR of 75 mg 3 weeks on, 1 week off post-hospitalization in 9/2022). </a:t>
            </a:r>
          </a:p>
          <a:p>
            <a:r>
              <a:rPr lang="en-US" sz="2000" dirty="0"/>
              <a:t>3/2026 – Scans show PD in bones. Switch to </a:t>
            </a:r>
            <a:r>
              <a:rPr lang="en-US" sz="2000" b="1" dirty="0" err="1"/>
              <a:t>capivasertib</a:t>
            </a:r>
            <a:r>
              <a:rPr lang="en-US" sz="2000" dirty="0"/>
              <a:t>/</a:t>
            </a:r>
            <a:r>
              <a:rPr lang="en-US" sz="2000" b="1" dirty="0"/>
              <a:t>fulvestrant</a:t>
            </a:r>
            <a:r>
              <a:rPr lang="en-US" sz="2000" dirty="0"/>
              <a:t>. Start </a:t>
            </a:r>
            <a:r>
              <a:rPr lang="en-US" sz="2000" dirty="0" err="1"/>
              <a:t>capivasertib</a:t>
            </a:r>
            <a:r>
              <a:rPr lang="en-US" sz="2000" dirty="0"/>
              <a:t> at dose reduction of 320 mg BID for 4 days on, 3 days off.</a:t>
            </a:r>
          </a:p>
          <a:p>
            <a:pPr lvl="1"/>
            <a:r>
              <a:rPr lang="en-US" sz="2000" dirty="0"/>
              <a:t>Genomic testing shows PIK3CA mutation </a:t>
            </a:r>
          </a:p>
        </p:txBody>
      </p:sp>
    </p:spTree>
    <p:extLst>
      <p:ext uri="{BB962C8B-B14F-4D97-AF65-F5344CB8AC3E}">
        <p14:creationId xmlns:p14="http://schemas.microsoft.com/office/powerpoint/2010/main" val="231628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B85D3BDC-D1A8-B9C7-B53D-96E347C69DD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7200" y="1469518"/>
            <a:ext cx="11277600" cy="3918963"/>
          </a:xfrm>
          <a:prstGeom prst="rect">
            <a:avLst/>
          </a:prstGeom>
        </p:spPr>
      </p:pic>
    </p:spTree>
    <p:extLst>
      <p:ext uri="{BB962C8B-B14F-4D97-AF65-F5344CB8AC3E}">
        <p14:creationId xmlns:p14="http://schemas.microsoft.com/office/powerpoint/2010/main" val="11999233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B2982-6982-2C47-07A6-083BFAD4209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FAF6AA-39B3-A866-0018-73592A1A7754}"/>
              </a:ext>
            </a:extLst>
          </p:cNvPr>
          <p:cNvSpPr/>
          <p:nvPr/>
        </p:nvSpPr>
        <p:spPr bwMode="auto">
          <a:xfrm>
            <a:off x="758948" y="4653136"/>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F5CC94E-7D7B-4CC3-03D5-C1A91C03443E}"/>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FAD67985-F488-ADA5-C4CE-D6F1953F24FF}"/>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Identification of Appropriate Candidates for Agents Targeting the PI3K/AKT/mTOR Pathway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Inavolisib in HR-Positive Metastatic Breast Cancer (mBC)</a:t>
            </a:r>
          </a:p>
          <a:p>
            <a:pPr marL="0" indent="0">
              <a:spcBef>
                <a:spcPts val="1800"/>
              </a:spcBef>
              <a:spcAft>
                <a:spcPts val="0"/>
              </a:spcAft>
              <a:buNone/>
            </a:pPr>
            <a:r>
              <a:rPr lang="en-US" sz="2500" dirty="0">
                <a:solidFill>
                  <a:srgbClr val="0432FF"/>
                </a:solidFill>
              </a:rPr>
              <a:t>Module 2: </a:t>
            </a:r>
            <a:r>
              <a:rPr lang="en-US" sz="2500" dirty="0">
                <a:solidFill>
                  <a:schemeClr val="tx1"/>
                </a:solidFill>
              </a:rPr>
              <a:t>Strategies to Prevent and Manage Hyperglycemia</a:t>
            </a: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Capivasertib for HR-Positive mBC </a:t>
            </a:r>
          </a:p>
          <a:p>
            <a:pPr marL="0" indent="0">
              <a:spcBef>
                <a:spcPts val="1800"/>
              </a:spcBef>
              <a:spcAft>
                <a:spcPts val="0"/>
              </a:spcAft>
              <a:buNone/>
            </a:pPr>
            <a:r>
              <a:rPr lang="en-US" sz="2500" dirty="0">
                <a:solidFill>
                  <a:srgbClr val="0432FF"/>
                </a:solidFill>
              </a:rPr>
              <a:t>Module 4: </a:t>
            </a:r>
            <a:r>
              <a:rPr lang="en-US" sz="2500" dirty="0">
                <a:solidFill>
                  <a:schemeClr val="tx1"/>
                </a:solidFill>
              </a:rPr>
              <a:t>Mitigation and Management of Gastrointestinal Adverse Events </a:t>
            </a:r>
          </a:p>
          <a:p>
            <a:pPr marL="0" indent="0">
              <a:spcBef>
                <a:spcPts val="1800"/>
              </a:spcBef>
              <a:spcAft>
                <a:spcPts val="0"/>
              </a:spcAft>
              <a:buNone/>
            </a:pPr>
            <a:r>
              <a:rPr lang="en-US" sz="2500" dirty="0">
                <a:solidFill>
                  <a:schemeClr val="bg1"/>
                </a:solidFill>
              </a:rPr>
              <a:t>Module 5: Management of Dermatologic Adverse Events </a:t>
            </a:r>
          </a:p>
          <a:p>
            <a:pPr marL="0" indent="0">
              <a:spcBef>
                <a:spcPts val="1800"/>
              </a:spcBef>
              <a:spcAft>
                <a:spcPts val="0"/>
              </a:spcAft>
              <a:buNone/>
            </a:pPr>
            <a:r>
              <a:rPr lang="en-US" sz="2500" dirty="0">
                <a:solidFill>
                  <a:srgbClr val="0432FF"/>
                </a:solidFill>
              </a:rPr>
              <a:t>Module 6: </a:t>
            </a:r>
            <a:r>
              <a:rPr lang="en-US" sz="2500" dirty="0">
                <a:solidFill>
                  <a:schemeClr val="tx1"/>
                </a:solidFill>
              </a:rPr>
              <a:t>Potential Role of Gedatolisib in the Management of HR-Positive mBC</a:t>
            </a:r>
          </a:p>
          <a:p>
            <a:pPr marL="0" indent="0">
              <a:spcBef>
                <a:spcPts val="1800"/>
              </a:spcBef>
              <a:spcAft>
                <a:spcPts val="0"/>
              </a:spcAft>
              <a:buNone/>
            </a:pPr>
            <a:r>
              <a:rPr lang="en-US" sz="2500" dirty="0">
                <a:solidFill>
                  <a:srgbClr val="0432FF"/>
                </a:solidFill>
              </a:rPr>
              <a:t>Module 7: </a:t>
            </a:r>
            <a:r>
              <a:rPr lang="en-US" sz="2500" dirty="0">
                <a:solidFill>
                  <a:schemeClr val="tx1"/>
                </a:solidFill>
              </a:rPr>
              <a:t>Monitoring and Management of Cytopenias</a:t>
            </a:r>
          </a:p>
        </p:txBody>
      </p:sp>
    </p:spTree>
    <p:extLst>
      <p:ext uri="{BB962C8B-B14F-4D97-AF65-F5344CB8AC3E}">
        <p14:creationId xmlns:p14="http://schemas.microsoft.com/office/powerpoint/2010/main" val="25114044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BF7AA6-C4D8-B252-5887-A0BCEC5B18EC}"/>
              </a:ext>
            </a:extLst>
          </p:cNvPr>
          <p:cNvSpPr>
            <a:spLocks noGrp="1"/>
          </p:cNvSpPr>
          <p:nvPr>
            <p:ph type="ctrTitle"/>
          </p:nvPr>
        </p:nvSpPr>
        <p:spPr>
          <a:xfrm>
            <a:off x="1524000" y="1122363"/>
            <a:ext cx="9416716" cy="2387600"/>
          </a:xfrm>
        </p:spPr>
        <p:txBody>
          <a:bodyPr>
            <a:noAutofit/>
          </a:bodyPr>
          <a:lstStyle/>
          <a:p>
            <a:r>
              <a:rPr lang="en-US" sz="4800" b="1" dirty="0"/>
              <a:t>Dermatologic Adverse Events Associated with Agents Targeting the PI3K/AKT/mTOR Pathway</a:t>
            </a:r>
            <a:endParaRPr lang="en-US" sz="4800" dirty="0"/>
          </a:p>
        </p:txBody>
      </p:sp>
      <p:sp>
        <p:nvSpPr>
          <p:cNvPr id="6" name="Subtitle 5">
            <a:extLst>
              <a:ext uri="{FF2B5EF4-FFF2-40B4-BE49-F238E27FC236}">
                <a16:creationId xmlns:a16="http://schemas.microsoft.com/office/drawing/2014/main" id="{1BFFF80F-E922-B693-3623-B8E0C0625391}"/>
              </a:ext>
            </a:extLst>
          </p:cNvPr>
          <p:cNvSpPr>
            <a:spLocks noGrp="1"/>
          </p:cNvSpPr>
          <p:nvPr>
            <p:ph type="subTitle" idx="1"/>
          </p:nvPr>
        </p:nvSpPr>
        <p:spPr>
          <a:xfrm>
            <a:off x="1524000" y="4079875"/>
            <a:ext cx="9144000" cy="1655762"/>
          </a:xfrm>
        </p:spPr>
        <p:txBody>
          <a:bodyPr>
            <a:normAutofit lnSpcReduction="10000"/>
          </a:bodyPr>
          <a:lstStyle/>
          <a:p>
            <a:r>
              <a:rPr lang="en-US" b="1" dirty="0"/>
              <a:t>Melissa </a:t>
            </a:r>
            <a:r>
              <a:rPr lang="en-US" b="1" dirty="0" err="1"/>
              <a:t>Rikal</a:t>
            </a:r>
            <a:r>
              <a:rPr lang="en-US" b="1" dirty="0"/>
              <a:t>, FNP-BC, AOCNP</a:t>
            </a:r>
          </a:p>
          <a:p>
            <a:r>
              <a:rPr lang="en-US" dirty="0"/>
              <a:t>Nurse Practitioner</a:t>
            </a:r>
          </a:p>
          <a:p>
            <a:r>
              <a:rPr lang="en-US" dirty="0"/>
              <a:t>Sarah Cannon Research Institute</a:t>
            </a:r>
          </a:p>
          <a:p>
            <a:r>
              <a:rPr lang="en-US" dirty="0"/>
              <a:t>Nashville, Tennessee</a:t>
            </a:r>
          </a:p>
        </p:txBody>
      </p:sp>
    </p:spTree>
    <p:extLst>
      <p:ext uri="{BB962C8B-B14F-4D97-AF65-F5344CB8AC3E}">
        <p14:creationId xmlns:p14="http://schemas.microsoft.com/office/powerpoint/2010/main" val="29930035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BE01CA-9FCE-8C0F-20DE-0767991E6888}"/>
              </a:ext>
            </a:extLst>
          </p:cNvPr>
          <p:cNvSpPr>
            <a:spLocks noGrp="1"/>
          </p:cNvSpPr>
          <p:nvPr>
            <p:ph idx="1"/>
          </p:nvPr>
        </p:nvSpPr>
        <p:spPr/>
        <p:txBody>
          <a:bodyPr>
            <a:normAutofit fontScale="62500" lnSpcReduction="20000"/>
          </a:bodyPr>
          <a:lstStyle/>
          <a:p>
            <a:r>
              <a:rPr lang="en-US" b="1" dirty="0"/>
              <a:t>Most frequent dermatologic AEs across all agents</a:t>
            </a:r>
            <a:endParaRPr lang="en-US" dirty="0"/>
          </a:p>
          <a:p>
            <a:pPr lvl="1"/>
            <a:r>
              <a:rPr lang="en-US" dirty="0"/>
              <a:t>Maculopapular rash </a:t>
            </a:r>
          </a:p>
          <a:p>
            <a:pPr lvl="1"/>
            <a:r>
              <a:rPr lang="en-US" dirty="0"/>
              <a:t>Pruritus</a:t>
            </a:r>
          </a:p>
          <a:p>
            <a:pPr lvl="1"/>
            <a:r>
              <a:rPr lang="en-US" dirty="0"/>
              <a:t>Dry skin </a:t>
            </a:r>
          </a:p>
          <a:p>
            <a:r>
              <a:rPr lang="en-US" b="1" dirty="0"/>
              <a:t>Alpelisib (PI3K</a:t>
            </a:r>
            <a:r>
              <a:rPr lang="el-GR" b="1" dirty="0"/>
              <a:t>α </a:t>
            </a:r>
            <a:r>
              <a:rPr lang="en-US" b="1" dirty="0"/>
              <a:t>inhibitor)</a:t>
            </a:r>
            <a:r>
              <a:rPr lang="en-US" dirty="0"/>
              <a:t> </a:t>
            </a:r>
          </a:p>
          <a:p>
            <a:pPr lvl="1"/>
            <a:r>
              <a:rPr lang="en-US" dirty="0"/>
              <a:t>Rash: ~45–64% all grades </a:t>
            </a:r>
          </a:p>
          <a:p>
            <a:pPr lvl="1"/>
            <a:r>
              <a:rPr lang="en-US" dirty="0"/>
              <a:t>Grade ≥3 rash: ~2–20% depending on prophylaxis </a:t>
            </a:r>
          </a:p>
          <a:p>
            <a:r>
              <a:rPr lang="en-US" b="1" dirty="0"/>
              <a:t>Capivasertib (AKT inhibitor)</a:t>
            </a:r>
            <a:r>
              <a:rPr lang="en-US" dirty="0"/>
              <a:t> </a:t>
            </a:r>
          </a:p>
          <a:p>
            <a:pPr lvl="1"/>
            <a:r>
              <a:rPr lang="en-US" dirty="0"/>
              <a:t>Broad cutaneous AEs: 35% all grades</a:t>
            </a:r>
          </a:p>
          <a:p>
            <a:pPr lvl="1"/>
            <a:r>
              <a:rPr lang="en-US" dirty="0"/>
              <a:t>Grade ≥3 rash: ~12% </a:t>
            </a:r>
          </a:p>
          <a:p>
            <a:r>
              <a:rPr lang="en-US" b="1" dirty="0"/>
              <a:t>Inavolisib (PI3K</a:t>
            </a:r>
            <a:r>
              <a:rPr lang="el-GR" b="1" dirty="0"/>
              <a:t>α </a:t>
            </a:r>
            <a:r>
              <a:rPr lang="en-US" b="1" dirty="0"/>
              <a:t>inhibitor)</a:t>
            </a:r>
            <a:r>
              <a:rPr lang="en-US" dirty="0"/>
              <a:t> </a:t>
            </a:r>
          </a:p>
          <a:p>
            <a:pPr lvl="1"/>
            <a:r>
              <a:rPr lang="en-US" dirty="0"/>
              <a:t>Rash ~25% all grades</a:t>
            </a:r>
          </a:p>
          <a:p>
            <a:pPr lvl="1"/>
            <a:r>
              <a:rPr lang="en-US" dirty="0"/>
              <a:t>Grade ≥ 3: rare</a:t>
            </a:r>
          </a:p>
          <a:p>
            <a:r>
              <a:rPr lang="en-US" b="1" dirty="0"/>
              <a:t>Gedatolisib (dual PI3K/mTOR inhibitor)</a:t>
            </a:r>
            <a:r>
              <a:rPr lang="en-US" dirty="0"/>
              <a:t> </a:t>
            </a:r>
          </a:p>
          <a:p>
            <a:pPr lvl="1"/>
            <a:r>
              <a:rPr lang="en-US" dirty="0"/>
              <a:t>Eczematous and morbilliform eruptions most common ~27-32% all grades</a:t>
            </a:r>
          </a:p>
          <a:p>
            <a:pPr lvl="1"/>
            <a:r>
              <a:rPr lang="en-US" dirty="0"/>
              <a:t>Grade ≥ 3: ~3-4%</a:t>
            </a:r>
          </a:p>
          <a:p>
            <a:endParaRPr lang="en-US" dirty="0"/>
          </a:p>
          <a:p>
            <a:endParaRPr lang="en-US" dirty="0"/>
          </a:p>
        </p:txBody>
      </p:sp>
      <p:sp>
        <p:nvSpPr>
          <p:cNvPr id="4" name="Rectangle 1">
            <a:extLst>
              <a:ext uri="{FF2B5EF4-FFF2-40B4-BE49-F238E27FC236}">
                <a16:creationId xmlns:a16="http://schemas.microsoft.com/office/drawing/2014/main" id="{AF70A198-A2D7-736E-82C2-3B63D70508A2}"/>
              </a:ext>
            </a:extLst>
          </p:cNvPr>
          <p:cNvSpPr>
            <a:spLocks noGrp="1" noChangeArrowheads="1"/>
          </p:cNvSpPr>
          <p:nvPr>
            <p:ph type="title"/>
          </p:nvPr>
        </p:nvSpPr>
        <p:spPr bwMode="auto">
          <a:xfrm>
            <a:off x="838200" y="581100"/>
            <a:ext cx="109619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rPr>
              <a:t>Dermatologic Adverse Events Associated with Agents Targeting the PI3K/AKT/mTOR Pathway </a:t>
            </a:r>
          </a:p>
        </p:txBody>
      </p:sp>
    </p:spTree>
    <p:extLst>
      <p:ext uri="{BB962C8B-B14F-4D97-AF65-F5344CB8AC3E}">
        <p14:creationId xmlns:p14="http://schemas.microsoft.com/office/powerpoint/2010/main" val="30315789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5FC2-7903-E249-0C18-56112D87D265}"/>
              </a:ext>
            </a:extLst>
          </p:cNvPr>
          <p:cNvSpPr>
            <a:spLocks noGrp="1"/>
          </p:cNvSpPr>
          <p:nvPr>
            <p:ph type="title"/>
          </p:nvPr>
        </p:nvSpPr>
        <p:spPr>
          <a:xfrm>
            <a:off x="1001486" y="625953"/>
            <a:ext cx="10352314" cy="1009651"/>
          </a:xfrm>
        </p:spPr>
        <p:txBody>
          <a:bodyPr>
            <a:normAutofit fontScale="90000"/>
          </a:bodyPr>
          <a:lstStyle/>
          <a:p>
            <a:r>
              <a:rPr lang="en-US" b="1" dirty="0"/>
              <a:t>Role of Prophylactic Antihistamines</a:t>
            </a:r>
            <a:br>
              <a:rPr lang="en-US" b="1" dirty="0"/>
            </a:br>
            <a:r>
              <a:rPr lang="en-US" b="1" dirty="0"/>
              <a:t>to Mitigate Dermatologic AEs with PI3K/AKT/mTOR Inhibitors</a:t>
            </a:r>
            <a:endParaRPr lang="en-US" dirty="0"/>
          </a:p>
        </p:txBody>
      </p:sp>
      <p:sp>
        <p:nvSpPr>
          <p:cNvPr id="3" name="Content Placeholder 2">
            <a:extLst>
              <a:ext uri="{FF2B5EF4-FFF2-40B4-BE49-F238E27FC236}">
                <a16:creationId xmlns:a16="http://schemas.microsoft.com/office/drawing/2014/main" id="{9533037A-0A3A-7503-74CF-B80B459B4C0D}"/>
              </a:ext>
            </a:extLst>
          </p:cNvPr>
          <p:cNvSpPr>
            <a:spLocks noGrp="1"/>
          </p:cNvSpPr>
          <p:nvPr>
            <p:ph idx="1"/>
          </p:nvPr>
        </p:nvSpPr>
        <p:spPr>
          <a:xfrm>
            <a:off x="838200" y="2266300"/>
            <a:ext cx="10515600" cy="4351338"/>
          </a:xfrm>
        </p:spPr>
        <p:txBody>
          <a:bodyPr>
            <a:normAutofit fontScale="92500" lnSpcReduction="20000"/>
          </a:bodyPr>
          <a:lstStyle/>
          <a:p>
            <a:r>
              <a:rPr lang="en-US" dirty="0"/>
              <a:t>Rationale for antihistamine use</a:t>
            </a:r>
          </a:p>
          <a:p>
            <a:pPr lvl="1"/>
            <a:r>
              <a:rPr lang="en-US" dirty="0"/>
              <a:t>Dermatologic AEs are common and often early-onset (within 2–4 weeks) </a:t>
            </a:r>
          </a:p>
          <a:p>
            <a:pPr lvl="1"/>
            <a:r>
              <a:rPr lang="en-US" dirty="0"/>
              <a:t>Likely mediated by immune and inflammatory pathways (histamine release, cytokines) </a:t>
            </a:r>
          </a:p>
          <a:p>
            <a:r>
              <a:rPr lang="en-US" dirty="0"/>
              <a:t>Antihistamines help reduce pruritus and rash severity</a:t>
            </a:r>
          </a:p>
          <a:p>
            <a:r>
              <a:rPr lang="en-US" dirty="0"/>
              <a:t>Strongest data with alpelisib</a:t>
            </a:r>
          </a:p>
          <a:p>
            <a:pPr lvl="1"/>
            <a:r>
              <a:rPr lang="en-US" dirty="0"/>
              <a:t>Prophylactic antihistamines ↓ incidence of all grade rash by 50% </a:t>
            </a:r>
          </a:p>
          <a:p>
            <a:pPr lvl="1"/>
            <a:r>
              <a:rPr lang="en-US" dirty="0"/>
              <a:t>Reduction in Grade ≥3 rash by 40% and reduced treatment interruptions</a:t>
            </a:r>
          </a:p>
          <a:p>
            <a:r>
              <a:rPr lang="en-US" dirty="0"/>
              <a:t>Recommended Approach</a:t>
            </a:r>
          </a:p>
          <a:p>
            <a:pPr lvl="1"/>
            <a:r>
              <a:rPr lang="en-US" dirty="0"/>
              <a:t>Initiate at start of therapy (Day 1) </a:t>
            </a:r>
          </a:p>
          <a:p>
            <a:pPr lvl="1"/>
            <a:r>
              <a:rPr lang="en-US" dirty="0"/>
              <a:t>Continue for first 4–8 weeks (highest risk period) </a:t>
            </a:r>
          </a:p>
          <a:p>
            <a:pPr lvl="1"/>
            <a:r>
              <a:rPr lang="en-US" dirty="0"/>
              <a:t>Consider longer duration if prior rash </a:t>
            </a:r>
          </a:p>
          <a:p>
            <a:pPr lvl="1"/>
            <a:r>
              <a:rPr lang="en-US" dirty="0"/>
              <a:t>Use non-sedating antihistamines when able- fexofenadine, cetirizine, loratadine</a:t>
            </a:r>
          </a:p>
          <a:p>
            <a:endParaRPr lang="en-US" dirty="0"/>
          </a:p>
          <a:p>
            <a:endParaRPr lang="en-US" dirty="0"/>
          </a:p>
        </p:txBody>
      </p:sp>
    </p:spTree>
    <p:extLst>
      <p:ext uri="{BB962C8B-B14F-4D97-AF65-F5344CB8AC3E}">
        <p14:creationId xmlns:p14="http://schemas.microsoft.com/office/powerpoint/2010/main" val="2861888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2222-607D-8B30-E523-051EA0388377}"/>
              </a:ext>
            </a:extLst>
          </p:cNvPr>
          <p:cNvSpPr>
            <a:spLocks noGrp="1"/>
          </p:cNvSpPr>
          <p:nvPr>
            <p:ph type="title"/>
          </p:nvPr>
        </p:nvSpPr>
        <p:spPr/>
        <p:txBody>
          <a:bodyPr/>
          <a:lstStyle/>
          <a:p>
            <a:r>
              <a:rPr lang="en-US" dirty="0"/>
              <a:t>Topical Management of Dermatologic AEs</a:t>
            </a:r>
          </a:p>
        </p:txBody>
      </p:sp>
      <p:sp>
        <p:nvSpPr>
          <p:cNvPr id="3" name="Content Placeholder 2">
            <a:extLst>
              <a:ext uri="{FF2B5EF4-FFF2-40B4-BE49-F238E27FC236}">
                <a16:creationId xmlns:a16="http://schemas.microsoft.com/office/drawing/2014/main" id="{FD076E5E-EE29-6A5E-8AF7-3F08058947CF}"/>
              </a:ext>
            </a:extLst>
          </p:cNvPr>
          <p:cNvSpPr>
            <a:spLocks noGrp="1"/>
          </p:cNvSpPr>
          <p:nvPr>
            <p:ph idx="1"/>
          </p:nvPr>
        </p:nvSpPr>
        <p:spPr/>
        <p:txBody>
          <a:bodyPr>
            <a:normAutofit fontScale="85000" lnSpcReduction="20000"/>
          </a:bodyPr>
          <a:lstStyle/>
          <a:p>
            <a:pPr marL="0" indent="0">
              <a:buNone/>
            </a:pPr>
            <a:r>
              <a:rPr lang="en-US" b="1" dirty="0"/>
              <a:t>1. Emollients</a:t>
            </a:r>
          </a:p>
          <a:p>
            <a:pPr lvl="1"/>
            <a:r>
              <a:rPr lang="en-US" dirty="0"/>
              <a:t>Start at treatment initiation and continue throughout therapy</a:t>
            </a:r>
          </a:p>
          <a:p>
            <a:pPr lvl="1"/>
            <a:r>
              <a:rPr lang="en-US" dirty="0"/>
              <a:t>Thick creams/ointments (ceramide-based preferred) </a:t>
            </a:r>
          </a:p>
          <a:p>
            <a:pPr lvl="1"/>
            <a:r>
              <a:rPr lang="en-US" dirty="0"/>
              <a:t>↓ Xerosis and pruritus and supports skin barrier integrity</a:t>
            </a:r>
          </a:p>
          <a:p>
            <a:pPr marL="0" indent="0">
              <a:buNone/>
            </a:pPr>
            <a:r>
              <a:rPr lang="en-US" b="1" dirty="0"/>
              <a:t>2. Topical Corticosteroids </a:t>
            </a:r>
          </a:p>
          <a:p>
            <a:pPr lvl="1"/>
            <a:r>
              <a:rPr lang="en-US" dirty="0"/>
              <a:t>At first sign of rash </a:t>
            </a:r>
          </a:p>
          <a:p>
            <a:pPr lvl="1"/>
            <a:r>
              <a:rPr lang="en-US" dirty="0"/>
              <a:t>Low–moderate potency (e.g., hydrocortisone, triamcinolone) for most areas </a:t>
            </a:r>
          </a:p>
          <a:p>
            <a:pPr lvl="1"/>
            <a:r>
              <a:rPr lang="en-US" dirty="0"/>
              <a:t>Avoid high potency on face/intertriginous areas </a:t>
            </a:r>
          </a:p>
          <a:p>
            <a:pPr lvl="1"/>
            <a:r>
              <a:rPr lang="en-US" dirty="0"/>
              <a:t>↓ Inflammation and erythema,↓ progression to Grade ≥2 rash </a:t>
            </a:r>
          </a:p>
          <a:p>
            <a:pPr marL="0" indent="0">
              <a:buNone/>
            </a:pPr>
            <a:r>
              <a:rPr lang="en-US" b="1" dirty="0"/>
              <a:t>3. Topical Antibiotics </a:t>
            </a:r>
          </a:p>
          <a:p>
            <a:pPr lvl="1"/>
            <a:r>
              <a:rPr lang="en-US" dirty="0"/>
              <a:t>Use if signs of secondary infection: crusting, pustules, oozing </a:t>
            </a:r>
          </a:p>
          <a:p>
            <a:pPr lvl="1"/>
            <a:r>
              <a:rPr lang="en-US" dirty="0"/>
              <a:t>Options: mupirocin, topical clindamycin</a:t>
            </a:r>
          </a:p>
          <a:p>
            <a:pPr marL="0" indent="0">
              <a:buNone/>
            </a:pPr>
            <a:r>
              <a:rPr lang="en-US" b="1" dirty="0"/>
              <a:t>4. Systemic/Oral Corticosteroids</a:t>
            </a:r>
          </a:p>
          <a:p>
            <a:pPr lvl="1"/>
            <a:r>
              <a:rPr lang="en-US" dirty="0"/>
              <a:t>Use if Grade 3/Severe Rash in addition to holding treatment and referral to dermatology.</a:t>
            </a:r>
          </a:p>
          <a:p>
            <a:endParaRPr lang="en-US" dirty="0"/>
          </a:p>
        </p:txBody>
      </p:sp>
    </p:spTree>
    <p:extLst>
      <p:ext uri="{BB962C8B-B14F-4D97-AF65-F5344CB8AC3E}">
        <p14:creationId xmlns:p14="http://schemas.microsoft.com/office/powerpoint/2010/main" val="1279745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F62C2-9E3F-6FC9-DDC6-F3D5096678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9101615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BE955-6952-B091-3FE2-85111B36D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677D1-1616-8129-2A68-C4BCD2DE3743}"/>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29136811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6E9DC-F815-64B2-EA4C-1DE05EBFEF8E}"/>
              </a:ext>
            </a:extLst>
          </p:cNvPr>
          <p:cNvSpPr>
            <a:spLocks noGrp="1"/>
          </p:cNvSpPr>
          <p:nvPr>
            <p:ph type="title"/>
          </p:nvPr>
        </p:nvSpPr>
        <p:spPr/>
        <p:txBody>
          <a:bodyPr/>
          <a:lstStyle/>
          <a:p>
            <a:r>
              <a:rPr lang="en-US" b="1" dirty="0"/>
              <a:t>Case: Managing Rash on Capivasertib</a:t>
            </a:r>
            <a:br>
              <a:rPr lang="en-US" dirty="0"/>
            </a:br>
            <a:endParaRPr lang="en-US" dirty="0"/>
          </a:p>
        </p:txBody>
      </p:sp>
      <p:sp>
        <p:nvSpPr>
          <p:cNvPr id="3" name="Content Placeholder 2">
            <a:extLst>
              <a:ext uri="{FF2B5EF4-FFF2-40B4-BE49-F238E27FC236}">
                <a16:creationId xmlns:a16="http://schemas.microsoft.com/office/drawing/2014/main" id="{5FE33D77-42C0-AD76-8BAC-5170C7A36BB2}"/>
              </a:ext>
            </a:extLst>
          </p:cNvPr>
          <p:cNvSpPr>
            <a:spLocks noGrp="1"/>
          </p:cNvSpPr>
          <p:nvPr>
            <p:ph idx="1"/>
          </p:nvPr>
        </p:nvSpPr>
        <p:spPr>
          <a:xfrm>
            <a:off x="478971" y="1349829"/>
            <a:ext cx="11045622" cy="4827134"/>
          </a:xfrm>
        </p:spPr>
        <p:txBody>
          <a:bodyPr>
            <a:normAutofit/>
          </a:bodyPr>
          <a:lstStyle/>
          <a:p>
            <a:pPr marL="0" indent="0">
              <a:buNone/>
            </a:pPr>
            <a:r>
              <a:rPr lang="en-US" b="1" dirty="0"/>
              <a:t>Patient:</a:t>
            </a:r>
            <a:r>
              <a:rPr lang="en-US" dirty="0"/>
              <a:t> 42-year-old female with HR+/HER2- metastatic breast cancer. She is a single parent w/ limited support. She holds an hourly paid job and cannot miss work easily. She has ongoing body image concerns that were initially triggered by alopecia that occurred during adjuvant chemotherapy. She lives far from the outpatient oncology clinic.</a:t>
            </a:r>
            <a:br>
              <a:rPr lang="en-US" dirty="0"/>
            </a:br>
            <a:r>
              <a:rPr lang="en-US" b="1" dirty="0"/>
              <a:t>History:</a:t>
            </a:r>
            <a:endParaRPr lang="en-US" dirty="0"/>
          </a:p>
          <a:p>
            <a:pPr lvl="1"/>
            <a:r>
              <a:rPr lang="en-US" dirty="0"/>
              <a:t>Prior early-stage breast cancer (treated with surgery, chemo, endocrine therapy)</a:t>
            </a:r>
          </a:p>
          <a:p>
            <a:pPr lvl="1"/>
            <a:r>
              <a:rPr lang="en-US" dirty="0"/>
              <a:t>Progressed on first line CDK4/6 inhibitor + AI</a:t>
            </a:r>
          </a:p>
          <a:p>
            <a:pPr lvl="1"/>
            <a:r>
              <a:rPr lang="en-US" dirty="0"/>
              <a:t>NGS liquid biopsy shows PTEN mutation</a:t>
            </a:r>
          </a:p>
          <a:p>
            <a:pPr marL="0" indent="0">
              <a:buNone/>
            </a:pPr>
            <a:r>
              <a:rPr lang="en-US" b="1" dirty="0"/>
              <a:t>Current Therapy:</a:t>
            </a:r>
            <a:r>
              <a:rPr lang="en-US" dirty="0"/>
              <a:t> Capivasertib + Fulvestrant</a:t>
            </a:r>
          </a:p>
          <a:p>
            <a:endParaRPr lang="en-US" dirty="0"/>
          </a:p>
          <a:p>
            <a:endParaRPr lang="en-US" dirty="0"/>
          </a:p>
        </p:txBody>
      </p:sp>
    </p:spTree>
    <p:extLst>
      <p:ext uri="{BB962C8B-B14F-4D97-AF65-F5344CB8AC3E}">
        <p14:creationId xmlns:p14="http://schemas.microsoft.com/office/powerpoint/2010/main" val="2650320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73F4-E221-AAD1-5498-CD1EC7BFFC7E}"/>
              </a:ext>
            </a:extLst>
          </p:cNvPr>
          <p:cNvSpPr>
            <a:spLocks noGrp="1"/>
          </p:cNvSpPr>
          <p:nvPr>
            <p:ph type="title"/>
          </p:nvPr>
        </p:nvSpPr>
        <p:spPr/>
        <p:txBody>
          <a:bodyPr/>
          <a:lstStyle/>
          <a:p>
            <a:r>
              <a:rPr lang="en-US" dirty="0"/>
              <a:t>Case continued</a:t>
            </a:r>
          </a:p>
        </p:txBody>
      </p:sp>
      <p:sp>
        <p:nvSpPr>
          <p:cNvPr id="3" name="Content Placeholder 2">
            <a:extLst>
              <a:ext uri="{FF2B5EF4-FFF2-40B4-BE49-F238E27FC236}">
                <a16:creationId xmlns:a16="http://schemas.microsoft.com/office/drawing/2014/main" id="{B6B17761-AF1D-0A73-3D83-CF4B141594F9}"/>
              </a:ext>
            </a:extLst>
          </p:cNvPr>
          <p:cNvSpPr>
            <a:spLocks noGrp="1"/>
          </p:cNvSpPr>
          <p:nvPr>
            <p:ph idx="1"/>
          </p:nvPr>
        </p:nvSpPr>
        <p:spPr/>
        <p:txBody>
          <a:bodyPr>
            <a:normAutofit/>
          </a:bodyPr>
          <a:lstStyle/>
          <a:p>
            <a:r>
              <a:rPr lang="en-US" dirty="0"/>
              <a:t>Week 3 on Therapy</a:t>
            </a:r>
          </a:p>
          <a:p>
            <a:pPr lvl="1"/>
            <a:r>
              <a:rPr lang="en-US" dirty="0"/>
              <a:t>Patient calls into clinic reporting diffuse pruritic rash (trunk + arms), sleep disruption due to itching. </a:t>
            </a:r>
          </a:p>
          <a:p>
            <a:pPr lvl="1"/>
            <a:r>
              <a:rPr lang="en-US" dirty="0"/>
              <a:t>Exam reveals maculopapular rash, grade 2</a:t>
            </a:r>
          </a:p>
          <a:p>
            <a:pPr lvl="1"/>
            <a:r>
              <a:rPr lang="en-US" dirty="0"/>
              <a:t>Management</a:t>
            </a:r>
          </a:p>
          <a:p>
            <a:pPr lvl="2"/>
            <a:r>
              <a:rPr lang="en-US" dirty="0"/>
              <a:t>Add medium–high potency topical corticosteroids</a:t>
            </a:r>
          </a:p>
          <a:p>
            <a:pPr lvl="2"/>
            <a:r>
              <a:rPr lang="en-US" dirty="0"/>
              <a:t>Continue topical emollient</a:t>
            </a:r>
          </a:p>
          <a:p>
            <a:pPr lvl="2"/>
            <a:r>
              <a:rPr lang="en-US" dirty="0"/>
              <a:t>Ensure she is taking a non-sedating antihistamine for daytime function</a:t>
            </a:r>
          </a:p>
          <a:p>
            <a:pPr lvl="2"/>
            <a:r>
              <a:rPr lang="en-US" dirty="0"/>
              <a:t>Ensure she is scheduled for her week 4 in-person visit for fulvestrant injection, labs and to assess rash in person.</a:t>
            </a:r>
          </a:p>
          <a:p>
            <a:endParaRPr lang="en-US" dirty="0"/>
          </a:p>
          <a:p>
            <a:endParaRPr lang="en-US" dirty="0"/>
          </a:p>
        </p:txBody>
      </p:sp>
    </p:spTree>
    <p:extLst>
      <p:ext uri="{BB962C8B-B14F-4D97-AF65-F5344CB8AC3E}">
        <p14:creationId xmlns:p14="http://schemas.microsoft.com/office/powerpoint/2010/main" val="10489345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9708F-D6A0-BE2D-B22C-EE51DE4C03FE}"/>
              </a:ext>
            </a:extLst>
          </p:cNvPr>
          <p:cNvSpPr>
            <a:spLocks noGrp="1"/>
          </p:cNvSpPr>
          <p:nvPr>
            <p:ph type="title"/>
          </p:nvPr>
        </p:nvSpPr>
        <p:spPr>
          <a:xfrm>
            <a:off x="838200" y="0"/>
            <a:ext cx="10515600" cy="1325563"/>
          </a:xfrm>
        </p:spPr>
        <p:txBody>
          <a:bodyPr/>
          <a:lstStyle/>
          <a:p>
            <a:r>
              <a:rPr lang="en-US" dirty="0"/>
              <a:t>Case continued</a:t>
            </a:r>
          </a:p>
        </p:txBody>
      </p:sp>
      <p:sp>
        <p:nvSpPr>
          <p:cNvPr id="3" name="Content Placeholder 2">
            <a:extLst>
              <a:ext uri="{FF2B5EF4-FFF2-40B4-BE49-F238E27FC236}">
                <a16:creationId xmlns:a16="http://schemas.microsoft.com/office/drawing/2014/main" id="{39EC47DD-7A91-7CF8-45D1-59DA90A5D8E1}"/>
              </a:ext>
            </a:extLst>
          </p:cNvPr>
          <p:cNvSpPr>
            <a:spLocks noGrp="1"/>
          </p:cNvSpPr>
          <p:nvPr>
            <p:ph idx="1"/>
          </p:nvPr>
        </p:nvSpPr>
        <p:spPr>
          <a:xfrm>
            <a:off x="838199" y="1325562"/>
            <a:ext cx="10646229" cy="5328625"/>
          </a:xfrm>
        </p:spPr>
        <p:txBody>
          <a:bodyPr>
            <a:normAutofit fontScale="70000" lnSpcReduction="20000"/>
          </a:bodyPr>
          <a:lstStyle/>
          <a:p>
            <a:pPr>
              <a:lnSpc>
                <a:spcPct val="120000"/>
              </a:lnSpc>
              <a:spcBef>
                <a:spcPts val="0"/>
              </a:spcBef>
            </a:pPr>
            <a:r>
              <a:rPr lang="en-US" b="1" dirty="0"/>
              <a:t>Week 4 Update </a:t>
            </a:r>
          </a:p>
          <a:p>
            <a:pPr lvl="1">
              <a:lnSpc>
                <a:spcPct val="120000"/>
              </a:lnSpc>
              <a:spcBef>
                <a:spcPts val="0"/>
              </a:spcBef>
            </a:pPr>
            <a:r>
              <a:rPr lang="en-US" dirty="0"/>
              <a:t>Rash persists and worsens slightly</a:t>
            </a:r>
          </a:p>
          <a:p>
            <a:pPr lvl="1">
              <a:lnSpc>
                <a:spcPct val="120000"/>
              </a:lnSpc>
              <a:spcBef>
                <a:spcPts val="0"/>
              </a:spcBef>
            </a:pPr>
            <a:r>
              <a:rPr lang="en-US" dirty="0"/>
              <a:t>Still Grade 2 but more symptomatic</a:t>
            </a:r>
          </a:p>
          <a:p>
            <a:pPr lvl="1">
              <a:lnSpc>
                <a:spcPct val="120000"/>
              </a:lnSpc>
              <a:spcBef>
                <a:spcPts val="0"/>
              </a:spcBef>
            </a:pPr>
            <a:r>
              <a:rPr lang="en-US" dirty="0"/>
              <a:t>Patient distressed about her appearance + limited sleep due to pruritus</a:t>
            </a:r>
          </a:p>
          <a:p>
            <a:pPr>
              <a:lnSpc>
                <a:spcPct val="120000"/>
              </a:lnSpc>
              <a:spcBef>
                <a:spcPts val="600"/>
              </a:spcBef>
            </a:pPr>
            <a:r>
              <a:rPr lang="en-US" b="1" dirty="0"/>
              <a:t>Management</a:t>
            </a:r>
            <a:endParaRPr lang="en-US" dirty="0"/>
          </a:p>
          <a:p>
            <a:pPr lvl="1">
              <a:lnSpc>
                <a:spcPct val="120000"/>
              </a:lnSpc>
              <a:spcBef>
                <a:spcPts val="0"/>
              </a:spcBef>
            </a:pPr>
            <a:r>
              <a:rPr lang="en-US" dirty="0"/>
              <a:t>Temporarily interrupt capivasertib</a:t>
            </a:r>
          </a:p>
          <a:p>
            <a:pPr lvl="1">
              <a:lnSpc>
                <a:spcPct val="120000"/>
              </a:lnSpc>
              <a:spcBef>
                <a:spcPts val="0"/>
              </a:spcBef>
            </a:pPr>
            <a:r>
              <a:rPr lang="en-US" dirty="0"/>
              <a:t>Start short course oral corticosteroids</a:t>
            </a:r>
          </a:p>
          <a:p>
            <a:pPr lvl="1">
              <a:lnSpc>
                <a:spcPct val="120000"/>
              </a:lnSpc>
              <a:spcBef>
                <a:spcPts val="0"/>
              </a:spcBef>
            </a:pPr>
            <a:r>
              <a:rPr lang="en-US" dirty="0"/>
              <a:t>Continue topical therapy + antihistamines</a:t>
            </a:r>
          </a:p>
          <a:p>
            <a:pPr lvl="1">
              <a:lnSpc>
                <a:spcPct val="120000"/>
              </a:lnSpc>
              <a:spcBef>
                <a:spcPts val="0"/>
              </a:spcBef>
            </a:pPr>
            <a:r>
              <a:rPr lang="en-US" dirty="0"/>
              <a:t>Add diphenhydramine at bedtime to promote sleep and reduce pruritus</a:t>
            </a:r>
          </a:p>
          <a:p>
            <a:pPr lvl="1">
              <a:lnSpc>
                <a:spcPct val="120000"/>
              </a:lnSpc>
              <a:spcBef>
                <a:spcPts val="0"/>
              </a:spcBef>
            </a:pPr>
            <a:r>
              <a:rPr lang="en-US" dirty="0"/>
              <a:t>Arrange a telehealth follow-up due to work expectations and distance from the clinic. </a:t>
            </a:r>
          </a:p>
          <a:p>
            <a:pPr>
              <a:lnSpc>
                <a:spcPct val="120000"/>
              </a:lnSpc>
              <a:spcBef>
                <a:spcPts val="600"/>
              </a:spcBef>
            </a:pPr>
            <a:r>
              <a:rPr lang="en-US" b="1" dirty="0"/>
              <a:t>Week 5 Update During Telehealth Visit</a:t>
            </a:r>
          </a:p>
          <a:p>
            <a:pPr lvl="1">
              <a:lnSpc>
                <a:spcPct val="120000"/>
              </a:lnSpc>
              <a:spcBef>
                <a:spcPts val="0"/>
              </a:spcBef>
            </a:pPr>
            <a:r>
              <a:rPr lang="en-US" dirty="0"/>
              <a:t>Rash has improved to Grade 1</a:t>
            </a:r>
          </a:p>
          <a:p>
            <a:pPr lvl="1">
              <a:lnSpc>
                <a:spcPct val="120000"/>
              </a:lnSpc>
              <a:spcBef>
                <a:spcPts val="0"/>
              </a:spcBef>
            </a:pPr>
            <a:r>
              <a:rPr lang="en-US" dirty="0"/>
              <a:t>Restart capivasertib at dose reduction, continue topical corticosteroids, emollient and oral antihistamines</a:t>
            </a:r>
          </a:p>
          <a:p>
            <a:pPr>
              <a:lnSpc>
                <a:spcPct val="120000"/>
              </a:lnSpc>
              <a:spcBef>
                <a:spcPts val="600"/>
              </a:spcBef>
            </a:pPr>
            <a:r>
              <a:rPr lang="en-US" b="1" dirty="0"/>
              <a:t>Week 6 Update via telehealth Visit</a:t>
            </a:r>
          </a:p>
          <a:p>
            <a:pPr lvl="1">
              <a:lnSpc>
                <a:spcPct val="120000"/>
              </a:lnSpc>
              <a:spcBef>
                <a:spcPts val="0"/>
              </a:spcBef>
            </a:pPr>
            <a:r>
              <a:rPr lang="en-US" dirty="0"/>
              <a:t>Rash remains very mild and slowly improving. Patient is happy to have minimal impact on physical appearance. She is sleeping better and reports less pruritus. She is grateful to have not missed any work shifts since this was managed so promptly and follow ups were accommodated with telehealth visits. </a:t>
            </a:r>
          </a:p>
        </p:txBody>
      </p:sp>
    </p:spTree>
    <p:extLst>
      <p:ext uri="{BB962C8B-B14F-4D97-AF65-F5344CB8AC3E}">
        <p14:creationId xmlns:p14="http://schemas.microsoft.com/office/powerpoint/2010/main" val="25559424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A28E8-AA96-EE25-59EF-40D6E9FB904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5536DDF-1F30-543D-FAC2-FC66FFCB1A13}"/>
              </a:ext>
            </a:extLst>
          </p:cNvPr>
          <p:cNvSpPr/>
          <p:nvPr/>
        </p:nvSpPr>
        <p:spPr bwMode="auto">
          <a:xfrm>
            <a:off x="758948" y="5229200"/>
            <a:ext cx="10881668" cy="485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2EC82A5-B9D4-2D42-6150-DDA616B3CC85}"/>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3E0FB3CF-D663-302C-298A-767374A76CE1}"/>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Identification of Appropriate Candidates for Agents Targeting the PI3K/AKT/mTOR Pathway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Inavolisib in HR-Positive Metastatic Breast Cancer (mBC)</a:t>
            </a:r>
          </a:p>
          <a:p>
            <a:pPr marL="0" indent="0">
              <a:spcBef>
                <a:spcPts val="1800"/>
              </a:spcBef>
              <a:spcAft>
                <a:spcPts val="0"/>
              </a:spcAft>
              <a:buNone/>
            </a:pPr>
            <a:r>
              <a:rPr lang="en-US" sz="2500" dirty="0">
                <a:solidFill>
                  <a:srgbClr val="0432FF"/>
                </a:solidFill>
              </a:rPr>
              <a:t>Module 2: </a:t>
            </a:r>
            <a:r>
              <a:rPr lang="en-US" sz="2500" dirty="0">
                <a:solidFill>
                  <a:schemeClr val="tx1"/>
                </a:solidFill>
              </a:rPr>
              <a:t>Strategies to Prevent and Manage Hyperglycemia</a:t>
            </a:r>
          </a:p>
          <a:p>
            <a:pPr marL="0" indent="0">
              <a:spcBef>
                <a:spcPts val="1800"/>
              </a:spcBef>
              <a:spcAft>
                <a:spcPts val="0"/>
              </a:spcAft>
              <a:buNone/>
            </a:pPr>
            <a:r>
              <a:rPr lang="en-US" sz="2500" dirty="0">
                <a:solidFill>
                  <a:srgbClr val="0432FF"/>
                </a:solidFill>
              </a:rPr>
              <a:t>Module 3: </a:t>
            </a:r>
            <a:r>
              <a:rPr lang="en-US" sz="2500" dirty="0">
                <a:solidFill>
                  <a:schemeClr val="tx1"/>
                </a:solidFill>
              </a:rPr>
              <a:t>Clinical Utility of Capivasertib for HR-Positive mBC </a:t>
            </a:r>
          </a:p>
          <a:p>
            <a:pPr marL="0" indent="0">
              <a:spcBef>
                <a:spcPts val="1800"/>
              </a:spcBef>
              <a:spcAft>
                <a:spcPts val="0"/>
              </a:spcAft>
              <a:buNone/>
            </a:pPr>
            <a:r>
              <a:rPr lang="en-US" sz="2500" dirty="0">
                <a:solidFill>
                  <a:srgbClr val="0432FF"/>
                </a:solidFill>
              </a:rPr>
              <a:t>Module 4: </a:t>
            </a:r>
            <a:r>
              <a:rPr lang="en-US" sz="2500" dirty="0">
                <a:solidFill>
                  <a:schemeClr val="tx1"/>
                </a:solidFill>
              </a:rPr>
              <a:t>Mitigation and Management of Gastrointestinal Adverse Events </a:t>
            </a:r>
          </a:p>
          <a:p>
            <a:pPr marL="0" indent="0">
              <a:spcBef>
                <a:spcPts val="1800"/>
              </a:spcBef>
              <a:spcAft>
                <a:spcPts val="0"/>
              </a:spcAft>
              <a:buNone/>
            </a:pPr>
            <a:r>
              <a:rPr lang="en-US" sz="2500" dirty="0">
                <a:solidFill>
                  <a:srgbClr val="0432FF"/>
                </a:solidFill>
              </a:rPr>
              <a:t>Module 5: </a:t>
            </a:r>
            <a:r>
              <a:rPr lang="en-US" sz="2500" dirty="0">
                <a:solidFill>
                  <a:schemeClr val="tx1"/>
                </a:solidFill>
              </a:rPr>
              <a:t>Management of Dermatologic Adverse Events </a:t>
            </a:r>
          </a:p>
          <a:p>
            <a:pPr marL="0" indent="0">
              <a:spcBef>
                <a:spcPts val="1800"/>
              </a:spcBef>
              <a:spcAft>
                <a:spcPts val="0"/>
              </a:spcAft>
              <a:buNone/>
            </a:pPr>
            <a:r>
              <a:rPr lang="en-US" sz="2500" dirty="0">
                <a:solidFill>
                  <a:schemeClr val="bg1"/>
                </a:solidFill>
              </a:rPr>
              <a:t>Module 6: Potential Role of Gedatolisib in the Management of HR-Positive mBC</a:t>
            </a:r>
          </a:p>
          <a:p>
            <a:pPr marL="0" indent="0">
              <a:spcBef>
                <a:spcPts val="1800"/>
              </a:spcBef>
              <a:spcAft>
                <a:spcPts val="0"/>
              </a:spcAft>
              <a:buNone/>
            </a:pPr>
            <a:r>
              <a:rPr lang="en-US" sz="2500" dirty="0">
                <a:solidFill>
                  <a:srgbClr val="0432FF"/>
                </a:solidFill>
              </a:rPr>
              <a:t>Module 7: </a:t>
            </a:r>
            <a:r>
              <a:rPr lang="en-US" sz="2500" dirty="0">
                <a:solidFill>
                  <a:schemeClr val="tx1"/>
                </a:solidFill>
              </a:rPr>
              <a:t>Monitoring and Management of Cytopenias</a:t>
            </a:r>
          </a:p>
        </p:txBody>
      </p:sp>
    </p:spTree>
    <p:extLst>
      <p:ext uri="{BB962C8B-B14F-4D97-AF65-F5344CB8AC3E}">
        <p14:creationId xmlns:p14="http://schemas.microsoft.com/office/powerpoint/2010/main" val="29404741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BC85A99-6036-554D-7F40-63E6ADDC06B5}"/>
              </a:ext>
            </a:extLst>
          </p:cNvPr>
          <p:cNvSpPr txBox="1">
            <a:spLocks/>
          </p:cNvSpPr>
          <p:nvPr/>
        </p:nvSpPr>
        <p:spPr>
          <a:xfrm>
            <a:off x="641350" y="1823720"/>
            <a:ext cx="10902950" cy="95651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3A93"/>
                </a:solidFill>
                <a:effectLst/>
                <a:uLnTx/>
                <a:uFillTx/>
                <a:latin typeface="Georgia"/>
                <a:ea typeface="+mj-ea"/>
                <a:cs typeface="+mj-cs"/>
              </a:rPr>
              <a:t>Potential Role of </a:t>
            </a:r>
            <a:r>
              <a:rPr kumimoji="0" lang="en-US" sz="3200" b="1" i="0" u="none" strike="noStrike" kern="1200" cap="none" spc="0" normalizeH="0" baseline="0" noProof="0" dirty="0" err="1">
                <a:ln>
                  <a:noFill/>
                </a:ln>
                <a:solidFill>
                  <a:srgbClr val="003A93"/>
                </a:solidFill>
                <a:effectLst/>
                <a:uLnTx/>
                <a:uFillTx/>
                <a:latin typeface="Georgia"/>
                <a:ea typeface="+mj-ea"/>
                <a:cs typeface="+mj-cs"/>
              </a:rPr>
              <a:t>Gedatolisib</a:t>
            </a:r>
            <a:r>
              <a:rPr kumimoji="0" lang="en-US" sz="3200" b="1" i="0" u="none" strike="noStrike" kern="1200" cap="none" spc="0" normalizeH="0" baseline="0" noProof="0" dirty="0">
                <a:ln>
                  <a:noFill/>
                </a:ln>
                <a:solidFill>
                  <a:srgbClr val="003A93"/>
                </a:solidFill>
                <a:effectLst/>
                <a:uLnTx/>
                <a:uFillTx/>
                <a:latin typeface="Georgia"/>
                <a:ea typeface="+mj-ea"/>
                <a:cs typeface="+mj-cs"/>
              </a:rPr>
              <a:t> in the Management of HR+ Metastatic Breast Cancer</a:t>
            </a:r>
          </a:p>
        </p:txBody>
      </p:sp>
      <p:sp>
        <p:nvSpPr>
          <p:cNvPr id="4" name="Content Placeholder 2">
            <a:extLst>
              <a:ext uri="{FF2B5EF4-FFF2-40B4-BE49-F238E27FC236}">
                <a16:creationId xmlns:a16="http://schemas.microsoft.com/office/drawing/2014/main" id="{93C0C90A-C0B4-C047-9DEC-BBE0703D40B8}"/>
              </a:ext>
            </a:extLst>
          </p:cNvPr>
          <p:cNvSpPr txBox="1">
            <a:spLocks/>
          </p:cNvSpPr>
          <p:nvPr/>
        </p:nvSpPr>
        <p:spPr>
          <a:xfrm>
            <a:off x="641350" y="3302876"/>
            <a:ext cx="10902950" cy="40233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b="0" kern="1200">
                <a:solidFill>
                  <a:schemeClr val="tx1"/>
                </a:solidFill>
                <a:latin typeface="+mn-lt"/>
                <a:ea typeface="+mn-ea"/>
                <a:cs typeface="+mn-cs"/>
              </a:defRPr>
            </a:lvl1pPr>
            <a:lvl2pPr marL="457200" indent="0" algn="ctr" defTabSz="914400" rtl="0" eaLnBrk="1" latinLnBrk="0" hangingPunct="1">
              <a:lnSpc>
                <a:spcPct val="100000"/>
              </a:lnSpc>
              <a:spcBef>
                <a:spcPts val="0"/>
              </a:spcBef>
              <a:buSzPct val="95000"/>
              <a:buFont typeface="Arial" panose="020B0604020202020204" pitchFamily="34" charset="0"/>
              <a:buNone/>
              <a:tabLst/>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Calibri" panose="020F050202020403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buSzPct val="80000"/>
              <a:buFont typeface="Wingdings" pitchFamily="2" charset="2"/>
              <a:buNone/>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buSzPct val="90000"/>
              <a:buFont typeface="System Font Regular"/>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Oncology Nursing Society Annual Meeting – May 2026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PI3K/AKT/mTOR Pathway in HR+ Metastatic Breast Cancer Symposium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Research to Practice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Seth A. Wander, MD, PhD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Director of Precision Medicine,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Termeer</a:t>
            </a:r>
            <a:r>
              <a:rPr kumimoji="0" lang="en-US" sz="2000" b="1" i="0" u="none" strike="noStrike" kern="1200" cap="none" spc="0" normalizeH="0" baseline="0" noProof="0" dirty="0">
                <a:ln>
                  <a:noFill/>
                </a:ln>
                <a:solidFill>
                  <a:srgbClr val="000000"/>
                </a:solidFill>
                <a:effectLst/>
                <a:uLnTx/>
                <a:uFillTx/>
                <a:latin typeface="Calibri"/>
                <a:ea typeface="+mn-ea"/>
                <a:cs typeface="+mn-cs"/>
              </a:rPr>
              <a:t> Center for Targeted Therapies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Director of Translational Research, Breast Oncology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Progra</a:t>
            </a:r>
            <a:r>
              <a:rPr kumimoji="0" lang="en-US" sz="2000" b="1" i="0" u="none" strike="noStrike" kern="1200" cap="none" spc="0" normalizeH="0" baseline="0" noProof="0" dirty="0">
                <a:ln>
                  <a:noFill/>
                </a:ln>
                <a:solidFill>
                  <a:srgbClr val="000000"/>
                </a:solidFill>
                <a:effectLst/>
                <a:uLnTx/>
                <a:uFillTx/>
                <a:latin typeface="Calibri"/>
                <a:ea typeface="+mn-ea"/>
                <a:cs typeface="+mn-cs"/>
              </a:rPr>
              <a:t>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Assistant Professor of Medicine, Harvard Medical School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Massachusetts General Hospital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000000"/>
                </a:solidFill>
                <a:effectLst/>
                <a:uLnTx/>
                <a:uFillTx/>
                <a:latin typeface="Calibri"/>
                <a:ea typeface="+mn-ea"/>
                <a:cs typeface="+mn-cs"/>
              </a:rPr>
              <a:t>swander@mgh.harvard.edu</a:t>
            </a: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131255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0CA4B87C-4991-6651-9370-A768EBCAA71F}"/>
              </a:ext>
            </a:extLst>
          </p:cNvPr>
          <p:cNvSpPr>
            <a:spLocks noGrp="1" noChangeArrowheads="1"/>
          </p:cNvSpPr>
          <p:nvPr>
            <p:ph type="title"/>
          </p:nvPr>
        </p:nvSpPr>
        <p:spPr>
          <a:xfrm>
            <a:off x="838200" y="291049"/>
            <a:ext cx="10515600" cy="485775"/>
          </a:xfrm>
        </p:spPr>
        <p:txBody>
          <a:bodyPr/>
          <a:lstStyle/>
          <a:p>
            <a:pPr algn="ctr" eaLnBrk="1" hangingPunct="1"/>
            <a:r>
              <a:rPr lang="en-US" altLang="en-US" sz="2800" b="1" dirty="0"/>
              <a:t>Resistance Drivers Define New Therapeutic Targets</a:t>
            </a:r>
            <a:endParaRPr lang="en-US" altLang="en-US" sz="2800" b="1" dirty="0">
              <a:cs typeface="Arial" panose="020B0604020202020204" pitchFamily="34" charset="0"/>
            </a:endParaRPr>
          </a:p>
        </p:txBody>
      </p:sp>
      <p:pic>
        <p:nvPicPr>
          <p:cNvPr id="37890" name="Picture 8" descr="Diagram&#10;&#10;Description automatically generated">
            <a:extLst>
              <a:ext uri="{FF2B5EF4-FFF2-40B4-BE49-F238E27FC236}">
                <a16:creationId xmlns:a16="http://schemas.microsoft.com/office/drawing/2014/main" id="{53EE68D0-9650-8CC5-EFAB-E0A531AE9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2322513"/>
            <a:ext cx="5659438"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AFCAD247-9D8D-806C-F8E2-0D58B28EE4A6}"/>
              </a:ext>
            </a:extLst>
          </p:cNvPr>
          <p:cNvSpPr txBox="1">
            <a:spLocks/>
          </p:cNvSpPr>
          <p:nvPr/>
        </p:nvSpPr>
        <p:spPr>
          <a:xfrm>
            <a:off x="996951" y="6037439"/>
            <a:ext cx="6858000" cy="857250"/>
          </a:xfrm>
          <a:prstGeom prst="rect">
            <a:avLst/>
          </a:prstGeom>
        </p:spPr>
        <p:txBody>
          <a:bodyPr lIns="68580" tIns="34290" rIns="68580" bIns="3429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Lloyd MR et al CCR 2022</a:t>
            </a:r>
          </a:p>
        </p:txBody>
      </p:sp>
      <p:sp>
        <p:nvSpPr>
          <p:cNvPr id="37892" name="TextBox 12">
            <a:extLst>
              <a:ext uri="{FF2B5EF4-FFF2-40B4-BE49-F238E27FC236}">
                <a16:creationId xmlns:a16="http://schemas.microsoft.com/office/drawing/2014/main" id="{CF19F843-1A6B-C3CA-10EE-79821699DFB3}"/>
              </a:ext>
            </a:extLst>
          </p:cNvPr>
          <p:cNvSpPr txBox="1">
            <a:spLocks noChangeArrowheads="1"/>
          </p:cNvSpPr>
          <p:nvPr/>
        </p:nvSpPr>
        <p:spPr bwMode="auto">
          <a:xfrm>
            <a:off x="282575" y="913349"/>
            <a:ext cx="59229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Oncogenic growth signaling mediators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Receptor tyrosine kinases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RAS / MAPK pathway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PI3K/AKT/mTOR pathway</a:t>
            </a:r>
            <a:endPar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7893" name="TextBox 10">
            <a:extLst>
              <a:ext uri="{FF2B5EF4-FFF2-40B4-BE49-F238E27FC236}">
                <a16:creationId xmlns:a16="http://schemas.microsoft.com/office/drawing/2014/main" id="{B502477F-993E-31DB-A0C7-218EA7763B41}"/>
              </a:ext>
            </a:extLst>
          </p:cNvPr>
          <p:cNvSpPr txBox="1">
            <a:spLocks noChangeArrowheads="1"/>
          </p:cNvSpPr>
          <p:nvPr/>
        </p:nvSpPr>
        <p:spPr bwMode="auto">
          <a:xfrm>
            <a:off x="7586663" y="2322513"/>
            <a:ext cx="3767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PI3K &gt;&gt;&gt;&gt;&gt;&gt; Activated PI3K</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7894" name="TextBox 13">
            <a:extLst>
              <a:ext uri="{FF2B5EF4-FFF2-40B4-BE49-F238E27FC236}">
                <a16:creationId xmlns:a16="http://schemas.microsoft.com/office/drawing/2014/main" id="{118C0CA5-6CBE-222B-C22C-131F709A1F86}"/>
              </a:ext>
            </a:extLst>
          </p:cNvPr>
          <p:cNvSpPr txBox="1">
            <a:spLocks noChangeArrowheads="1"/>
          </p:cNvSpPr>
          <p:nvPr/>
        </p:nvSpPr>
        <p:spPr bwMode="auto">
          <a:xfrm>
            <a:off x="7329488" y="1252538"/>
            <a:ext cx="6129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RTKs @ cell surface + external ligands</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7896" name="TextBox 15">
            <a:extLst>
              <a:ext uri="{FF2B5EF4-FFF2-40B4-BE49-F238E27FC236}">
                <a16:creationId xmlns:a16="http://schemas.microsoft.com/office/drawing/2014/main" id="{575EEB58-64A1-7E6D-5329-0DD60DF9AB8E}"/>
              </a:ext>
            </a:extLst>
          </p:cNvPr>
          <p:cNvSpPr txBox="1">
            <a:spLocks noChangeArrowheads="1"/>
          </p:cNvSpPr>
          <p:nvPr/>
        </p:nvSpPr>
        <p:spPr bwMode="auto">
          <a:xfrm>
            <a:off x="9469438" y="3641725"/>
            <a:ext cx="985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AKT</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7897" name="TextBox 16">
            <a:extLst>
              <a:ext uri="{FF2B5EF4-FFF2-40B4-BE49-F238E27FC236}">
                <a16:creationId xmlns:a16="http://schemas.microsoft.com/office/drawing/2014/main" id="{62FE7A5A-3442-A45B-11D4-876160882BBF}"/>
              </a:ext>
            </a:extLst>
          </p:cNvPr>
          <p:cNvSpPr txBox="1">
            <a:spLocks noChangeArrowheads="1"/>
          </p:cNvSpPr>
          <p:nvPr/>
        </p:nvSpPr>
        <p:spPr bwMode="auto">
          <a:xfrm>
            <a:off x="9312275" y="4960938"/>
            <a:ext cx="2287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mTOR::</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cxnSp>
        <p:nvCxnSpPr>
          <p:cNvPr id="19" name="Straight Arrow Connector 18">
            <a:extLst>
              <a:ext uri="{FF2B5EF4-FFF2-40B4-BE49-F238E27FC236}">
                <a16:creationId xmlns:a16="http://schemas.microsoft.com/office/drawing/2014/main" id="{2D6255B5-F631-DE41-85DE-0116E04ACD65}"/>
              </a:ext>
            </a:extLst>
          </p:cNvPr>
          <p:cNvCxnSpPr>
            <a:cxnSpLocks/>
          </p:cNvCxnSpPr>
          <p:nvPr/>
        </p:nvCxnSpPr>
        <p:spPr>
          <a:xfrm>
            <a:off x="9772650" y="2692400"/>
            <a:ext cx="0" cy="949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4BBF2BC-B98C-1E4A-3500-5C152301E6F0}"/>
              </a:ext>
            </a:extLst>
          </p:cNvPr>
          <p:cNvCxnSpPr>
            <a:cxnSpLocks/>
          </p:cNvCxnSpPr>
          <p:nvPr/>
        </p:nvCxnSpPr>
        <p:spPr>
          <a:xfrm>
            <a:off x="9767888" y="4011613"/>
            <a:ext cx="0" cy="949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901" name="TextBox 25">
            <a:extLst>
              <a:ext uri="{FF2B5EF4-FFF2-40B4-BE49-F238E27FC236}">
                <a16:creationId xmlns:a16="http://schemas.microsoft.com/office/drawing/2014/main" id="{E7D2940C-AE13-402E-D6BB-257E4AC0168D}"/>
              </a:ext>
            </a:extLst>
          </p:cNvPr>
          <p:cNvSpPr txBox="1">
            <a:spLocks noChangeArrowheads="1"/>
          </p:cNvSpPr>
          <p:nvPr/>
        </p:nvSpPr>
        <p:spPr bwMode="auto">
          <a:xfrm>
            <a:off x="10218738" y="2663825"/>
            <a:ext cx="1260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Alpelisib</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Inavolisib</a:t>
            </a:r>
            <a:endParaRPr kumimoji="0" lang="en-US" altLang="en-US" sz="1800" b="0" i="1" u="none" strike="noStrike" kern="1200" cap="none" spc="0" normalizeH="0" baseline="0" noProof="0">
              <a:ln>
                <a:noFill/>
              </a:ln>
              <a:solidFill>
                <a:srgbClr val="C00000"/>
              </a:solidFill>
              <a:effectLst/>
              <a:uLnTx/>
              <a:uFillTx/>
              <a:latin typeface="Calibri" panose="020F0502020204030204" pitchFamily="34" charset="0"/>
              <a:ea typeface="+mn-ea"/>
              <a:cs typeface="+mn-cs"/>
            </a:endParaRPr>
          </a:p>
        </p:txBody>
      </p:sp>
      <p:sp>
        <p:nvSpPr>
          <p:cNvPr id="37902" name="TextBox 26">
            <a:extLst>
              <a:ext uri="{FF2B5EF4-FFF2-40B4-BE49-F238E27FC236}">
                <a16:creationId xmlns:a16="http://schemas.microsoft.com/office/drawing/2014/main" id="{2D7458B2-D71F-C112-D07F-6C36F789E0F0}"/>
              </a:ext>
            </a:extLst>
          </p:cNvPr>
          <p:cNvSpPr txBox="1">
            <a:spLocks noChangeArrowheads="1"/>
          </p:cNvSpPr>
          <p:nvPr/>
        </p:nvSpPr>
        <p:spPr bwMode="auto">
          <a:xfrm>
            <a:off x="9952038" y="3932238"/>
            <a:ext cx="1527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Capivasertib</a:t>
            </a:r>
            <a:endParaRPr kumimoji="0" lang="en-US" altLang="en-US" sz="1800" b="0" i="1"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cxnSp>
        <p:nvCxnSpPr>
          <p:cNvPr id="28" name="Straight Arrow Connector 27">
            <a:extLst>
              <a:ext uri="{FF2B5EF4-FFF2-40B4-BE49-F238E27FC236}">
                <a16:creationId xmlns:a16="http://schemas.microsoft.com/office/drawing/2014/main" id="{DEC4CD80-BA40-8BCF-B86C-CBA9B4E08C8F}"/>
              </a:ext>
            </a:extLst>
          </p:cNvPr>
          <p:cNvCxnSpPr>
            <a:cxnSpLocks/>
          </p:cNvCxnSpPr>
          <p:nvPr/>
        </p:nvCxnSpPr>
        <p:spPr>
          <a:xfrm>
            <a:off x="7935913" y="1620838"/>
            <a:ext cx="0" cy="6159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6">
            <a:extLst>
              <a:ext uri="{FF2B5EF4-FFF2-40B4-BE49-F238E27FC236}">
                <a16:creationId xmlns:a16="http://schemas.microsoft.com/office/drawing/2014/main" id="{A622ED80-D5C9-4649-8F98-D617CE7EBA16}"/>
              </a:ext>
            </a:extLst>
          </p:cNvPr>
          <p:cNvSpPr txBox="1">
            <a:spLocks noChangeArrowheads="1"/>
          </p:cNvSpPr>
          <p:nvPr/>
        </p:nvSpPr>
        <p:spPr bwMode="auto">
          <a:xfrm>
            <a:off x="9311481" y="5330270"/>
            <a:ext cx="2287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Cellular Growth</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Survival + Division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Motility + Metastasis</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3" name="TextBox 26">
            <a:extLst>
              <a:ext uri="{FF2B5EF4-FFF2-40B4-BE49-F238E27FC236}">
                <a16:creationId xmlns:a16="http://schemas.microsoft.com/office/drawing/2014/main" id="{A0ED48BE-31D9-B140-AFC9-A28CA79915FB}"/>
              </a:ext>
            </a:extLst>
          </p:cNvPr>
          <p:cNvSpPr txBox="1">
            <a:spLocks noChangeArrowheads="1"/>
          </p:cNvSpPr>
          <p:nvPr/>
        </p:nvSpPr>
        <p:spPr bwMode="auto">
          <a:xfrm>
            <a:off x="7983584" y="4961970"/>
            <a:ext cx="1527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Everolimus</a:t>
            </a:r>
            <a:endParaRPr kumimoji="0" lang="en-US" altLang="en-US" sz="1800" b="0" i="1"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sp>
        <p:nvSpPr>
          <p:cNvPr id="25" name="TextBox 26">
            <a:extLst>
              <a:ext uri="{FF2B5EF4-FFF2-40B4-BE49-F238E27FC236}">
                <a16:creationId xmlns:a16="http://schemas.microsoft.com/office/drawing/2014/main" id="{45CE757E-2778-C54A-8363-72688626E2F3}"/>
              </a:ext>
            </a:extLst>
          </p:cNvPr>
          <p:cNvSpPr txBox="1">
            <a:spLocks noChangeArrowheads="1"/>
          </p:cNvSpPr>
          <p:nvPr/>
        </p:nvSpPr>
        <p:spPr bwMode="auto">
          <a:xfrm>
            <a:off x="6600825" y="3641196"/>
            <a:ext cx="1527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Gedatolisib</a:t>
            </a:r>
            <a:endParaRPr kumimoji="0" lang="en-US" alt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cxnSp>
        <p:nvCxnSpPr>
          <p:cNvPr id="26" name="Straight Arrow Connector 25">
            <a:extLst>
              <a:ext uri="{FF2B5EF4-FFF2-40B4-BE49-F238E27FC236}">
                <a16:creationId xmlns:a16="http://schemas.microsoft.com/office/drawing/2014/main" id="{67A0673F-6804-B042-B70C-5178DD05610F}"/>
              </a:ext>
            </a:extLst>
          </p:cNvPr>
          <p:cNvCxnSpPr>
            <a:cxnSpLocks/>
          </p:cNvCxnSpPr>
          <p:nvPr/>
        </p:nvCxnSpPr>
        <p:spPr>
          <a:xfrm flipV="1">
            <a:off x="7222243" y="2692400"/>
            <a:ext cx="488068" cy="9487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63EA89E-AE0E-EA49-AF99-1A3664CC4757}"/>
              </a:ext>
            </a:extLst>
          </p:cNvPr>
          <p:cNvCxnSpPr>
            <a:cxnSpLocks/>
          </p:cNvCxnSpPr>
          <p:nvPr/>
        </p:nvCxnSpPr>
        <p:spPr>
          <a:xfrm>
            <a:off x="7935913" y="3825346"/>
            <a:ext cx="137556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FBDB305-2C4F-3C4D-AD4D-9F2AEFE10BC7}"/>
              </a:ext>
            </a:extLst>
          </p:cNvPr>
          <p:cNvCxnSpPr>
            <a:cxnSpLocks/>
          </p:cNvCxnSpPr>
          <p:nvPr/>
        </p:nvCxnSpPr>
        <p:spPr>
          <a:xfrm>
            <a:off x="7935913" y="4085695"/>
            <a:ext cx="1375568" cy="8752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142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AS_UNIQUEID" val="550"/>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3">
      <a:dk1>
        <a:srgbClr val="494747"/>
      </a:dk1>
      <a:lt1>
        <a:srgbClr val="F6F3EC"/>
      </a:lt1>
      <a:dk2>
        <a:srgbClr val="A96D4B"/>
      </a:dk2>
      <a:lt2>
        <a:srgbClr val="EEECE1"/>
      </a:lt2>
      <a:accent1>
        <a:srgbClr val="BBCAC3"/>
      </a:accent1>
      <a:accent2>
        <a:srgbClr val="CAC39F"/>
      </a:accent2>
      <a:accent3>
        <a:srgbClr val="7E98AB"/>
      </a:accent3>
      <a:accent4>
        <a:srgbClr val="ADA89F"/>
      </a:accent4>
      <a:accent5>
        <a:srgbClr val="D6D2C3"/>
      </a:accent5>
      <a:accent6>
        <a:srgbClr val="433E2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nchor="t">
        <a:spAutoFit/>
      </a:bodyPr>
      <a:lstStyle>
        <a:defPPr algn="l">
          <a:lnSpc>
            <a:spcPts val="16240"/>
          </a:lnSpc>
          <a:defRPr sz="9600" b="1" dirty="0" err="1" smtClean="0">
            <a:solidFill>
              <a:srgbClr val="F6F4EC"/>
            </a:solidFill>
            <a:latin typeface="Tahoma Bold"/>
            <a:ea typeface="Tahoma Bold"/>
            <a:cs typeface="Tahoma Bold"/>
            <a:sym typeface="Tahoma Bold"/>
          </a:defRPr>
        </a:defPPr>
      </a:lstStyle>
    </a:txDef>
  </a:objectDefaults>
  <a:extraClrSchemeLst/>
  <a:extLst>
    <a:ext uri="{05A4C25C-085E-4340-85A3-A5531E510DB2}">
      <thm15:themeFamily xmlns:thm15="http://schemas.microsoft.com/office/thememl/2012/main" name="EMI PPT Template_11.18.24" id="{164A56A6-A1BA-F64E-8EE4-65105D1658A7}" vid="{32D6A72F-4D66-274A-A4C1-B16E64A49AD6}"/>
    </a:ext>
  </a:extLst>
</a:theme>
</file>

<file path=ppt/theme/theme5.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5A6E707-03D8-F94C-A134-56EFE8EA586B}" vid="{CDC3E881-144C-C94D-9F47-81E5D87847F5}"/>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86006</TotalTime>
  <Words>8513</Words>
  <Application>Microsoft Macintosh PowerPoint</Application>
  <PresentationFormat>Widescreen</PresentationFormat>
  <Paragraphs>1218</Paragraphs>
  <Slides>125</Slides>
  <Notes>52</Notes>
  <HiddenSlides>0</HiddenSlides>
  <MMClips>0</MMClips>
  <ScaleCrop>false</ScaleCrop>
  <HeadingPairs>
    <vt:vector size="8" baseType="variant">
      <vt:variant>
        <vt:lpstr>Fonts Used</vt:lpstr>
      </vt:variant>
      <vt:variant>
        <vt:i4>22</vt:i4>
      </vt:variant>
      <vt:variant>
        <vt:lpstr>Theme</vt:lpstr>
      </vt:variant>
      <vt:variant>
        <vt:i4>6</vt:i4>
      </vt:variant>
      <vt:variant>
        <vt:lpstr>Embedded OLE Servers</vt:lpstr>
      </vt:variant>
      <vt:variant>
        <vt:i4>1</vt:i4>
      </vt:variant>
      <vt:variant>
        <vt:lpstr>Slide Titles</vt:lpstr>
      </vt:variant>
      <vt:variant>
        <vt:i4>125</vt:i4>
      </vt:variant>
    </vt:vector>
  </HeadingPairs>
  <TitlesOfParts>
    <vt:vector size="154" baseType="lpstr">
      <vt:lpstr>ＭＳ Ｐゴシック</vt:lpstr>
      <vt:lpstr>Aptos</vt:lpstr>
      <vt:lpstr>Aptos Display</vt:lpstr>
      <vt:lpstr>Arial</vt:lpstr>
      <vt:lpstr>Arial Narrow</vt:lpstr>
      <vt:lpstr>Calibri</vt:lpstr>
      <vt:lpstr>Cambria Math</vt:lpstr>
      <vt:lpstr>Georgia</vt:lpstr>
      <vt:lpstr>Helvetica</vt:lpstr>
      <vt:lpstr>MinionPro</vt:lpstr>
      <vt:lpstr>OTNEJMQuadraat</vt:lpstr>
      <vt:lpstr>Roboto</vt:lpstr>
      <vt:lpstr>Roche Sans Light Light</vt:lpstr>
      <vt:lpstr>Symbol</vt:lpstr>
      <vt:lpstr>System Font Regular</vt:lpstr>
      <vt:lpstr>Tahoma</vt:lpstr>
      <vt:lpstr>Tahoma Bold</vt:lpstr>
      <vt:lpstr>Times</vt:lpstr>
      <vt:lpstr>Times New Roman</vt:lpstr>
      <vt:lpstr>Trebuchet MS</vt:lpstr>
      <vt:lpstr>Wingdings</vt:lpstr>
      <vt:lpstr>ヒラギノ角ゴ Pro W3</vt:lpstr>
      <vt:lpstr>1_Default Design</vt:lpstr>
      <vt:lpstr>2_Default Design</vt:lpstr>
      <vt:lpstr>Custom Design</vt:lpstr>
      <vt:lpstr>Office Theme</vt:lpstr>
      <vt:lpstr>MGB_standard_template_082020</vt:lpstr>
      <vt:lpstr>1_Office Theme</vt:lpstr>
      <vt:lpstr>think-cell Slide</vt:lpstr>
      <vt:lpstr>Targeting the PI3K/AKT/mTOR Pathway in HR-Positive  Metastatic Breast Cancer</vt:lpstr>
      <vt:lpstr>Faculty</vt:lpstr>
      <vt:lpstr>Dr Basho — Disclosures</vt:lpstr>
      <vt:lpstr>Ms Fischer — Disclosures</vt:lpstr>
      <vt:lpstr>Ms Rikal — Disclosures</vt:lpstr>
      <vt:lpstr>Dr Wander — Disclosures</vt:lpstr>
      <vt:lpstr>Commercial Support</vt:lpstr>
      <vt:lpstr>PowerPoint Presentation</vt:lpstr>
      <vt:lpstr>Clinicians in the Meeting Room</vt:lpstr>
      <vt:lpstr>Clinicians Attending via Zoom</vt:lpstr>
      <vt:lpstr>About the Enduring Program</vt:lpstr>
      <vt:lpstr>PowerPoint Presentation</vt:lpstr>
      <vt:lpstr>“Recent Advances in Cancer Care — New Paradigms,  Novel Agents and What It Means for the Oncology Nurse” Eighteenth Annual RTP-ONS NCPD Symposium Series</vt:lpstr>
      <vt:lpstr>New Agents, Therapies and Regimens </vt:lpstr>
      <vt:lpstr>Targeting the PI3K/AKT/mTOR Pathway in HR-Positive  Metastatic Breast Cancer</vt:lpstr>
      <vt:lpstr>Agenda</vt:lpstr>
      <vt:lpstr>Agenda</vt:lpstr>
      <vt:lpstr>The Role of the PI3K Pathway in HR+ Breast Cancer</vt:lpstr>
      <vt:lpstr>The PI3K-AKT Pathway</vt:lpstr>
      <vt:lpstr>PIK3CA Mutation is Associated with Worse Outcomes</vt:lpstr>
      <vt:lpstr>AI + CDK4/6 Inhibition 1st Line</vt:lpstr>
      <vt:lpstr>PI3K-Altered Tumors:  Inferior Response to CDK4/6 Inhibition</vt:lpstr>
      <vt:lpstr>Treatment after Progression on 1L CDK4/6i</vt:lpstr>
      <vt:lpstr>PI3K Pathway Through the Course of CDK4/6i Treatment</vt:lpstr>
      <vt:lpstr>NGS Testing to Guide 2L Therapy</vt:lpstr>
      <vt:lpstr>FDA Approvals of Targeted Therapies for HR+ Advanced Breast Cancer over the Years</vt:lpstr>
      <vt:lpstr>Case Presentation</vt:lpstr>
      <vt:lpstr>Case Presentation</vt:lpstr>
      <vt:lpstr>Take Home Points</vt:lpstr>
      <vt:lpstr>Discussion Questions</vt:lpstr>
      <vt:lpstr>Agenda</vt:lpstr>
      <vt:lpstr>PowerPoint Presentation</vt:lpstr>
      <vt:lpstr>Regional Targets for Various PI3K Inhibitors</vt:lpstr>
      <vt:lpstr>Resistance Drivers Define New Therapeutic Targets</vt:lpstr>
      <vt:lpstr>SOLAR-1: 1st Generation PI3K inhibition in HR+ MBC</vt:lpstr>
      <vt:lpstr>SOLAR-1: Alpelisib Clinical Outcomes</vt:lpstr>
      <vt:lpstr>SOLAR-1: Alpelisib Clinical Outcomes</vt:lpstr>
      <vt:lpstr>SOLAR-1: Alpelisib Toxicity</vt:lpstr>
      <vt:lpstr>INAVO120: Inavolisib Triplet in ET-Refractory HR+ MBC</vt:lpstr>
      <vt:lpstr>INAVO120: Inavolisib Clinical Outcomes</vt:lpstr>
      <vt:lpstr>INAVO120: Inavolisib Clinical Outcomes</vt:lpstr>
      <vt:lpstr>INAVO120: Toxicity Experience</vt:lpstr>
      <vt:lpstr>Key Toxicity Experience Across PAM Pathway Inhibitors</vt:lpstr>
      <vt:lpstr>INAVO123: Triplet Therapy in the 1L Metastatic Setting</vt:lpstr>
      <vt:lpstr>Case Presentation</vt:lpstr>
      <vt:lpstr>Case Presentation: Inavolisib</vt:lpstr>
      <vt:lpstr>Discussion Questions</vt:lpstr>
      <vt:lpstr>Agenda</vt:lpstr>
      <vt:lpstr>Hyperglycemia Associated with Agents Targeting the PI3K/AKT/mTOR Pathway</vt:lpstr>
      <vt:lpstr>Mechanism of hyperglycemia with PI3K/AKT/mTOR pathway inhibitors</vt:lpstr>
      <vt:lpstr>Risk Factors for Hyperglycemia with PI3K/AKT/mTOR Inhibitors</vt:lpstr>
      <vt:lpstr>Comparative Hyperglycemia with PI3K/AKT/mTOR Pathway Inhibitors</vt:lpstr>
      <vt:lpstr>PowerPoint Presentation</vt:lpstr>
      <vt:lpstr>PowerPoint Presentation</vt:lpstr>
      <vt:lpstr>Case Presentation</vt:lpstr>
      <vt:lpstr>Case Study: Metastatic ER+ / HER2-Negative Breast Cancer Complicated by Alpelisib-Induced Hyperglycemia</vt:lpstr>
      <vt:lpstr>Case continued</vt:lpstr>
      <vt:lpstr>Case continued</vt:lpstr>
      <vt:lpstr>Case continued</vt:lpstr>
      <vt:lpstr>Case continued</vt:lpstr>
      <vt:lpstr>Agenda</vt:lpstr>
      <vt:lpstr>The Role of Capivasertib in  HR-Positive mBC</vt:lpstr>
      <vt:lpstr>Sequencing Therapy in HR+ Metastatic Breast Cancer</vt:lpstr>
      <vt:lpstr>SOLAR-1: Alpelisib + Fulvestrant in HR+ MBC After AI</vt:lpstr>
      <vt:lpstr>SOLAR-1: AEs</vt:lpstr>
      <vt:lpstr>PowerPoint Presentation</vt:lpstr>
      <vt:lpstr>CAPItello-291: Capivasertib + Fulvestrant  After an Aromatase Inhibitor</vt:lpstr>
      <vt:lpstr>CAPItello-291: PFS</vt:lpstr>
      <vt:lpstr>CAPItello-291: PFS in Key PIK3CA/AKT1/PTEN-Altered Subgroups</vt:lpstr>
      <vt:lpstr>CAPItello-291: Safety</vt:lpstr>
      <vt:lpstr>Targeting the PI3K Pathway in the 2nd Line</vt:lpstr>
      <vt:lpstr>CAPItello-292: Capivasertib + CDK4/6i + Fulvestrant after AI </vt:lpstr>
      <vt:lpstr>Case Presentation</vt:lpstr>
      <vt:lpstr>Case Presentation</vt:lpstr>
      <vt:lpstr>Take Home Points</vt:lpstr>
      <vt:lpstr>Discussion Questions</vt:lpstr>
      <vt:lpstr>Agenda</vt:lpstr>
      <vt:lpstr>Gastrointestinal Adverse Events Documented with Agents Targeting the PI3K/AKT/mTOR Pathway</vt:lpstr>
      <vt:lpstr>PowerPoint Presentation</vt:lpstr>
      <vt:lpstr>Strategies to mitigate and manage treatment-related GI AEs with agents targeting the PI3K/AKT/mTOR pathway: Diarrhea</vt:lpstr>
      <vt:lpstr> Strategies to mitigate and manage treatment-related GI AEs with agents targeting the PI3K/AKT/mTOR pathway: Nausea/Vomiting</vt:lpstr>
      <vt:lpstr>Strategies to mitigate and manage treatment-related GI AEs with agents targeting the PI3K/AKT/mTOR pathway: Stomatitis </vt:lpstr>
      <vt:lpstr>Role of nutritional counseling and diet modifications during treatment with agents targeting the PI3K/AKT/mTOR pathway</vt:lpstr>
      <vt:lpstr>Case Presentation</vt:lpstr>
      <vt:lpstr>Case Presentation: A 63 y/o female with HR-positive, HER2-negative metastatic breast cancer</vt:lpstr>
      <vt:lpstr>PowerPoint Presentation</vt:lpstr>
      <vt:lpstr>Agenda</vt:lpstr>
      <vt:lpstr>Dermatologic Adverse Events Associated with Agents Targeting the PI3K/AKT/mTOR Pathway</vt:lpstr>
      <vt:lpstr>Dermatologic Adverse Events Associated with Agents Targeting the PI3K/AKT/mTOR Pathway </vt:lpstr>
      <vt:lpstr>Role of Prophylactic Antihistamines to Mitigate Dermatologic AEs with PI3K/AKT/mTOR Inhibitors</vt:lpstr>
      <vt:lpstr>Topical Management of Dermatologic AEs</vt:lpstr>
      <vt:lpstr>PowerPoint Presentation</vt:lpstr>
      <vt:lpstr>Case Presentation</vt:lpstr>
      <vt:lpstr>Case: Managing Rash on Capivasertib </vt:lpstr>
      <vt:lpstr>Case continued</vt:lpstr>
      <vt:lpstr>Case continued</vt:lpstr>
      <vt:lpstr>Agenda</vt:lpstr>
      <vt:lpstr>PowerPoint Presentation</vt:lpstr>
      <vt:lpstr>Resistance Drivers Define New Therapeutic Targets</vt:lpstr>
      <vt:lpstr>Gedatolisib: Phase 1, 1L HR+ MBC Experience</vt:lpstr>
      <vt:lpstr>VIKTORIA-1: Gedatolisib PAM Pathway Inhibitor</vt:lpstr>
      <vt:lpstr>VIKTORIA-1: Doublet Efficacy</vt:lpstr>
      <vt:lpstr>VIKTORIA-1: Triplet Efficacy</vt:lpstr>
      <vt:lpstr>VIKTORIA-1: Gedatolisib Toxicity</vt:lpstr>
      <vt:lpstr>Toxicity Experience Across Current PAM Inhibitors</vt:lpstr>
      <vt:lpstr>VIKTORIA1: Gedatolisib PAM Pathway Inhibitor</vt:lpstr>
      <vt:lpstr>VIKTORIA1: Gedatolisib PAM Pathway Inhibitor</vt:lpstr>
      <vt:lpstr>PowerPoint Presentation</vt:lpstr>
      <vt:lpstr>PowerPoint Presentation</vt:lpstr>
      <vt:lpstr>Case Presentation</vt:lpstr>
      <vt:lpstr>Case Presentation: Gedatolisib</vt:lpstr>
      <vt:lpstr>Discussion Questions</vt:lpstr>
      <vt:lpstr>Agenda</vt:lpstr>
      <vt:lpstr>Cytopenias Documented with Agents Targeting the PI3K/AKT/mTOR Pathway</vt:lpstr>
      <vt:lpstr>PowerPoint Presentation</vt:lpstr>
      <vt:lpstr>Appropriate monitoring of complete blood counts in patients receiving agents targeting the PI3K/AKT/mTOR pathway</vt:lpstr>
      <vt:lpstr>Thresholds for dose modification, treatment interruption and treatment discontinuation in patients experiencing cytopenias: Inavolisib </vt:lpstr>
      <vt:lpstr> Thresholds for dose modification, treatment interruption and treatment discontinuation in patients experiencing cytopenias: Capivasertib</vt:lpstr>
      <vt:lpstr>Role of other supportive care strategies to manage cytopenias with agents targeting the PI3K/AKT/mTOR pathway</vt:lpstr>
      <vt:lpstr>Case Presentation</vt:lpstr>
      <vt:lpstr>Case Presentation: A 54-year-old female with hormone positive, HER2 negative metastatic breast cancer</vt:lpstr>
      <vt:lpstr>Case Presentation: A 54-year-old female with hormone positive, HER2 negative metastatic breast cancer</vt:lpstr>
      <vt:lpstr>PowerPoint Presentation</vt:lpstr>
      <vt:lpstr>Bispecific Antibodies and Antibody-Drug Conjugates for  Non-Hodgkin Lymphoma and Chronic Lymphocytic Leukemia</vt:lpstr>
      <vt:lpstr>Thank you for joining us! Please take a moment to complete the survey currently up on Zoom. Your feedback is very important to us. The survey will remain open up to 5 minutes after the meeting ends.   To Claim NCPD Credit In-person attendees: Please refer to the program syllabus for the NCPD credit link or QR code.  Virtual attendees: The NCPD credit link is posted in the chat room.  NCPD/ONCC credit information will be emailed  to each participant within 1 to 2 business days.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Georgia Yindra</cp:lastModifiedBy>
  <cp:revision>8097</cp:revision>
  <cp:lastPrinted>2020-10-06T19:03:59Z</cp:lastPrinted>
  <dcterms:created xsi:type="dcterms:W3CDTF">2013-03-19T19:50:02Z</dcterms:created>
  <dcterms:modified xsi:type="dcterms:W3CDTF">2026-05-15T16:14:00Z</dcterms:modified>
  <cp:category/>
</cp:coreProperties>
</file>